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ileron Bold" charset="1" panose="00000800000000000000"/>
      <p:regular r:id="rId20"/>
    </p:embeddedFont>
    <p:embeddedFont>
      <p:font typeface="Barlow Condensed Heavy" charset="1" panose="00000A06000000000000"/>
      <p:regular r:id="rId21"/>
    </p:embeddedFont>
    <p:embeddedFont>
      <p:font typeface="Akzidenz-Grotesk Heavy" charset="1" panose="02000503050000020004"/>
      <p:regular r:id="rId22"/>
    </p:embeddedFont>
    <p:embeddedFont>
      <p:font typeface="Aileron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0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2.jpe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Relationship Id="rId9" Target="../media/image2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2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5.png" Type="http://schemas.openxmlformats.org/officeDocument/2006/relationships/image"/><Relationship Id="rId7" Target="../media/image25.jpe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jpe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3.jpe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69396" y="2719229"/>
            <a:ext cx="2544433" cy="2544433"/>
          </a:xfrm>
          <a:custGeom>
            <a:avLst/>
            <a:gdLst/>
            <a:ahLst/>
            <a:cxnLst/>
            <a:rect r="r" b="b" t="t" l="l"/>
            <a:pathLst>
              <a:path h="2544433" w="2544433">
                <a:moveTo>
                  <a:pt x="0" y="0"/>
                </a:moveTo>
                <a:lnTo>
                  <a:pt x="2544432" y="0"/>
                </a:lnTo>
                <a:lnTo>
                  <a:pt x="2544432" y="2544433"/>
                </a:lnTo>
                <a:lnTo>
                  <a:pt x="0" y="254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78220" y="4560826"/>
            <a:ext cx="11071218" cy="5950354"/>
            <a:chOff x="-1270" y="0"/>
            <a:chExt cx="5373370" cy="28879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3370" cy="2887980"/>
            </a:xfrm>
            <a:custGeom>
              <a:avLst/>
              <a:gdLst/>
              <a:ahLst/>
              <a:cxnLst/>
              <a:rect r="r" b="b" t="t" l="l"/>
              <a:pathLst>
                <a:path h="2887980" w="5373370">
                  <a:moveTo>
                    <a:pt x="5373370" y="621030"/>
                  </a:moveTo>
                  <a:cubicBezTo>
                    <a:pt x="5373370" y="963930"/>
                    <a:pt x="5095240" y="1242060"/>
                    <a:pt x="4752340" y="1242060"/>
                  </a:cubicBezTo>
                  <a:lnTo>
                    <a:pt x="3628390" y="1242060"/>
                  </a:lnTo>
                  <a:cubicBezTo>
                    <a:pt x="3602990" y="1242060"/>
                    <a:pt x="3582670" y="1263650"/>
                    <a:pt x="3582670" y="1289050"/>
                  </a:cubicBezTo>
                  <a:cubicBezTo>
                    <a:pt x="3582670" y="1380490"/>
                    <a:pt x="3562350" y="1466850"/>
                    <a:pt x="3528060" y="1545590"/>
                  </a:cubicBezTo>
                  <a:cubicBezTo>
                    <a:pt x="3506470" y="1592580"/>
                    <a:pt x="3540760" y="1645920"/>
                    <a:pt x="3592830" y="1645920"/>
                  </a:cubicBezTo>
                  <a:cubicBezTo>
                    <a:pt x="3935730" y="1645920"/>
                    <a:pt x="4213860" y="1924050"/>
                    <a:pt x="4213860" y="2266950"/>
                  </a:cubicBezTo>
                  <a:cubicBezTo>
                    <a:pt x="4213860" y="2609850"/>
                    <a:pt x="3935730" y="2887980"/>
                    <a:pt x="3592830" y="2887980"/>
                  </a:cubicBezTo>
                  <a:lnTo>
                    <a:pt x="1252220" y="2887980"/>
                  </a:lnTo>
                  <a:cubicBezTo>
                    <a:pt x="909320" y="2887980"/>
                    <a:pt x="631190" y="2609850"/>
                    <a:pt x="631190" y="2266950"/>
                  </a:cubicBezTo>
                  <a:cubicBezTo>
                    <a:pt x="631190" y="2175510"/>
                    <a:pt x="651510" y="2089150"/>
                    <a:pt x="685800" y="2010410"/>
                  </a:cubicBezTo>
                  <a:cubicBezTo>
                    <a:pt x="707390" y="1963420"/>
                    <a:pt x="673100" y="1910080"/>
                    <a:pt x="621030" y="1910080"/>
                  </a:cubicBezTo>
                  <a:cubicBezTo>
                    <a:pt x="278130" y="1910080"/>
                    <a:pt x="0" y="1631950"/>
                    <a:pt x="0" y="1289050"/>
                  </a:cubicBezTo>
                  <a:cubicBezTo>
                    <a:pt x="0" y="946150"/>
                    <a:pt x="278130" y="668020"/>
                    <a:pt x="621030" y="668020"/>
                  </a:cubicBezTo>
                  <a:lnTo>
                    <a:pt x="1744980" y="668020"/>
                  </a:lnTo>
                  <a:cubicBezTo>
                    <a:pt x="1770380" y="668020"/>
                    <a:pt x="1790700" y="647700"/>
                    <a:pt x="1790700" y="622300"/>
                  </a:cubicBezTo>
                  <a:lnTo>
                    <a:pt x="1790700" y="621030"/>
                  </a:lnTo>
                  <a:cubicBezTo>
                    <a:pt x="1790700" y="278130"/>
                    <a:pt x="2068830" y="0"/>
                    <a:pt x="2411730" y="0"/>
                  </a:cubicBezTo>
                  <a:lnTo>
                    <a:pt x="4751070" y="0"/>
                  </a:lnTo>
                  <a:cubicBezTo>
                    <a:pt x="5095240" y="0"/>
                    <a:pt x="5373370" y="278130"/>
                    <a:pt x="5373370" y="621030"/>
                  </a:cubicBezTo>
                  <a:close/>
                </a:path>
              </a:pathLst>
            </a:custGeom>
            <a:blipFill>
              <a:blip r:embed="rId4"/>
              <a:stretch>
                <a:fillRect l="0" t="-11981" r="0" b="-11981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136521" y="3307946"/>
            <a:ext cx="2594369" cy="4588246"/>
            <a:chOff x="0" y="0"/>
            <a:chExt cx="683291" cy="12084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3291" cy="1208427"/>
            </a:xfrm>
            <a:custGeom>
              <a:avLst/>
              <a:gdLst/>
              <a:ahLst/>
              <a:cxnLst/>
              <a:rect r="r" b="b" t="t" l="l"/>
              <a:pathLst>
                <a:path h="1208427" w="683291">
                  <a:moveTo>
                    <a:pt x="152190" y="0"/>
                  </a:moveTo>
                  <a:lnTo>
                    <a:pt x="531100" y="0"/>
                  </a:lnTo>
                  <a:cubicBezTo>
                    <a:pt x="571464" y="0"/>
                    <a:pt x="610174" y="16034"/>
                    <a:pt x="638715" y="44576"/>
                  </a:cubicBezTo>
                  <a:cubicBezTo>
                    <a:pt x="667256" y="73117"/>
                    <a:pt x="683291" y="111827"/>
                    <a:pt x="683291" y="152190"/>
                  </a:cubicBezTo>
                  <a:lnTo>
                    <a:pt x="683291" y="1056237"/>
                  </a:lnTo>
                  <a:cubicBezTo>
                    <a:pt x="683291" y="1096600"/>
                    <a:pt x="667256" y="1135310"/>
                    <a:pt x="638715" y="1163852"/>
                  </a:cubicBezTo>
                  <a:cubicBezTo>
                    <a:pt x="610174" y="1192393"/>
                    <a:pt x="571464" y="1208427"/>
                    <a:pt x="531100" y="1208427"/>
                  </a:cubicBezTo>
                  <a:lnTo>
                    <a:pt x="152190" y="1208427"/>
                  </a:lnTo>
                  <a:cubicBezTo>
                    <a:pt x="111827" y="1208427"/>
                    <a:pt x="73117" y="1192393"/>
                    <a:pt x="44576" y="1163852"/>
                  </a:cubicBezTo>
                  <a:cubicBezTo>
                    <a:pt x="16034" y="1135310"/>
                    <a:pt x="0" y="1096600"/>
                    <a:pt x="0" y="1056237"/>
                  </a:cubicBezTo>
                  <a:lnTo>
                    <a:pt x="0" y="152190"/>
                  </a:lnTo>
                  <a:cubicBezTo>
                    <a:pt x="0" y="111827"/>
                    <a:pt x="16034" y="73117"/>
                    <a:pt x="44576" y="44576"/>
                  </a:cubicBezTo>
                  <a:cubicBezTo>
                    <a:pt x="73117" y="16034"/>
                    <a:pt x="111827" y="0"/>
                    <a:pt x="15219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83291" cy="1256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469396" y="1259637"/>
            <a:ext cx="3789904" cy="665701"/>
            <a:chOff x="0" y="0"/>
            <a:chExt cx="998164" cy="175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98164" cy="175329"/>
            </a:xfrm>
            <a:custGeom>
              <a:avLst/>
              <a:gdLst/>
              <a:ahLst/>
              <a:cxnLst/>
              <a:rect r="r" b="b" t="t" l="l"/>
              <a:pathLst>
                <a:path h="175329" w="998164">
                  <a:moveTo>
                    <a:pt x="87664" y="0"/>
                  </a:moveTo>
                  <a:lnTo>
                    <a:pt x="910500" y="0"/>
                  </a:lnTo>
                  <a:cubicBezTo>
                    <a:pt x="958915" y="0"/>
                    <a:pt x="998164" y="39249"/>
                    <a:pt x="998164" y="87664"/>
                  </a:cubicBezTo>
                  <a:lnTo>
                    <a:pt x="998164" y="87664"/>
                  </a:lnTo>
                  <a:cubicBezTo>
                    <a:pt x="998164" y="110914"/>
                    <a:pt x="988928" y="133212"/>
                    <a:pt x="972488" y="149652"/>
                  </a:cubicBezTo>
                  <a:cubicBezTo>
                    <a:pt x="956048" y="166093"/>
                    <a:pt x="933750" y="175329"/>
                    <a:pt x="910500" y="175329"/>
                  </a:cubicBezTo>
                  <a:lnTo>
                    <a:pt x="87664" y="175329"/>
                  </a:lnTo>
                  <a:cubicBezTo>
                    <a:pt x="64414" y="175329"/>
                    <a:pt x="42117" y="166093"/>
                    <a:pt x="25676" y="149652"/>
                  </a:cubicBezTo>
                  <a:cubicBezTo>
                    <a:pt x="9236" y="133212"/>
                    <a:pt x="0" y="110914"/>
                    <a:pt x="0" y="87664"/>
                  </a:cubicBezTo>
                  <a:lnTo>
                    <a:pt x="0" y="87664"/>
                  </a:lnTo>
                  <a:cubicBezTo>
                    <a:pt x="0" y="64414"/>
                    <a:pt x="9236" y="42117"/>
                    <a:pt x="25676" y="25676"/>
                  </a:cubicBezTo>
                  <a:cubicBezTo>
                    <a:pt x="42117" y="9236"/>
                    <a:pt x="64414" y="0"/>
                    <a:pt x="87664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998164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b="true" sz="20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India Election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-25223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58605" y="3307946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7" y="0"/>
                </a:lnTo>
                <a:lnTo>
                  <a:pt x="1025127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843805" y="824861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769424" y="2436835"/>
            <a:ext cx="806841" cy="564789"/>
          </a:xfrm>
          <a:custGeom>
            <a:avLst/>
            <a:gdLst/>
            <a:ahLst/>
            <a:cxnLst/>
            <a:rect r="r" b="b" t="t" l="l"/>
            <a:pathLst>
              <a:path h="564789" w="806841">
                <a:moveTo>
                  <a:pt x="0" y="0"/>
                </a:moveTo>
                <a:lnTo>
                  <a:pt x="806840" y="0"/>
                </a:lnTo>
                <a:lnTo>
                  <a:pt x="806840" y="564788"/>
                </a:lnTo>
                <a:lnTo>
                  <a:pt x="0" y="5647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12807" y="8799767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412807" y="3028963"/>
            <a:ext cx="9734623" cy="325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64"/>
              </a:lnSpc>
            </a:pPr>
            <a:r>
              <a:rPr lang="en-US" sz="12198" b="true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ELECTION DATA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12807" y="6504405"/>
            <a:ext cx="7904328" cy="1391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0"/>
              </a:lnSpc>
            </a:pPr>
            <a:r>
              <a:rPr lang="en-US" sz="4000" b="true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Insights from Constituency, Party, and State-Level Results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817" y="2782372"/>
            <a:ext cx="1713005" cy="5894830"/>
            <a:chOff x="0" y="0"/>
            <a:chExt cx="451162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162" cy="1552548"/>
            </a:xfrm>
            <a:custGeom>
              <a:avLst/>
              <a:gdLst/>
              <a:ahLst/>
              <a:cxnLst/>
              <a:rect r="r" b="b" t="t" l="l"/>
              <a:pathLst>
                <a:path h="1552548" w="451162">
                  <a:moveTo>
                    <a:pt x="225581" y="0"/>
                  </a:moveTo>
                  <a:lnTo>
                    <a:pt x="225581" y="0"/>
                  </a:lnTo>
                  <a:cubicBezTo>
                    <a:pt x="350166" y="0"/>
                    <a:pt x="451162" y="100996"/>
                    <a:pt x="451162" y="225581"/>
                  </a:cubicBezTo>
                  <a:lnTo>
                    <a:pt x="451162" y="1326967"/>
                  </a:lnTo>
                  <a:cubicBezTo>
                    <a:pt x="451162" y="1386795"/>
                    <a:pt x="427395" y="1444172"/>
                    <a:pt x="385091" y="1486477"/>
                  </a:cubicBezTo>
                  <a:cubicBezTo>
                    <a:pt x="342786" y="1528781"/>
                    <a:pt x="285409" y="1552548"/>
                    <a:pt x="225581" y="1552548"/>
                  </a:cubicBezTo>
                  <a:lnTo>
                    <a:pt x="225581" y="1552548"/>
                  </a:lnTo>
                  <a:cubicBezTo>
                    <a:pt x="165753" y="1552548"/>
                    <a:pt x="108376" y="1528781"/>
                    <a:pt x="66071" y="1486477"/>
                  </a:cubicBezTo>
                  <a:cubicBezTo>
                    <a:pt x="23766" y="1444172"/>
                    <a:pt x="0" y="1386795"/>
                    <a:pt x="0" y="1326967"/>
                  </a:cubicBezTo>
                  <a:lnTo>
                    <a:pt x="0" y="225581"/>
                  </a:lnTo>
                  <a:cubicBezTo>
                    <a:pt x="0" y="165753"/>
                    <a:pt x="23766" y="108376"/>
                    <a:pt x="66071" y="66071"/>
                  </a:cubicBezTo>
                  <a:cubicBezTo>
                    <a:pt x="108376" y="23766"/>
                    <a:pt x="165753" y="0"/>
                    <a:pt x="225581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162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071695" y="-909496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66983" y="237984"/>
            <a:ext cx="647477" cy="647477"/>
          </a:xfrm>
          <a:custGeom>
            <a:avLst/>
            <a:gdLst/>
            <a:ahLst/>
            <a:cxnLst/>
            <a:rect r="r" b="b" t="t" l="l"/>
            <a:pathLst>
              <a:path h="647477" w="647477">
                <a:moveTo>
                  <a:pt x="0" y="0"/>
                </a:moveTo>
                <a:lnTo>
                  <a:pt x="647477" y="0"/>
                </a:lnTo>
                <a:lnTo>
                  <a:pt x="647477" y="647477"/>
                </a:lnTo>
                <a:lnTo>
                  <a:pt x="0" y="647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68039" y="3955367"/>
            <a:ext cx="1774421" cy="1774421"/>
          </a:xfrm>
          <a:custGeom>
            <a:avLst/>
            <a:gdLst/>
            <a:ahLst/>
            <a:cxnLst/>
            <a:rect r="r" b="b" t="t" l="l"/>
            <a:pathLst>
              <a:path h="1774421" w="1774421">
                <a:moveTo>
                  <a:pt x="0" y="0"/>
                </a:moveTo>
                <a:lnTo>
                  <a:pt x="1774421" y="0"/>
                </a:lnTo>
                <a:lnTo>
                  <a:pt x="1774421" y="1774420"/>
                </a:lnTo>
                <a:lnTo>
                  <a:pt x="0" y="1774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47258" y="2835080"/>
            <a:ext cx="8034295" cy="6957672"/>
          </a:xfrm>
          <a:custGeom>
            <a:avLst/>
            <a:gdLst/>
            <a:ahLst/>
            <a:cxnLst/>
            <a:rect r="r" b="b" t="t" l="l"/>
            <a:pathLst>
              <a:path h="6957672" w="8034295">
                <a:moveTo>
                  <a:pt x="0" y="0"/>
                </a:moveTo>
                <a:lnTo>
                  <a:pt x="8034295" y="0"/>
                </a:lnTo>
                <a:lnTo>
                  <a:pt x="8034295" y="6957672"/>
                </a:lnTo>
                <a:lnTo>
                  <a:pt x="0" y="69576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08524" y="9413665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87735" y="5458356"/>
            <a:ext cx="4326725" cy="1492552"/>
          </a:xfrm>
          <a:custGeom>
            <a:avLst/>
            <a:gdLst/>
            <a:ahLst/>
            <a:cxnLst/>
            <a:rect r="r" b="b" t="t" l="l"/>
            <a:pathLst>
              <a:path h="1492552" w="4326725">
                <a:moveTo>
                  <a:pt x="0" y="0"/>
                </a:moveTo>
                <a:lnTo>
                  <a:pt x="4326725" y="0"/>
                </a:lnTo>
                <a:lnTo>
                  <a:pt x="4326725" y="1492553"/>
                </a:lnTo>
                <a:lnTo>
                  <a:pt x="0" y="14925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97830" y="841188"/>
            <a:ext cx="13435795" cy="124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7. Fin</a:t>
            </a:r>
            <a:r>
              <a:rPr lang="en-US" b="true" sz="36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d the number of constituencies where the winning candidate received more than 50% of total votes.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469" y="-817234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01785" y="906875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32840" y="1862542"/>
            <a:ext cx="2815732" cy="5894830"/>
            <a:chOff x="0" y="0"/>
            <a:chExt cx="741592" cy="1552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1592" cy="1552548"/>
            </a:xfrm>
            <a:custGeom>
              <a:avLst/>
              <a:gdLst/>
              <a:ahLst/>
              <a:cxnLst/>
              <a:rect r="r" b="b" t="t" l="l"/>
              <a:pathLst>
                <a:path h="1552548" w="741592">
                  <a:moveTo>
                    <a:pt x="162222" y="0"/>
                  </a:moveTo>
                  <a:lnTo>
                    <a:pt x="579370" y="0"/>
                  </a:lnTo>
                  <a:cubicBezTo>
                    <a:pt x="668963" y="0"/>
                    <a:pt x="741592" y="72629"/>
                    <a:pt x="741592" y="162222"/>
                  </a:cubicBezTo>
                  <a:lnTo>
                    <a:pt x="741592" y="1390326"/>
                  </a:lnTo>
                  <a:cubicBezTo>
                    <a:pt x="741592" y="1479919"/>
                    <a:pt x="668963" y="1552548"/>
                    <a:pt x="579370" y="1552548"/>
                  </a:cubicBezTo>
                  <a:lnTo>
                    <a:pt x="162222" y="1552548"/>
                  </a:lnTo>
                  <a:cubicBezTo>
                    <a:pt x="72629" y="1552548"/>
                    <a:pt x="0" y="1479919"/>
                    <a:pt x="0" y="1390326"/>
                  </a:cubicBezTo>
                  <a:lnTo>
                    <a:pt x="0" y="162222"/>
                  </a:lnTo>
                  <a:cubicBezTo>
                    <a:pt x="0" y="72629"/>
                    <a:pt x="72629" y="0"/>
                    <a:pt x="16222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741592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01785" y="3308776"/>
            <a:ext cx="3439450" cy="3510110"/>
            <a:chOff x="0" y="0"/>
            <a:chExt cx="532861" cy="5438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2861" cy="543808"/>
            </a:xfrm>
            <a:custGeom>
              <a:avLst/>
              <a:gdLst/>
              <a:ahLst/>
              <a:cxnLst/>
              <a:rect r="r" b="b" t="t" l="l"/>
              <a:pathLst>
                <a:path h="543808" w="532861">
                  <a:moveTo>
                    <a:pt x="36015" y="0"/>
                  </a:moveTo>
                  <a:lnTo>
                    <a:pt x="496846" y="0"/>
                  </a:lnTo>
                  <a:cubicBezTo>
                    <a:pt x="506398" y="0"/>
                    <a:pt x="515558" y="3794"/>
                    <a:pt x="522312" y="10548"/>
                  </a:cubicBezTo>
                  <a:cubicBezTo>
                    <a:pt x="529066" y="17303"/>
                    <a:pt x="532861" y="26463"/>
                    <a:pt x="532861" y="36015"/>
                  </a:cubicBezTo>
                  <a:lnTo>
                    <a:pt x="532861" y="507793"/>
                  </a:lnTo>
                  <a:cubicBezTo>
                    <a:pt x="532861" y="517345"/>
                    <a:pt x="529066" y="526505"/>
                    <a:pt x="522312" y="533259"/>
                  </a:cubicBezTo>
                  <a:cubicBezTo>
                    <a:pt x="515558" y="540013"/>
                    <a:pt x="506398" y="543808"/>
                    <a:pt x="496846" y="543808"/>
                  </a:cubicBezTo>
                  <a:lnTo>
                    <a:pt x="36015" y="543808"/>
                  </a:lnTo>
                  <a:cubicBezTo>
                    <a:pt x="26463" y="543808"/>
                    <a:pt x="17303" y="540013"/>
                    <a:pt x="10548" y="533259"/>
                  </a:cubicBezTo>
                  <a:cubicBezTo>
                    <a:pt x="3794" y="526505"/>
                    <a:pt x="0" y="517345"/>
                    <a:pt x="0" y="507793"/>
                  </a:cubicBezTo>
                  <a:lnTo>
                    <a:pt x="0" y="36015"/>
                  </a:lnTo>
                  <a:cubicBezTo>
                    <a:pt x="0" y="26463"/>
                    <a:pt x="3794" y="17303"/>
                    <a:pt x="10548" y="10548"/>
                  </a:cubicBezTo>
                  <a:cubicBezTo>
                    <a:pt x="17303" y="3794"/>
                    <a:pt x="26463" y="0"/>
                    <a:pt x="36015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849" r="0" b="-2849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48872" y="4554714"/>
            <a:ext cx="1177572" cy="1177572"/>
          </a:xfrm>
          <a:custGeom>
            <a:avLst/>
            <a:gdLst/>
            <a:ahLst/>
            <a:cxnLst/>
            <a:rect r="r" b="b" t="t" l="l"/>
            <a:pathLst>
              <a:path h="1177572" w="1177572">
                <a:moveTo>
                  <a:pt x="0" y="0"/>
                </a:moveTo>
                <a:lnTo>
                  <a:pt x="1177572" y="0"/>
                </a:lnTo>
                <a:lnTo>
                  <a:pt x="1177572" y="1177572"/>
                </a:lnTo>
                <a:lnTo>
                  <a:pt x="0" y="1177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3308776"/>
            <a:ext cx="11303999" cy="4159989"/>
          </a:xfrm>
          <a:custGeom>
            <a:avLst/>
            <a:gdLst/>
            <a:ahLst/>
            <a:cxnLst/>
            <a:rect r="r" b="b" t="t" l="l"/>
            <a:pathLst>
              <a:path h="4159989" w="11303999">
                <a:moveTo>
                  <a:pt x="0" y="0"/>
                </a:moveTo>
                <a:lnTo>
                  <a:pt x="11303999" y="0"/>
                </a:lnTo>
                <a:lnTo>
                  <a:pt x="11303999" y="4159990"/>
                </a:lnTo>
                <a:lnTo>
                  <a:pt x="0" y="41599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010061" y="7641872"/>
            <a:ext cx="4863780" cy="1237341"/>
          </a:xfrm>
          <a:custGeom>
            <a:avLst/>
            <a:gdLst/>
            <a:ahLst/>
            <a:cxnLst/>
            <a:rect r="r" b="b" t="t" l="l"/>
            <a:pathLst>
              <a:path h="1237341" w="4863780">
                <a:moveTo>
                  <a:pt x="0" y="0"/>
                </a:moveTo>
                <a:lnTo>
                  <a:pt x="4863779" y="0"/>
                </a:lnTo>
                <a:lnTo>
                  <a:pt x="4863779" y="1237340"/>
                </a:lnTo>
                <a:lnTo>
                  <a:pt x="0" y="12373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078" r="0" b="-4078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94442" y="1193188"/>
            <a:ext cx="13367261" cy="124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8"/>
              </a:lnSpc>
            </a:pPr>
            <a:r>
              <a:rPr lang="en-US" sz="3699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8. Identify the party that secured the </a:t>
            </a:r>
          </a:p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most ru</a:t>
            </a: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nner-up positions.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0" y="7906916"/>
            <a:ext cx="2075713" cy="2507852"/>
            <a:chOff x="0" y="0"/>
            <a:chExt cx="527642" cy="6374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7642" cy="637490"/>
            </a:xfrm>
            <a:custGeom>
              <a:avLst/>
              <a:gdLst/>
              <a:ahLst/>
              <a:cxnLst/>
              <a:rect r="r" b="b" t="t" l="l"/>
              <a:pathLst>
                <a:path h="637490" w="527642">
                  <a:moveTo>
                    <a:pt x="59676" y="0"/>
                  </a:moveTo>
                  <a:lnTo>
                    <a:pt x="467965" y="0"/>
                  </a:lnTo>
                  <a:cubicBezTo>
                    <a:pt x="500924" y="0"/>
                    <a:pt x="527642" y="26718"/>
                    <a:pt x="527642" y="59676"/>
                  </a:cubicBezTo>
                  <a:lnTo>
                    <a:pt x="527642" y="577814"/>
                  </a:lnTo>
                  <a:cubicBezTo>
                    <a:pt x="527642" y="610772"/>
                    <a:pt x="500924" y="637490"/>
                    <a:pt x="467965" y="637490"/>
                  </a:cubicBezTo>
                  <a:lnTo>
                    <a:pt x="59676" y="637490"/>
                  </a:lnTo>
                  <a:cubicBezTo>
                    <a:pt x="26718" y="637490"/>
                    <a:pt x="0" y="610772"/>
                    <a:pt x="0" y="577814"/>
                  </a:cubicBezTo>
                  <a:lnTo>
                    <a:pt x="0" y="59676"/>
                  </a:lnTo>
                  <a:cubicBezTo>
                    <a:pt x="0" y="26718"/>
                    <a:pt x="26718" y="0"/>
                    <a:pt x="59676" y="0"/>
                  </a:cubicBezTo>
                  <a:close/>
                </a:path>
              </a:pathLst>
            </a:custGeom>
            <a:blipFill>
              <a:blip r:embed="rId9"/>
              <a:stretch>
                <a:fillRect l="-10409" t="0" r="-10409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06020" y="-1043822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01785" y="906875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32840" y="1862542"/>
            <a:ext cx="2815732" cy="5894830"/>
            <a:chOff x="0" y="0"/>
            <a:chExt cx="741592" cy="1552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1592" cy="1552548"/>
            </a:xfrm>
            <a:custGeom>
              <a:avLst/>
              <a:gdLst/>
              <a:ahLst/>
              <a:cxnLst/>
              <a:rect r="r" b="b" t="t" l="l"/>
              <a:pathLst>
                <a:path h="1552548" w="741592">
                  <a:moveTo>
                    <a:pt x="162222" y="0"/>
                  </a:moveTo>
                  <a:lnTo>
                    <a:pt x="579370" y="0"/>
                  </a:lnTo>
                  <a:cubicBezTo>
                    <a:pt x="668963" y="0"/>
                    <a:pt x="741592" y="72629"/>
                    <a:pt x="741592" y="162222"/>
                  </a:cubicBezTo>
                  <a:lnTo>
                    <a:pt x="741592" y="1390326"/>
                  </a:lnTo>
                  <a:cubicBezTo>
                    <a:pt x="741592" y="1479919"/>
                    <a:pt x="668963" y="1552548"/>
                    <a:pt x="579370" y="1552548"/>
                  </a:cubicBezTo>
                  <a:lnTo>
                    <a:pt x="162222" y="1552548"/>
                  </a:lnTo>
                  <a:cubicBezTo>
                    <a:pt x="72629" y="1552548"/>
                    <a:pt x="0" y="1479919"/>
                    <a:pt x="0" y="1390326"/>
                  </a:cubicBezTo>
                  <a:lnTo>
                    <a:pt x="0" y="162222"/>
                  </a:lnTo>
                  <a:cubicBezTo>
                    <a:pt x="0" y="72629"/>
                    <a:pt x="72629" y="0"/>
                    <a:pt x="16222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741592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032840" y="3054902"/>
            <a:ext cx="3439450" cy="3510110"/>
            <a:chOff x="0" y="0"/>
            <a:chExt cx="532861" cy="5438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2861" cy="543808"/>
            </a:xfrm>
            <a:custGeom>
              <a:avLst/>
              <a:gdLst/>
              <a:ahLst/>
              <a:cxnLst/>
              <a:rect r="r" b="b" t="t" l="l"/>
              <a:pathLst>
                <a:path h="543808" w="532861">
                  <a:moveTo>
                    <a:pt x="36015" y="0"/>
                  </a:moveTo>
                  <a:lnTo>
                    <a:pt x="496846" y="0"/>
                  </a:lnTo>
                  <a:cubicBezTo>
                    <a:pt x="506398" y="0"/>
                    <a:pt x="515558" y="3794"/>
                    <a:pt x="522312" y="10548"/>
                  </a:cubicBezTo>
                  <a:cubicBezTo>
                    <a:pt x="529066" y="17303"/>
                    <a:pt x="532861" y="26463"/>
                    <a:pt x="532861" y="36015"/>
                  </a:cubicBezTo>
                  <a:lnTo>
                    <a:pt x="532861" y="507793"/>
                  </a:lnTo>
                  <a:cubicBezTo>
                    <a:pt x="532861" y="517345"/>
                    <a:pt x="529066" y="526505"/>
                    <a:pt x="522312" y="533259"/>
                  </a:cubicBezTo>
                  <a:cubicBezTo>
                    <a:pt x="515558" y="540013"/>
                    <a:pt x="506398" y="543808"/>
                    <a:pt x="496846" y="543808"/>
                  </a:cubicBezTo>
                  <a:lnTo>
                    <a:pt x="36015" y="543808"/>
                  </a:lnTo>
                  <a:cubicBezTo>
                    <a:pt x="26463" y="543808"/>
                    <a:pt x="17303" y="540013"/>
                    <a:pt x="10548" y="533259"/>
                  </a:cubicBezTo>
                  <a:cubicBezTo>
                    <a:pt x="3794" y="526505"/>
                    <a:pt x="0" y="517345"/>
                    <a:pt x="0" y="507793"/>
                  </a:cubicBezTo>
                  <a:lnTo>
                    <a:pt x="0" y="36015"/>
                  </a:lnTo>
                  <a:cubicBezTo>
                    <a:pt x="0" y="26463"/>
                    <a:pt x="3794" y="17303"/>
                    <a:pt x="10548" y="10548"/>
                  </a:cubicBezTo>
                  <a:cubicBezTo>
                    <a:pt x="17303" y="3794"/>
                    <a:pt x="26463" y="0"/>
                    <a:pt x="36015" y="0"/>
                  </a:cubicBezTo>
                  <a:close/>
                </a:path>
              </a:pathLst>
            </a:custGeom>
            <a:blipFill>
              <a:blip r:embed="rId6"/>
              <a:stretch>
                <a:fillRect l="-47194" t="0" r="-4719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48872" y="4554714"/>
            <a:ext cx="1177572" cy="1177572"/>
          </a:xfrm>
          <a:custGeom>
            <a:avLst/>
            <a:gdLst/>
            <a:ahLst/>
            <a:cxnLst/>
            <a:rect r="r" b="b" t="t" l="l"/>
            <a:pathLst>
              <a:path h="1177572" w="1177572">
                <a:moveTo>
                  <a:pt x="0" y="0"/>
                </a:moveTo>
                <a:lnTo>
                  <a:pt x="1177572" y="0"/>
                </a:lnTo>
                <a:lnTo>
                  <a:pt x="1177572" y="1177572"/>
                </a:lnTo>
                <a:lnTo>
                  <a:pt x="0" y="1177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80988" y="3659752"/>
            <a:ext cx="5879897" cy="2507812"/>
          </a:xfrm>
          <a:custGeom>
            <a:avLst/>
            <a:gdLst/>
            <a:ahLst/>
            <a:cxnLst/>
            <a:rect r="r" b="b" t="t" l="l"/>
            <a:pathLst>
              <a:path h="2507812" w="5879897">
                <a:moveTo>
                  <a:pt x="0" y="0"/>
                </a:moveTo>
                <a:lnTo>
                  <a:pt x="5879898" y="0"/>
                </a:lnTo>
                <a:lnTo>
                  <a:pt x="5879898" y="2507812"/>
                </a:lnTo>
                <a:lnTo>
                  <a:pt x="0" y="25078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904622" y="6565011"/>
            <a:ext cx="4478755" cy="1587208"/>
          </a:xfrm>
          <a:custGeom>
            <a:avLst/>
            <a:gdLst/>
            <a:ahLst/>
            <a:cxnLst/>
            <a:rect r="r" b="b" t="t" l="l"/>
            <a:pathLst>
              <a:path h="1587208" w="4478755">
                <a:moveTo>
                  <a:pt x="0" y="0"/>
                </a:moveTo>
                <a:lnTo>
                  <a:pt x="4478756" y="0"/>
                </a:lnTo>
                <a:lnTo>
                  <a:pt x="4478756" y="1587208"/>
                </a:lnTo>
                <a:lnTo>
                  <a:pt x="0" y="15872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60370" y="1193188"/>
            <a:ext cx="13367261" cy="124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9. Find the number of  independent candidates who wo</a:t>
            </a: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n and their constituencies.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0" y="7177214"/>
            <a:ext cx="2600101" cy="3141411"/>
            <a:chOff x="0" y="0"/>
            <a:chExt cx="527642" cy="6374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27642" cy="637490"/>
            </a:xfrm>
            <a:custGeom>
              <a:avLst/>
              <a:gdLst/>
              <a:ahLst/>
              <a:cxnLst/>
              <a:rect r="r" b="b" t="t" l="l"/>
              <a:pathLst>
                <a:path h="637490" w="527642">
                  <a:moveTo>
                    <a:pt x="47641" y="0"/>
                  </a:moveTo>
                  <a:lnTo>
                    <a:pt x="480001" y="0"/>
                  </a:lnTo>
                  <a:cubicBezTo>
                    <a:pt x="506312" y="0"/>
                    <a:pt x="527642" y="21329"/>
                    <a:pt x="527642" y="47641"/>
                  </a:cubicBezTo>
                  <a:lnTo>
                    <a:pt x="527642" y="589849"/>
                  </a:lnTo>
                  <a:cubicBezTo>
                    <a:pt x="527642" y="616161"/>
                    <a:pt x="506312" y="637490"/>
                    <a:pt x="480001" y="637490"/>
                  </a:cubicBezTo>
                  <a:lnTo>
                    <a:pt x="47641" y="637490"/>
                  </a:lnTo>
                  <a:cubicBezTo>
                    <a:pt x="21329" y="637490"/>
                    <a:pt x="0" y="616161"/>
                    <a:pt x="0" y="589849"/>
                  </a:cubicBezTo>
                  <a:lnTo>
                    <a:pt x="0" y="47641"/>
                  </a:lnTo>
                  <a:cubicBezTo>
                    <a:pt x="0" y="21329"/>
                    <a:pt x="21329" y="0"/>
                    <a:pt x="47641" y="0"/>
                  </a:cubicBezTo>
                  <a:close/>
                </a:path>
              </a:pathLst>
            </a:custGeom>
            <a:blipFill>
              <a:blip r:embed="rId9"/>
              <a:stretch>
                <a:fillRect l="-10409" t="0" r="-10409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06020" y="-1043822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01785" y="906875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32840" y="1862542"/>
            <a:ext cx="2815732" cy="5894830"/>
            <a:chOff x="0" y="0"/>
            <a:chExt cx="741592" cy="1552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1592" cy="1552548"/>
            </a:xfrm>
            <a:custGeom>
              <a:avLst/>
              <a:gdLst/>
              <a:ahLst/>
              <a:cxnLst/>
              <a:rect r="r" b="b" t="t" l="l"/>
              <a:pathLst>
                <a:path h="1552548" w="741592">
                  <a:moveTo>
                    <a:pt x="162222" y="0"/>
                  </a:moveTo>
                  <a:lnTo>
                    <a:pt x="579370" y="0"/>
                  </a:lnTo>
                  <a:cubicBezTo>
                    <a:pt x="668963" y="0"/>
                    <a:pt x="741592" y="72629"/>
                    <a:pt x="741592" y="162222"/>
                  </a:cubicBezTo>
                  <a:lnTo>
                    <a:pt x="741592" y="1390326"/>
                  </a:lnTo>
                  <a:cubicBezTo>
                    <a:pt x="741592" y="1479919"/>
                    <a:pt x="668963" y="1552548"/>
                    <a:pt x="579370" y="1552548"/>
                  </a:cubicBezTo>
                  <a:lnTo>
                    <a:pt x="162222" y="1552548"/>
                  </a:lnTo>
                  <a:cubicBezTo>
                    <a:pt x="72629" y="1552548"/>
                    <a:pt x="0" y="1479919"/>
                    <a:pt x="0" y="1390326"/>
                  </a:cubicBezTo>
                  <a:lnTo>
                    <a:pt x="0" y="162222"/>
                  </a:lnTo>
                  <a:cubicBezTo>
                    <a:pt x="0" y="72629"/>
                    <a:pt x="72629" y="0"/>
                    <a:pt x="16222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741592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032840" y="3054902"/>
            <a:ext cx="3439450" cy="3510110"/>
            <a:chOff x="0" y="0"/>
            <a:chExt cx="532861" cy="5438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2861" cy="543808"/>
            </a:xfrm>
            <a:custGeom>
              <a:avLst/>
              <a:gdLst/>
              <a:ahLst/>
              <a:cxnLst/>
              <a:rect r="r" b="b" t="t" l="l"/>
              <a:pathLst>
                <a:path h="543808" w="532861">
                  <a:moveTo>
                    <a:pt x="36015" y="0"/>
                  </a:moveTo>
                  <a:lnTo>
                    <a:pt x="496846" y="0"/>
                  </a:lnTo>
                  <a:cubicBezTo>
                    <a:pt x="506398" y="0"/>
                    <a:pt x="515558" y="3794"/>
                    <a:pt x="522312" y="10548"/>
                  </a:cubicBezTo>
                  <a:cubicBezTo>
                    <a:pt x="529066" y="17303"/>
                    <a:pt x="532861" y="26463"/>
                    <a:pt x="532861" y="36015"/>
                  </a:cubicBezTo>
                  <a:lnTo>
                    <a:pt x="532861" y="507793"/>
                  </a:lnTo>
                  <a:cubicBezTo>
                    <a:pt x="532861" y="517345"/>
                    <a:pt x="529066" y="526505"/>
                    <a:pt x="522312" y="533259"/>
                  </a:cubicBezTo>
                  <a:cubicBezTo>
                    <a:pt x="515558" y="540013"/>
                    <a:pt x="506398" y="543808"/>
                    <a:pt x="496846" y="543808"/>
                  </a:cubicBezTo>
                  <a:lnTo>
                    <a:pt x="36015" y="543808"/>
                  </a:lnTo>
                  <a:cubicBezTo>
                    <a:pt x="26463" y="543808"/>
                    <a:pt x="17303" y="540013"/>
                    <a:pt x="10548" y="533259"/>
                  </a:cubicBezTo>
                  <a:cubicBezTo>
                    <a:pt x="3794" y="526505"/>
                    <a:pt x="0" y="517345"/>
                    <a:pt x="0" y="507793"/>
                  </a:cubicBezTo>
                  <a:lnTo>
                    <a:pt x="0" y="36015"/>
                  </a:lnTo>
                  <a:cubicBezTo>
                    <a:pt x="0" y="26463"/>
                    <a:pt x="3794" y="17303"/>
                    <a:pt x="10548" y="10548"/>
                  </a:cubicBezTo>
                  <a:cubicBezTo>
                    <a:pt x="17303" y="3794"/>
                    <a:pt x="26463" y="0"/>
                    <a:pt x="36015" y="0"/>
                  </a:cubicBezTo>
                  <a:close/>
                </a:path>
              </a:pathLst>
            </a:custGeom>
            <a:blipFill>
              <a:blip r:embed="rId6"/>
              <a:stretch>
                <a:fillRect l="-47194" t="0" r="-4719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48872" y="4554714"/>
            <a:ext cx="1177572" cy="1177572"/>
          </a:xfrm>
          <a:custGeom>
            <a:avLst/>
            <a:gdLst/>
            <a:ahLst/>
            <a:cxnLst/>
            <a:rect r="r" b="b" t="t" l="l"/>
            <a:pathLst>
              <a:path h="1177572" w="1177572">
                <a:moveTo>
                  <a:pt x="0" y="0"/>
                </a:moveTo>
                <a:lnTo>
                  <a:pt x="1177572" y="0"/>
                </a:lnTo>
                <a:lnTo>
                  <a:pt x="1177572" y="1177572"/>
                </a:lnTo>
                <a:lnTo>
                  <a:pt x="0" y="1177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314253" y="6565011"/>
            <a:ext cx="3405761" cy="4114800"/>
            <a:chOff x="0" y="0"/>
            <a:chExt cx="527642" cy="6374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27642" cy="637490"/>
            </a:xfrm>
            <a:custGeom>
              <a:avLst/>
              <a:gdLst/>
              <a:ahLst/>
              <a:cxnLst/>
              <a:rect r="r" b="b" t="t" l="l"/>
              <a:pathLst>
                <a:path h="637490" w="527642">
                  <a:moveTo>
                    <a:pt x="36371" y="0"/>
                  </a:moveTo>
                  <a:lnTo>
                    <a:pt x="491271" y="0"/>
                  </a:lnTo>
                  <a:cubicBezTo>
                    <a:pt x="500917" y="0"/>
                    <a:pt x="510168" y="3832"/>
                    <a:pt x="516989" y="10653"/>
                  </a:cubicBezTo>
                  <a:cubicBezTo>
                    <a:pt x="523810" y="17474"/>
                    <a:pt x="527642" y="26725"/>
                    <a:pt x="527642" y="36371"/>
                  </a:cubicBezTo>
                  <a:lnTo>
                    <a:pt x="527642" y="601119"/>
                  </a:lnTo>
                  <a:cubicBezTo>
                    <a:pt x="527642" y="610765"/>
                    <a:pt x="523810" y="620017"/>
                    <a:pt x="516989" y="626837"/>
                  </a:cubicBezTo>
                  <a:cubicBezTo>
                    <a:pt x="510168" y="633658"/>
                    <a:pt x="500917" y="637490"/>
                    <a:pt x="491271" y="637490"/>
                  </a:cubicBezTo>
                  <a:lnTo>
                    <a:pt x="36371" y="637490"/>
                  </a:lnTo>
                  <a:cubicBezTo>
                    <a:pt x="26725" y="637490"/>
                    <a:pt x="17474" y="633658"/>
                    <a:pt x="10653" y="626837"/>
                  </a:cubicBezTo>
                  <a:cubicBezTo>
                    <a:pt x="3832" y="620017"/>
                    <a:pt x="0" y="610765"/>
                    <a:pt x="0" y="601119"/>
                  </a:cubicBezTo>
                  <a:lnTo>
                    <a:pt x="0" y="36371"/>
                  </a:lnTo>
                  <a:cubicBezTo>
                    <a:pt x="0" y="26725"/>
                    <a:pt x="3832" y="17474"/>
                    <a:pt x="10653" y="10653"/>
                  </a:cubicBezTo>
                  <a:cubicBezTo>
                    <a:pt x="17474" y="3832"/>
                    <a:pt x="26725" y="0"/>
                    <a:pt x="36371" y="0"/>
                  </a:cubicBezTo>
                  <a:close/>
                </a:path>
              </a:pathLst>
            </a:custGeom>
            <a:blipFill>
              <a:blip r:embed="rId7"/>
              <a:stretch>
                <a:fillRect l="-10409" t="0" r="-10409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2285848" y="4041607"/>
            <a:ext cx="7134570" cy="1885217"/>
          </a:xfrm>
          <a:custGeom>
            <a:avLst/>
            <a:gdLst/>
            <a:ahLst/>
            <a:cxnLst/>
            <a:rect r="r" b="b" t="t" l="l"/>
            <a:pathLst>
              <a:path h="1885217" w="7134570">
                <a:moveTo>
                  <a:pt x="0" y="0"/>
                </a:moveTo>
                <a:lnTo>
                  <a:pt x="7134570" y="0"/>
                </a:lnTo>
                <a:lnTo>
                  <a:pt x="7134570" y="1885217"/>
                </a:lnTo>
                <a:lnTo>
                  <a:pt x="0" y="18852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842365" y="6423737"/>
            <a:ext cx="4251530" cy="1617585"/>
          </a:xfrm>
          <a:custGeom>
            <a:avLst/>
            <a:gdLst/>
            <a:ahLst/>
            <a:cxnLst/>
            <a:rect r="r" b="b" t="t" l="l"/>
            <a:pathLst>
              <a:path h="1617585" w="4251530">
                <a:moveTo>
                  <a:pt x="0" y="0"/>
                </a:moveTo>
                <a:lnTo>
                  <a:pt x="4251530" y="0"/>
                </a:lnTo>
                <a:lnTo>
                  <a:pt x="4251530" y="1617586"/>
                </a:lnTo>
                <a:lnTo>
                  <a:pt x="0" y="16175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636331" y="1193188"/>
            <a:ext cx="16463961" cy="124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8"/>
              </a:lnSpc>
            </a:pPr>
            <a:r>
              <a:rPr lang="en-US" sz="3699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10. Calculate the average margin of </a:t>
            </a:r>
          </a:p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victory across</a:t>
            </a: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all constituencies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0689" y="3176727"/>
            <a:ext cx="9346622" cy="3896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8"/>
              </a:lnSpc>
            </a:pPr>
            <a:r>
              <a:rPr lang="en-US" b="true" sz="16848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49048" y="7616640"/>
            <a:ext cx="3789904" cy="665701"/>
            <a:chOff x="0" y="0"/>
            <a:chExt cx="998164" cy="1753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98164" cy="175329"/>
            </a:xfrm>
            <a:custGeom>
              <a:avLst/>
              <a:gdLst/>
              <a:ahLst/>
              <a:cxnLst/>
              <a:rect r="r" b="b" t="t" l="l"/>
              <a:pathLst>
                <a:path h="175329" w="998164">
                  <a:moveTo>
                    <a:pt x="87664" y="0"/>
                  </a:moveTo>
                  <a:lnTo>
                    <a:pt x="910500" y="0"/>
                  </a:lnTo>
                  <a:cubicBezTo>
                    <a:pt x="958915" y="0"/>
                    <a:pt x="998164" y="39249"/>
                    <a:pt x="998164" y="87664"/>
                  </a:cubicBezTo>
                  <a:lnTo>
                    <a:pt x="998164" y="87664"/>
                  </a:lnTo>
                  <a:cubicBezTo>
                    <a:pt x="998164" y="110914"/>
                    <a:pt x="988928" y="133212"/>
                    <a:pt x="972488" y="149652"/>
                  </a:cubicBezTo>
                  <a:cubicBezTo>
                    <a:pt x="956048" y="166093"/>
                    <a:pt x="933750" y="175329"/>
                    <a:pt x="910500" y="175329"/>
                  </a:cubicBezTo>
                  <a:lnTo>
                    <a:pt x="87664" y="175329"/>
                  </a:lnTo>
                  <a:cubicBezTo>
                    <a:pt x="64414" y="175329"/>
                    <a:pt x="42117" y="166093"/>
                    <a:pt x="25676" y="149652"/>
                  </a:cubicBezTo>
                  <a:cubicBezTo>
                    <a:pt x="9236" y="133212"/>
                    <a:pt x="0" y="110914"/>
                    <a:pt x="0" y="87664"/>
                  </a:cubicBezTo>
                  <a:lnTo>
                    <a:pt x="0" y="87664"/>
                  </a:lnTo>
                  <a:cubicBezTo>
                    <a:pt x="0" y="64414"/>
                    <a:pt x="9236" y="42117"/>
                    <a:pt x="25676" y="25676"/>
                  </a:cubicBezTo>
                  <a:cubicBezTo>
                    <a:pt x="42117" y="9236"/>
                    <a:pt x="64414" y="0"/>
                    <a:pt x="87664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98164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991226" y="7772175"/>
            <a:ext cx="3009626" cy="30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"/>
              </a:lnSpc>
            </a:pPr>
            <a:r>
              <a:rPr lang="en-US" sz="19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iNDIAN ELECTION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424608" y="-1072654"/>
            <a:ext cx="11438784" cy="2839490"/>
            <a:chOff x="0" y="0"/>
            <a:chExt cx="3012684" cy="7478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395527" y="1028700"/>
            <a:ext cx="1496945" cy="14969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673581" y="1447879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424608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3344065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4028" y="673302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392170"/>
            <a:ext cx="5650143" cy="5894830"/>
            <a:chOff x="0" y="0"/>
            <a:chExt cx="1488104" cy="15525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8104" cy="1552548"/>
            </a:xfrm>
            <a:custGeom>
              <a:avLst/>
              <a:gdLst/>
              <a:ahLst/>
              <a:cxnLst/>
              <a:rect r="r" b="b" t="t" l="l"/>
              <a:pathLst>
                <a:path h="1552548" w="1488104">
                  <a:moveTo>
                    <a:pt x="0" y="0"/>
                  </a:moveTo>
                  <a:lnTo>
                    <a:pt x="1488104" y="0"/>
                  </a:lnTo>
                  <a:lnTo>
                    <a:pt x="1488104" y="1552548"/>
                  </a:lnTo>
                  <a:lnTo>
                    <a:pt x="0" y="1552548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8810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689442"/>
            <a:ext cx="5650143" cy="565014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3846" r="0" b="-3846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558327" y="7453986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8" y="0"/>
                </a:lnTo>
                <a:lnTo>
                  <a:pt x="2763918" y="882511"/>
                </a:lnTo>
                <a:lnTo>
                  <a:pt x="0" y="8825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31524" y="7665975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90" y="0"/>
                </a:lnTo>
                <a:lnTo>
                  <a:pt x="1483490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838534" y="5348601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7" y="0"/>
                </a:lnTo>
                <a:lnTo>
                  <a:pt x="1025127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558327" y="3470976"/>
            <a:ext cx="8706184" cy="271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This project focuses on analyzing Indian parliamentary election data to uncover insights related to party performance, voter behavior, and constituency-level trends. By using structured SQL queries on a relational database, we explore key aspects such as winning margins, voter turnout, party-wise results, and candidate statistics. The goal is to support data-driven decision-making for political strategy, public awareness, and election transparency.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58327" y="1882782"/>
            <a:ext cx="4904983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sz="5999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48550" y="3974732"/>
            <a:ext cx="3439450" cy="3510110"/>
            <a:chOff x="0" y="0"/>
            <a:chExt cx="532861" cy="5438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2861" cy="543808"/>
            </a:xfrm>
            <a:custGeom>
              <a:avLst/>
              <a:gdLst/>
              <a:ahLst/>
              <a:cxnLst/>
              <a:rect r="r" b="b" t="t" l="l"/>
              <a:pathLst>
                <a:path h="543808" w="532861">
                  <a:moveTo>
                    <a:pt x="36015" y="0"/>
                  </a:moveTo>
                  <a:lnTo>
                    <a:pt x="496846" y="0"/>
                  </a:lnTo>
                  <a:cubicBezTo>
                    <a:pt x="506398" y="0"/>
                    <a:pt x="515558" y="3794"/>
                    <a:pt x="522312" y="10548"/>
                  </a:cubicBezTo>
                  <a:cubicBezTo>
                    <a:pt x="529066" y="17303"/>
                    <a:pt x="532861" y="26463"/>
                    <a:pt x="532861" y="36015"/>
                  </a:cubicBezTo>
                  <a:lnTo>
                    <a:pt x="532861" y="507793"/>
                  </a:lnTo>
                  <a:cubicBezTo>
                    <a:pt x="532861" y="517345"/>
                    <a:pt x="529066" y="526505"/>
                    <a:pt x="522312" y="533259"/>
                  </a:cubicBezTo>
                  <a:cubicBezTo>
                    <a:pt x="515558" y="540013"/>
                    <a:pt x="506398" y="543808"/>
                    <a:pt x="496846" y="543808"/>
                  </a:cubicBezTo>
                  <a:lnTo>
                    <a:pt x="36015" y="543808"/>
                  </a:lnTo>
                  <a:cubicBezTo>
                    <a:pt x="26463" y="543808"/>
                    <a:pt x="17303" y="540013"/>
                    <a:pt x="10548" y="533259"/>
                  </a:cubicBezTo>
                  <a:cubicBezTo>
                    <a:pt x="3794" y="526505"/>
                    <a:pt x="0" y="517345"/>
                    <a:pt x="0" y="507793"/>
                  </a:cubicBezTo>
                  <a:lnTo>
                    <a:pt x="0" y="36015"/>
                  </a:lnTo>
                  <a:cubicBezTo>
                    <a:pt x="0" y="26463"/>
                    <a:pt x="3794" y="17303"/>
                    <a:pt x="10548" y="10548"/>
                  </a:cubicBezTo>
                  <a:cubicBezTo>
                    <a:pt x="17303" y="3794"/>
                    <a:pt x="26463" y="0"/>
                    <a:pt x="36015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1180" r="0" b="-1118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45598" y="2681272"/>
            <a:ext cx="9084044" cy="7034180"/>
          </a:xfrm>
          <a:custGeom>
            <a:avLst/>
            <a:gdLst/>
            <a:ahLst/>
            <a:cxnLst/>
            <a:rect r="r" b="b" t="t" l="l"/>
            <a:pathLst>
              <a:path h="7034180" w="9084044">
                <a:moveTo>
                  <a:pt x="0" y="0"/>
                </a:moveTo>
                <a:lnTo>
                  <a:pt x="9084044" y="0"/>
                </a:lnTo>
                <a:lnTo>
                  <a:pt x="9084044" y="7034180"/>
                </a:lnTo>
                <a:lnTo>
                  <a:pt x="0" y="70341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017" r="0" b="-101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45962" y="904875"/>
            <a:ext cx="707553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ER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2996" y="2782372"/>
            <a:ext cx="18288000" cy="5894830"/>
            <a:chOff x="0" y="0"/>
            <a:chExt cx="4816593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52548"/>
            </a:xfrm>
            <a:custGeom>
              <a:avLst/>
              <a:gdLst/>
              <a:ahLst/>
              <a:cxnLst/>
              <a:rect r="r" b="b" t="t" l="l"/>
              <a:pathLst>
                <a:path h="15525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52548"/>
                  </a:lnTo>
                  <a:lnTo>
                    <a:pt x="0" y="1552548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50742" y="6671785"/>
            <a:ext cx="2586515" cy="258651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134648" y="3637573"/>
            <a:ext cx="5521463" cy="2212182"/>
          </a:xfrm>
          <a:custGeom>
            <a:avLst/>
            <a:gdLst/>
            <a:ahLst/>
            <a:cxnLst/>
            <a:rect r="r" b="b" t="t" l="l"/>
            <a:pathLst>
              <a:path h="2212182" w="5521463">
                <a:moveTo>
                  <a:pt x="0" y="0"/>
                </a:moveTo>
                <a:lnTo>
                  <a:pt x="5521464" y="0"/>
                </a:lnTo>
                <a:lnTo>
                  <a:pt x="5521464" y="2212183"/>
                </a:lnTo>
                <a:lnTo>
                  <a:pt x="0" y="22121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25872" y="5849756"/>
            <a:ext cx="4534768" cy="1657536"/>
          </a:xfrm>
          <a:custGeom>
            <a:avLst/>
            <a:gdLst/>
            <a:ahLst/>
            <a:cxnLst/>
            <a:rect r="r" b="b" t="t" l="l"/>
            <a:pathLst>
              <a:path h="1657536" w="4534768">
                <a:moveTo>
                  <a:pt x="0" y="0"/>
                </a:moveTo>
                <a:lnTo>
                  <a:pt x="4534768" y="0"/>
                </a:lnTo>
                <a:lnTo>
                  <a:pt x="4534768" y="1657536"/>
                </a:lnTo>
                <a:lnTo>
                  <a:pt x="0" y="16575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636205"/>
            <a:ext cx="15167995" cy="124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8"/>
              </a:lnSpc>
            </a:pP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1.</a:t>
            </a:r>
            <a:r>
              <a:rPr lang="en-US" b="true" sz="36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Find the party with the highest </a:t>
            </a:r>
          </a:p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number of seats won.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4473" y="6453293"/>
            <a:ext cx="3288638" cy="1053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Explain more about some facts related to the melting of arctic ice here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817" y="2782372"/>
            <a:ext cx="2815732" cy="5894830"/>
            <a:chOff x="0" y="0"/>
            <a:chExt cx="741592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1592" cy="1552548"/>
            </a:xfrm>
            <a:custGeom>
              <a:avLst/>
              <a:gdLst/>
              <a:ahLst/>
              <a:cxnLst/>
              <a:rect r="r" b="b" t="t" l="l"/>
              <a:pathLst>
                <a:path h="1552548" w="741592">
                  <a:moveTo>
                    <a:pt x="162222" y="0"/>
                  </a:moveTo>
                  <a:lnTo>
                    <a:pt x="579370" y="0"/>
                  </a:lnTo>
                  <a:cubicBezTo>
                    <a:pt x="668963" y="0"/>
                    <a:pt x="741592" y="72629"/>
                    <a:pt x="741592" y="162222"/>
                  </a:cubicBezTo>
                  <a:lnTo>
                    <a:pt x="741592" y="1390326"/>
                  </a:lnTo>
                  <a:cubicBezTo>
                    <a:pt x="741592" y="1479919"/>
                    <a:pt x="668963" y="1552548"/>
                    <a:pt x="579370" y="1552548"/>
                  </a:cubicBezTo>
                  <a:lnTo>
                    <a:pt x="162222" y="1552548"/>
                  </a:lnTo>
                  <a:cubicBezTo>
                    <a:pt x="72629" y="1552548"/>
                    <a:pt x="0" y="1479919"/>
                    <a:pt x="0" y="1390326"/>
                  </a:cubicBezTo>
                  <a:lnTo>
                    <a:pt x="0" y="162222"/>
                  </a:lnTo>
                  <a:cubicBezTo>
                    <a:pt x="0" y="72629"/>
                    <a:pt x="72629" y="0"/>
                    <a:pt x="16222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41592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071695" y="-909496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66983" y="237984"/>
            <a:ext cx="647477" cy="647477"/>
          </a:xfrm>
          <a:custGeom>
            <a:avLst/>
            <a:gdLst/>
            <a:ahLst/>
            <a:cxnLst/>
            <a:rect r="r" b="b" t="t" l="l"/>
            <a:pathLst>
              <a:path h="647477" w="647477">
                <a:moveTo>
                  <a:pt x="0" y="0"/>
                </a:moveTo>
                <a:lnTo>
                  <a:pt x="647477" y="0"/>
                </a:lnTo>
                <a:lnTo>
                  <a:pt x="647477" y="647477"/>
                </a:lnTo>
                <a:lnTo>
                  <a:pt x="0" y="647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39990" y="2319782"/>
            <a:ext cx="12213627" cy="5816740"/>
          </a:xfrm>
          <a:custGeom>
            <a:avLst/>
            <a:gdLst/>
            <a:ahLst/>
            <a:cxnLst/>
            <a:rect r="r" b="b" t="t" l="l"/>
            <a:pathLst>
              <a:path h="5816740" w="12213627">
                <a:moveTo>
                  <a:pt x="0" y="0"/>
                </a:moveTo>
                <a:lnTo>
                  <a:pt x="12213627" y="0"/>
                </a:lnTo>
                <a:lnTo>
                  <a:pt x="12213627" y="5816740"/>
                </a:lnTo>
                <a:lnTo>
                  <a:pt x="0" y="581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05552" y="8509372"/>
            <a:ext cx="7569554" cy="1388355"/>
          </a:xfrm>
          <a:custGeom>
            <a:avLst/>
            <a:gdLst/>
            <a:ahLst/>
            <a:cxnLst/>
            <a:rect r="r" b="b" t="t" l="l"/>
            <a:pathLst>
              <a:path h="1388355" w="7569554">
                <a:moveTo>
                  <a:pt x="0" y="0"/>
                </a:moveTo>
                <a:lnTo>
                  <a:pt x="7569554" y="0"/>
                </a:lnTo>
                <a:lnTo>
                  <a:pt x="7569554" y="1388355"/>
                </a:lnTo>
                <a:lnTo>
                  <a:pt x="0" y="13883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35900" y="933450"/>
            <a:ext cx="13435795" cy="124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2. </a:t>
            </a:r>
            <a:r>
              <a:rPr lang="en-US" b="true" sz="36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Identify the candidate with the highest </a:t>
            </a:r>
          </a:p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and lowest winning margin.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768039" y="3955367"/>
            <a:ext cx="1774421" cy="1774421"/>
          </a:xfrm>
          <a:custGeom>
            <a:avLst/>
            <a:gdLst/>
            <a:ahLst/>
            <a:cxnLst/>
            <a:rect r="r" b="b" t="t" l="l"/>
            <a:pathLst>
              <a:path h="1774421" w="1774421">
                <a:moveTo>
                  <a:pt x="0" y="0"/>
                </a:moveTo>
                <a:lnTo>
                  <a:pt x="1774421" y="0"/>
                </a:lnTo>
                <a:lnTo>
                  <a:pt x="1774421" y="1774420"/>
                </a:lnTo>
                <a:lnTo>
                  <a:pt x="0" y="1774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3540" y="6610538"/>
            <a:ext cx="2853052" cy="3676462"/>
            <a:chOff x="0" y="0"/>
            <a:chExt cx="751421" cy="968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51421" cy="968286"/>
            </a:xfrm>
            <a:custGeom>
              <a:avLst/>
              <a:gdLst/>
              <a:ahLst/>
              <a:cxnLst/>
              <a:rect r="r" b="b" t="t" l="l"/>
              <a:pathLst>
                <a:path h="968286" w="751421">
                  <a:moveTo>
                    <a:pt x="0" y="0"/>
                  </a:moveTo>
                  <a:lnTo>
                    <a:pt x="751421" y="0"/>
                  </a:lnTo>
                  <a:lnTo>
                    <a:pt x="751421" y="968286"/>
                  </a:lnTo>
                  <a:lnTo>
                    <a:pt x="0" y="968286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51421" cy="1015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1281" y="6610538"/>
            <a:ext cx="3676462" cy="367646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534213" y="-817234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29371" y="9487980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645887" y="2735685"/>
            <a:ext cx="6250194" cy="3316075"/>
          </a:xfrm>
          <a:custGeom>
            <a:avLst/>
            <a:gdLst/>
            <a:ahLst/>
            <a:cxnLst/>
            <a:rect r="r" b="b" t="t" l="l"/>
            <a:pathLst>
              <a:path h="3316075" w="6250194">
                <a:moveTo>
                  <a:pt x="0" y="0"/>
                </a:moveTo>
                <a:lnTo>
                  <a:pt x="6250193" y="0"/>
                </a:lnTo>
                <a:lnTo>
                  <a:pt x="6250193" y="3316075"/>
                </a:lnTo>
                <a:lnTo>
                  <a:pt x="0" y="33160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53985" y="2491629"/>
            <a:ext cx="5372748" cy="7409865"/>
          </a:xfrm>
          <a:custGeom>
            <a:avLst/>
            <a:gdLst/>
            <a:ahLst/>
            <a:cxnLst/>
            <a:rect r="r" b="b" t="t" l="l"/>
            <a:pathLst>
              <a:path h="7409865" w="5372748">
                <a:moveTo>
                  <a:pt x="0" y="0"/>
                </a:moveTo>
                <a:lnTo>
                  <a:pt x="5372748" y="0"/>
                </a:lnTo>
                <a:lnTo>
                  <a:pt x="5372748" y="7409865"/>
                </a:lnTo>
                <a:lnTo>
                  <a:pt x="0" y="74098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933450"/>
            <a:ext cx="14011132" cy="124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3. Ca</a:t>
            </a:r>
            <a:r>
              <a:rPr lang="en-US" b="true" sz="36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lculate the total votes received by each </a:t>
            </a:r>
          </a:p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party across all constituencies.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4469" y="-817234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2840" y="8879212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32840" y="1862542"/>
            <a:ext cx="2815732" cy="5894830"/>
            <a:chOff x="0" y="0"/>
            <a:chExt cx="741592" cy="1552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1592" cy="1552548"/>
            </a:xfrm>
            <a:custGeom>
              <a:avLst/>
              <a:gdLst/>
              <a:ahLst/>
              <a:cxnLst/>
              <a:rect r="r" b="b" t="t" l="l"/>
              <a:pathLst>
                <a:path h="1552548" w="741592">
                  <a:moveTo>
                    <a:pt x="162222" y="0"/>
                  </a:moveTo>
                  <a:lnTo>
                    <a:pt x="579370" y="0"/>
                  </a:lnTo>
                  <a:cubicBezTo>
                    <a:pt x="668963" y="0"/>
                    <a:pt x="741592" y="72629"/>
                    <a:pt x="741592" y="162222"/>
                  </a:cubicBezTo>
                  <a:lnTo>
                    <a:pt x="741592" y="1390326"/>
                  </a:lnTo>
                  <a:cubicBezTo>
                    <a:pt x="741592" y="1479919"/>
                    <a:pt x="668963" y="1552548"/>
                    <a:pt x="579370" y="1552548"/>
                  </a:cubicBezTo>
                  <a:lnTo>
                    <a:pt x="162222" y="1552548"/>
                  </a:lnTo>
                  <a:cubicBezTo>
                    <a:pt x="72629" y="1552548"/>
                    <a:pt x="0" y="1479919"/>
                    <a:pt x="0" y="1390326"/>
                  </a:cubicBezTo>
                  <a:lnTo>
                    <a:pt x="0" y="162222"/>
                  </a:lnTo>
                  <a:cubicBezTo>
                    <a:pt x="0" y="72629"/>
                    <a:pt x="72629" y="0"/>
                    <a:pt x="16222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741592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032840" y="3054902"/>
            <a:ext cx="3439450" cy="3510110"/>
            <a:chOff x="0" y="0"/>
            <a:chExt cx="532861" cy="5438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32861" cy="543808"/>
            </a:xfrm>
            <a:custGeom>
              <a:avLst/>
              <a:gdLst/>
              <a:ahLst/>
              <a:cxnLst/>
              <a:rect r="r" b="b" t="t" l="l"/>
              <a:pathLst>
                <a:path h="543808" w="532861">
                  <a:moveTo>
                    <a:pt x="36015" y="0"/>
                  </a:moveTo>
                  <a:lnTo>
                    <a:pt x="496846" y="0"/>
                  </a:lnTo>
                  <a:cubicBezTo>
                    <a:pt x="506398" y="0"/>
                    <a:pt x="515558" y="3794"/>
                    <a:pt x="522312" y="10548"/>
                  </a:cubicBezTo>
                  <a:cubicBezTo>
                    <a:pt x="529066" y="17303"/>
                    <a:pt x="532861" y="26463"/>
                    <a:pt x="532861" y="36015"/>
                  </a:cubicBezTo>
                  <a:lnTo>
                    <a:pt x="532861" y="507793"/>
                  </a:lnTo>
                  <a:cubicBezTo>
                    <a:pt x="532861" y="517345"/>
                    <a:pt x="529066" y="526505"/>
                    <a:pt x="522312" y="533259"/>
                  </a:cubicBezTo>
                  <a:cubicBezTo>
                    <a:pt x="515558" y="540013"/>
                    <a:pt x="506398" y="543808"/>
                    <a:pt x="496846" y="543808"/>
                  </a:cubicBezTo>
                  <a:lnTo>
                    <a:pt x="36015" y="543808"/>
                  </a:lnTo>
                  <a:cubicBezTo>
                    <a:pt x="26463" y="543808"/>
                    <a:pt x="17303" y="540013"/>
                    <a:pt x="10548" y="533259"/>
                  </a:cubicBezTo>
                  <a:cubicBezTo>
                    <a:pt x="3794" y="526505"/>
                    <a:pt x="0" y="517345"/>
                    <a:pt x="0" y="507793"/>
                  </a:cubicBezTo>
                  <a:lnTo>
                    <a:pt x="0" y="36015"/>
                  </a:lnTo>
                  <a:cubicBezTo>
                    <a:pt x="0" y="26463"/>
                    <a:pt x="3794" y="17303"/>
                    <a:pt x="10548" y="10548"/>
                  </a:cubicBezTo>
                  <a:cubicBezTo>
                    <a:pt x="17303" y="3794"/>
                    <a:pt x="26463" y="0"/>
                    <a:pt x="36015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1180" r="0" b="-1118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2191851" y="3447654"/>
            <a:ext cx="8115300" cy="2448996"/>
          </a:xfrm>
          <a:custGeom>
            <a:avLst/>
            <a:gdLst/>
            <a:ahLst/>
            <a:cxnLst/>
            <a:rect r="r" b="b" t="t" l="l"/>
            <a:pathLst>
              <a:path h="2448996" w="8115300">
                <a:moveTo>
                  <a:pt x="0" y="0"/>
                </a:moveTo>
                <a:lnTo>
                  <a:pt x="8115300" y="0"/>
                </a:lnTo>
                <a:lnTo>
                  <a:pt x="8115300" y="2448996"/>
                </a:lnTo>
                <a:lnTo>
                  <a:pt x="0" y="24489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819457" y="6412501"/>
            <a:ext cx="5941880" cy="1344870"/>
          </a:xfrm>
          <a:custGeom>
            <a:avLst/>
            <a:gdLst/>
            <a:ahLst/>
            <a:cxnLst/>
            <a:rect r="r" b="b" t="t" l="l"/>
            <a:pathLst>
              <a:path h="1344870" w="5941880">
                <a:moveTo>
                  <a:pt x="0" y="0"/>
                </a:moveTo>
                <a:lnTo>
                  <a:pt x="5941880" y="0"/>
                </a:lnTo>
                <a:lnTo>
                  <a:pt x="5941880" y="1344870"/>
                </a:lnTo>
                <a:lnTo>
                  <a:pt x="0" y="13448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61828" y="359346"/>
            <a:ext cx="11614981" cy="124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8"/>
              </a:lnSpc>
            </a:pPr>
            <a:r>
              <a:rPr lang="en-US" sz="3699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4. Find the constituency with the smallest </a:t>
            </a:r>
          </a:p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winning margin.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314253" y="7084936"/>
            <a:ext cx="3129093" cy="3594875"/>
            <a:chOff x="0" y="0"/>
            <a:chExt cx="554892" cy="6374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54892" cy="637490"/>
            </a:xfrm>
            <a:custGeom>
              <a:avLst/>
              <a:gdLst/>
              <a:ahLst/>
              <a:cxnLst/>
              <a:rect r="r" b="b" t="t" l="l"/>
              <a:pathLst>
                <a:path h="637490" w="554892">
                  <a:moveTo>
                    <a:pt x="39587" y="0"/>
                  </a:moveTo>
                  <a:lnTo>
                    <a:pt x="515305" y="0"/>
                  </a:lnTo>
                  <a:cubicBezTo>
                    <a:pt x="537168" y="0"/>
                    <a:pt x="554892" y="17724"/>
                    <a:pt x="554892" y="39587"/>
                  </a:cubicBezTo>
                  <a:lnTo>
                    <a:pt x="554892" y="597903"/>
                  </a:lnTo>
                  <a:cubicBezTo>
                    <a:pt x="554892" y="619767"/>
                    <a:pt x="537168" y="637490"/>
                    <a:pt x="515305" y="637490"/>
                  </a:cubicBezTo>
                  <a:lnTo>
                    <a:pt x="39587" y="637490"/>
                  </a:lnTo>
                  <a:cubicBezTo>
                    <a:pt x="29088" y="637490"/>
                    <a:pt x="19019" y="633319"/>
                    <a:pt x="11595" y="625896"/>
                  </a:cubicBezTo>
                  <a:cubicBezTo>
                    <a:pt x="4171" y="618472"/>
                    <a:pt x="0" y="608402"/>
                    <a:pt x="0" y="597903"/>
                  </a:cubicBezTo>
                  <a:lnTo>
                    <a:pt x="0" y="39587"/>
                  </a:lnTo>
                  <a:cubicBezTo>
                    <a:pt x="0" y="29088"/>
                    <a:pt x="4171" y="19019"/>
                    <a:pt x="11595" y="11595"/>
                  </a:cubicBezTo>
                  <a:cubicBezTo>
                    <a:pt x="19019" y="4171"/>
                    <a:pt x="29088" y="0"/>
                    <a:pt x="39587" y="0"/>
                  </a:cubicBezTo>
                  <a:close/>
                </a:path>
              </a:pathLst>
            </a:custGeom>
            <a:blipFill>
              <a:blip r:embed="rId9"/>
              <a:stretch>
                <a:fillRect l="-7442" t="0" r="-7442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82239" y="6125203"/>
            <a:ext cx="3405761" cy="4114800"/>
            <a:chOff x="0" y="0"/>
            <a:chExt cx="527642" cy="6374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7642" cy="637490"/>
            </a:xfrm>
            <a:custGeom>
              <a:avLst/>
              <a:gdLst/>
              <a:ahLst/>
              <a:cxnLst/>
              <a:rect r="r" b="b" t="t" l="l"/>
              <a:pathLst>
                <a:path h="637490" w="527642">
                  <a:moveTo>
                    <a:pt x="36371" y="0"/>
                  </a:moveTo>
                  <a:lnTo>
                    <a:pt x="491271" y="0"/>
                  </a:lnTo>
                  <a:cubicBezTo>
                    <a:pt x="500917" y="0"/>
                    <a:pt x="510168" y="3832"/>
                    <a:pt x="516989" y="10653"/>
                  </a:cubicBezTo>
                  <a:cubicBezTo>
                    <a:pt x="523810" y="17474"/>
                    <a:pt x="527642" y="26725"/>
                    <a:pt x="527642" y="36371"/>
                  </a:cubicBezTo>
                  <a:lnTo>
                    <a:pt x="527642" y="601119"/>
                  </a:lnTo>
                  <a:cubicBezTo>
                    <a:pt x="527642" y="610765"/>
                    <a:pt x="523810" y="620017"/>
                    <a:pt x="516989" y="626837"/>
                  </a:cubicBezTo>
                  <a:cubicBezTo>
                    <a:pt x="510168" y="633658"/>
                    <a:pt x="500917" y="637490"/>
                    <a:pt x="491271" y="637490"/>
                  </a:cubicBezTo>
                  <a:lnTo>
                    <a:pt x="36371" y="637490"/>
                  </a:lnTo>
                  <a:cubicBezTo>
                    <a:pt x="26725" y="637490"/>
                    <a:pt x="17474" y="633658"/>
                    <a:pt x="10653" y="626837"/>
                  </a:cubicBezTo>
                  <a:cubicBezTo>
                    <a:pt x="3832" y="620017"/>
                    <a:pt x="0" y="610765"/>
                    <a:pt x="0" y="601119"/>
                  </a:cubicBezTo>
                  <a:lnTo>
                    <a:pt x="0" y="36371"/>
                  </a:lnTo>
                  <a:cubicBezTo>
                    <a:pt x="0" y="26725"/>
                    <a:pt x="3832" y="17474"/>
                    <a:pt x="10653" y="10653"/>
                  </a:cubicBezTo>
                  <a:cubicBezTo>
                    <a:pt x="17474" y="3832"/>
                    <a:pt x="26725" y="0"/>
                    <a:pt x="36371" y="0"/>
                  </a:cubicBezTo>
                  <a:close/>
                </a:path>
              </a:pathLst>
            </a:custGeom>
            <a:blipFill>
              <a:blip r:embed="rId2"/>
              <a:stretch>
                <a:fillRect l="-10409" t="0" r="-1040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03901" y="1028700"/>
            <a:ext cx="2292274" cy="8229600"/>
            <a:chOff x="0" y="0"/>
            <a:chExt cx="603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3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603726">
                  <a:moveTo>
                    <a:pt x="199266" y="0"/>
                  </a:moveTo>
                  <a:lnTo>
                    <a:pt x="404460" y="0"/>
                  </a:lnTo>
                  <a:cubicBezTo>
                    <a:pt x="457309" y="0"/>
                    <a:pt x="507993" y="20994"/>
                    <a:pt x="545363" y="58364"/>
                  </a:cubicBezTo>
                  <a:cubicBezTo>
                    <a:pt x="582732" y="95734"/>
                    <a:pt x="603726" y="146418"/>
                    <a:pt x="603726" y="199266"/>
                  </a:cubicBezTo>
                  <a:lnTo>
                    <a:pt x="603726" y="1968200"/>
                  </a:lnTo>
                  <a:cubicBezTo>
                    <a:pt x="603726" y="2078252"/>
                    <a:pt x="514512" y="2167467"/>
                    <a:pt x="404460" y="2167467"/>
                  </a:cubicBezTo>
                  <a:lnTo>
                    <a:pt x="199266" y="2167467"/>
                  </a:lnTo>
                  <a:cubicBezTo>
                    <a:pt x="146418" y="2167467"/>
                    <a:pt x="95734" y="2146473"/>
                    <a:pt x="58364" y="2109103"/>
                  </a:cubicBezTo>
                  <a:cubicBezTo>
                    <a:pt x="20994" y="2071733"/>
                    <a:pt x="0" y="2021049"/>
                    <a:pt x="0" y="1968200"/>
                  </a:cubicBezTo>
                  <a:lnTo>
                    <a:pt x="0" y="199266"/>
                  </a:lnTo>
                  <a:cubicBezTo>
                    <a:pt x="0" y="89215"/>
                    <a:pt x="89215" y="0"/>
                    <a:pt x="199266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03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13237" y="7478135"/>
            <a:ext cx="943916" cy="943916"/>
          </a:xfrm>
          <a:custGeom>
            <a:avLst/>
            <a:gdLst/>
            <a:ahLst/>
            <a:cxnLst/>
            <a:rect r="r" b="b" t="t" l="l"/>
            <a:pathLst>
              <a:path h="943916" w="943916">
                <a:moveTo>
                  <a:pt x="0" y="0"/>
                </a:moveTo>
                <a:lnTo>
                  <a:pt x="943915" y="0"/>
                </a:lnTo>
                <a:lnTo>
                  <a:pt x="943915" y="943916"/>
                </a:lnTo>
                <a:lnTo>
                  <a:pt x="0" y="9439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06163" y="952369"/>
            <a:ext cx="12462784" cy="124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5. Determine the st</a:t>
            </a:r>
            <a:r>
              <a:rPr lang="en-US" b="true" sz="36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ate with the highest </a:t>
            </a:r>
          </a:p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and lowest voter turnout.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818393" y="-1117833"/>
            <a:ext cx="3572335" cy="3572335"/>
          </a:xfrm>
          <a:custGeom>
            <a:avLst/>
            <a:gdLst/>
            <a:ahLst/>
            <a:cxnLst/>
            <a:rect r="r" b="b" t="t" l="l"/>
            <a:pathLst>
              <a:path h="3572335" w="3572335">
                <a:moveTo>
                  <a:pt x="0" y="0"/>
                </a:moveTo>
                <a:lnTo>
                  <a:pt x="3572335" y="0"/>
                </a:lnTo>
                <a:lnTo>
                  <a:pt x="3572335" y="3572334"/>
                </a:lnTo>
                <a:lnTo>
                  <a:pt x="0" y="3572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79007" y="2363866"/>
            <a:ext cx="7528759" cy="6963795"/>
          </a:xfrm>
          <a:custGeom>
            <a:avLst/>
            <a:gdLst/>
            <a:ahLst/>
            <a:cxnLst/>
            <a:rect r="r" b="b" t="t" l="l"/>
            <a:pathLst>
              <a:path h="6963795" w="7528759">
                <a:moveTo>
                  <a:pt x="0" y="0"/>
                </a:moveTo>
                <a:lnTo>
                  <a:pt x="7528760" y="0"/>
                </a:lnTo>
                <a:lnTo>
                  <a:pt x="7528760" y="6963795"/>
                </a:lnTo>
                <a:lnTo>
                  <a:pt x="0" y="69637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05115" y="4176266"/>
            <a:ext cx="5861794" cy="1533293"/>
          </a:xfrm>
          <a:custGeom>
            <a:avLst/>
            <a:gdLst/>
            <a:ahLst/>
            <a:cxnLst/>
            <a:rect r="r" b="b" t="t" l="l"/>
            <a:pathLst>
              <a:path h="1533293" w="5861794">
                <a:moveTo>
                  <a:pt x="0" y="0"/>
                </a:moveTo>
                <a:lnTo>
                  <a:pt x="5861794" y="0"/>
                </a:lnTo>
                <a:lnTo>
                  <a:pt x="5861794" y="1533294"/>
                </a:lnTo>
                <a:lnTo>
                  <a:pt x="0" y="153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44799" y="-817234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7" y="0"/>
                </a:lnTo>
                <a:lnTo>
                  <a:pt x="3691867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29371" y="9743109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1158" y="2403495"/>
            <a:ext cx="9567715" cy="7718701"/>
          </a:xfrm>
          <a:custGeom>
            <a:avLst/>
            <a:gdLst/>
            <a:ahLst/>
            <a:cxnLst/>
            <a:rect r="r" b="b" t="t" l="l"/>
            <a:pathLst>
              <a:path h="7718701" w="9567715">
                <a:moveTo>
                  <a:pt x="0" y="0"/>
                </a:moveTo>
                <a:lnTo>
                  <a:pt x="9567715" y="0"/>
                </a:lnTo>
                <a:lnTo>
                  <a:pt x="9567715" y="7718701"/>
                </a:lnTo>
                <a:lnTo>
                  <a:pt x="0" y="77187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88873" y="3094860"/>
            <a:ext cx="8199127" cy="6077603"/>
          </a:xfrm>
          <a:custGeom>
            <a:avLst/>
            <a:gdLst/>
            <a:ahLst/>
            <a:cxnLst/>
            <a:rect r="r" b="b" t="t" l="l"/>
            <a:pathLst>
              <a:path h="6077603" w="8199127">
                <a:moveTo>
                  <a:pt x="0" y="0"/>
                </a:moveTo>
                <a:lnTo>
                  <a:pt x="8199127" y="0"/>
                </a:lnTo>
                <a:lnTo>
                  <a:pt x="8199127" y="6077603"/>
                </a:lnTo>
                <a:lnTo>
                  <a:pt x="0" y="60776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84931" y="1160038"/>
            <a:ext cx="15657670" cy="124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98"/>
              </a:lnSpc>
              <a:spcBef>
                <a:spcPct val="0"/>
              </a:spcBef>
            </a:pPr>
            <a:r>
              <a:rPr lang="en-US" b="true" sz="3699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6. Ca</a:t>
            </a:r>
            <a:r>
              <a:rPr lang="en-US" b="true" sz="3699" strike="noStrike" u="non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lculate the percentage of votes secured by the winning candidate in each constituency.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087628" y="-1862476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7"/>
                </a:lnTo>
                <a:lnTo>
                  <a:pt x="0" y="36918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DAGpQ6AqDqk</dc:identifier>
  <dcterms:modified xsi:type="dcterms:W3CDTF">2011-08-01T06:04:30Z</dcterms:modified>
  <cp:revision>1</cp:revision>
  <dc:title>Blue and White Simple The Future Of The Arctic Presentation</dc:title>
</cp:coreProperties>
</file>