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21"/>
  </p:notesMasterIdLst>
  <p:handoutMasterIdLst>
    <p:handoutMasterId r:id="rId22"/>
  </p:handoutMasterIdLst>
  <p:sldIdLst>
    <p:sldId id="256" r:id="rId5"/>
    <p:sldId id="276" r:id="rId6"/>
    <p:sldId id="277" r:id="rId7"/>
    <p:sldId id="278" r:id="rId8"/>
    <p:sldId id="279" r:id="rId9"/>
    <p:sldId id="280" r:id="rId10"/>
    <p:sldId id="281" r:id="rId11"/>
    <p:sldId id="283" r:id="rId12"/>
    <p:sldId id="282" r:id="rId13"/>
    <p:sldId id="286" r:id="rId14"/>
    <p:sldId id="287" r:id="rId15"/>
    <p:sldId id="288" r:id="rId16"/>
    <p:sldId id="289" r:id="rId17"/>
    <p:sldId id="290" r:id="rId18"/>
    <p:sldId id="291" r:id="rId19"/>
    <p:sldId id="28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52" autoAdjust="0"/>
  </p:normalViewPr>
  <p:slideViewPr>
    <p:cSldViewPr snapToGrid="0" showGuides="1">
      <p:cViewPr varScale="1">
        <p:scale>
          <a:sx n="74" d="100"/>
          <a:sy n="74" d="100"/>
        </p:scale>
        <p:origin x="576" y="60"/>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B509A5-82C6-4171-A313-F13349BFFEF2}" type="doc">
      <dgm:prSet loTypeId="urn:microsoft.com/office/officeart/2008/layout/LinedList" loCatId="list" qsTypeId="urn:microsoft.com/office/officeart/2005/8/quickstyle/3d1" qsCatId="3D" csTypeId="urn:microsoft.com/office/officeart/2005/8/colors/accent1_2" csCatId="accent1" phldr="1"/>
      <dgm:spPr/>
      <dgm:t>
        <a:bodyPr/>
        <a:lstStyle/>
        <a:p>
          <a:endParaRPr lang="en-US"/>
        </a:p>
      </dgm:t>
    </dgm:pt>
    <dgm:pt modelId="{4DFDCFE8-BB60-4341-A68F-59FD02BEB237}">
      <dgm:prSet phldrT="[Text]"/>
      <dgm:spPr/>
      <dgm:t>
        <a:bodyPr/>
        <a:lstStyle/>
        <a:p>
          <a:pPr algn="ctr"/>
          <a:r>
            <a:rPr lang="en-US" dirty="0"/>
            <a:t>First Source</a:t>
          </a:r>
        </a:p>
      </dgm:t>
    </dgm:pt>
    <dgm:pt modelId="{A64B55D2-E6FA-45D3-8A20-617839DEEAD8}" type="parTrans" cxnId="{38B8FCC9-53FB-444C-94A2-3278AABB179E}">
      <dgm:prSet/>
      <dgm:spPr/>
      <dgm:t>
        <a:bodyPr/>
        <a:lstStyle/>
        <a:p>
          <a:pPr algn="l"/>
          <a:endParaRPr lang="en-US"/>
        </a:p>
      </dgm:t>
    </dgm:pt>
    <dgm:pt modelId="{F7CB6DDD-3658-40DA-BFC9-9235A97987C0}" type="sibTrans" cxnId="{38B8FCC9-53FB-444C-94A2-3278AABB179E}">
      <dgm:prSet/>
      <dgm:spPr/>
      <dgm:t>
        <a:bodyPr/>
        <a:lstStyle/>
        <a:p>
          <a:pPr algn="l"/>
          <a:endParaRPr lang="en-US"/>
        </a:p>
      </dgm:t>
    </dgm:pt>
    <dgm:pt modelId="{72BEF1AC-B1D8-4655-ABC2-9B650088C2DF}">
      <dgm:prSet phldrT="[Text]"/>
      <dgm:spPr/>
      <dgm:t>
        <a:bodyPr/>
        <a:lstStyle/>
        <a:p>
          <a:pPr algn="l"/>
          <a:r>
            <a:rPr lang="en-US" dirty="0"/>
            <a:t>Uses London Crime data that shows the crime per borough in London.</a:t>
          </a:r>
        </a:p>
      </dgm:t>
    </dgm:pt>
    <dgm:pt modelId="{170B5A30-7D38-4C35-A4FD-4994DE47470D}" type="parTrans" cxnId="{A65ABCF7-055F-482A-BEB9-A50FF4540698}">
      <dgm:prSet/>
      <dgm:spPr/>
      <dgm:t>
        <a:bodyPr/>
        <a:lstStyle/>
        <a:p>
          <a:pPr algn="l"/>
          <a:endParaRPr lang="en-US"/>
        </a:p>
      </dgm:t>
    </dgm:pt>
    <dgm:pt modelId="{44D91A31-4BC7-4E84-9797-71FC614632DA}" type="sibTrans" cxnId="{A65ABCF7-055F-482A-BEB9-A50FF4540698}">
      <dgm:prSet/>
      <dgm:spPr/>
      <dgm:t>
        <a:bodyPr/>
        <a:lstStyle/>
        <a:p>
          <a:pPr algn="l"/>
          <a:endParaRPr lang="en-US"/>
        </a:p>
      </dgm:t>
    </dgm:pt>
    <dgm:pt modelId="{00163E72-94AE-4A6F-9FA6-5C8A9BB287F8}">
      <dgm:prSet phldrT="[Text]"/>
      <dgm:spPr/>
      <dgm:t>
        <a:bodyPr/>
        <a:lstStyle/>
        <a:p>
          <a:pPr algn="ctr"/>
          <a:r>
            <a:rPr lang="en-US" dirty="0"/>
            <a:t>Second Source</a:t>
          </a:r>
        </a:p>
      </dgm:t>
    </dgm:pt>
    <dgm:pt modelId="{0D958F77-71FE-4752-96A4-F6CB024C2F66}" type="parTrans" cxnId="{50ABEE45-3CDF-4E19-89D3-2CCE349F3193}">
      <dgm:prSet/>
      <dgm:spPr/>
      <dgm:t>
        <a:bodyPr/>
        <a:lstStyle/>
        <a:p>
          <a:pPr algn="l"/>
          <a:endParaRPr lang="en-US"/>
        </a:p>
      </dgm:t>
    </dgm:pt>
    <dgm:pt modelId="{A22463DE-4C4E-4FD0-892B-6A13ACF9C70B}" type="sibTrans" cxnId="{50ABEE45-3CDF-4E19-89D3-2CCE349F3193}">
      <dgm:prSet/>
      <dgm:spPr/>
      <dgm:t>
        <a:bodyPr/>
        <a:lstStyle/>
        <a:p>
          <a:pPr algn="l"/>
          <a:endParaRPr lang="en-US"/>
        </a:p>
      </dgm:t>
    </dgm:pt>
    <dgm:pt modelId="{D0698E48-B5D5-4F78-9563-D0BF2ABBA806}">
      <dgm:prSet phldrT="[Text]"/>
      <dgm:spPr/>
      <dgm:t>
        <a:bodyPr/>
        <a:lstStyle/>
        <a:p>
          <a:pPr algn="l"/>
          <a:r>
            <a:rPr lang="en-US" dirty="0"/>
            <a:t>Wikipedia page that contains the list of London borough with additional information about borough.</a:t>
          </a:r>
        </a:p>
      </dgm:t>
    </dgm:pt>
    <dgm:pt modelId="{E8E53A0E-8728-4E33-9720-1DEDBB3F210C}" type="parTrans" cxnId="{4496A568-0930-4556-9144-769DAE4A7D2C}">
      <dgm:prSet/>
      <dgm:spPr/>
      <dgm:t>
        <a:bodyPr/>
        <a:lstStyle/>
        <a:p>
          <a:pPr algn="l"/>
          <a:endParaRPr lang="en-US"/>
        </a:p>
      </dgm:t>
    </dgm:pt>
    <dgm:pt modelId="{265C76DE-2B24-4CFD-9F02-634446F52B7C}" type="sibTrans" cxnId="{4496A568-0930-4556-9144-769DAE4A7D2C}">
      <dgm:prSet/>
      <dgm:spPr/>
      <dgm:t>
        <a:bodyPr/>
        <a:lstStyle/>
        <a:p>
          <a:pPr algn="l"/>
          <a:endParaRPr lang="en-US"/>
        </a:p>
      </dgm:t>
    </dgm:pt>
    <dgm:pt modelId="{90B6DA59-91DA-4DF0-8014-FD12B8730D0D}">
      <dgm:prSet phldrT="[Text]"/>
      <dgm:spPr/>
      <dgm:t>
        <a:bodyPr/>
        <a:lstStyle/>
        <a:p>
          <a:pPr algn="ctr"/>
          <a:r>
            <a:rPr lang="en-US" dirty="0"/>
            <a:t>Third Source</a:t>
          </a:r>
        </a:p>
      </dgm:t>
    </dgm:pt>
    <dgm:pt modelId="{F9322408-DCB8-452C-B1C4-C594A5825529}" type="parTrans" cxnId="{BF7A0712-8889-4C47-B7EE-94AE288A592E}">
      <dgm:prSet/>
      <dgm:spPr/>
      <dgm:t>
        <a:bodyPr/>
        <a:lstStyle/>
        <a:p>
          <a:pPr algn="l"/>
          <a:endParaRPr lang="en-US"/>
        </a:p>
      </dgm:t>
    </dgm:pt>
    <dgm:pt modelId="{19D36F48-2A0C-4F4B-B7D7-CFEF6440696C}" type="sibTrans" cxnId="{BF7A0712-8889-4C47-B7EE-94AE288A592E}">
      <dgm:prSet/>
      <dgm:spPr/>
      <dgm:t>
        <a:bodyPr/>
        <a:lstStyle/>
        <a:p>
          <a:pPr algn="l"/>
          <a:endParaRPr lang="en-US"/>
        </a:p>
      </dgm:t>
    </dgm:pt>
    <dgm:pt modelId="{35E8E065-3568-44D2-B20E-06283271EF81}">
      <dgm:prSet phldrT="[Text]"/>
      <dgm:spPr/>
      <dgm:t>
        <a:bodyPr/>
        <a:lstStyle/>
        <a:p>
          <a:pPr algn="l"/>
          <a:r>
            <a:rPr lang="en-US" dirty="0"/>
            <a:t>List of neighborhoods in Royal Borough of Kingston upon Thames from Wikipedia page.</a:t>
          </a:r>
        </a:p>
      </dgm:t>
    </dgm:pt>
    <dgm:pt modelId="{4430C2B3-32FE-406D-A80B-9153399B8F8A}" type="parTrans" cxnId="{78B16EF2-1B41-436E-9548-E28425E96B34}">
      <dgm:prSet/>
      <dgm:spPr/>
      <dgm:t>
        <a:bodyPr/>
        <a:lstStyle/>
        <a:p>
          <a:pPr algn="l"/>
          <a:endParaRPr lang="en-US"/>
        </a:p>
      </dgm:t>
    </dgm:pt>
    <dgm:pt modelId="{DAB822EE-601C-482F-9C5D-E854118C8CFE}" type="sibTrans" cxnId="{78B16EF2-1B41-436E-9548-E28425E96B34}">
      <dgm:prSet/>
      <dgm:spPr/>
      <dgm:t>
        <a:bodyPr/>
        <a:lstStyle/>
        <a:p>
          <a:pPr algn="l"/>
          <a:endParaRPr lang="en-US"/>
        </a:p>
      </dgm:t>
    </dgm:pt>
    <dgm:pt modelId="{56825938-B49B-4C63-B4A5-BA3D7CD2E3F7}" type="pres">
      <dgm:prSet presAssocID="{BEB509A5-82C6-4171-A313-F13349BFFEF2}" presName="vert0" presStyleCnt="0">
        <dgm:presLayoutVars>
          <dgm:dir/>
          <dgm:animOne val="branch"/>
          <dgm:animLvl val="lvl"/>
        </dgm:presLayoutVars>
      </dgm:prSet>
      <dgm:spPr/>
    </dgm:pt>
    <dgm:pt modelId="{C3DFFC39-32FA-43DC-8ECC-5236DDCFE3C6}" type="pres">
      <dgm:prSet presAssocID="{4DFDCFE8-BB60-4341-A68F-59FD02BEB237}" presName="thickLine" presStyleLbl="alignNode1" presStyleIdx="0" presStyleCnt="3"/>
      <dgm:spPr/>
    </dgm:pt>
    <dgm:pt modelId="{9BA74DCD-A58B-4EDB-9EB2-8AF49A611290}" type="pres">
      <dgm:prSet presAssocID="{4DFDCFE8-BB60-4341-A68F-59FD02BEB237}" presName="horz1" presStyleCnt="0"/>
      <dgm:spPr/>
    </dgm:pt>
    <dgm:pt modelId="{29754CA8-2333-4BC6-9681-0FBAC0373B21}" type="pres">
      <dgm:prSet presAssocID="{4DFDCFE8-BB60-4341-A68F-59FD02BEB237}" presName="tx1" presStyleLbl="revTx" presStyleIdx="0" presStyleCnt="6"/>
      <dgm:spPr/>
    </dgm:pt>
    <dgm:pt modelId="{A00483FD-BF1A-43E1-9974-13E88EE40036}" type="pres">
      <dgm:prSet presAssocID="{4DFDCFE8-BB60-4341-A68F-59FD02BEB237}" presName="vert1" presStyleCnt="0"/>
      <dgm:spPr/>
    </dgm:pt>
    <dgm:pt modelId="{195DF01D-BF4B-40AC-A359-DD196150508B}" type="pres">
      <dgm:prSet presAssocID="{72BEF1AC-B1D8-4655-ABC2-9B650088C2DF}" presName="vertSpace2a" presStyleCnt="0"/>
      <dgm:spPr/>
    </dgm:pt>
    <dgm:pt modelId="{3657F0D2-6DC6-4CC0-B743-D88A548B4BFA}" type="pres">
      <dgm:prSet presAssocID="{72BEF1AC-B1D8-4655-ABC2-9B650088C2DF}" presName="horz2" presStyleCnt="0"/>
      <dgm:spPr/>
    </dgm:pt>
    <dgm:pt modelId="{5542663F-A205-4C06-9839-216B8000730B}" type="pres">
      <dgm:prSet presAssocID="{72BEF1AC-B1D8-4655-ABC2-9B650088C2DF}" presName="horzSpace2" presStyleCnt="0"/>
      <dgm:spPr/>
    </dgm:pt>
    <dgm:pt modelId="{EC9BC5A4-7051-44DE-AAAD-D583986AF0AE}" type="pres">
      <dgm:prSet presAssocID="{72BEF1AC-B1D8-4655-ABC2-9B650088C2DF}" presName="tx2" presStyleLbl="revTx" presStyleIdx="1" presStyleCnt="6"/>
      <dgm:spPr/>
    </dgm:pt>
    <dgm:pt modelId="{99188A4A-7975-494F-B4A8-EA9E9F26197A}" type="pres">
      <dgm:prSet presAssocID="{72BEF1AC-B1D8-4655-ABC2-9B650088C2DF}" presName="vert2" presStyleCnt="0"/>
      <dgm:spPr/>
    </dgm:pt>
    <dgm:pt modelId="{FF1B5F5A-FFF5-4598-8759-D349A2E88F1A}" type="pres">
      <dgm:prSet presAssocID="{72BEF1AC-B1D8-4655-ABC2-9B650088C2DF}" presName="thinLine2b" presStyleLbl="callout" presStyleIdx="0" presStyleCnt="3"/>
      <dgm:spPr/>
    </dgm:pt>
    <dgm:pt modelId="{D11F5342-57FC-4614-8F0D-B1C2779FAA28}" type="pres">
      <dgm:prSet presAssocID="{72BEF1AC-B1D8-4655-ABC2-9B650088C2DF}" presName="vertSpace2b" presStyleCnt="0"/>
      <dgm:spPr/>
    </dgm:pt>
    <dgm:pt modelId="{B8C5D40C-68AE-4278-85B5-F04527FA5F83}" type="pres">
      <dgm:prSet presAssocID="{00163E72-94AE-4A6F-9FA6-5C8A9BB287F8}" presName="thickLine" presStyleLbl="alignNode1" presStyleIdx="1" presStyleCnt="3"/>
      <dgm:spPr/>
    </dgm:pt>
    <dgm:pt modelId="{3ECBD8AC-14EF-4DDD-8DFA-E2C3D5DC40E7}" type="pres">
      <dgm:prSet presAssocID="{00163E72-94AE-4A6F-9FA6-5C8A9BB287F8}" presName="horz1" presStyleCnt="0"/>
      <dgm:spPr/>
    </dgm:pt>
    <dgm:pt modelId="{A37F7B89-428C-45CB-91C5-A99B6090A7F5}" type="pres">
      <dgm:prSet presAssocID="{00163E72-94AE-4A6F-9FA6-5C8A9BB287F8}" presName="tx1" presStyleLbl="revTx" presStyleIdx="2" presStyleCnt="6"/>
      <dgm:spPr/>
    </dgm:pt>
    <dgm:pt modelId="{418E9A0F-D71B-4409-B68E-54B06773C639}" type="pres">
      <dgm:prSet presAssocID="{00163E72-94AE-4A6F-9FA6-5C8A9BB287F8}" presName="vert1" presStyleCnt="0"/>
      <dgm:spPr/>
    </dgm:pt>
    <dgm:pt modelId="{4FFD1521-BB82-44DA-B9B8-A9F74DBAF891}" type="pres">
      <dgm:prSet presAssocID="{D0698E48-B5D5-4F78-9563-D0BF2ABBA806}" presName="vertSpace2a" presStyleCnt="0"/>
      <dgm:spPr/>
    </dgm:pt>
    <dgm:pt modelId="{D0532F6D-B6EC-47DB-BCF0-6306A62BE734}" type="pres">
      <dgm:prSet presAssocID="{D0698E48-B5D5-4F78-9563-D0BF2ABBA806}" presName="horz2" presStyleCnt="0"/>
      <dgm:spPr/>
    </dgm:pt>
    <dgm:pt modelId="{1E6C45CF-7547-48F7-B248-8986173F7515}" type="pres">
      <dgm:prSet presAssocID="{D0698E48-B5D5-4F78-9563-D0BF2ABBA806}" presName="horzSpace2" presStyleCnt="0"/>
      <dgm:spPr/>
    </dgm:pt>
    <dgm:pt modelId="{6D087F3B-C486-459C-AA3B-D9BDDF4E8137}" type="pres">
      <dgm:prSet presAssocID="{D0698E48-B5D5-4F78-9563-D0BF2ABBA806}" presName="tx2" presStyleLbl="revTx" presStyleIdx="3" presStyleCnt="6"/>
      <dgm:spPr/>
    </dgm:pt>
    <dgm:pt modelId="{DC42D544-BC8A-4F50-A362-547C8BE2F57C}" type="pres">
      <dgm:prSet presAssocID="{D0698E48-B5D5-4F78-9563-D0BF2ABBA806}" presName="vert2" presStyleCnt="0"/>
      <dgm:spPr/>
    </dgm:pt>
    <dgm:pt modelId="{7AA79D97-5612-4D72-98D5-5E1FD05B77AF}" type="pres">
      <dgm:prSet presAssocID="{D0698E48-B5D5-4F78-9563-D0BF2ABBA806}" presName="thinLine2b" presStyleLbl="callout" presStyleIdx="1" presStyleCnt="3"/>
      <dgm:spPr/>
    </dgm:pt>
    <dgm:pt modelId="{73BDD26E-34ED-4228-B480-9EA30F79D195}" type="pres">
      <dgm:prSet presAssocID="{D0698E48-B5D5-4F78-9563-D0BF2ABBA806}" presName="vertSpace2b" presStyleCnt="0"/>
      <dgm:spPr/>
    </dgm:pt>
    <dgm:pt modelId="{2AD23703-7769-47B2-9BA3-6F34EB2BB0A1}" type="pres">
      <dgm:prSet presAssocID="{90B6DA59-91DA-4DF0-8014-FD12B8730D0D}" presName="thickLine" presStyleLbl="alignNode1" presStyleIdx="2" presStyleCnt="3"/>
      <dgm:spPr/>
    </dgm:pt>
    <dgm:pt modelId="{C96AC5B7-A09A-4589-89C1-2CF3F3D63CBD}" type="pres">
      <dgm:prSet presAssocID="{90B6DA59-91DA-4DF0-8014-FD12B8730D0D}" presName="horz1" presStyleCnt="0"/>
      <dgm:spPr/>
    </dgm:pt>
    <dgm:pt modelId="{BD9C3905-966A-46CC-9691-C1133F4F9A0C}" type="pres">
      <dgm:prSet presAssocID="{90B6DA59-91DA-4DF0-8014-FD12B8730D0D}" presName="tx1" presStyleLbl="revTx" presStyleIdx="4" presStyleCnt="6"/>
      <dgm:spPr/>
    </dgm:pt>
    <dgm:pt modelId="{B7AA40FF-6C5C-4AF4-8C1A-87EF847B2715}" type="pres">
      <dgm:prSet presAssocID="{90B6DA59-91DA-4DF0-8014-FD12B8730D0D}" presName="vert1" presStyleCnt="0"/>
      <dgm:spPr/>
    </dgm:pt>
    <dgm:pt modelId="{2ADE5D9B-E254-491E-9572-6234A34D96DD}" type="pres">
      <dgm:prSet presAssocID="{35E8E065-3568-44D2-B20E-06283271EF81}" presName="vertSpace2a" presStyleCnt="0"/>
      <dgm:spPr/>
    </dgm:pt>
    <dgm:pt modelId="{D6F54DA8-01D4-4D52-8ED4-2603085F6C5F}" type="pres">
      <dgm:prSet presAssocID="{35E8E065-3568-44D2-B20E-06283271EF81}" presName="horz2" presStyleCnt="0"/>
      <dgm:spPr/>
    </dgm:pt>
    <dgm:pt modelId="{BED9A8C1-6DB0-480A-8D81-A6777EE82E52}" type="pres">
      <dgm:prSet presAssocID="{35E8E065-3568-44D2-B20E-06283271EF81}" presName="horzSpace2" presStyleCnt="0"/>
      <dgm:spPr/>
    </dgm:pt>
    <dgm:pt modelId="{D7C776EA-44BB-4630-AB84-7F2C8E6E048F}" type="pres">
      <dgm:prSet presAssocID="{35E8E065-3568-44D2-B20E-06283271EF81}" presName="tx2" presStyleLbl="revTx" presStyleIdx="5" presStyleCnt="6"/>
      <dgm:spPr/>
    </dgm:pt>
    <dgm:pt modelId="{F2D82127-3B54-45BC-BEE9-9FD3E23A594D}" type="pres">
      <dgm:prSet presAssocID="{35E8E065-3568-44D2-B20E-06283271EF81}" presName="vert2" presStyleCnt="0"/>
      <dgm:spPr/>
    </dgm:pt>
    <dgm:pt modelId="{C272955A-42FF-49F4-9D6C-8373AD46CC8D}" type="pres">
      <dgm:prSet presAssocID="{35E8E065-3568-44D2-B20E-06283271EF81}" presName="thinLine2b" presStyleLbl="callout" presStyleIdx="2" presStyleCnt="3"/>
      <dgm:spPr/>
    </dgm:pt>
    <dgm:pt modelId="{F0FA18FE-B646-4F1E-BF2E-8E89FF62FE0F}" type="pres">
      <dgm:prSet presAssocID="{35E8E065-3568-44D2-B20E-06283271EF81}" presName="vertSpace2b" presStyleCnt="0"/>
      <dgm:spPr/>
    </dgm:pt>
  </dgm:ptLst>
  <dgm:cxnLst>
    <dgm:cxn modelId="{BF7A0712-8889-4C47-B7EE-94AE288A592E}" srcId="{BEB509A5-82C6-4171-A313-F13349BFFEF2}" destId="{90B6DA59-91DA-4DF0-8014-FD12B8730D0D}" srcOrd="2" destOrd="0" parTransId="{F9322408-DCB8-452C-B1C4-C594A5825529}" sibTransId="{19D36F48-2A0C-4F4B-B7D7-CFEF6440696C}"/>
    <dgm:cxn modelId="{BFE3CA12-C538-4622-B0DE-050DB339D100}" type="presOf" srcId="{BEB509A5-82C6-4171-A313-F13349BFFEF2}" destId="{56825938-B49B-4C63-B4A5-BA3D7CD2E3F7}" srcOrd="0" destOrd="0" presId="urn:microsoft.com/office/officeart/2008/layout/LinedList"/>
    <dgm:cxn modelId="{7447F63D-7113-45F6-A1C1-E6A3712576C8}" type="presOf" srcId="{72BEF1AC-B1D8-4655-ABC2-9B650088C2DF}" destId="{EC9BC5A4-7051-44DE-AAAD-D583986AF0AE}" srcOrd="0" destOrd="0" presId="urn:microsoft.com/office/officeart/2008/layout/LinedList"/>
    <dgm:cxn modelId="{50ABEE45-3CDF-4E19-89D3-2CCE349F3193}" srcId="{BEB509A5-82C6-4171-A313-F13349BFFEF2}" destId="{00163E72-94AE-4A6F-9FA6-5C8A9BB287F8}" srcOrd="1" destOrd="0" parTransId="{0D958F77-71FE-4752-96A4-F6CB024C2F66}" sibTransId="{A22463DE-4C4E-4FD0-892B-6A13ACF9C70B}"/>
    <dgm:cxn modelId="{4496A568-0930-4556-9144-769DAE4A7D2C}" srcId="{00163E72-94AE-4A6F-9FA6-5C8A9BB287F8}" destId="{D0698E48-B5D5-4F78-9563-D0BF2ABBA806}" srcOrd="0" destOrd="0" parTransId="{E8E53A0E-8728-4E33-9720-1DEDBB3F210C}" sibTransId="{265C76DE-2B24-4CFD-9F02-634446F52B7C}"/>
    <dgm:cxn modelId="{EEA50E72-7B21-4088-BEC2-C55F7EA42E2C}" type="presOf" srcId="{00163E72-94AE-4A6F-9FA6-5C8A9BB287F8}" destId="{A37F7B89-428C-45CB-91C5-A99B6090A7F5}" srcOrd="0" destOrd="0" presId="urn:microsoft.com/office/officeart/2008/layout/LinedList"/>
    <dgm:cxn modelId="{6E74DD77-5EC7-45A0-9920-2648A168E1A5}" type="presOf" srcId="{35E8E065-3568-44D2-B20E-06283271EF81}" destId="{D7C776EA-44BB-4630-AB84-7F2C8E6E048F}" srcOrd="0" destOrd="0" presId="urn:microsoft.com/office/officeart/2008/layout/LinedList"/>
    <dgm:cxn modelId="{64B3E785-8ED8-4A2E-B714-DF96CD78794F}" type="presOf" srcId="{90B6DA59-91DA-4DF0-8014-FD12B8730D0D}" destId="{BD9C3905-966A-46CC-9691-C1133F4F9A0C}" srcOrd="0" destOrd="0" presId="urn:microsoft.com/office/officeart/2008/layout/LinedList"/>
    <dgm:cxn modelId="{7E1F8E92-F2C7-47D5-9C77-0079DBE316B1}" type="presOf" srcId="{D0698E48-B5D5-4F78-9563-D0BF2ABBA806}" destId="{6D087F3B-C486-459C-AA3B-D9BDDF4E8137}" srcOrd="0" destOrd="0" presId="urn:microsoft.com/office/officeart/2008/layout/LinedList"/>
    <dgm:cxn modelId="{77AF23B9-FF00-4E60-90CC-0BFE796BB873}" type="presOf" srcId="{4DFDCFE8-BB60-4341-A68F-59FD02BEB237}" destId="{29754CA8-2333-4BC6-9681-0FBAC0373B21}" srcOrd="0" destOrd="0" presId="urn:microsoft.com/office/officeart/2008/layout/LinedList"/>
    <dgm:cxn modelId="{38B8FCC9-53FB-444C-94A2-3278AABB179E}" srcId="{BEB509A5-82C6-4171-A313-F13349BFFEF2}" destId="{4DFDCFE8-BB60-4341-A68F-59FD02BEB237}" srcOrd="0" destOrd="0" parTransId="{A64B55D2-E6FA-45D3-8A20-617839DEEAD8}" sibTransId="{F7CB6DDD-3658-40DA-BFC9-9235A97987C0}"/>
    <dgm:cxn modelId="{78B16EF2-1B41-436E-9548-E28425E96B34}" srcId="{90B6DA59-91DA-4DF0-8014-FD12B8730D0D}" destId="{35E8E065-3568-44D2-B20E-06283271EF81}" srcOrd="0" destOrd="0" parTransId="{4430C2B3-32FE-406D-A80B-9153399B8F8A}" sibTransId="{DAB822EE-601C-482F-9C5D-E854118C8CFE}"/>
    <dgm:cxn modelId="{A65ABCF7-055F-482A-BEB9-A50FF4540698}" srcId="{4DFDCFE8-BB60-4341-A68F-59FD02BEB237}" destId="{72BEF1AC-B1D8-4655-ABC2-9B650088C2DF}" srcOrd="0" destOrd="0" parTransId="{170B5A30-7D38-4C35-A4FD-4994DE47470D}" sibTransId="{44D91A31-4BC7-4E84-9797-71FC614632DA}"/>
    <dgm:cxn modelId="{006ABABA-7657-498B-B3F2-5E7EE3D28397}" type="presParOf" srcId="{56825938-B49B-4C63-B4A5-BA3D7CD2E3F7}" destId="{C3DFFC39-32FA-43DC-8ECC-5236DDCFE3C6}" srcOrd="0" destOrd="0" presId="urn:microsoft.com/office/officeart/2008/layout/LinedList"/>
    <dgm:cxn modelId="{9837C21B-986A-475C-AD17-C46A73A5F39F}" type="presParOf" srcId="{56825938-B49B-4C63-B4A5-BA3D7CD2E3F7}" destId="{9BA74DCD-A58B-4EDB-9EB2-8AF49A611290}" srcOrd="1" destOrd="0" presId="urn:microsoft.com/office/officeart/2008/layout/LinedList"/>
    <dgm:cxn modelId="{91A17BCE-06F7-49DB-8653-8315FD993BDA}" type="presParOf" srcId="{9BA74DCD-A58B-4EDB-9EB2-8AF49A611290}" destId="{29754CA8-2333-4BC6-9681-0FBAC0373B21}" srcOrd="0" destOrd="0" presId="urn:microsoft.com/office/officeart/2008/layout/LinedList"/>
    <dgm:cxn modelId="{3828BB83-190B-48E9-B7F4-A1F620B35D9E}" type="presParOf" srcId="{9BA74DCD-A58B-4EDB-9EB2-8AF49A611290}" destId="{A00483FD-BF1A-43E1-9974-13E88EE40036}" srcOrd="1" destOrd="0" presId="urn:microsoft.com/office/officeart/2008/layout/LinedList"/>
    <dgm:cxn modelId="{F94D2898-B93C-40C3-8472-D53988A36C9D}" type="presParOf" srcId="{A00483FD-BF1A-43E1-9974-13E88EE40036}" destId="{195DF01D-BF4B-40AC-A359-DD196150508B}" srcOrd="0" destOrd="0" presId="urn:microsoft.com/office/officeart/2008/layout/LinedList"/>
    <dgm:cxn modelId="{F323189A-18C9-42AE-92FE-7C08169794F8}" type="presParOf" srcId="{A00483FD-BF1A-43E1-9974-13E88EE40036}" destId="{3657F0D2-6DC6-4CC0-B743-D88A548B4BFA}" srcOrd="1" destOrd="0" presId="urn:microsoft.com/office/officeart/2008/layout/LinedList"/>
    <dgm:cxn modelId="{766DAF70-922E-44B0-BAA6-9F2F953B4C5A}" type="presParOf" srcId="{3657F0D2-6DC6-4CC0-B743-D88A548B4BFA}" destId="{5542663F-A205-4C06-9839-216B8000730B}" srcOrd="0" destOrd="0" presId="urn:microsoft.com/office/officeart/2008/layout/LinedList"/>
    <dgm:cxn modelId="{79301225-2AA9-4C5F-AF98-7DC9670EDC6B}" type="presParOf" srcId="{3657F0D2-6DC6-4CC0-B743-D88A548B4BFA}" destId="{EC9BC5A4-7051-44DE-AAAD-D583986AF0AE}" srcOrd="1" destOrd="0" presId="urn:microsoft.com/office/officeart/2008/layout/LinedList"/>
    <dgm:cxn modelId="{F8893BAD-97C6-44FC-B782-B5B654782254}" type="presParOf" srcId="{3657F0D2-6DC6-4CC0-B743-D88A548B4BFA}" destId="{99188A4A-7975-494F-B4A8-EA9E9F26197A}" srcOrd="2" destOrd="0" presId="urn:microsoft.com/office/officeart/2008/layout/LinedList"/>
    <dgm:cxn modelId="{42CA03D2-1A46-4855-B87E-5D90D9985410}" type="presParOf" srcId="{A00483FD-BF1A-43E1-9974-13E88EE40036}" destId="{FF1B5F5A-FFF5-4598-8759-D349A2E88F1A}" srcOrd="2" destOrd="0" presId="urn:microsoft.com/office/officeart/2008/layout/LinedList"/>
    <dgm:cxn modelId="{780E8327-9718-4566-B405-AE3E0619AB43}" type="presParOf" srcId="{A00483FD-BF1A-43E1-9974-13E88EE40036}" destId="{D11F5342-57FC-4614-8F0D-B1C2779FAA28}" srcOrd="3" destOrd="0" presId="urn:microsoft.com/office/officeart/2008/layout/LinedList"/>
    <dgm:cxn modelId="{E680C15B-CE8D-4A79-8FF3-A5DDE373B614}" type="presParOf" srcId="{56825938-B49B-4C63-B4A5-BA3D7CD2E3F7}" destId="{B8C5D40C-68AE-4278-85B5-F04527FA5F83}" srcOrd="2" destOrd="0" presId="urn:microsoft.com/office/officeart/2008/layout/LinedList"/>
    <dgm:cxn modelId="{02F5B743-6027-445B-B117-05A739C62843}" type="presParOf" srcId="{56825938-B49B-4C63-B4A5-BA3D7CD2E3F7}" destId="{3ECBD8AC-14EF-4DDD-8DFA-E2C3D5DC40E7}" srcOrd="3" destOrd="0" presId="urn:microsoft.com/office/officeart/2008/layout/LinedList"/>
    <dgm:cxn modelId="{91E7B375-918A-4A8A-8DAD-B1B6E2C486D3}" type="presParOf" srcId="{3ECBD8AC-14EF-4DDD-8DFA-E2C3D5DC40E7}" destId="{A37F7B89-428C-45CB-91C5-A99B6090A7F5}" srcOrd="0" destOrd="0" presId="urn:microsoft.com/office/officeart/2008/layout/LinedList"/>
    <dgm:cxn modelId="{817B1FEB-A77A-4D35-9DF6-36254432E2CA}" type="presParOf" srcId="{3ECBD8AC-14EF-4DDD-8DFA-E2C3D5DC40E7}" destId="{418E9A0F-D71B-4409-B68E-54B06773C639}" srcOrd="1" destOrd="0" presId="urn:microsoft.com/office/officeart/2008/layout/LinedList"/>
    <dgm:cxn modelId="{E30E9370-3EE4-41C8-AA59-DA3AB326A52C}" type="presParOf" srcId="{418E9A0F-D71B-4409-B68E-54B06773C639}" destId="{4FFD1521-BB82-44DA-B9B8-A9F74DBAF891}" srcOrd="0" destOrd="0" presId="urn:microsoft.com/office/officeart/2008/layout/LinedList"/>
    <dgm:cxn modelId="{51BD076A-79F9-4785-BFCA-D6906B5E146A}" type="presParOf" srcId="{418E9A0F-D71B-4409-B68E-54B06773C639}" destId="{D0532F6D-B6EC-47DB-BCF0-6306A62BE734}" srcOrd="1" destOrd="0" presId="urn:microsoft.com/office/officeart/2008/layout/LinedList"/>
    <dgm:cxn modelId="{8FC8C126-5B93-41EC-8A26-1589B41F8D5A}" type="presParOf" srcId="{D0532F6D-B6EC-47DB-BCF0-6306A62BE734}" destId="{1E6C45CF-7547-48F7-B248-8986173F7515}" srcOrd="0" destOrd="0" presId="urn:microsoft.com/office/officeart/2008/layout/LinedList"/>
    <dgm:cxn modelId="{CC1683CE-A1D0-427C-A04E-3BD3A3782CD6}" type="presParOf" srcId="{D0532F6D-B6EC-47DB-BCF0-6306A62BE734}" destId="{6D087F3B-C486-459C-AA3B-D9BDDF4E8137}" srcOrd="1" destOrd="0" presId="urn:microsoft.com/office/officeart/2008/layout/LinedList"/>
    <dgm:cxn modelId="{77E0B9A9-0439-4D19-ABA1-83F95ECA8EA7}" type="presParOf" srcId="{D0532F6D-B6EC-47DB-BCF0-6306A62BE734}" destId="{DC42D544-BC8A-4F50-A362-547C8BE2F57C}" srcOrd="2" destOrd="0" presId="urn:microsoft.com/office/officeart/2008/layout/LinedList"/>
    <dgm:cxn modelId="{57FD5096-D6ED-4938-9636-03D7E09F8012}" type="presParOf" srcId="{418E9A0F-D71B-4409-B68E-54B06773C639}" destId="{7AA79D97-5612-4D72-98D5-5E1FD05B77AF}" srcOrd="2" destOrd="0" presId="urn:microsoft.com/office/officeart/2008/layout/LinedList"/>
    <dgm:cxn modelId="{11C3D304-F884-419C-8F5B-887A3EFEE5E6}" type="presParOf" srcId="{418E9A0F-D71B-4409-B68E-54B06773C639}" destId="{73BDD26E-34ED-4228-B480-9EA30F79D195}" srcOrd="3" destOrd="0" presId="urn:microsoft.com/office/officeart/2008/layout/LinedList"/>
    <dgm:cxn modelId="{E04EFDB8-3547-4BDB-837F-57E7AB0CF6B5}" type="presParOf" srcId="{56825938-B49B-4C63-B4A5-BA3D7CD2E3F7}" destId="{2AD23703-7769-47B2-9BA3-6F34EB2BB0A1}" srcOrd="4" destOrd="0" presId="urn:microsoft.com/office/officeart/2008/layout/LinedList"/>
    <dgm:cxn modelId="{421147CC-2693-4111-8B1B-213AD11B3BA2}" type="presParOf" srcId="{56825938-B49B-4C63-B4A5-BA3D7CD2E3F7}" destId="{C96AC5B7-A09A-4589-89C1-2CF3F3D63CBD}" srcOrd="5" destOrd="0" presId="urn:microsoft.com/office/officeart/2008/layout/LinedList"/>
    <dgm:cxn modelId="{0A9C70ED-4844-4190-837A-8BC8F0477B24}" type="presParOf" srcId="{C96AC5B7-A09A-4589-89C1-2CF3F3D63CBD}" destId="{BD9C3905-966A-46CC-9691-C1133F4F9A0C}" srcOrd="0" destOrd="0" presId="urn:microsoft.com/office/officeart/2008/layout/LinedList"/>
    <dgm:cxn modelId="{D4B835BB-2AC9-4045-8029-6DC6D55024B1}" type="presParOf" srcId="{C96AC5B7-A09A-4589-89C1-2CF3F3D63CBD}" destId="{B7AA40FF-6C5C-4AF4-8C1A-87EF847B2715}" srcOrd="1" destOrd="0" presId="urn:microsoft.com/office/officeart/2008/layout/LinedList"/>
    <dgm:cxn modelId="{36A6B032-8EA9-4E7C-9B8C-418C2AF7CB93}" type="presParOf" srcId="{B7AA40FF-6C5C-4AF4-8C1A-87EF847B2715}" destId="{2ADE5D9B-E254-491E-9572-6234A34D96DD}" srcOrd="0" destOrd="0" presId="urn:microsoft.com/office/officeart/2008/layout/LinedList"/>
    <dgm:cxn modelId="{038A8E43-16BB-450E-8281-313BBC894408}" type="presParOf" srcId="{B7AA40FF-6C5C-4AF4-8C1A-87EF847B2715}" destId="{D6F54DA8-01D4-4D52-8ED4-2603085F6C5F}" srcOrd="1" destOrd="0" presId="urn:microsoft.com/office/officeart/2008/layout/LinedList"/>
    <dgm:cxn modelId="{0B125B7C-BA34-4414-A998-3458AF42771A}" type="presParOf" srcId="{D6F54DA8-01D4-4D52-8ED4-2603085F6C5F}" destId="{BED9A8C1-6DB0-480A-8D81-A6777EE82E52}" srcOrd="0" destOrd="0" presId="urn:microsoft.com/office/officeart/2008/layout/LinedList"/>
    <dgm:cxn modelId="{BA85A547-A0D7-4858-9CF9-07949CB0B64E}" type="presParOf" srcId="{D6F54DA8-01D4-4D52-8ED4-2603085F6C5F}" destId="{D7C776EA-44BB-4630-AB84-7F2C8E6E048F}" srcOrd="1" destOrd="0" presId="urn:microsoft.com/office/officeart/2008/layout/LinedList"/>
    <dgm:cxn modelId="{1B9DBFE8-493D-4288-ABB7-7F66C386766B}" type="presParOf" srcId="{D6F54DA8-01D4-4D52-8ED4-2603085F6C5F}" destId="{F2D82127-3B54-45BC-BEE9-9FD3E23A594D}" srcOrd="2" destOrd="0" presId="urn:microsoft.com/office/officeart/2008/layout/LinedList"/>
    <dgm:cxn modelId="{457FB9D8-9034-438C-8A86-11301D3D3DB7}" type="presParOf" srcId="{B7AA40FF-6C5C-4AF4-8C1A-87EF847B2715}" destId="{C272955A-42FF-49F4-9D6C-8373AD46CC8D}" srcOrd="2" destOrd="0" presId="urn:microsoft.com/office/officeart/2008/layout/LinedList"/>
    <dgm:cxn modelId="{FCD27E9F-4C94-4A42-B1EB-BC85F1A8C879}" type="presParOf" srcId="{B7AA40FF-6C5C-4AF4-8C1A-87EF847B2715}" destId="{F0FA18FE-B646-4F1E-BF2E-8E89FF62FE0F}" srcOrd="3"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DFFC39-32FA-43DC-8ECC-5236DDCFE3C6}">
      <dsp:nvSpPr>
        <dsp:cNvPr id="0" name=""/>
        <dsp:cNvSpPr/>
      </dsp:nvSpPr>
      <dsp:spPr>
        <a:xfrm>
          <a:off x="0" y="2198"/>
          <a:ext cx="9931400"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29754CA8-2333-4BC6-9681-0FBAC0373B21}">
      <dsp:nvSpPr>
        <dsp:cNvPr id="0" name=""/>
        <dsp:cNvSpPr/>
      </dsp:nvSpPr>
      <dsp:spPr>
        <a:xfrm>
          <a:off x="0" y="2198"/>
          <a:ext cx="1986280" cy="14994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ctr" defTabSz="1733550">
            <a:lnSpc>
              <a:spcPct val="90000"/>
            </a:lnSpc>
            <a:spcBef>
              <a:spcPct val="0"/>
            </a:spcBef>
            <a:spcAft>
              <a:spcPct val="35000"/>
            </a:spcAft>
            <a:buNone/>
          </a:pPr>
          <a:r>
            <a:rPr lang="en-US" sz="3900" kern="1200" dirty="0"/>
            <a:t>First Source</a:t>
          </a:r>
        </a:p>
      </dsp:txBody>
      <dsp:txXfrm>
        <a:off x="0" y="2198"/>
        <a:ext cx="1986280" cy="1499439"/>
      </dsp:txXfrm>
    </dsp:sp>
    <dsp:sp modelId="{EC9BC5A4-7051-44DE-AAAD-D583986AF0AE}">
      <dsp:nvSpPr>
        <dsp:cNvPr id="0" name=""/>
        <dsp:cNvSpPr/>
      </dsp:nvSpPr>
      <dsp:spPr>
        <a:xfrm>
          <a:off x="2135250" y="70288"/>
          <a:ext cx="7796149" cy="13617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t>Uses London Crime data that shows the crime per borough in London.</a:t>
          </a:r>
        </a:p>
      </dsp:txBody>
      <dsp:txXfrm>
        <a:off x="2135250" y="70288"/>
        <a:ext cx="7796149" cy="1361795"/>
      </dsp:txXfrm>
    </dsp:sp>
    <dsp:sp modelId="{FF1B5F5A-FFF5-4598-8759-D349A2E88F1A}">
      <dsp:nvSpPr>
        <dsp:cNvPr id="0" name=""/>
        <dsp:cNvSpPr/>
      </dsp:nvSpPr>
      <dsp:spPr>
        <a:xfrm>
          <a:off x="1986279" y="1432084"/>
          <a:ext cx="79451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a:sp3d z="127000" prstMaterial="matte"/>
      </dsp:spPr>
      <dsp:style>
        <a:lnRef idx="2">
          <a:scrgbClr r="0" g="0" b="0"/>
        </a:lnRef>
        <a:fillRef idx="1">
          <a:scrgbClr r="0" g="0" b="0"/>
        </a:fillRef>
        <a:effectRef idx="0">
          <a:scrgbClr r="0" g="0" b="0"/>
        </a:effectRef>
        <a:fontRef idx="minor"/>
      </dsp:style>
    </dsp:sp>
    <dsp:sp modelId="{B8C5D40C-68AE-4278-85B5-F04527FA5F83}">
      <dsp:nvSpPr>
        <dsp:cNvPr id="0" name=""/>
        <dsp:cNvSpPr/>
      </dsp:nvSpPr>
      <dsp:spPr>
        <a:xfrm>
          <a:off x="0" y="1501638"/>
          <a:ext cx="9931400"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A37F7B89-428C-45CB-91C5-A99B6090A7F5}">
      <dsp:nvSpPr>
        <dsp:cNvPr id="0" name=""/>
        <dsp:cNvSpPr/>
      </dsp:nvSpPr>
      <dsp:spPr>
        <a:xfrm>
          <a:off x="0" y="1501638"/>
          <a:ext cx="1986280" cy="14994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ctr" defTabSz="1733550">
            <a:lnSpc>
              <a:spcPct val="90000"/>
            </a:lnSpc>
            <a:spcBef>
              <a:spcPct val="0"/>
            </a:spcBef>
            <a:spcAft>
              <a:spcPct val="35000"/>
            </a:spcAft>
            <a:buNone/>
          </a:pPr>
          <a:r>
            <a:rPr lang="en-US" sz="3900" kern="1200" dirty="0"/>
            <a:t>Second Source</a:t>
          </a:r>
        </a:p>
      </dsp:txBody>
      <dsp:txXfrm>
        <a:off x="0" y="1501638"/>
        <a:ext cx="1986280" cy="1499439"/>
      </dsp:txXfrm>
    </dsp:sp>
    <dsp:sp modelId="{6D087F3B-C486-459C-AA3B-D9BDDF4E8137}">
      <dsp:nvSpPr>
        <dsp:cNvPr id="0" name=""/>
        <dsp:cNvSpPr/>
      </dsp:nvSpPr>
      <dsp:spPr>
        <a:xfrm>
          <a:off x="2135250" y="1569727"/>
          <a:ext cx="7796149" cy="13617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t>Wikipedia page that contains the list of London borough with additional information about borough.</a:t>
          </a:r>
        </a:p>
      </dsp:txBody>
      <dsp:txXfrm>
        <a:off x="2135250" y="1569727"/>
        <a:ext cx="7796149" cy="1361795"/>
      </dsp:txXfrm>
    </dsp:sp>
    <dsp:sp modelId="{7AA79D97-5612-4D72-98D5-5E1FD05B77AF}">
      <dsp:nvSpPr>
        <dsp:cNvPr id="0" name=""/>
        <dsp:cNvSpPr/>
      </dsp:nvSpPr>
      <dsp:spPr>
        <a:xfrm>
          <a:off x="1986279" y="2931523"/>
          <a:ext cx="79451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a:sp3d z="127000" prstMaterial="matte"/>
      </dsp:spPr>
      <dsp:style>
        <a:lnRef idx="2">
          <a:scrgbClr r="0" g="0" b="0"/>
        </a:lnRef>
        <a:fillRef idx="1">
          <a:scrgbClr r="0" g="0" b="0"/>
        </a:fillRef>
        <a:effectRef idx="0">
          <a:scrgbClr r="0" g="0" b="0"/>
        </a:effectRef>
        <a:fontRef idx="minor"/>
      </dsp:style>
    </dsp:sp>
    <dsp:sp modelId="{2AD23703-7769-47B2-9BA3-6F34EB2BB0A1}">
      <dsp:nvSpPr>
        <dsp:cNvPr id="0" name=""/>
        <dsp:cNvSpPr/>
      </dsp:nvSpPr>
      <dsp:spPr>
        <a:xfrm>
          <a:off x="0" y="3001077"/>
          <a:ext cx="9931400"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BD9C3905-966A-46CC-9691-C1133F4F9A0C}">
      <dsp:nvSpPr>
        <dsp:cNvPr id="0" name=""/>
        <dsp:cNvSpPr/>
      </dsp:nvSpPr>
      <dsp:spPr>
        <a:xfrm>
          <a:off x="0" y="3001077"/>
          <a:ext cx="1986280" cy="14994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ctr" defTabSz="1733550">
            <a:lnSpc>
              <a:spcPct val="90000"/>
            </a:lnSpc>
            <a:spcBef>
              <a:spcPct val="0"/>
            </a:spcBef>
            <a:spcAft>
              <a:spcPct val="35000"/>
            </a:spcAft>
            <a:buNone/>
          </a:pPr>
          <a:r>
            <a:rPr lang="en-US" sz="3900" kern="1200" dirty="0"/>
            <a:t>Third Source</a:t>
          </a:r>
        </a:p>
      </dsp:txBody>
      <dsp:txXfrm>
        <a:off x="0" y="3001077"/>
        <a:ext cx="1986280" cy="1499439"/>
      </dsp:txXfrm>
    </dsp:sp>
    <dsp:sp modelId="{D7C776EA-44BB-4630-AB84-7F2C8E6E048F}">
      <dsp:nvSpPr>
        <dsp:cNvPr id="0" name=""/>
        <dsp:cNvSpPr/>
      </dsp:nvSpPr>
      <dsp:spPr>
        <a:xfrm>
          <a:off x="2135250" y="3069167"/>
          <a:ext cx="7796149" cy="13617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t>List of neighborhoods in Royal Borough of Kingston upon Thames from Wikipedia page.</a:t>
          </a:r>
        </a:p>
      </dsp:txBody>
      <dsp:txXfrm>
        <a:off x="2135250" y="3069167"/>
        <a:ext cx="7796149" cy="1361795"/>
      </dsp:txXfrm>
    </dsp:sp>
    <dsp:sp modelId="{C272955A-42FF-49F4-9D6C-8373AD46CC8D}">
      <dsp:nvSpPr>
        <dsp:cNvPr id="0" name=""/>
        <dsp:cNvSpPr/>
      </dsp:nvSpPr>
      <dsp:spPr>
        <a:xfrm>
          <a:off x="1986279" y="4430963"/>
          <a:ext cx="79451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a:sp3d z="127000" prstMaterial="matte"/>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5/6/2020</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5/6/2020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26584022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11</a:t>
            </a:fld>
            <a:endParaRPr lang="en-US" dirty="0"/>
          </a:p>
        </p:txBody>
      </p:sp>
    </p:spTree>
    <p:extLst>
      <p:ext uri="{BB962C8B-B14F-4D97-AF65-F5344CB8AC3E}">
        <p14:creationId xmlns:p14="http://schemas.microsoft.com/office/powerpoint/2010/main" val="29429809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12</a:t>
            </a:fld>
            <a:endParaRPr lang="en-US" dirty="0"/>
          </a:p>
        </p:txBody>
      </p:sp>
    </p:spTree>
    <p:extLst>
      <p:ext uri="{BB962C8B-B14F-4D97-AF65-F5344CB8AC3E}">
        <p14:creationId xmlns:p14="http://schemas.microsoft.com/office/powerpoint/2010/main" val="35790468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13</a:t>
            </a:fld>
            <a:endParaRPr lang="en-US" dirty="0"/>
          </a:p>
        </p:txBody>
      </p:sp>
    </p:spTree>
    <p:extLst>
      <p:ext uri="{BB962C8B-B14F-4D97-AF65-F5344CB8AC3E}">
        <p14:creationId xmlns:p14="http://schemas.microsoft.com/office/powerpoint/2010/main" val="7530574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14</a:t>
            </a:fld>
            <a:endParaRPr lang="en-US" dirty="0"/>
          </a:p>
        </p:txBody>
      </p:sp>
    </p:spTree>
    <p:extLst>
      <p:ext uri="{BB962C8B-B14F-4D97-AF65-F5344CB8AC3E}">
        <p14:creationId xmlns:p14="http://schemas.microsoft.com/office/powerpoint/2010/main" val="23191235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15</a:t>
            </a:fld>
            <a:endParaRPr lang="en-US" dirty="0"/>
          </a:p>
        </p:txBody>
      </p:sp>
    </p:spTree>
    <p:extLst>
      <p:ext uri="{BB962C8B-B14F-4D97-AF65-F5344CB8AC3E}">
        <p14:creationId xmlns:p14="http://schemas.microsoft.com/office/powerpoint/2010/main" val="8430476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16</a:t>
            </a:fld>
            <a:endParaRPr lang="en-US" dirty="0"/>
          </a:p>
        </p:txBody>
      </p:sp>
    </p:spTree>
    <p:extLst>
      <p:ext uri="{BB962C8B-B14F-4D97-AF65-F5344CB8AC3E}">
        <p14:creationId xmlns:p14="http://schemas.microsoft.com/office/powerpoint/2010/main" val="396791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2200471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1772151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11715460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37285692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12792947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20660310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36886254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5/6/2020</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5/6/2020</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5/6/2020</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5/6/2020</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5/6/2020</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5/6/2020</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5/6/2020</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5/6/2020</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5/6/2020</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5/6/2020</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5/6/2020</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5/6/2020</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cienceroll.com/2007/10/02/visualization-software-of-ibm-for-the-future-of-medicine-interview/"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4000" y="4376036"/>
            <a:ext cx="9144000" cy="1384995"/>
          </a:xfrm>
        </p:spPr>
        <p:txBody>
          <a:bodyPr lIns="0" tIns="0" rIns="0" bIns="0" anchor="t">
            <a:spAutoFit/>
          </a:bodyPr>
          <a:lstStyle/>
          <a:p>
            <a:r>
              <a:rPr lang="en-US" b="1" dirty="0">
                <a:solidFill>
                  <a:schemeClr val="bg1"/>
                </a:solidFill>
              </a:rPr>
              <a:t>Data Science</a:t>
            </a:r>
            <a:br>
              <a:rPr lang="en-US" dirty="0">
                <a:solidFill>
                  <a:schemeClr val="bg1"/>
                </a:solidFill>
              </a:rPr>
            </a:br>
            <a:r>
              <a:rPr lang="en-US" sz="4000" dirty="0">
                <a:solidFill>
                  <a:schemeClr val="accent4"/>
                </a:solidFill>
              </a:rPr>
              <a:t>Capstone Course Presentation</a:t>
            </a:r>
            <a:endParaRPr lang="en-US"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8" y="554259"/>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7" y="87198"/>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772E9426-8553-4152-B19C-C9CC33D2D51F}"/>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245608" y="3161623"/>
            <a:ext cx="1700784" cy="1115568"/>
          </a:xfrm>
          <a:prstGeom prst="rect">
            <a:avLst/>
          </a:prstGeom>
        </p:spPr>
      </p:pic>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Results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3C0D298-B2A3-41DC-BA71-E2A2AECEF96E}"/>
              </a:ext>
            </a:extLst>
          </p:cNvPr>
          <p:cNvSpPr txBox="1"/>
          <p:nvPr/>
        </p:nvSpPr>
        <p:spPr>
          <a:xfrm>
            <a:off x="1098997" y="864529"/>
            <a:ext cx="9994006" cy="646331"/>
          </a:xfrm>
          <a:prstGeom prst="rect">
            <a:avLst/>
          </a:prstGeom>
          <a:noFill/>
        </p:spPr>
        <p:txBody>
          <a:bodyPr wrap="square" rtlCol="0">
            <a:spAutoFit/>
          </a:bodyPr>
          <a:lstStyle/>
          <a:p>
            <a:r>
              <a:rPr lang="en-US" dirty="0"/>
              <a:t>After running K-means clustering we can see each cluster created to see each cluster which neighborhood assigned to each of the 5 clusters. </a:t>
            </a:r>
          </a:p>
        </p:txBody>
      </p:sp>
      <p:pic>
        <p:nvPicPr>
          <p:cNvPr id="9" name="Picture 8">
            <a:extLst>
              <a:ext uri="{FF2B5EF4-FFF2-40B4-BE49-F238E27FC236}">
                <a16:creationId xmlns:a16="http://schemas.microsoft.com/office/drawing/2014/main" id="{360FC81F-861E-4AAE-8189-70E50C28A3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1231" y="1666629"/>
            <a:ext cx="7249537" cy="3524742"/>
          </a:xfrm>
          <a:prstGeom prst="rect">
            <a:avLst/>
          </a:prstGeom>
        </p:spPr>
      </p:pic>
      <p:sp>
        <p:nvSpPr>
          <p:cNvPr id="10" name="TextBox 9">
            <a:extLst>
              <a:ext uri="{FF2B5EF4-FFF2-40B4-BE49-F238E27FC236}">
                <a16:creationId xmlns:a16="http://schemas.microsoft.com/office/drawing/2014/main" id="{A553E737-AD28-4658-A7B4-DC054F7DDE06}"/>
              </a:ext>
            </a:extLst>
          </p:cNvPr>
          <p:cNvSpPr txBox="1"/>
          <p:nvPr/>
        </p:nvSpPr>
        <p:spPr>
          <a:xfrm>
            <a:off x="1236372" y="5731099"/>
            <a:ext cx="9856631" cy="646331"/>
          </a:xfrm>
          <a:prstGeom prst="rect">
            <a:avLst/>
          </a:prstGeom>
          <a:noFill/>
        </p:spPr>
        <p:txBody>
          <a:bodyPr wrap="square" rtlCol="0">
            <a:spAutoFit/>
          </a:bodyPr>
          <a:lstStyle/>
          <a:p>
            <a:pPr algn="just"/>
            <a:r>
              <a:rPr lang="en-US" dirty="0"/>
              <a:t>Each cluster is coded for ease of presentation, most of the clusters are in red colors. Three neighborhood have their own color (Blue, Purple, Yellow). The green cluster has 2 neighborhoods.</a:t>
            </a:r>
          </a:p>
        </p:txBody>
      </p:sp>
    </p:spTree>
    <p:extLst>
      <p:ext uri="{BB962C8B-B14F-4D97-AF65-F5344CB8AC3E}">
        <p14:creationId xmlns:p14="http://schemas.microsoft.com/office/powerpoint/2010/main" val="2742595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Results (Cont.)</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042077B-D2EF-483C-9AD0-CBEB4C00F89D}"/>
              </a:ext>
            </a:extLst>
          </p:cNvPr>
          <p:cNvSpPr txBox="1"/>
          <p:nvPr/>
        </p:nvSpPr>
        <p:spPr>
          <a:xfrm>
            <a:off x="4932609" y="855297"/>
            <a:ext cx="1867346" cy="400110"/>
          </a:xfrm>
          <a:prstGeom prst="rect">
            <a:avLst/>
          </a:prstGeom>
          <a:noFill/>
        </p:spPr>
        <p:txBody>
          <a:bodyPr wrap="square" rtlCol="0">
            <a:spAutoFit/>
          </a:bodyPr>
          <a:lstStyle/>
          <a:p>
            <a:pPr algn="ctr"/>
            <a:r>
              <a:rPr lang="en-US" sz="2000" b="1" u="sng" dirty="0"/>
              <a:t>Cluster 1</a:t>
            </a:r>
          </a:p>
        </p:txBody>
      </p:sp>
      <p:pic>
        <p:nvPicPr>
          <p:cNvPr id="5" name="Picture 4">
            <a:extLst>
              <a:ext uri="{FF2B5EF4-FFF2-40B4-BE49-F238E27FC236}">
                <a16:creationId xmlns:a16="http://schemas.microsoft.com/office/drawing/2014/main" id="{71C5A04B-FA2C-4A66-8B70-58C49590C0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1914" y="1487227"/>
            <a:ext cx="9288171" cy="5344271"/>
          </a:xfrm>
          <a:prstGeom prst="rect">
            <a:avLst/>
          </a:prstGeom>
        </p:spPr>
      </p:pic>
    </p:spTree>
    <p:extLst>
      <p:ext uri="{BB962C8B-B14F-4D97-AF65-F5344CB8AC3E}">
        <p14:creationId xmlns:p14="http://schemas.microsoft.com/office/powerpoint/2010/main" val="5918680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Results (Cont.)</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042077B-D2EF-483C-9AD0-CBEB4C00F89D}"/>
              </a:ext>
            </a:extLst>
          </p:cNvPr>
          <p:cNvSpPr txBox="1"/>
          <p:nvPr/>
        </p:nvSpPr>
        <p:spPr>
          <a:xfrm>
            <a:off x="5022761" y="867460"/>
            <a:ext cx="1867346" cy="400110"/>
          </a:xfrm>
          <a:prstGeom prst="rect">
            <a:avLst/>
          </a:prstGeom>
          <a:noFill/>
        </p:spPr>
        <p:txBody>
          <a:bodyPr wrap="square" rtlCol="0">
            <a:spAutoFit/>
          </a:bodyPr>
          <a:lstStyle/>
          <a:p>
            <a:pPr algn="ctr"/>
            <a:r>
              <a:rPr lang="en-US" sz="2000" b="1" u="sng" dirty="0"/>
              <a:t>Cluster 2</a:t>
            </a:r>
          </a:p>
        </p:txBody>
      </p:sp>
      <p:pic>
        <p:nvPicPr>
          <p:cNvPr id="4" name="Picture 3">
            <a:extLst>
              <a:ext uri="{FF2B5EF4-FFF2-40B4-BE49-F238E27FC236}">
                <a16:creationId xmlns:a16="http://schemas.microsoft.com/office/drawing/2014/main" id="{50D9C845-94ED-4414-9391-BA544203BC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5730" y="1520094"/>
            <a:ext cx="9240540" cy="1238423"/>
          </a:xfrm>
          <a:prstGeom prst="rect">
            <a:avLst/>
          </a:prstGeom>
        </p:spPr>
      </p:pic>
      <p:sp>
        <p:nvSpPr>
          <p:cNvPr id="12" name="TextBox 11">
            <a:extLst>
              <a:ext uri="{FF2B5EF4-FFF2-40B4-BE49-F238E27FC236}">
                <a16:creationId xmlns:a16="http://schemas.microsoft.com/office/drawing/2014/main" id="{5BCBB0AC-493C-4D0B-B07A-C3EEA05551E8}"/>
              </a:ext>
            </a:extLst>
          </p:cNvPr>
          <p:cNvSpPr txBox="1"/>
          <p:nvPr/>
        </p:nvSpPr>
        <p:spPr>
          <a:xfrm>
            <a:off x="5022761" y="855297"/>
            <a:ext cx="1867346" cy="400110"/>
          </a:xfrm>
          <a:prstGeom prst="rect">
            <a:avLst/>
          </a:prstGeom>
          <a:noFill/>
        </p:spPr>
        <p:txBody>
          <a:bodyPr wrap="square" rtlCol="0">
            <a:spAutoFit/>
          </a:bodyPr>
          <a:lstStyle/>
          <a:p>
            <a:pPr algn="ctr"/>
            <a:r>
              <a:rPr lang="en-US" sz="2000" b="1" u="sng" dirty="0"/>
              <a:t>Cluster 2</a:t>
            </a:r>
          </a:p>
        </p:txBody>
      </p:sp>
      <p:sp>
        <p:nvSpPr>
          <p:cNvPr id="13" name="TextBox 12">
            <a:extLst>
              <a:ext uri="{FF2B5EF4-FFF2-40B4-BE49-F238E27FC236}">
                <a16:creationId xmlns:a16="http://schemas.microsoft.com/office/drawing/2014/main" id="{73EBA3B2-3BF2-45FE-801F-5155A23B3E28}"/>
              </a:ext>
            </a:extLst>
          </p:cNvPr>
          <p:cNvSpPr txBox="1"/>
          <p:nvPr/>
        </p:nvSpPr>
        <p:spPr>
          <a:xfrm>
            <a:off x="5022761" y="3583472"/>
            <a:ext cx="1867346" cy="400110"/>
          </a:xfrm>
          <a:prstGeom prst="rect">
            <a:avLst/>
          </a:prstGeom>
          <a:noFill/>
        </p:spPr>
        <p:txBody>
          <a:bodyPr wrap="square" rtlCol="0">
            <a:spAutoFit/>
          </a:bodyPr>
          <a:lstStyle/>
          <a:p>
            <a:pPr algn="ctr"/>
            <a:r>
              <a:rPr lang="en-US" sz="2000" b="1" u="sng" dirty="0"/>
              <a:t>Cluster 3</a:t>
            </a:r>
          </a:p>
        </p:txBody>
      </p:sp>
      <p:pic>
        <p:nvPicPr>
          <p:cNvPr id="9" name="Picture 8">
            <a:extLst>
              <a:ext uri="{FF2B5EF4-FFF2-40B4-BE49-F238E27FC236}">
                <a16:creationId xmlns:a16="http://schemas.microsoft.com/office/drawing/2014/main" id="{AF34895B-3AF5-488A-941B-0A6B84EF91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9519" y="4632957"/>
            <a:ext cx="9392961" cy="1409897"/>
          </a:xfrm>
          <a:prstGeom prst="rect">
            <a:avLst/>
          </a:prstGeom>
        </p:spPr>
      </p:pic>
    </p:spTree>
    <p:extLst>
      <p:ext uri="{BB962C8B-B14F-4D97-AF65-F5344CB8AC3E}">
        <p14:creationId xmlns:p14="http://schemas.microsoft.com/office/powerpoint/2010/main" val="26857333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Results (Cont.)</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042077B-D2EF-483C-9AD0-CBEB4C00F89D}"/>
              </a:ext>
            </a:extLst>
          </p:cNvPr>
          <p:cNvSpPr txBox="1"/>
          <p:nvPr/>
        </p:nvSpPr>
        <p:spPr>
          <a:xfrm>
            <a:off x="5022761" y="867460"/>
            <a:ext cx="1867346" cy="400110"/>
          </a:xfrm>
          <a:prstGeom prst="rect">
            <a:avLst/>
          </a:prstGeom>
          <a:noFill/>
        </p:spPr>
        <p:txBody>
          <a:bodyPr wrap="square" rtlCol="0">
            <a:spAutoFit/>
          </a:bodyPr>
          <a:lstStyle/>
          <a:p>
            <a:pPr algn="ctr"/>
            <a:r>
              <a:rPr lang="en-US" sz="2000" b="1" u="sng" dirty="0"/>
              <a:t>Cluster 4</a:t>
            </a:r>
          </a:p>
        </p:txBody>
      </p:sp>
      <p:sp>
        <p:nvSpPr>
          <p:cNvPr id="13" name="TextBox 12">
            <a:extLst>
              <a:ext uri="{FF2B5EF4-FFF2-40B4-BE49-F238E27FC236}">
                <a16:creationId xmlns:a16="http://schemas.microsoft.com/office/drawing/2014/main" id="{73EBA3B2-3BF2-45FE-801F-5155A23B3E28}"/>
              </a:ext>
            </a:extLst>
          </p:cNvPr>
          <p:cNvSpPr txBox="1"/>
          <p:nvPr/>
        </p:nvSpPr>
        <p:spPr>
          <a:xfrm>
            <a:off x="5022761" y="3583472"/>
            <a:ext cx="1867346" cy="400110"/>
          </a:xfrm>
          <a:prstGeom prst="rect">
            <a:avLst/>
          </a:prstGeom>
          <a:noFill/>
        </p:spPr>
        <p:txBody>
          <a:bodyPr wrap="square" rtlCol="0">
            <a:spAutoFit/>
          </a:bodyPr>
          <a:lstStyle/>
          <a:p>
            <a:pPr algn="ctr"/>
            <a:r>
              <a:rPr lang="en-US" sz="2000" b="1" u="sng" dirty="0"/>
              <a:t>Cluster 5</a:t>
            </a:r>
          </a:p>
        </p:txBody>
      </p:sp>
      <p:pic>
        <p:nvPicPr>
          <p:cNvPr id="5" name="Picture 4">
            <a:extLst>
              <a:ext uri="{FF2B5EF4-FFF2-40B4-BE49-F238E27FC236}">
                <a16:creationId xmlns:a16="http://schemas.microsoft.com/office/drawing/2014/main" id="{E3661C68-8A21-4A66-BD40-62C64F0253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3295" y="1448781"/>
            <a:ext cx="9326277" cy="1810003"/>
          </a:xfrm>
          <a:prstGeom prst="rect">
            <a:avLst/>
          </a:prstGeom>
        </p:spPr>
      </p:pic>
      <p:pic>
        <p:nvPicPr>
          <p:cNvPr id="10" name="Picture 9">
            <a:extLst>
              <a:ext uri="{FF2B5EF4-FFF2-40B4-BE49-F238E27FC236}">
                <a16:creationId xmlns:a16="http://schemas.microsoft.com/office/drawing/2014/main" id="{5AA0454E-3ABF-4836-98B8-DF07C87541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0927" y="4188050"/>
            <a:ext cx="9278645" cy="1295581"/>
          </a:xfrm>
          <a:prstGeom prst="rect">
            <a:avLst/>
          </a:prstGeom>
        </p:spPr>
      </p:pic>
    </p:spTree>
    <p:extLst>
      <p:ext uri="{BB962C8B-B14F-4D97-AF65-F5344CB8AC3E}">
        <p14:creationId xmlns:p14="http://schemas.microsoft.com/office/powerpoint/2010/main" val="7740331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242328"/>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Discussion</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002E775C-78BF-4837-B4F8-A7A02577BB3F}"/>
              </a:ext>
            </a:extLst>
          </p:cNvPr>
          <p:cNvSpPr txBox="1"/>
          <p:nvPr/>
        </p:nvSpPr>
        <p:spPr>
          <a:xfrm>
            <a:off x="811369" y="1187695"/>
            <a:ext cx="10483403" cy="4708981"/>
          </a:xfrm>
          <a:prstGeom prst="rect">
            <a:avLst/>
          </a:prstGeom>
          <a:noFill/>
        </p:spPr>
        <p:txBody>
          <a:bodyPr wrap="square" rtlCol="0">
            <a:spAutoFit/>
          </a:bodyPr>
          <a:lstStyle/>
          <a:p>
            <a:pPr algn="just"/>
            <a:r>
              <a:rPr lang="en-US" sz="2000" dirty="0"/>
              <a:t>The aim of this project is to help people who want to relocate to the safest borough in London, expats can chose the neighborhoods to which they want to relocate based on the most common venues in it. </a:t>
            </a:r>
          </a:p>
          <a:p>
            <a:pPr algn="just"/>
            <a:endParaRPr lang="en-US" sz="2000" dirty="0"/>
          </a:p>
          <a:p>
            <a:pPr algn="just"/>
            <a:r>
              <a:rPr lang="en-US" sz="2000" dirty="0"/>
              <a:t>For example if a person is looking for a neighborhood with good connectivity and public transportation we can see that Clusters 3 and 4 have Train stations and Bus stops as the most common venues. </a:t>
            </a:r>
          </a:p>
          <a:p>
            <a:pPr algn="just"/>
            <a:endParaRPr lang="en-US" sz="2000" dirty="0"/>
          </a:p>
          <a:p>
            <a:pPr algn="just"/>
            <a:r>
              <a:rPr lang="en-US" sz="2000" dirty="0"/>
              <a:t>If a person is looking for a neighborhood with stores and restaurants in a close proximity then the neighborhoods in the first cluster is suitable. </a:t>
            </a:r>
          </a:p>
          <a:p>
            <a:pPr algn="just"/>
            <a:endParaRPr lang="en-US" sz="2000" dirty="0"/>
          </a:p>
          <a:p>
            <a:pPr algn="just"/>
            <a:r>
              <a:rPr lang="en-US" sz="2000" dirty="0"/>
              <a:t>For a family I feel that the neighborhoods in Cluster 4 are more suitable dues to the common venues in that cluster, these neighborhoods have common venues such as Parks, Gym/Fitness centers, Bus Stops, Restaurants, Electronics Stores and Soccer fields which is ideal for a family. The choices of neighborhoods may vary from person to person.</a:t>
            </a:r>
          </a:p>
        </p:txBody>
      </p:sp>
    </p:spTree>
    <p:extLst>
      <p:ext uri="{BB962C8B-B14F-4D97-AF65-F5344CB8AC3E}">
        <p14:creationId xmlns:p14="http://schemas.microsoft.com/office/powerpoint/2010/main" val="3527837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242328"/>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Conclusion</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002E775C-78BF-4837-B4F8-A7A02577BB3F}"/>
              </a:ext>
            </a:extLst>
          </p:cNvPr>
          <p:cNvSpPr txBox="1"/>
          <p:nvPr/>
        </p:nvSpPr>
        <p:spPr>
          <a:xfrm>
            <a:off x="811369" y="1187695"/>
            <a:ext cx="10483403" cy="3416320"/>
          </a:xfrm>
          <a:prstGeom prst="rect">
            <a:avLst/>
          </a:prstGeom>
          <a:noFill/>
        </p:spPr>
        <p:txBody>
          <a:bodyPr wrap="square" rtlCol="0">
            <a:spAutoFit/>
          </a:bodyPr>
          <a:lstStyle/>
          <a:p>
            <a:pPr algn="just"/>
            <a:r>
              <a:rPr lang="en-US" sz="2400" dirty="0"/>
              <a:t>This project helps a person get a better understanding of the neighborhoods with respect to the most common venues in that neighborhood. It is always helpful to make use of technology to stay one step ahead i.e. finding out more about places before moving into a neighborhood. </a:t>
            </a:r>
          </a:p>
          <a:p>
            <a:pPr algn="just"/>
            <a:endParaRPr lang="en-US" sz="2400" dirty="0"/>
          </a:p>
          <a:p>
            <a:pPr algn="just"/>
            <a:r>
              <a:rPr lang="en-US" sz="2400" dirty="0"/>
              <a:t>We have just taken safety as a primary concern to shortlist the safest borough of London. The future of this project includes taking other factors such as cost of living in the areas into consideration to shortlist the borough, such as filtering areas based on a predefined budget.</a:t>
            </a:r>
          </a:p>
        </p:txBody>
      </p:sp>
    </p:spTree>
    <p:extLst>
      <p:ext uri="{BB962C8B-B14F-4D97-AF65-F5344CB8AC3E}">
        <p14:creationId xmlns:p14="http://schemas.microsoft.com/office/powerpoint/2010/main" val="42565342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364CFD90-D0E1-4BC3-9D8B-7503E2632C39}"/>
              </a:ext>
              <a:ext uri="{C183D7F6-B498-43B3-948B-1728B52AA6E4}">
                <adec:decorative xmlns:adec="http://schemas.microsoft.com/office/drawing/2017/decorative"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E3ECCC05-FF78-40FA-84FF-172821D8B58A}"/>
              </a:ext>
              <a:ext uri="{C183D7F6-B498-43B3-948B-1728B52AA6E4}">
                <adec:decorative xmlns:adec="http://schemas.microsoft.com/office/drawing/2017/decorative" val="1"/>
              </a:ext>
            </a:extLst>
          </p:cNvPr>
          <p:cNvSpPr/>
          <p:nvPr/>
        </p:nvSpPr>
        <p:spPr>
          <a:xfrm>
            <a:off x="5248275" y="2857500"/>
            <a:ext cx="1695450" cy="169545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PROJECT</a:t>
            </a:r>
          </a:p>
        </p:txBody>
      </p:sp>
      <p:sp>
        <p:nvSpPr>
          <p:cNvPr id="16"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val="1"/>
              </a:ext>
            </a:extLst>
          </p:cNvPr>
          <p:cNvSpPr/>
          <p:nvPr/>
        </p:nvSpPr>
        <p:spPr>
          <a:xfrm>
            <a:off x="6943725" y="161387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DATA ACQUIRING &amp; CLEANING</a:t>
            </a:r>
          </a:p>
        </p:txBody>
      </p:sp>
      <p:sp>
        <p:nvSpPr>
          <p:cNvPr id="15" name="Oval 14">
            <a:extLst>
              <a:ext uri="{FF2B5EF4-FFF2-40B4-BE49-F238E27FC236}">
                <a16:creationId xmlns:a16="http://schemas.microsoft.com/office/drawing/2014/main" id="{416F1356-9015-4B5C-9C64-3C1D963E5F59}"/>
              </a:ext>
              <a:ext uri="{C183D7F6-B498-43B3-948B-1728B52AA6E4}">
                <adec:decorative xmlns:adec="http://schemas.microsoft.com/office/drawing/2017/decorative" val="1"/>
              </a:ext>
            </a:extLst>
          </p:cNvPr>
          <p:cNvSpPr/>
          <p:nvPr/>
        </p:nvSpPr>
        <p:spPr>
          <a:xfrm>
            <a:off x="6832600" y="151447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EB7F2E37-0ACF-4E8A-9C1D-EC5B65BA2906}"/>
              </a:ext>
              <a:ext uri="{C183D7F6-B498-43B3-948B-1728B52AA6E4}">
                <adec:decorative xmlns:adec="http://schemas.microsoft.com/office/drawing/2017/decorative" val="1"/>
              </a:ext>
            </a:extLst>
          </p:cNvPr>
          <p:cNvSpPr/>
          <p:nvPr/>
        </p:nvSpPr>
        <p:spPr>
          <a:xfrm>
            <a:off x="7693025" y="333472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RESULTS</a:t>
            </a:r>
          </a:p>
        </p:txBody>
      </p:sp>
      <p:sp>
        <p:nvSpPr>
          <p:cNvPr id="20" name="Oval 19">
            <a:extLst>
              <a:ext uri="{FF2B5EF4-FFF2-40B4-BE49-F238E27FC236}">
                <a16:creationId xmlns:a16="http://schemas.microsoft.com/office/drawing/2014/main" id="{88F812F5-70AF-4FBD-80D9-D59B3C456D5E}"/>
              </a:ext>
              <a:ext uri="{C183D7F6-B498-43B3-948B-1728B52AA6E4}">
                <adec:decorative xmlns:adec="http://schemas.microsoft.com/office/drawing/2017/decorative" val="1"/>
              </a:ext>
            </a:extLst>
          </p:cNvPr>
          <p:cNvSpPr/>
          <p:nvPr/>
        </p:nvSpPr>
        <p:spPr>
          <a:xfrm>
            <a:off x="7490264" y="323532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a16="http://schemas.microsoft.com/office/drawing/2014/main" id="{952C5002-7E64-4069-ACA0-6876E54A9B46}"/>
              </a:ext>
              <a:ext uri="{C183D7F6-B498-43B3-948B-1728B52AA6E4}">
                <adec:decorative xmlns:adec="http://schemas.microsoft.com/office/drawing/2017/decorative" val="1"/>
              </a:ext>
            </a:extLst>
          </p:cNvPr>
          <p:cNvSpPr/>
          <p:nvPr/>
        </p:nvSpPr>
        <p:spPr>
          <a:xfrm>
            <a:off x="6943725" y="5154978"/>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CONCLUSION</a:t>
            </a:r>
          </a:p>
        </p:txBody>
      </p:sp>
      <p:sp>
        <p:nvSpPr>
          <p:cNvPr id="22" name="Oval 21">
            <a:extLst>
              <a:ext uri="{FF2B5EF4-FFF2-40B4-BE49-F238E27FC236}">
                <a16:creationId xmlns:a16="http://schemas.microsoft.com/office/drawing/2014/main" id="{A49C5F3A-6F0D-4A0F-AE6E-92F342C22ACD}"/>
              </a:ext>
              <a:ext uri="{C183D7F6-B498-43B3-948B-1728B52AA6E4}">
                <adec:decorative xmlns:adec="http://schemas.microsoft.com/office/drawing/2017/decorative" val="1"/>
              </a:ext>
            </a:extLst>
          </p:cNvPr>
          <p:cNvSpPr/>
          <p:nvPr/>
        </p:nvSpPr>
        <p:spPr>
          <a:xfrm>
            <a:off x="6832600" y="5055576"/>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1587500" y="161387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INTRODUCTION</a:t>
            </a:r>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4419600" y="151447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71BB375D-5EE6-4428-9817-2C7DB6B94332}"/>
              </a:ext>
              <a:ext uri="{C183D7F6-B498-43B3-948B-1728B52AA6E4}">
                <adec:decorative xmlns:adec="http://schemas.microsoft.com/office/drawing/2017/decorative" val="1"/>
              </a:ext>
            </a:extLst>
          </p:cNvPr>
          <p:cNvSpPr/>
          <p:nvPr/>
        </p:nvSpPr>
        <p:spPr>
          <a:xfrm>
            <a:off x="838200" y="333472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METHODOLOGY</a:t>
            </a:r>
          </a:p>
        </p:txBody>
      </p:sp>
      <p:sp>
        <p:nvSpPr>
          <p:cNvPr id="28" name="Oval 27">
            <a:extLst>
              <a:ext uri="{FF2B5EF4-FFF2-40B4-BE49-F238E27FC236}">
                <a16:creationId xmlns:a16="http://schemas.microsoft.com/office/drawing/2014/main" id="{B3A511B7-C7F3-4107-9962-1E10D2E087DD}"/>
              </a:ext>
              <a:ext uri="{C183D7F6-B498-43B3-948B-1728B52AA6E4}">
                <adec:decorative xmlns:adec="http://schemas.microsoft.com/office/drawing/2017/decorative" val="1"/>
              </a:ext>
            </a:extLst>
          </p:cNvPr>
          <p:cNvSpPr/>
          <p:nvPr/>
        </p:nvSpPr>
        <p:spPr>
          <a:xfrm>
            <a:off x="3670300" y="323532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id="{D4D7D4B6-62C2-45AB-89A5-3A41DA021FD2}"/>
              </a:ext>
              <a:ext uri="{C183D7F6-B498-43B3-948B-1728B52AA6E4}">
                <adec:decorative xmlns:adec="http://schemas.microsoft.com/office/drawing/2017/decorative" val="1"/>
              </a:ext>
            </a:extLst>
          </p:cNvPr>
          <p:cNvSpPr/>
          <p:nvPr/>
        </p:nvSpPr>
        <p:spPr>
          <a:xfrm>
            <a:off x="1587500" y="5154978"/>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DISCUSSION</a:t>
            </a:r>
          </a:p>
        </p:txBody>
      </p:sp>
      <p:sp>
        <p:nvSpPr>
          <p:cNvPr id="30" name="Oval 29">
            <a:extLst>
              <a:ext uri="{FF2B5EF4-FFF2-40B4-BE49-F238E27FC236}">
                <a16:creationId xmlns:a16="http://schemas.microsoft.com/office/drawing/2014/main" id="{83902602-D4BC-4D44-AC14-BB55A86C5D06}"/>
              </a:ext>
              <a:ext uri="{C183D7F6-B498-43B3-948B-1728B52AA6E4}">
                <adec:decorative xmlns:adec="http://schemas.microsoft.com/office/drawing/2017/decorative" val="1"/>
              </a:ext>
            </a:extLst>
          </p:cNvPr>
          <p:cNvSpPr/>
          <p:nvPr/>
        </p:nvSpPr>
        <p:spPr>
          <a:xfrm>
            <a:off x="4419600" y="5055576"/>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2"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3967321" y="3532346"/>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299715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Introduction</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32E2D81-8D23-4BD8-B7EA-6586E9AC61F4}"/>
              </a:ext>
            </a:extLst>
          </p:cNvPr>
          <p:cNvSpPr txBox="1"/>
          <p:nvPr/>
        </p:nvSpPr>
        <p:spPr>
          <a:xfrm>
            <a:off x="1094704" y="1738648"/>
            <a:ext cx="10212947" cy="3816429"/>
          </a:xfrm>
          <a:prstGeom prst="rect">
            <a:avLst/>
          </a:prstGeom>
          <a:noFill/>
        </p:spPr>
        <p:txBody>
          <a:bodyPr wrap="square" rtlCol="0">
            <a:spAutoFit/>
          </a:bodyPr>
          <a:lstStyle/>
          <a:p>
            <a:pPr marL="285750" indent="-285750" algn="just">
              <a:buFont typeface="Arial" panose="020B0604020202020204" pitchFamily="34" charset="0"/>
              <a:buChar char="•"/>
            </a:pPr>
            <a:r>
              <a:rPr lang="en-US" sz="2800" b="1" u="sng" dirty="0"/>
              <a:t>Background</a:t>
            </a:r>
            <a:r>
              <a:rPr lang="en-US" b="1" dirty="0"/>
              <a:t> :</a:t>
            </a:r>
            <a:r>
              <a:rPr lang="en-US" dirty="0"/>
              <a:t> </a:t>
            </a:r>
            <a:r>
              <a:rPr lang="en-US" sz="2000" dirty="0"/>
              <a:t>Safety is a new concern when moving to a new area. If you don’t feel in your own home, you are not going to enjoy living there</a:t>
            </a:r>
            <a:r>
              <a:rPr lang="en-US" dirty="0"/>
              <a:t>.</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sz="2800" b="1" u="sng" dirty="0"/>
              <a:t>Problem</a:t>
            </a:r>
            <a:r>
              <a:rPr lang="en-US" sz="2800" b="1" dirty="0"/>
              <a:t> : </a:t>
            </a:r>
            <a:r>
              <a:rPr lang="en-US" sz="2000" dirty="0"/>
              <a:t>This project aims to select the fastest borough in London based on the total crimes, explore the neighborhoods of that borough to find the 10 most common venues in each venues and finally cluster the neighborhood and finally cluster the neighborhood using k-mean clustering.</a:t>
            </a:r>
          </a:p>
          <a:p>
            <a:pPr marL="285750" indent="-285750" algn="just">
              <a:buFont typeface="Arial" panose="020B0604020202020204" pitchFamily="34" charset="0"/>
              <a:buChar char="•"/>
            </a:pPr>
            <a:endParaRPr lang="en-US" sz="2000" b="1" dirty="0"/>
          </a:p>
          <a:p>
            <a:pPr marL="285750" indent="-285750" algn="just">
              <a:buFont typeface="Arial" panose="020B0604020202020204" pitchFamily="34" charset="0"/>
              <a:buChar char="•"/>
            </a:pPr>
            <a:r>
              <a:rPr lang="en-US" sz="2800" b="1" u="sng" dirty="0"/>
              <a:t>Interest</a:t>
            </a:r>
            <a:r>
              <a:rPr lang="en-US" sz="2800" b="1" dirty="0"/>
              <a:t> : </a:t>
            </a:r>
            <a:r>
              <a:rPr lang="en-US" sz="2000" dirty="0"/>
              <a:t>Expats who are considering to relocate to London will be interested to identify the safest borough in London and explore its neighborhoods and common venues around each neighborhood.</a:t>
            </a:r>
            <a:endParaRPr lang="en-US" sz="2800" b="1" u="sng" dirty="0"/>
          </a:p>
        </p:txBody>
      </p:sp>
    </p:spTree>
    <p:extLst>
      <p:ext uri="{BB962C8B-B14F-4D97-AF65-F5344CB8AC3E}">
        <p14:creationId xmlns:p14="http://schemas.microsoft.com/office/powerpoint/2010/main" val="822569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Data Acquisition</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2" name="Diagram 1">
            <a:extLst>
              <a:ext uri="{FF2B5EF4-FFF2-40B4-BE49-F238E27FC236}">
                <a16:creationId xmlns:a16="http://schemas.microsoft.com/office/drawing/2014/main" id="{5E248832-C161-4BFC-99C4-27CBBB4807B3}"/>
              </a:ext>
            </a:extLst>
          </p:cNvPr>
          <p:cNvGraphicFramePr/>
          <p:nvPr>
            <p:extLst>
              <p:ext uri="{D42A27DB-BD31-4B8C-83A1-F6EECF244321}">
                <p14:modId xmlns:p14="http://schemas.microsoft.com/office/powerpoint/2010/main" val="3917932196"/>
              </p:ext>
            </p:extLst>
          </p:nvPr>
        </p:nvGraphicFramePr>
        <p:xfrm>
          <a:off x="1130300" y="1584101"/>
          <a:ext cx="9931400" cy="45027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43768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Data Cleaning</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514A2A0D-B5E5-4CF9-9A95-0D144FDC4413}"/>
              </a:ext>
            </a:extLst>
          </p:cNvPr>
          <p:cNvSpPr txBox="1"/>
          <p:nvPr/>
        </p:nvSpPr>
        <p:spPr>
          <a:xfrm>
            <a:off x="654676" y="1184856"/>
            <a:ext cx="10882648" cy="5139869"/>
          </a:xfrm>
          <a:prstGeom prst="rect">
            <a:avLst/>
          </a:prstGeom>
          <a:noFill/>
        </p:spPr>
        <p:txBody>
          <a:bodyPr wrap="square" rtlCol="0">
            <a:spAutoFit/>
          </a:bodyPr>
          <a:lstStyle/>
          <a:p>
            <a:r>
              <a:rPr lang="en-US" sz="2800" b="1" dirty="0"/>
              <a:t>Data Cleaning: </a:t>
            </a:r>
            <a:r>
              <a:rPr lang="en-US" sz="2000" dirty="0"/>
              <a:t>Done separately for all three resources.</a:t>
            </a:r>
          </a:p>
          <a:p>
            <a:endParaRPr lang="en-US" sz="2000" b="1" dirty="0"/>
          </a:p>
          <a:p>
            <a:pPr marL="342900" indent="-342900" algn="just">
              <a:buFont typeface="Arial" panose="020B0604020202020204" pitchFamily="34" charset="0"/>
              <a:buChar char="•"/>
            </a:pPr>
            <a:r>
              <a:rPr lang="en-US" sz="2000" dirty="0"/>
              <a:t>From the London crime data, the crime during the most recent year (2019) are only selected. The major categories of crime are pivoted to get the total crimes per the boroughs for each major category.</a:t>
            </a:r>
          </a:p>
          <a:p>
            <a:pPr algn="just"/>
            <a:endParaRPr lang="en-US" sz="2000" dirty="0"/>
          </a:p>
          <a:p>
            <a:pPr marL="342900" indent="-342900" algn="just">
              <a:buFont typeface="Arial" panose="020B0604020202020204" pitchFamily="34" charset="0"/>
              <a:buChar char="•"/>
            </a:pPr>
            <a:r>
              <a:rPr lang="en-US" sz="2000" dirty="0"/>
              <a:t>The second data is scraped from Wikipedia page using the Beautiful Soup library in python. Using this library, we can extract the data in the tabular format as shown in figure.</a:t>
            </a:r>
          </a:p>
          <a:p>
            <a:pPr algn="just"/>
            <a:endParaRPr lang="en-US" sz="2000" dirty="0"/>
          </a:p>
          <a:p>
            <a:pPr marL="342900" indent="-342900" algn="just">
              <a:buFont typeface="Arial" panose="020B0604020202020204" pitchFamily="34" charset="0"/>
              <a:buChar char="•"/>
            </a:pPr>
            <a:r>
              <a:rPr lang="en-US" sz="2000" dirty="0"/>
              <a:t>Two datasets are merged on Borough names to form a new dataset. The purpose of this dataset is to visualize the crime rates in each borough and identify the borough with the least crimes recorded during the year 2016.</a:t>
            </a:r>
          </a:p>
          <a:p>
            <a:pPr algn="just"/>
            <a:endParaRPr lang="en-US" sz="2000" dirty="0"/>
          </a:p>
          <a:p>
            <a:pPr marL="342900" indent="-342900" algn="just">
              <a:buFont typeface="Arial" panose="020B0604020202020204" pitchFamily="34" charset="0"/>
              <a:buChar char="•"/>
            </a:pPr>
            <a:r>
              <a:rPr lang="en-US" sz="2000" dirty="0"/>
              <a:t>After visualizing the crime in each borough we can find the borough with the lowest crime rate. The third dataset is created with the names of neighborhood and the name of the borough with the longitude and latitude obtained from Google API geocoding.</a:t>
            </a:r>
          </a:p>
        </p:txBody>
      </p:sp>
    </p:spTree>
    <p:extLst>
      <p:ext uri="{BB962C8B-B14F-4D97-AF65-F5344CB8AC3E}">
        <p14:creationId xmlns:p14="http://schemas.microsoft.com/office/powerpoint/2010/main" val="1212140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166BC32C-2E11-43D3-963B-9766918E0FE5}"/>
              </a:ext>
            </a:extLst>
          </p:cNvPr>
          <p:cNvSpPr>
            <a:spLocks noGrp="1"/>
          </p:cNvSpPr>
          <p:nvPr>
            <p:ph type="title" idx="4294967295"/>
          </p:nvPr>
        </p:nvSpPr>
        <p:spPr>
          <a:xfrm>
            <a:off x="0" y="365125"/>
            <a:ext cx="10515600" cy="1325563"/>
          </a:xfrm>
        </p:spPr>
        <p:txBody>
          <a:bodyPr/>
          <a:lstStyle/>
          <a:p>
            <a:r>
              <a:rPr lang="en-US" dirty="0"/>
              <a:t>Project analysis slide 6</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Methodology</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74EAB80F-8298-4A1A-B0DD-526EF41A1F3E}"/>
              </a:ext>
            </a:extLst>
          </p:cNvPr>
          <p:cNvSpPr txBox="1"/>
          <p:nvPr/>
        </p:nvSpPr>
        <p:spPr>
          <a:xfrm>
            <a:off x="978794" y="966097"/>
            <a:ext cx="3989682" cy="523220"/>
          </a:xfrm>
          <a:prstGeom prst="rect">
            <a:avLst/>
          </a:prstGeom>
          <a:noFill/>
        </p:spPr>
        <p:txBody>
          <a:bodyPr wrap="none" rtlCol="0">
            <a:spAutoFit/>
          </a:bodyPr>
          <a:lstStyle/>
          <a:p>
            <a:r>
              <a:rPr lang="en-US" sz="2800" b="1" dirty="0"/>
              <a:t>Exploratory Data Analysis</a:t>
            </a:r>
          </a:p>
        </p:txBody>
      </p:sp>
      <p:pic>
        <p:nvPicPr>
          <p:cNvPr id="5" name="Picture 4">
            <a:extLst>
              <a:ext uri="{FF2B5EF4-FFF2-40B4-BE49-F238E27FC236}">
                <a16:creationId xmlns:a16="http://schemas.microsoft.com/office/drawing/2014/main" id="{89763736-8DF2-4603-87CB-65CE872927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8794" y="1741694"/>
            <a:ext cx="10547798" cy="3178036"/>
          </a:xfrm>
          <a:prstGeom prst="rect">
            <a:avLst/>
          </a:prstGeom>
        </p:spPr>
      </p:pic>
      <p:sp>
        <p:nvSpPr>
          <p:cNvPr id="6" name="TextBox 5">
            <a:extLst>
              <a:ext uri="{FF2B5EF4-FFF2-40B4-BE49-F238E27FC236}">
                <a16:creationId xmlns:a16="http://schemas.microsoft.com/office/drawing/2014/main" id="{E83FB901-648F-4502-943A-70D2B965C5F8}"/>
              </a:ext>
            </a:extLst>
          </p:cNvPr>
          <p:cNvSpPr txBox="1"/>
          <p:nvPr/>
        </p:nvSpPr>
        <p:spPr>
          <a:xfrm>
            <a:off x="811369" y="5447763"/>
            <a:ext cx="10715223" cy="1323439"/>
          </a:xfrm>
          <a:prstGeom prst="rect">
            <a:avLst/>
          </a:prstGeom>
          <a:noFill/>
        </p:spPr>
        <p:txBody>
          <a:bodyPr wrap="square" rtlCol="0">
            <a:spAutoFit/>
          </a:bodyPr>
          <a:lstStyle/>
          <a:p>
            <a:pPr algn="just"/>
            <a:r>
              <a:rPr lang="en-US" sz="2000" dirty="0"/>
              <a:t>The count of the major categories of crime return the value 33 which is the number of London Boroughs. ‘Theft and Handling’ is the highest reported crime during the year 2016 followed by ‘Violence against the person’, ‘Criminal Damage’. The lowest recorded crimes are ‘Drugs’, ‘Robbery’ and ‘Other Notifiable Offences’.</a:t>
            </a:r>
          </a:p>
        </p:txBody>
      </p:sp>
    </p:spTree>
    <p:extLst>
      <p:ext uri="{BB962C8B-B14F-4D97-AF65-F5344CB8AC3E}">
        <p14:creationId xmlns:p14="http://schemas.microsoft.com/office/powerpoint/2010/main" val="3887579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Methodology (Cont.)</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01633DF5-3327-4FD4-97DB-C2C0EE4989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1" y="1461629"/>
            <a:ext cx="5116132" cy="3677163"/>
          </a:xfrm>
          <a:prstGeom prst="rect">
            <a:avLst/>
          </a:prstGeom>
        </p:spPr>
      </p:pic>
      <p:pic>
        <p:nvPicPr>
          <p:cNvPr id="9" name="Picture 8">
            <a:extLst>
              <a:ext uri="{FF2B5EF4-FFF2-40B4-BE49-F238E27FC236}">
                <a16:creationId xmlns:a16="http://schemas.microsoft.com/office/drawing/2014/main" id="{825432DE-24C2-4064-808E-A895EA0B4A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47268" y="1400454"/>
            <a:ext cx="5374161" cy="3867690"/>
          </a:xfrm>
          <a:prstGeom prst="rect">
            <a:avLst/>
          </a:prstGeom>
        </p:spPr>
      </p:pic>
    </p:spTree>
    <p:extLst>
      <p:ext uri="{BB962C8B-B14F-4D97-AF65-F5344CB8AC3E}">
        <p14:creationId xmlns:p14="http://schemas.microsoft.com/office/powerpoint/2010/main" val="875445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Methodology (Cont.)</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FB636BF5-6A00-432D-A304-6120C66261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2126" y="1104575"/>
            <a:ext cx="7687748" cy="4648849"/>
          </a:xfrm>
          <a:prstGeom prst="rect">
            <a:avLst/>
          </a:prstGeom>
        </p:spPr>
      </p:pic>
      <p:sp>
        <p:nvSpPr>
          <p:cNvPr id="5" name="TextBox 4">
            <a:extLst>
              <a:ext uri="{FF2B5EF4-FFF2-40B4-BE49-F238E27FC236}">
                <a16:creationId xmlns:a16="http://schemas.microsoft.com/office/drawing/2014/main" id="{BB967907-90A1-48A1-86FC-CBEA3905A34D}"/>
              </a:ext>
            </a:extLst>
          </p:cNvPr>
          <p:cNvSpPr txBox="1"/>
          <p:nvPr/>
        </p:nvSpPr>
        <p:spPr>
          <a:xfrm>
            <a:off x="2292438" y="5965770"/>
            <a:ext cx="7547021" cy="646331"/>
          </a:xfrm>
          <a:prstGeom prst="rect">
            <a:avLst/>
          </a:prstGeom>
          <a:noFill/>
        </p:spPr>
        <p:txBody>
          <a:bodyPr wrap="square" rtlCol="0">
            <a:spAutoFit/>
          </a:bodyPr>
          <a:lstStyle/>
          <a:p>
            <a:r>
              <a:rPr lang="en-US" dirty="0"/>
              <a:t>There are 15 neighborhoods in the Royal borough of Kingston upon Thames. They can be visualized on the map using Folium.</a:t>
            </a:r>
          </a:p>
        </p:txBody>
      </p:sp>
    </p:spTree>
    <p:extLst>
      <p:ext uri="{BB962C8B-B14F-4D97-AF65-F5344CB8AC3E}">
        <p14:creationId xmlns:p14="http://schemas.microsoft.com/office/powerpoint/2010/main" val="727364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Methodology (Model)</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F955354E-B664-4F66-B288-4654035BE4A9}"/>
              </a:ext>
            </a:extLst>
          </p:cNvPr>
          <p:cNvSpPr txBox="1"/>
          <p:nvPr/>
        </p:nvSpPr>
        <p:spPr>
          <a:xfrm>
            <a:off x="738388" y="855297"/>
            <a:ext cx="10715224" cy="1077218"/>
          </a:xfrm>
          <a:prstGeom prst="rect">
            <a:avLst/>
          </a:prstGeom>
          <a:noFill/>
        </p:spPr>
        <p:txBody>
          <a:bodyPr wrap="square" rtlCol="0">
            <a:spAutoFit/>
          </a:bodyPr>
          <a:lstStyle/>
          <a:p>
            <a:pPr algn="just"/>
            <a:r>
              <a:rPr lang="en-US" sz="1600" dirty="0"/>
              <a:t>Using the final dataset containing the neighborhoods in Kingston upon Thames along with the latitude and longitude, we can find all the venues within a 500 meter radius of each neighborhood by connecting to the Foursquare API. This returns a json file containing all the venues in each neighborhood which is converted to a pandas dataframe. This data frame contains all the venues along with their coordinates and category.</a:t>
            </a:r>
          </a:p>
        </p:txBody>
      </p:sp>
      <p:pic>
        <p:nvPicPr>
          <p:cNvPr id="5" name="Picture 4">
            <a:extLst>
              <a:ext uri="{FF2B5EF4-FFF2-40B4-BE49-F238E27FC236}">
                <a16:creationId xmlns:a16="http://schemas.microsoft.com/office/drawing/2014/main" id="{802C2190-5246-4D96-A886-2A114CEA12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0967" y="2149441"/>
            <a:ext cx="9250066" cy="1676634"/>
          </a:xfrm>
          <a:prstGeom prst="rect">
            <a:avLst/>
          </a:prstGeom>
        </p:spPr>
      </p:pic>
      <p:sp>
        <p:nvSpPr>
          <p:cNvPr id="6" name="TextBox 5">
            <a:extLst>
              <a:ext uri="{FF2B5EF4-FFF2-40B4-BE49-F238E27FC236}">
                <a16:creationId xmlns:a16="http://schemas.microsoft.com/office/drawing/2014/main" id="{DF4DDAC1-2A8F-4F19-9889-D9ADDEE6B431}"/>
              </a:ext>
            </a:extLst>
          </p:cNvPr>
          <p:cNvSpPr txBox="1"/>
          <p:nvPr/>
        </p:nvSpPr>
        <p:spPr>
          <a:xfrm>
            <a:off x="738388" y="4043966"/>
            <a:ext cx="10715224" cy="2554545"/>
          </a:xfrm>
          <a:prstGeom prst="rect">
            <a:avLst/>
          </a:prstGeom>
          <a:noFill/>
        </p:spPr>
        <p:txBody>
          <a:bodyPr wrap="square" rtlCol="0">
            <a:spAutoFit/>
          </a:bodyPr>
          <a:lstStyle/>
          <a:p>
            <a:pPr algn="just"/>
            <a:r>
              <a:rPr lang="en-US" sz="1600" dirty="0"/>
              <a:t>One hot encoding is done on the venues data. (One hot encoding is a process by which categorical variables are converted into a form that could be provided to ML algorithms to do a better job in prediction). The Venues data is then grouped by the Neighborhood and the mean of the venues are calculated, finally the 10 common venues are calculated for each of the neighborhoods.</a:t>
            </a:r>
          </a:p>
          <a:p>
            <a:pPr algn="just"/>
            <a:endParaRPr lang="en-US" sz="1600" dirty="0"/>
          </a:p>
          <a:p>
            <a:pPr algn="just"/>
            <a:r>
              <a:rPr lang="en-US" sz="1600" dirty="0"/>
              <a:t>To help people find similar neighborhoods in the safest borough we will be clustering similar neighborhoods using K - means clustering which is a form of unsupervised machine learning algorithm that clusters data based on predefined cluster size. We will use a cluster size of 5 for this project that will cluster the 15 neighborhoods into 5 clusters. The reason to conduct a K- means clustering is to cluster neighborhoods with similar venues together so that people can shortlist the area of their interests based on the venues/amenities around each neighborhood.</a:t>
            </a:r>
          </a:p>
        </p:txBody>
      </p:sp>
    </p:spTree>
    <p:extLst>
      <p:ext uri="{BB962C8B-B14F-4D97-AF65-F5344CB8AC3E}">
        <p14:creationId xmlns:p14="http://schemas.microsoft.com/office/powerpoint/2010/main" val="1061713674"/>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2FD05317-60D6-4B3A-8545-888496D1A8E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0</TotalTime>
  <Words>1150</Words>
  <Application>Microsoft Office PowerPoint</Application>
  <PresentationFormat>Widescreen</PresentationFormat>
  <Paragraphs>98</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Century Gothic</vt:lpstr>
      <vt:lpstr>Segoe UI Light</vt:lpstr>
      <vt:lpstr>Office Theme</vt:lpstr>
      <vt:lpstr>Data Science Capstone Course Presentation</vt:lpstr>
      <vt:lpstr>Project analysis slide 2</vt:lpstr>
      <vt:lpstr>Project analysis slide 3</vt:lpstr>
      <vt:lpstr>Project analysis slide 4</vt:lpstr>
      <vt:lpstr>Project analysis slide 5</vt:lpstr>
      <vt:lpstr>Project analysis slide 6</vt:lpstr>
      <vt:lpstr>Project analysis slide 7</vt:lpstr>
      <vt:lpstr>Project analysis slide 8</vt:lpstr>
      <vt:lpstr>Project analysis slide 10</vt:lpstr>
      <vt:lpstr>Project analysis slide 10</vt:lpstr>
      <vt:lpstr>Project analysis slide 10</vt:lpstr>
      <vt:lpstr>Project analysis slide 10</vt:lpstr>
      <vt:lpstr>Project analysis slide 10</vt:lpstr>
      <vt:lpstr>Project analysis slide 10</vt:lpstr>
      <vt:lpstr>Project analysis slide 10</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2020-05-06T15:31:58Z</dcterms:created>
  <dcterms:modified xsi:type="dcterms:W3CDTF">2020-05-06T17:03:29Z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