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E1530C-6C3D-4CB6-ABDD-E348291BC62F}"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37747-F148-4B0E-B53E-E72186D3F2B3}"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393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4E1530C-6C3D-4CB6-ABDD-E348291BC62F}" type="datetimeFigureOut">
              <a:rPr lang="en-IN" smtClean="0"/>
              <a:t>24-01-2024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337747-F148-4B0E-B53E-E72186D3F2B3}" type="slidenum">
              <a:rPr lang="en-IN" smtClean="0"/>
              <a:t>‹#›</a:t>
            </a:fld>
            <a:endParaRPr lang="en-IN"/>
          </a:p>
        </p:txBody>
      </p:sp>
    </p:spTree>
    <p:extLst>
      <p:ext uri="{BB962C8B-B14F-4D97-AF65-F5344CB8AC3E}">
        <p14:creationId xmlns:p14="http://schemas.microsoft.com/office/powerpoint/2010/main" val="330883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E1530C-6C3D-4CB6-ABDD-E348291BC62F}"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37747-F148-4B0E-B53E-E72186D3F2B3}" type="slidenum">
              <a:rPr lang="en-IN" smtClean="0"/>
              <a:t>‹#›</a:t>
            </a:fld>
            <a:endParaRPr lang="en-IN"/>
          </a:p>
        </p:txBody>
      </p:sp>
    </p:spTree>
    <p:extLst>
      <p:ext uri="{BB962C8B-B14F-4D97-AF65-F5344CB8AC3E}">
        <p14:creationId xmlns:p14="http://schemas.microsoft.com/office/powerpoint/2010/main" val="1468384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E1530C-6C3D-4CB6-ABDD-E348291BC62F}"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37747-F148-4B0E-B53E-E72186D3F2B3}"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4489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E1530C-6C3D-4CB6-ABDD-E348291BC62F}"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37747-F148-4B0E-B53E-E72186D3F2B3}" type="slidenum">
              <a:rPr lang="en-IN" smtClean="0"/>
              <a:t>‹#›</a:t>
            </a:fld>
            <a:endParaRPr lang="en-IN"/>
          </a:p>
        </p:txBody>
      </p:sp>
    </p:spTree>
    <p:extLst>
      <p:ext uri="{BB962C8B-B14F-4D97-AF65-F5344CB8AC3E}">
        <p14:creationId xmlns:p14="http://schemas.microsoft.com/office/powerpoint/2010/main" val="2859725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E1530C-6C3D-4CB6-ABDD-E348291BC62F}"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37747-F148-4B0E-B53E-E72186D3F2B3}"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09889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E1530C-6C3D-4CB6-ABDD-E348291BC62F}"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37747-F148-4B0E-B53E-E72186D3F2B3}" type="slidenum">
              <a:rPr lang="en-IN" smtClean="0"/>
              <a:t>‹#›</a:t>
            </a:fld>
            <a:endParaRPr lang="en-IN"/>
          </a:p>
        </p:txBody>
      </p:sp>
    </p:spTree>
    <p:extLst>
      <p:ext uri="{BB962C8B-B14F-4D97-AF65-F5344CB8AC3E}">
        <p14:creationId xmlns:p14="http://schemas.microsoft.com/office/powerpoint/2010/main" val="1513211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E1530C-6C3D-4CB6-ABDD-E348291BC62F}"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37747-F148-4B0E-B53E-E72186D3F2B3}" type="slidenum">
              <a:rPr lang="en-IN" smtClean="0"/>
              <a:t>‹#›</a:t>
            </a:fld>
            <a:endParaRPr lang="en-IN"/>
          </a:p>
        </p:txBody>
      </p:sp>
    </p:spTree>
    <p:extLst>
      <p:ext uri="{BB962C8B-B14F-4D97-AF65-F5344CB8AC3E}">
        <p14:creationId xmlns:p14="http://schemas.microsoft.com/office/powerpoint/2010/main" val="3263280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E1530C-6C3D-4CB6-ABDD-E348291BC62F}"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37747-F148-4B0E-B53E-E72186D3F2B3}" type="slidenum">
              <a:rPr lang="en-IN" smtClean="0"/>
              <a:t>‹#›</a:t>
            </a:fld>
            <a:endParaRPr lang="en-IN"/>
          </a:p>
        </p:txBody>
      </p:sp>
    </p:spTree>
    <p:extLst>
      <p:ext uri="{BB962C8B-B14F-4D97-AF65-F5344CB8AC3E}">
        <p14:creationId xmlns:p14="http://schemas.microsoft.com/office/powerpoint/2010/main" val="1795340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E1530C-6C3D-4CB6-ABDD-E348291BC62F}"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37747-F148-4B0E-B53E-E72186D3F2B3}" type="slidenum">
              <a:rPr lang="en-IN" smtClean="0"/>
              <a:t>‹#›</a:t>
            </a:fld>
            <a:endParaRPr lang="en-IN"/>
          </a:p>
        </p:txBody>
      </p:sp>
    </p:spTree>
    <p:extLst>
      <p:ext uri="{BB962C8B-B14F-4D97-AF65-F5344CB8AC3E}">
        <p14:creationId xmlns:p14="http://schemas.microsoft.com/office/powerpoint/2010/main" val="969609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E1530C-6C3D-4CB6-ABDD-E348291BC62F}"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37747-F148-4B0E-B53E-E72186D3F2B3}" type="slidenum">
              <a:rPr lang="en-IN" smtClean="0"/>
              <a:t>‹#›</a:t>
            </a:fld>
            <a:endParaRPr lang="en-IN"/>
          </a:p>
        </p:txBody>
      </p:sp>
    </p:spTree>
    <p:extLst>
      <p:ext uri="{BB962C8B-B14F-4D97-AF65-F5344CB8AC3E}">
        <p14:creationId xmlns:p14="http://schemas.microsoft.com/office/powerpoint/2010/main" val="395215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E1530C-6C3D-4CB6-ABDD-E348291BC62F}"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337747-F148-4B0E-B53E-E72186D3F2B3}" type="slidenum">
              <a:rPr lang="en-IN" smtClean="0"/>
              <a:t>‹#›</a:t>
            </a:fld>
            <a:endParaRPr lang="en-IN"/>
          </a:p>
        </p:txBody>
      </p:sp>
    </p:spTree>
    <p:extLst>
      <p:ext uri="{BB962C8B-B14F-4D97-AF65-F5344CB8AC3E}">
        <p14:creationId xmlns:p14="http://schemas.microsoft.com/office/powerpoint/2010/main" val="2964063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E1530C-6C3D-4CB6-ABDD-E348291BC62F}" type="datetimeFigureOut">
              <a:rPr lang="en-IN" smtClean="0"/>
              <a:t>24-01-2024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337747-F148-4B0E-B53E-E72186D3F2B3}" type="slidenum">
              <a:rPr lang="en-IN" smtClean="0"/>
              <a:t>‹#›</a:t>
            </a:fld>
            <a:endParaRPr lang="en-IN"/>
          </a:p>
        </p:txBody>
      </p:sp>
    </p:spTree>
    <p:extLst>
      <p:ext uri="{BB962C8B-B14F-4D97-AF65-F5344CB8AC3E}">
        <p14:creationId xmlns:p14="http://schemas.microsoft.com/office/powerpoint/2010/main" val="79265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E1530C-6C3D-4CB6-ABDD-E348291BC62F}" type="datetimeFigureOut">
              <a:rPr lang="en-IN" smtClean="0"/>
              <a:t>24-01-2024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337747-F148-4B0E-B53E-E72186D3F2B3}" type="slidenum">
              <a:rPr lang="en-IN" smtClean="0"/>
              <a:t>‹#›</a:t>
            </a:fld>
            <a:endParaRPr lang="en-IN"/>
          </a:p>
        </p:txBody>
      </p:sp>
    </p:spTree>
    <p:extLst>
      <p:ext uri="{BB962C8B-B14F-4D97-AF65-F5344CB8AC3E}">
        <p14:creationId xmlns:p14="http://schemas.microsoft.com/office/powerpoint/2010/main" val="919360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1530C-6C3D-4CB6-ABDD-E348291BC62F}" type="datetimeFigureOut">
              <a:rPr lang="en-IN" smtClean="0"/>
              <a:t>24-01-2024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337747-F148-4B0E-B53E-E72186D3F2B3}" type="slidenum">
              <a:rPr lang="en-IN" smtClean="0"/>
              <a:t>‹#›</a:t>
            </a:fld>
            <a:endParaRPr lang="en-IN"/>
          </a:p>
        </p:txBody>
      </p:sp>
    </p:spTree>
    <p:extLst>
      <p:ext uri="{BB962C8B-B14F-4D97-AF65-F5344CB8AC3E}">
        <p14:creationId xmlns:p14="http://schemas.microsoft.com/office/powerpoint/2010/main" val="135849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E1530C-6C3D-4CB6-ABDD-E348291BC62F}"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337747-F148-4B0E-B53E-E72186D3F2B3}" type="slidenum">
              <a:rPr lang="en-IN" smtClean="0"/>
              <a:t>‹#›</a:t>
            </a:fld>
            <a:endParaRPr lang="en-IN"/>
          </a:p>
        </p:txBody>
      </p:sp>
    </p:spTree>
    <p:extLst>
      <p:ext uri="{BB962C8B-B14F-4D97-AF65-F5344CB8AC3E}">
        <p14:creationId xmlns:p14="http://schemas.microsoft.com/office/powerpoint/2010/main" val="179224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E1530C-6C3D-4CB6-ABDD-E348291BC62F}"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337747-F148-4B0E-B53E-E72186D3F2B3}" type="slidenum">
              <a:rPr lang="en-IN" smtClean="0"/>
              <a:t>‹#›</a:t>
            </a:fld>
            <a:endParaRPr lang="en-IN"/>
          </a:p>
        </p:txBody>
      </p:sp>
    </p:spTree>
    <p:extLst>
      <p:ext uri="{BB962C8B-B14F-4D97-AF65-F5344CB8AC3E}">
        <p14:creationId xmlns:p14="http://schemas.microsoft.com/office/powerpoint/2010/main" val="276550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4E1530C-6C3D-4CB6-ABDD-E348291BC62F}" type="datetimeFigureOut">
              <a:rPr lang="en-IN" smtClean="0"/>
              <a:t>24-01-2024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E337747-F148-4B0E-B53E-E72186D3F2B3}" type="slidenum">
              <a:rPr lang="en-IN" smtClean="0"/>
              <a:t>‹#›</a:t>
            </a:fld>
            <a:endParaRPr lang="en-IN"/>
          </a:p>
        </p:txBody>
      </p:sp>
    </p:spTree>
    <p:extLst>
      <p:ext uri="{BB962C8B-B14F-4D97-AF65-F5344CB8AC3E}">
        <p14:creationId xmlns:p14="http://schemas.microsoft.com/office/powerpoint/2010/main" val="28284301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28FCC-836C-7A0D-97A3-128996DB86D8}"/>
              </a:ext>
            </a:extLst>
          </p:cNvPr>
          <p:cNvSpPr>
            <a:spLocks noGrp="1"/>
          </p:cNvSpPr>
          <p:nvPr>
            <p:ph type="ctrTitle"/>
          </p:nvPr>
        </p:nvSpPr>
        <p:spPr/>
        <p:txBody>
          <a:bodyPr>
            <a:normAutofit/>
          </a:bodyPr>
          <a:lstStyle/>
          <a:p>
            <a:r>
              <a:rPr lang="en-IN" sz="6000" dirty="0"/>
              <a:t>DIGITAL PAYMENTS ANALYSIS</a:t>
            </a:r>
          </a:p>
        </p:txBody>
      </p:sp>
      <p:sp>
        <p:nvSpPr>
          <p:cNvPr id="3" name="Subtitle 2">
            <a:extLst>
              <a:ext uri="{FF2B5EF4-FFF2-40B4-BE49-F238E27FC236}">
                <a16:creationId xmlns:a16="http://schemas.microsoft.com/office/drawing/2014/main" id="{EB1656E4-D34A-AC4D-F957-561F9A8A2C95}"/>
              </a:ext>
            </a:extLst>
          </p:cNvPr>
          <p:cNvSpPr>
            <a:spLocks noGrp="1"/>
          </p:cNvSpPr>
          <p:nvPr>
            <p:ph type="subTitle" idx="1"/>
          </p:nvPr>
        </p:nvSpPr>
        <p:spPr/>
        <p:txBody>
          <a:bodyPr/>
          <a:lstStyle/>
          <a:p>
            <a:r>
              <a:rPr lang="en-IN" dirty="0">
                <a:highlight>
                  <a:srgbClr val="FFFF00"/>
                </a:highlight>
              </a:rPr>
              <a:t>Dataset used : National Data &amp; Analytics Platform</a:t>
            </a:r>
          </a:p>
          <a:p>
            <a:endParaRPr lang="en-IN" dirty="0"/>
          </a:p>
        </p:txBody>
      </p:sp>
      <p:pic>
        <p:nvPicPr>
          <p:cNvPr id="5" name="Picture 4">
            <a:extLst>
              <a:ext uri="{FF2B5EF4-FFF2-40B4-BE49-F238E27FC236}">
                <a16:creationId xmlns:a16="http://schemas.microsoft.com/office/drawing/2014/main" id="{7256D402-6393-A582-B2F3-1D0E9E27FA57}"/>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l="34000" t="-921" b="-1"/>
          <a:stretch/>
        </p:blipFill>
        <p:spPr>
          <a:xfrm>
            <a:off x="8154955" y="4274917"/>
            <a:ext cx="3956147" cy="2583083"/>
          </a:xfrm>
          <a:prstGeom prst="rect">
            <a:avLst/>
          </a:prstGeom>
          <a:ln>
            <a:noFill/>
          </a:ln>
          <a:effectLst>
            <a:softEdge rad="112500"/>
          </a:effectLst>
        </p:spPr>
      </p:pic>
    </p:spTree>
    <p:extLst>
      <p:ext uri="{BB962C8B-B14F-4D97-AF65-F5344CB8AC3E}">
        <p14:creationId xmlns:p14="http://schemas.microsoft.com/office/powerpoint/2010/main" val="817841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1EA5E-C5D7-9696-AE5E-3B9ECEC12245}"/>
              </a:ext>
            </a:extLst>
          </p:cNvPr>
          <p:cNvSpPr>
            <a:spLocks noGrp="1"/>
          </p:cNvSpPr>
          <p:nvPr>
            <p:ph type="title"/>
          </p:nvPr>
        </p:nvSpPr>
        <p:spPr>
          <a:xfrm>
            <a:off x="472750" y="349725"/>
            <a:ext cx="10350760" cy="993883"/>
          </a:xfrm>
        </p:spPr>
        <p:txBody>
          <a:bodyPr/>
          <a:lstStyle/>
          <a:p>
            <a:r>
              <a:rPr lang="en-IN" dirty="0"/>
              <a:t>Conclusion</a:t>
            </a:r>
          </a:p>
        </p:txBody>
      </p:sp>
      <p:sp>
        <p:nvSpPr>
          <p:cNvPr id="3" name="Content Placeholder 2">
            <a:extLst>
              <a:ext uri="{FF2B5EF4-FFF2-40B4-BE49-F238E27FC236}">
                <a16:creationId xmlns:a16="http://schemas.microsoft.com/office/drawing/2014/main" id="{13CAB245-019F-AD3A-BC58-D77575EC6F85}"/>
              </a:ext>
            </a:extLst>
          </p:cNvPr>
          <p:cNvSpPr>
            <a:spLocks noGrp="1"/>
          </p:cNvSpPr>
          <p:nvPr>
            <p:ph idx="1"/>
          </p:nvPr>
        </p:nvSpPr>
        <p:spPr>
          <a:xfrm>
            <a:off x="472750" y="989045"/>
            <a:ext cx="10210801" cy="3984171"/>
          </a:xfrm>
        </p:spPr>
        <p:txBody>
          <a:bodyPr>
            <a:normAutofit/>
          </a:bodyPr>
          <a:lstStyle/>
          <a:p>
            <a:pPr algn="l">
              <a:buFont typeface="Arial" panose="020B0604020202020204" pitchFamily="34" charset="0"/>
              <a:buChar char="•"/>
            </a:pPr>
            <a:r>
              <a:rPr lang="en-US" b="0" i="0" dirty="0">
                <a:solidFill>
                  <a:schemeClr val="tx1"/>
                </a:solidFill>
                <a:effectLst/>
                <a:latin typeface="Söhne"/>
              </a:rPr>
              <a:t>The analysis suggests a shift towards digital transactions, reflecting changing consumer preferences and technological advancements.</a:t>
            </a:r>
          </a:p>
          <a:p>
            <a:pPr algn="l">
              <a:buFont typeface="Arial" panose="020B0604020202020204" pitchFamily="34" charset="0"/>
              <a:buChar char="•"/>
            </a:pPr>
            <a:r>
              <a:rPr lang="en-US" b="0" i="0" dirty="0">
                <a:solidFill>
                  <a:schemeClr val="tx1"/>
                </a:solidFill>
                <a:effectLst/>
                <a:latin typeface="Söhne"/>
              </a:rPr>
              <a:t>Variations in transaction types over the years may be influenced by external factors, economic conditions, or specific events.</a:t>
            </a:r>
          </a:p>
          <a:p>
            <a:pPr algn="l">
              <a:buFont typeface="Arial" panose="020B0604020202020204" pitchFamily="34" charset="0"/>
              <a:buChar char="•"/>
            </a:pPr>
            <a:r>
              <a:rPr lang="en-US" b="0" i="0" dirty="0">
                <a:solidFill>
                  <a:schemeClr val="tx1"/>
                </a:solidFill>
                <a:effectLst/>
                <a:latin typeface="Söhne"/>
              </a:rPr>
              <a:t>Digital transactions play a central role in the overall transaction landscape, emphasizing the importance of digital payment methods.</a:t>
            </a:r>
          </a:p>
          <a:p>
            <a:endParaRPr lang="en-IN" dirty="0"/>
          </a:p>
        </p:txBody>
      </p:sp>
      <p:pic>
        <p:nvPicPr>
          <p:cNvPr id="5" name="Picture 4">
            <a:extLst>
              <a:ext uri="{FF2B5EF4-FFF2-40B4-BE49-F238E27FC236}">
                <a16:creationId xmlns:a16="http://schemas.microsoft.com/office/drawing/2014/main" id="{2427708D-B42A-629E-DCB7-796D85CD5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6613" y="3937520"/>
            <a:ext cx="3794448" cy="2845836"/>
          </a:xfrm>
          <a:prstGeom prst="rect">
            <a:avLst/>
          </a:prstGeom>
          <a:ln>
            <a:noFill/>
          </a:ln>
          <a:effectLst>
            <a:softEdge rad="112500"/>
          </a:effectLst>
        </p:spPr>
      </p:pic>
    </p:spTree>
    <p:extLst>
      <p:ext uri="{BB962C8B-B14F-4D97-AF65-F5344CB8AC3E}">
        <p14:creationId xmlns:p14="http://schemas.microsoft.com/office/powerpoint/2010/main" val="2734962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emium Vector | The mascot of the qr code holding a banner that says thank  you cute design">
            <a:extLst>
              <a:ext uri="{FF2B5EF4-FFF2-40B4-BE49-F238E27FC236}">
                <a16:creationId xmlns:a16="http://schemas.microsoft.com/office/drawing/2014/main" id="{811F2454-DD35-98DE-3001-201F16286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664" y="317240"/>
            <a:ext cx="11064034" cy="622351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778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69B5-529B-C2CB-97F5-34F97DC18F7C}"/>
              </a:ext>
            </a:extLst>
          </p:cNvPr>
          <p:cNvSpPr>
            <a:spLocks noGrp="1"/>
          </p:cNvSpPr>
          <p:nvPr>
            <p:ph type="title"/>
          </p:nvPr>
        </p:nvSpPr>
        <p:spPr>
          <a:xfrm>
            <a:off x="833501" y="456508"/>
            <a:ext cx="8534400" cy="1507067"/>
          </a:xfrm>
        </p:spPr>
        <p:txBody>
          <a:bodyPr>
            <a:normAutofit/>
          </a:bodyPr>
          <a:lstStyle/>
          <a:p>
            <a:r>
              <a:rPr lang="en-IN" sz="5400" dirty="0"/>
              <a:t>Overview</a:t>
            </a:r>
          </a:p>
        </p:txBody>
      </p:sp>
      <p:sp>
        <p:nvSpPr>
          <p:cNvPr id="3" name="Content Placeholder 2">
            <a:extLst>
              <a:ext uri="{FF2B5EF4-FFF2-40B4-BE49-F238E27FC236}">
                <a16:creationId xmlns:a16="http://schemas.microsoft.com/office/drawing/2014/main" id="{972A38B2-0FD5-54BA-C21F-70EE7030C136}"/>
              </a:ext>
            </a:extLst>
          </p:cNvPr>
          <p:cNvSpPr>
            <a:spLocks noGrp="1"/>
          </p:cNvSpPr>
          <p:nvPr>
            <p:ph idx="1"/>
          </p:nvPr>
        </p:nvSpPr>
        <p:spPr>
          <a:xfrm>
            <a:off x="673342" y="1651519"/>
            <a:ext cx="9097314" cy="4301412"/>
          </a:xfrm>
        </p:spPr>
        <p:txBody>
          <a:bodyPr>
            <a:normAutofit/>
          </a:bodyPr>
          <a:lstStyle/>
          <a:p>
            <a:r>
              <a:rPr lang="en-US" sz="2400" b="0" i="0" dirty="0">
                <a:solidFill>
                  <a:schemeClr val="tx1"/>
                </a:solidFill>
                <a:effectLst/>
                <a:latin typeface="-apple-system"/>
              </a:rPr>
              <a:t>The Digital India program is a flagship program of the Government of India with a vision to transform India into a digitally empowered society and knowledge economy. Digital India promotes cashless transactions and aims to convert India into a cashless society.</a:t>
            </a:r>
          </a:p>
          <a:p>
            <a:pPr marL="0" indent="0">
              <a:buNone/>
            </a:pPr>
            <a:endParaRPr lang="en-US" sz="2400" b="0" i="0" dirty="0">
              <a:solidFill>
                <a:schemeClr val="tx1"/>
              </a:solidFill>
              <a:effectLst/>
              <a:latin typeface="-apple-system"/>
            </a:endParaRPr>
          </a:p>
          <a:p>
            <a:r>
              <a:rPr lang="en-US" sz="2400" dirty="0">
                <a:solidFill>
                  <a:schemeClr val="tx1"/>
                </a:solidFill>
                <a:latin typeface="-apple-system"/>
              </a:rPr>
              <a:t>This campaign was launched on 1 of July 2015 by the government of India under the rule of Prime Minister- Narendra Modi with a motto of – “Power to Empower”.</a:t>
            </a:r>
            <a:endParaRPr lang="en-IN" sz="2400" dirty="0">
              <a:solidFill>
                <a:schemeClr val="tx1"/>
              </a:solidFill>
              <a:latin typeface="-apple-system"/>
            </a:endParaRPr>
          </a:p>
        </p:txBody>
      </p:sp>
    </p:spTree>
    <p:extLst>
      <p:ext uri="{BB962C8B-B14F-4D97-AF65-F5344CB8AC3E}">
        <p14:creationId xmlns:p14="http://schemas.microsoft.com/office/powerpoint/2010/main" val="3781027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AAA5-8BDD-9D9A-7D47-13E98351209A}"/>
              </a:ext>
            </a:extLst>
          </p:cNvPr>
          <p:cNvSpPr>
            <a:spLocks noGrp="1"/>
          </p:cNvSpPr>
          <p:nvPr>
            <p:ph type="title"/>
          </p:nvPr>
        </p:nvSpPr>
        <p:spPr>
          <a:xfrm>
            <a:off x="600268" y="391885"/>
            <a:ext cx="6472335" cy="1217126"/>
          </a:xfrm>
        </p:spPr>
        <p:txBody>
          <a:bodyPr>
            <a:normAutofit fontScale="90000"/>
          </a:bodyPr>
          <a:lstStyle/>
          <a:p>
            <a:r>
              <a:rPr lang="en-IN" sz="5400" dirty="0"/>
              <a:t>Analysis</a:t>
            </a:r>
            <a:r>
              <a:rPr lang="en-IN" dirty="0"/>
              <a:t>  </a:t>
            </a:r>
            <a:r>
              <a:rPr lang="en-IN" sz="5400" dirty="0"/>
              <a:t>OVERVIEW</a:t>
            </a:r>
          </a:p>
        </p:txBody>
      </p:sp>
      <p:sp>
        <p:nvSpPr>
          <p:cNvPr id="3" name="Content Placeholder 2">
            <a:extLst>
              <a:ext uri="{FF2B5EF4-FFF2-40B4-BE49-F238E27FC236}">
                <a16:creationId xmlns:a16="http://schemas.microsoft.com/office/drawing/2014/main" id="{CF511583-3C7F-3A53-5E54-F14CBB3C4A44}"/>
              </a:ext>
            </a:extLst>
          </p:cNvPr>
          <p:cNvSpPr>
            <a:spLocks noGrp="1"/>
          </p:cNvSpPr>
          <p:nvPr>
            <p:ph idx="1"/>
          </p:nvPr>
        </p:nvSpPr>
        <p:spPr>
          <a:xfrm>
            <a:off x="354563" y="1418253"/>
            <a:ext cx="10646229" cy="4404049"/>
          </a:xfrm>
        </p:spPr>
        <p:txBody>
          <a:bodyPr>
            <a:normAutofit/>
          </a:bodyPr>
          <a:lstStyle/>
          <a:p>
            <a:r>
              <a:rPr lang="en-IN" sz="2400" dirty="0">
                <a:solidFill>
                  <a:schemeClr val="tx1"/>
                </a:solidFill>
                <a:latin typeface="-apple-system"/>
              </a:rPr>
              <a:t>The dataset is provided by </a:t>
            </a:r>
            <a:r>
              <a:rPr lang="en-US" sz="2400" dirty="0">
                <a:solidFill>
                  <a:schemeClr val="tx1"/>
                </a:solidFill>
                <a:latin typeface="-apple-system"/>
              </a:rPr>
              <a:t>Ministry of Electronics and Information Technology and can be downloaded from National Data and Analytical platform.(NDAP) The dataset includes the information from the year 2017 -2022 </a:t>
            </a:r>
          </a:p>
          <a:p>
            <a:pPr marL="0" indent="0">
              <a:buNone/>
            </a:pPr>
            <a:endParaRPr lang="en-US" sz="2400" dirty="0">
              <a:solidFill>
                <a:schemeClr val="tx1"/>
              </a:solidFill>
              <a:latin typeface="-apple-system"/>
            </a:endParaRPr>
          </a:p>
          <a:p>
            <a:r>
              <a:rPr lang="en-US" sz="2400" dirty="0">
                <a:solidFill>
                  <a:schemeClr val="tx1"/>
                </a:solidFill>
                <a:latin typeface="-apple-system"/>
              </a:rPr>
              <a:t>The analysis is done using various libraries of python and certain conclusions are derived to identify certain trends and pattern over the years</a:t>
            </a:r>
          </a:p>
          <a:p>
            <a:pPr marL="0" indent="0">
              <a:buNone/>
            </a:pPr>
            <a:br>
              <a:rPr lang="en-US" dirty="0"/>
            </a:br>
            <a:endParaRPr lang="en-IN" dirty="0"/>
          </a:p>
        </p:txBody>
      </p:sp>
    </p:spTree>
    <p:extLst>
      <p:ext uri="{BB962C8B-B14F-4D97-AF65-F5344CB8AC3E}">
        <p14:creationId xmlns:p14="http://schemas.microsoft.com/office/powerpoint/2010/main" val="1655433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2C71-A5EF-310A-7BA6-199FA29D073D}"/>
              </a:ext>
            </a:extLst>
          </p:cNvPr>
          <p:cNvSpPr>
            <a:spLocks noGrp="1"/>
          </p:cNvSpPr>
          <p:nvPr>
            <p:ph type="title"/>
          </p:nvPr>
        </p:nvSpPr>
        <p:spPr>
          <a:xfrm>
            <a:off x="597142" y="626353"/>
            <a:ext cx="10997716" cy="1119672"/>
          </a:xfrm>
        </p:spPr>
        <p:txBody>
          <a:bodyPr>
            <a:normAutofit fontScale="90000"/>
          </a:bodyPr>
          <a:lstStyle/>
          <a:p>
            <a:r>
              <a:rPr lang="en-US" sz="2200" dirty="0">
                <a:solidFill>
                  <a:schemeClr val="tx1"/>
                </a:solidFill>
                <a:latin typeface="Arial" panose="020B0604020202020204" pitchFamily="34" charset="0"/>
                <a:cs typeface="Arial" panose="020B0604020202020204" pitchFamily="34" charset="0"/>
              </a:rPr>
              <a:t>The </a:t>
            </a:r>
            <a:r>
              <a:rPr lang="en-US" sz="2200" dirty="0">
                <a:latin typeface="Arial" panose="020B0604020202020204" pitchFamily="34" charset="0"/>
                <a:cs typeface="Arial" panose="020B0604020202020204" pitchFamily="34" charset="0"/>
              </a:rPr>
              <a:t>data </a:t>
            </a:r>
            <a:r>
              <a:rPr lang="en-US" sz="2200" dirty="0">
                <a:solidFill>
                  <a:schemeClr val="tx1"/>
                </a:solidFill>
                <a:latin typeface="Arial" panose="020B0604020202020204" pitchFamily="34" charset="0"/>
                <a:cs typeface="Arial" panose="020B0604020202020204" pitchFamily="34" charset="0"/>
              </a:rPr>
              <a:t>has categorized the digital payments into 3 categories i.e. Digital Transaction, BHIM Transaction and Debit card Transaction</a:t>
            </a:r>
            <a:br>
              <a:rPr lang="en-US" sz="3600" dirty="0">
                <a:solidFill>
                  <a:schemeClr val="tx1"/>
                </a:solidFill>
                <a:latin typeface="-apple-system"/>
              </a:rPr>
            </a:br>
            <a:endParaRPr lang="en-IN" dirty="0"/>
          </a:p>
        </p:txBody>
      </p:sp>
      <p:pic>
        <p:nvPicPr>
          <p:cNvPr id="9" name="Picture 8">
            <a:extLst>
              <a:ext uri="{FF2B5EF4-FFF2-40B4-BE49-F238E27FC236}">
                <a16:creationId xmlns:a16="http://schemas.microsoft.com/office/drawing/2014/main" id="{DAFABC90-DBCF-B953-FA72-EF20A4209F83}"/>
              </a:ext>
            </a:extLst>
          </p:cNvPr>
          <p:cNvPicPr>
            <a:picLocks noChangeAspect="1"/>
          </p:cNvPicPr>
          <p:nvPr/>
        </p:nvPicPr>
        <p:blipFill>
          <a:blip r:embed="rId2"/>
          <a:stretch>
            <a:fillRect/>
          </a:stretch>
        </p:blipFill>
        <p:spPr>
          <a:xfrm>
            <a:off x="510913" y="1464906"/>
            <a:ext cx="10997716" cy="4920900"/>
          </a:xfrm>
          <a:prstGeom prst="rect">
            <a:avLst/>
          </a:prstGeom>
        </p:spPr>
      </p:pic>
    </p:spTree>
    <p:extLst>
      <p:ext uri="{BB962C8B-B14F-4D97-AF65-F5344CB8AC3E}">
        <p14:creationId xmlns:p14="http://schemas.microsoft.com/office/powerpoint/2010/main" val="1164837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0661-105F-4D1C-F026-58F5AC30C5B9}"/>
              </a:ext>
            </a:extLst>
          </p:cNvPr>
          <p:cNvSpPr>
            <a:spLocks noGrp="1"/>
          </p:cNvSpPr>
          <p:nvPr>
            <p:ph type="title"/>
          </p:nvPr>
        </p:nvSpPr>
        <p:spPr>
          <a:xfrm>
            <a:off x="1129004" y="120607"/>
            <a:ext cx="9806474" cy="971076"/>
          </a:xfrm>
        </p:spPr>
        <p:txBody>
          <a:bodyPr/>
          <a:lstStyle/>
          <a:p>
            <a:r>
              <a:rPr lang="en-US" b="0" i="0" dirty="0">
                <a:effectLst/>
                <a:latin typeface="Söhne"/>
              </a:rPr>
              <a:t>sum of transactions for each type and year</a:t>
            </a:r>
            <a:endParaRPr lang="en-IN" dirty="0"/>
          </a:p>
        </p:txBody>
      </p:sp>
      <p:pic>
        <p:nvPicPr>
          <p:cNvPr id="5" name="Content Placeholder 4">
            <a:extLst>
              <a:ext uri="{FF2B5EF4-FFF2-40B4-BE49-F238E27FC236}">
                <a16:creationId xmlns:a16="http://schemas.microsoft.com/office/drawing/2014/main" id="{2BB7842D-2C6F-4814-68DC-7621FACED404}"/>
              </a:ext>
            </a:extLst>
          </p:cNvPr>
          <p:cNvPicPr>
            <a:picLocks noGrp="1" noChangeAspect="1"/>
          </p:cNvPicPr>
          <p:nvPr>
            <p:ph idx="1"/>
          </p:nvPr>
        </p:nvPicPr>
        <p:blipFill>
          <a:blip r:embed="rId2"/>
          <a:stretch>
            <a:fillRect/>
          </a:stretch>
        </p:blipFill>
        <p:spPr>
          <a:xfrm>
            <a:off x="300691" y="1044240"/>
            <a:ext cx="5795307" cy="1540339"/>
          </a:xfrm>
        </p:spPr>
      </p:pic>
      <p:pic>
        <p:nvPicPr>
          <p:cNvPr id="7" name="Picture 6">
            <a:extLst>
              <a:ext uri="{FF2B5EF4-FFF2-40B4-BE49-F238E27FC236}">
                <a16:creationId xmlns:a16="http://schemas.microsoft.com/office/drawing/2014/main" id="{16FBEA32-4930-4C35-29A3-0A111213AABB}"/>
              </a:ext>
            </a:extLst>
          </p:cNvPr>
          <p:cNvPicPr>
            <a:picLocks noChangeAspect="1"/>
          </p:cNvPicPr>
          <p:nvPr/>
        </p:nvPicPr>
        <p:blipFill>
          <a:blip r:embed="rId3"/>
          <a:stretch>
            <a:fillRect/>
          </a:stretch>
        </p:blipFill>
        <p:spPr>
          <a:xfrm>
            <a:off x="175366" y="2813367"/>
            <a:ext cx="5920633" cy="3587433"/>
          </a:xfrm>
          <a:prstGeom prst="rect">
            <a:avLst/>
          </a:prstGeom>
        </p:spPr>
      </p:pic>
      <p:sp>
        <p:nvSpPr>
          <p:cNvPr id="8" name="TextBox 7">
            <a:extLst>
              <a:ext uri="{FF2B5EF4-FFF2-40B4-BE49-F238E27FC236}">
                <a16:creationId xmlns:a16="http://schemas.microsoft.com/office/drawing/2014/main" id="{16AB523C-E235-A7E3-69BE-72A2D94D01C6}"/>
              </a:ext>
            </a:extLst>
          </p:cNvPr>
          <p:cNvSpPr txBox="1"/>
          <p:nvPr/>
        </p:nvSpPr>
        <p:spPr>
          <a:xfrm>
            <a:off x="6274498" y="1371600"/>
            <a:ext cx="4982547" cy="4708981"/>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effectLst/>
                <a:latin typeface="Söhne"/>
              </a:rPr>
              <a:t>The total value of Digital Transactions has shown a consistent growth over the years, with a substantial increase from 2017 to 2022.</a:t>
            </a:r>
          </a:p>
          <a:p>
            <a:pPr marL="285750" indent="-285750">
              <a:buFont typeface="Arial" panose="020B0604020202020204" pitchFamily="34" charset="0"/>
              <a:buChar char="•"/>
            </a:pPr>
            <a:endParaRPr lang="en-US" sz="2000" b="0" i="0" dirty="0">
              <a:effectLst/>
              <a:latin typeface="Söhne"/>
            </a:endParaRPr>
          </a:p>
          <a:p>
            <a:pPr marL="285750" indent="-285750">
              <a:buFont typeface="Arial" panose="020B0604020202020204" pitchFamily="34" charset="0"/>
              <a:buChar char="•"/>
            </a:pPr>
            <a:r>
              <a:rPr lang="en-US" sz="2000" b="0" i="0" dirty="0">
                <a:effectLst/>
                <a:latin typeface="Söhne"/>
              </a:rPr>
              <a:t>BHIM Transactions experienced fluctuations, with a significant increase in 2021. This might indicate a variation in user adoption or changes in BHIM-related activities during these years.</a:t>
            </a:r>
          </a:p>
          <a:p>
            <a:pPr marL="285750" indent="-285750">
              <a:buFont typeface="Arial" panose="020B0604020202020204" pitchFamily="34" charset="0"/>
              <a:buChar char="•"/>
            </a:pPr>
            <a:endParaRPr lang="en-US" sz="2000" dirty="0">
              <a:latin typeface="Söhne"/>
            </a:endParaRPr>
          </a:p>
          <a:p>
            <a:pPr marL="285750" indent="-285750">
              <a:buFont typeface="Arial" panose="020B0604020202020204" pitchFamily="34" charset="0"/>
              <a:buChar char="•"/>
            </a:pPr>
            <a:r>
              <a:rPr lang="en-US" sz="2000" b="0" i="0" dirty="0">
                <a:effectLst/>
                <a:latin typeface="Söhne"/>
              </a:rPr>
              <a:t>Debit Card transactions have remained relatively stable over the years, with some variations but not showing a clear increasing or decreasing trend.</a:t>
            </a:r>
            <a:endParaRPr lang="en-IN" sz="2000" dirty="0"/>
          </a:p>
        </p:txBody>
      </p:sp>
    </p:spTree>
    <p:extLst>
      <p:ext uri="{BB962C8B-B14F-4D97-AF65-F5344CB8AC3E}">
        <p14:creationId xmlns:p14="http://schemas.microsoft.com/office/powerpoint/2010/main" val="4289778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65D5D5-4A8B-1DF4-0614-8D3BBC02E348}"/>
              </a:ext>
            </a:extLst>
          </p:cNvPr>
          <p:cNvSpPr>
            <a:spLocks noGrp="1"/>
          </p:cNvSpPr>
          <p:nvPr>
            <p:ph idx="1"/>
          </p:nvPr>
        </p:nvSpPr>
        <p:spPr>
          <a:xfrm>
            <a:off x="5784980" y="1574528"/>
            <a:ext cx="6279502" cy="4897333"/>
          </a:xfrm>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solidFill>
                  <a:schemeClr val="tx1"/>
                </a:solidFill>
                <a:effectLst/>
                <a:latin typeface="Segoe UI" panose="020B0502040204020203" pitchFamily="34" charset="0"/>
                <a:ea typeface="Times New Roman" panose="02020603050405020304" pitchFamily="18" charset="0"/>
                <a:cs typeface="Times New Roman" panose="02020603050405020304" pitchFamily="18" charset="0"/>
              </a:rPr>
              <a:t>Overlap in Top Months:</a:t>
            </a:r>
            <a:r>
              <a:rPr lang="en-IN" sz="1800" kern="0" dirty="0">
                <a:solidFill>
                  <a:schemeClr val="tx1"/>
                </a:solidFill>
                <a:effectLst/>
                <a:latin typeface="Segoe UI" panose="020B0502040204020203" pitchFamily="34" charset="0"/>
                <a:ea typeface="Times New Roman" panose="02020603050405020304" pitchFamily="18" charset="0"/>
                <a:cs typeface="Times New Roman" panose="02020603050405020304" pitchFamily="18" charset="0"/>
              </a:rPr>
              <a:t> There is some overlap in the top months for Digital and BHIM Transactions, suggesting a correlation in their performance during specific periods.</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solidFill>
                  <a:schemeClr val="tx1"/>
                </a:solidFill>
                <a:effectLst/>
                <a:latin typeface="Segoe UI" panose="020B0502040204020203" pitchFamily="34" charset="0"/>
                <a:ea typeface="Times New Roman" panose="02020603050405020304" pitchFamily="18" charset="0"/>
                <a:cs typeface="Times New Roman" panose="02020603050405020304" pitchFamily="18" charset="0"/>
              </a:rPr>
              <a:t>Distinct Debit Card Peaks:</a:t>
            </a:r>
            <a:r>
              <a:rPr lang="en-IN" sz="1800" kern="0" dirty="0">
                <a:solidFill>
                  <a:schemeClr val="tx1"/>
                </a:solidFill>
                <a:effectLst/>
                <a:latin typeface="Segoe UI" panose="020B0502040204020203" pitchFamily="34" charset="0"/>
                <a:ea typeface="Times New Roman" panose="02020603050405020304" pitchFamily="18" charset="0"/>
                <a:cs typeface="Times New Roman" panose="02020603050405020304" pitchFamily="18" charset="0"/>
              </a:rPr>
              <a:t> Debit Card transactions exhibit different peak months, indicating that factors influencing Debit Card usage may differ from those affecting digital and BHIM transactions.</a:t>
            </a:r>
            <a:endParaRPr lang="en-IN" sz="1800" kern="0" dirty="0">
              <a:solidFill>
                <a:schemeClr val="tx1"/>
              </a:solidFill>
              <a:latin typeface="Segoe UI" panose="020B0502040204020203"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Symbol" panose="05050102010706020507" pitchFamily="18" charset="2"/>
              <a:buChar char=""/>
              <a:tabLst>
                <a:tab pos="457200" algn="l"/>
              </a:tabLst>
            </a:pPr>
            <a:r>
              <a:rPr lang="en-IN" sz="1800" kern="0" dirty="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t>Note:-</a:t>
            </a:r>
            <a:r>
              <a:rPr lang="en-IN" sz="1800" kern="0" dirty="0">
                <a:solidFill>
                  <a:schemeClr val="tx1"/>
                </a:solidFill>
                <a:effectLst/>
                <a:latin typeface="Segoe UI" panose="020B0502040204020203" pitchFamily="34" charset="0"/>
                <a:ea typeface="Times New Roman" panose="02020603050405020304" pitchFamily="18" charset="0"/>
                <a:cs typeface="Times New Roman" panose="02020603050405020304" pitchFamily="18" charset="0"/>
              </a:rPr>
              <a:t>It's essential to consider external factors, events, or marketing campaigns that might have influenced transaction trends during these months. Further analysis, including statistical tests or regression analysis, could help identify and understand the drivers behind these transaction patterns.</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4FD7B9D2-E9F5-85EA-8B8E-03D5D15BBE37}"/>
              </a:ext>
            </a:extLst>
          </p:cNvPr>
          <p:cNvSpPr>
            <a:spLocks noGrp="1"/>
          </p:cNvSpPr>
          <p:nvPr>
            <p:ph type="title"/>
          </p:nvPr>
        </p:nvSpPr>
        <p:spPr>
          <a:xfrm>
            <a:off x="684211" y="167259"/>
            <a:ext cx="9728751" cy="1222118"/>
          </a:xfrm>
        </p:spPr>
        <p:txBody>
          <a:bodyPr/>
          <a:lstStyle/>
          <a:p>
            <a:r>
              <a:rPr lang="en-IN" dirty="0"/>
              <a:t>Top-performing months</a:t>
            </a:r>
          </a:p>
        </p:txBody>
      </p:sp>
      <p:pic>
        <p:nvPicPr>
          <p:cNvPr id="7" name="Picture 6">
            <a:extLst>
              <a:ext uri="{FF2B5EF4-FFF2-40B4-BE49-F238E27FC236}">
                <a16:creationId xmlns:a16="http://schemas.microsoft.com/office/drawing/2014/main" id="{DD9CF157-57D8-D554-89AE-C30292F7EBCC}"/>
              </a:ext>
            </a:extLst>
          </p:cNvPr>
          <p:cNvPicPr>
            <a:picLocks noChangeAspect="1"/>
          </p:cNvPicPr>
          <p:nvPr/>
        </p:nvPicPr>
        <p:blipFill>
          <a:blip r:embed="rId2"/>
          <a:stretch>
            <a:fillRect/>
          </a:stretch>
        </p:blipFill>
        <p:spPr>
          <a:xfrm>
            <a:off x="410546" y="1389376"/>
            <a:ext cx="5122507" cy="5082486"/>
          </a:xfrm>
          <a:prstGeom prst="rect">
            <a:avLst/>
          </a:prstGeom>
        </p:spPr>
      </p:pic>
    </p:spTree>
    <p:extLst>
      <p:ext uri="{BB962C8B-B14F-4D97-AF65-F5344CB8AC3E}">
        <p14:creationId xmlns:p14="http://schemas.microsoft.com/office/powerpoint/2010/main" val="4163299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D80E0-59D0-6810-8CF8-825FF26B1D48}"/>
              </a:ext>
            </a:extLst>
          </p:cNvPr>
          <p:cNvSpPr>
            <a:spLocks noGrp="1"/>
          </p:cNvSpPr>
          <p:nvPr>
            <p:ph type="title"/>
          </p:nvPr>
        </p:nvSpPr>
        <p:spPr>
          <a:xfrm>
            <a:off x="718457" y="298580"/>
            <a:ext cx="10254342" cy="849778"/>
          </a:xfrm>
        </p:spPr>
        <p:txBody>
          <a:bodyPr/>
          <a:lstStyle/>
          <a:p>
            <a:r>
              <a:rPr lang="en-IN" dirty="0"/>
              <a:t>Average transaction values over time</a:t>
            </a:r>
          </a:p>
        </p:txBody>
      </p:sp>
      <p:sp>
        <p:nvSpPr>
          <p:cNvPr id="3" name="Content Placeholder 2">
            <a:extLst>
              <a:ext uri="{FF2B5EF4-FFF2-40B4-BE49-F238E27FC236}">
                <a16:creationId xmlns:a16="http://schemas.microsoft.com/office/drawing/2014/main" id="{A779B0AF-71DB-C187-5743-09852D55B3CF}"/>
              </a:ext>
            </a:extLst>
          </p:cNvPr>
          <p:cNvSpPr>
            <a:spLocks noGrp="1"/>
          </p:cNvSpPr>
          <p:nvPr>
            <p:ph idx="1"/>
          </p:nvPr>
        </p:nvSpPr>
        <p:spPr>
          <a:xfrm>
            <a:off x="7193902" y="1474237"/>
            <a:ext cx="4721290" cy="5037284"/>
          </a:xfrm>
        </p:spPr>
        <p:txBody>
          <a:bodyPr>
            <a:normAutofit fontScale="92500" lnSpcReduction="20000"/>
          </a:bodyPr>
          <a:lstStyle/>
          <a:p>
            <a:pPr marL="342900" lvl="0" indent="-342900">
              <a:lnSpc>
                <a:spcPct val="117000"/>
              </a:lnSpc>
              <a:spcAft>
                <a:spcPts val="800"/>
              </a:spcAft>
              <a:buSzPts val="1000"/>
              <a:buFont typeface="Symbol" panose="05050102010706020507" pitchFamily="18" charset="2"/>
              <a:buChar char=""/>
              <a:tabLst>
                <a:tab pos="457200" algn="l"/>
              </a:tabLst>
            </a:pPr>
            <a:r>
              <a:rPr lang="en-IN" sz="1800" b="1" kern="0" dirty="0">
                <a:solidFill>
                  <a:schemeClr val="tx1"/>
                </a:solidFill>
                <a:latin typeface="Segoe UI" panose="020B0502040204020203" pitchFamily="34" charset="0"/>
                <a:cs typeface="Times New Roman" panose="02020603050405020304" pitchFamily="18" charset="0"/>
              </a:rPr>
              <a:t>Digital Transactions Dominance: </a:t>
            </a:r>
            <a:r>
              <a:rPr lang="en-IN" sz="1800" kern="0" dirty="0">
                <a:solidFill>
                  <a:schemeClr val="tx1"/>
                </a:solidFill>
                <a:latin typeface="Segoe UI" panose="020B0502040204020203" pitchFamily="34" charset="0"/>
                <a:cs typeface="Times New Roman" panose="02020603050405020304" pitchFamily="18" charset="0"/>
              </a:rPr>
              <a:t>Digital Transactions contribute the most to the overall average transaction values. This could indicate a higher reliance on digital payment methods compared to BHIM transactions and debit card usage.</a:t>
            </a:r>
          </a:p>
          <a:p>
            <a:pPr marL="342900" lvl="0" indent="-342900">
              <a:lnSpc>
                <a:spcPct val="117000"/>
              </a:lnSpc>
              <a:spcAft>
                <a:spcPts val="800"/>
              </a:spcAft>
              <a:buSzPts val="1000"/>
              <a:buFont typeface="Symbol" panose="05050102010706020507" pitchFamily="18" charset="2"/>
              <a:buChar char=""/>
              <a:tabLst>
                <a:tab pos="457200" algn="l"/>
              </a:tabLst>
            </a:pPr>
            <a:r>
              <a:rPr lang="en-IN" sz="1800" b="1" kern="0" dirty="0">
                <a:solidFill>
                  <a:schemeClr val="tx1"/>
                </a:solidFill>
                <a:latin typeface="Segoe UI" panose="020B0502040204020203" pitchFamily="34" charset="0"/>
                <a:cs typeface="Times New Roman" panose="02020603050405020304" pitchFamily="18" charset="0"/>
              </a:rPr>
              <a:t>BHIM Transaction Contribution</a:t>
            </a:r>
            <a:r>
              <a:rPr lang="en-IN" sz="1800" kern="0" dirty="0">
                <a:solidFill>
                  <a:schemeClr val="tx1"/>
                </a:solidFill>
                <a:latin typeface="Segoe UI" panose="020B0502040204020203" pitchFamily="34" charset="0"/>
                <a:cs typeface="Times New Roman" panose="02020603050405020304" pitchFamily="18" charset="0"/>
              </a:rPr>
              <a:t>: BHIM transactions, while lower than Digital Transactions, still make a noticeable contribution. The stacked area chart allows you to see the relative proportion of BHIM transactions to the total.</a:t>
            </a:r>
          </a:p>
          <a:p>
            <a:pPr marL="342900" lvl="0" indent="-342900">
              <a:lnSpc>
                <a:spcPct val="117000"/>
              </a:lnSpc>
              <a:spcAft>
                <a:spcPts val="800"/>
              </a:spcAft>
              <a:buSzPts val="1000"/>
              <a:buFont typeface="Symbol" panose="05050102010706020507" pitchFamily="18" charset="2"/>
              <a:buChar char=""/>
              <a:tabLst>
                <a:tab pos="457200" algn="l"/>
              </a:tabLst>
            </a:pPr>
            <a:r>
              <a:rPr lang="en-IN" sz="1800" b="1" kern="0" dirty="0">
                <a:solidFill>
                  <a:schemeClr val="tx1"/>
                </a:solidFill>
                <a:latin typeface="Segoe UI" panose="020B0502040204020203" pitchFamily="34" charset="0"/>
                <a:cs typeface="Times New Roman" panose="02020603050405020304" pitchFamily="18" charset="0"/>
              </a:rPr>
              <a:t>Debit Card Usage: </a:t>
            </a:r>
            <a:r>
              <a:rPr lang="en-IN" sz="1800" kern="0" dirty="0">
                <a:solidFill>
                  <a:schemeClr val="tx1"/>
                </a:solidFill>
                <a:latin typeface="Segoe UI" panose="020B0502040204020203" pitchFamily="34" charset="0"/>
                <a:cs typeface="Times New Roman" panose="02020603050405020304" pitchFamily="18" charset="0"/>
              </a:rPr>
              <a:t>Debit card transactions seem to have the smallest contribution, suggesting that they might be less prevalent or have lower average values compared to digital and BHIM transactions.</a:t>
            </a:r>
          </a:p>
          <a:p>
            <a:endParaRPr lang="en-IN" dirty="0"/>
          </a:p>
        </p:txBody>
      </p:sp>
      <p:pic>
        <p:nvPicPr>
          <p:cNvPr id="5" name="Picture 4">
            <a:extLst>
              <a:ext uri="{FF2B5EF4-FFF2-40B4-BE49-F238E27FC236}">
                <a16:creationId xmlns:a16="http://schemas.microsoft.com/office/drawing/2014/main" id="{43964543-6EA9-D036-2235-850DBEA6CD6D}"/>
              </a:ext>
            </a:extLst>
          </p:cNvPr>
          <p:cNvPicPr>
            <a:picLocks noChangeAspect="1"/>
          </p:cNvPicPr>
          <p:nvPr/>
        </p:nvPicPr>
        <p:blipFill>
          <a:blip r:embed="rId2"/>
          <a:stretch>
            <a:fillRect/>
          </a:stretch>
        </p:blipFill>
        <p:spPr>
          <a:xfrm>
            <a:off x="183019" y="1326192"/>
            <a:ext cx="6805609" cy="5037285"/>
          </a:xfrm>
          <a:prstGeom prst="rect">
            <a:avLst/>
          </a:prstGeom>
        </p:spPr>
      </p:pic>
    </p:spTree>
    <p:extLst>
      <p:ext uri="{BB962C8B-B14F-4D97-AF65-F5344CB8AC3E}">
        <p14:creationId xmlns:p14="http://schemas.microsoft.com/office/powerpoint/2010/main" val="3414019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6634-37EA-9524-58EA-293C94B9994D}"/>
              </a:ext>
            </a:extLst>
          </p:cNvPr>
          <p:cNvSpPr>
            <a:spLocks noGrp="1"/>
          </p:cNvSpPr>
          <p:nvPr>
            <p:ph type="title"/>
          </p:nvPr>
        </p:nvSpPr>
        <p:spPr>
          <a:xfrm>
            <a:off x="559836" y="149290"/>
            <a:ext cx="10254343" cy="923730"/>
          </a:xfrm>
        </p:spPr>
        <p:txBody>
          <a:bodyPr/>
          <a:lstStyle/>
          <a:p>
            <a:r>
              <a:rPr lang="en-IN" dirty="0"/>
              <a:t> distribution of transactions</a:t>
            </a:r>
          </a:p>
        </p:txBody>
      </p:sp>
      <p:sp>
        <p:nvSpPr>
          <p:cNvPr id="3" name="Content Placeholder 2">
            <a:extLst>
              <a:ext uri="{FF2B5EF4-FFF2-40B4-BE49-F238E27FC236}">
                <a16:creationId xmlns:a16="http://schemas.microsoft.com/office/drawing/2014/main" id="{B954165C-815D-4A54-211B-62F3BD4BFEBF}"/>
              </a:ext>
            </a:extLst>
          </p:cNvPr>
          <p:cNvSpPr>
            <a:spLocks noGrp="1"/>
          </p:cNvSpPr>
          <p:nvPr>
            <p:ph idx="1"/>
          </p:nvPr>
        </p:nvSpPr>
        <p:spPr>
          <a:xfrm>
            <a:off x="6540759" y="1189939"/>
            <a:ext cx="5477069" cy="5124697"/>
          </a:xfrm>
        </p:spPr>
        <p:txBody>
          <a:bodyPr>
            <a:normAutofit fontScale="92500" lnSpcReduction="20000"/>
          </a:bodyPr>
          <a:lstStyle/>
          <a:p>
            <a:pPr marL="742950" lvl="1" indent="-285750">
              <a:lnSpc>
                <a:spcPct val="107000"/>
              </a:lnSpc>
              <a:spcAft>
                <a:spcPts val="800"/>
              </a:spcAft>
              <a:buSzPts val="1000"/>
              <a:buFont typeface="Symbol" panose="05050102010706020507" pitchFamily="18" charset="2"/>
              <a:buChar char=""/>
              <a:tabLst>
                <a:tab pos="914400" algn="l"/>
              </a:tabLst>
            </a:pPr>
            <a:r>
              <a:rPr lang="en-IN" kern="0" dirty="0">
                <a:solidFill>
                  <a:schemeClr val="tx1"/>
                </a:solidFill>
                <a:latin typeface="Segoe UI" panose="020B0502040204020203" pitchFamily="34" charset="0"/>
                <a:cs typeface="Times New Roman" panose="02020603050405020304" pitchFamily="18" charset="0"/>
              </a:rPr>
              <a:t>Digital Transaction has the highest median value, indicating that, on average, the central transaction value is higher for Digital Transaction compared to BHIM Transaction and Debit Card.</a:t>
            </a:r>
          </a:p>
          <a:p>
            <a:pPr marL="742950" lvl="1" indent="-285750">
              <a:lnSpc>
                <a:spcPct val="107000"/>
              </a:lnSpc>
              <a:spcAft>
                <a:spcPts val="800"/>
              </a:spcAft>
              <a:buSzPts val="1000"/>
              <a:buFont typeface="Symbol" panose="05050102010706020507" pitchFamily="18" charset="2"/>
              <a:buChar char=""/>
              <a:tabLst>
                <a:tab pos="914400" algn="l"/>
              </a:tabLst>
            </a:pPr>
            <a:r>
              <a:rPr lang="en-IN" kern="0" dirty="0">
                <a:solidFill>
                  <a:schemeClr val="tx1"/>
                </a:solidFill>
                <a:latin typeface="Segoe UI" panose="020B0502040204020203" pitchFamily="34" charset="0"/>
                <a:cs typeface="Times New Roman" panose="02020603050405020304" pitchFamily="18" charset="0"/>
              </a:rPr>
              <a:t>The IQR for Digital Transaction is larger than that for BHIM Transaction and Debit Card. This suggests that the middle 50% of Digital Transaction values is spread over a wider range compared to the other two types.</a:t>
            </a:r>
          </a:p>
          <a:p>
            <a:pPr marL="742950" lvl="1" indent="-285750">
              <a:lnSpc>
                <a:spcPct val="107000"/>
              </a:lnSpc>
              <a:spcAft>
                <a:spcPts val="800"/>
              </a:spcAft>
              <a:buSzPts val="1000"/>
              <a:buFont typeface="Symbol" panose="05050102010706020507" pitchFamily="18" charset="2"/>
              <a:buChar char=""/>
              <a:tabLst>
                <a:tab pos="914400" algn="l"/>
              </a:tabLst>
            </a:pPr>
            <a:r>
              <a:rPr lang="en-IN" kern="0" dirty="0">
                <a:solidFill>
                  <a:schemeClr val="tx1"/>
                </a:solidFill>
                <a:latin typeface="Segoe UI" panose="020B0502040204020203" pitchFamily="34" charset="0"/>
                <a:cs typeface="Times New Roman" panose="02020603050405020304" pitchFamily="18" charset="0"/>
              </a:rPr>
              <a:t>Digital Transaction has more outliers on the higher end, indicating occasional instances of very high transaction values. This might suggest certain peak periods or exceptional transactions for Digital Transaction.</a:t>
            </a:r>
          </a:p>
          <a:p>
            <a:pPr marL="742950" lvl="1" indent="-285750">
              <a:lnSpc>
                <a:spcPct val="107000"/>
              </a:lnSpc>
              <a:spcAft>
                <a:spcPts val="800"/>
              </a:spcAft>
              <a:buSzPts val="1000"/>
              <a:buFont typeface="Symbol" panose="05050102010706020507" pitchFamily="18" charset="2"/>
              <a:buChar char=""/>
              <a:tabLst>
                <a:tab pos="914400" algn="l"/>
              </a:tabLst>
            </a:pPr>
            <a:r>
              <a:rPr lang="en-IN" kern="0" dirty="0">
                <a:solidFill>
                  <a:schemeClr val="tx1"/>
                </a:solidFill>
                <a:latin typeface="Segoe UI" panose="020B0502040204020203" pitchFamily="34" charset="0"/>
                <a:cs typeface="Times New Roman" panose="02020603050405020304" pitchFamily="18" charset="0"/>
              </a:rPr>
              <a:t>The order of medians (Digital Transaction &gt; BHIM Transaction &gt; Debit Card) aligns with the observed order of the central tendency of the data.</a:t>
            </a:r>
          </a:p>
          <a:p>
            <a:endParaRPr lang="en-IN" dirty="0"/>
          </a:p>
        </p:txBody>
      </p:sp>
      <p:pic>
        <p:nvPicPr>
          <p:cNvPr id="5" name="Picture 4">
            <a:extLst>
              <a:ext uri="{FF2B5EF4-FFF2-40B4-BE49-F238E27FC236}">
                <a16:creationId xmlns:a16="http://schemas.microsoft.com/office/drawing/2014/main" id="{EE9F026C-9C22-1661-E958-F04EE8EA94FA}"/>
              </a:ext>
            </a:extLst>
          </p:cNvPr>
          <p:cNvPicPr>
            <a:picLocks noChangeAspect="1"/>
          </p:cNvPicPr>
          <p:nvPr/>
        </p:nvPicPr>
        <p:blipFill>
          <a:blip r:embed="rId2"/>
          <a:stretch>
            <a:fillRect/>
          </a:stretch>
        </p:blipFill>
        <p:spPr>
          <a:xfrm>
            <a:off x="277004" y="1154806"/>
            <a:ext cx="6416602" cy="4966076"/>
          </a:xfrm>
          <a:prstGeom prst="rect">
            <a:avLst/>
          </a:prstGeom>
        </p:spPr>
      </p:pic>
    </p:spTree>
    <p:extLst>
      <p:ext uri="{BB962C8B-B14F-4D97-AF65-F5344CB8AC3E}">
        <p14:creationId xmlns:p14="http://schemas.microsoft.com/office/powerpoint/2010/main" val="3315411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EB439-5C91-3143-869B-F528B996EFC5}"/>
              </a:ext>
            </a:extLst>
          </p:cNvPr>
          <p:cNvSpPr>
            <a:spLocks noGrp="1"/>
          </p:cNvSpPr>
          <p:nvPr>
            <p:ph type="title"/>
          </p:nvPr>
        </p:nvSpPr>
        <p:spPr>
          <a:xfrm>
            <a:off x="712202" y="204583"/>
            <a:ext cx="10605829" cy="924421"/>
          </a:xfrm>
        </p:spPr>
        <p:txBody>
          <a:bodyPr/>
          <a:lstStyle/>
          <a:p>
            <a:r>
              <a:rPr lang="en-IN" dirty="0"/>
              <a:t>Correlation analysis using heatmap</a:t>
            </a:r>
          </a:p>
        </p:txBody>
      </p:sp>
      <p:sp>
        <p:nvSpPr>
          <p:cNvPr id="3" name="Content Placeholder 2">
            <a:extLst>
              <a:ext uri="{FF2B5EF4-FFF2-40B4-BE49-F238E27FC236}">
                <a16:creationId xmlns:a16="http://schemas.microsoft.com/office/drawing/2014/main" id="{D558BAD7-AEF2-010E-408E-97C274944DB7}"/>
              </a:ext>
            </a:extLst>
          </p:cNvPr>
          <p:cNvSpPr>
            <a:spLocks noGrp="1"/>
          </p:cNvSpPr>
          <p:nvPr>
            <p:ph idx="1"/>
          </p:nvPr>
        </p:nvSpPr>
        <p:spPr>
          <a:xfrm>
            <a:off x="6652726" y="737118"/>
            <a:ext cx="5156439" cy="5814433"/>
          </a:xfrm>
        </p:spPr>
        <p:txBody>
          <a:bodyPr>
            <a:normAutofit/>
          </a:bodyPr>
          <a:lstStyle/>
          <a:p>
            <a:pPr lvl="1">
              <a:lnSpc>
                <a:spcPct val="87000"/>
              </a:lnSpc>
              <a:spcAft>
                <a:spcPts val="800"/>
              </a:spcAft>
              <a:buSzPts val="1000"/>
              <a:buFont typeface="Symbol" panose="05050102010706020507" pitchFamily="18" charset="2"/>
              <a:buChar char=""/>
              <a:tabLst>
                <a:tab pos="914400" algn="l"/>
              </a:tabLst>
            </a:pPr>
            <a:r>
              <a:rPr lang="en-IN" sz="1700" kern="0" dirty="0">
                <a:solidFill>
                  <a:schemeClr val="tx1"/>
                </a:solidFill>
                <a:latin typeface="Segoe UI" panose="020B0502040204020203" pitchFamily="34" charset="0"/>
                <a:cs typeface="Times New Roman" panose="02020603050405020304" pitchFamily="18" charset="0"/>
              </a:rPr>
              <a:t>Value close to 1 between 'Digital Transaction' and 'BHIM Transaction' suggests that when 'Digital Transaction' increases, 'BHIM Transaction' tends to increase as well.</a:t>
            </a:r>
          </a:p>
          <a:p>
            <a:pPr lvl="1">
              <a:lnSpc>
                <a:spcPct val="87000"/>
              </a:lnSpc>
              <a:spcAft>
                <a:spcPts val="800"/>
              </a:spcAft>
              <a:buSzPts val="1000"/>
              <a:buFont typeface="Symbol" panose="05050102010706020507" pitchFamily="18" charset="2"/>
              <a:buChar char=""/>
              <a:tabLst>
                <a:tab pos="914400" algn="l"/>
              </a:tabLst>
            </a:pPr>
            <a:r>
              <a:rPr lang="en-IN" sz="1700" kern="0" dirty="0">
                <a:solidFill>
                  <a:schemeClr val="tx1"/>
                </a:solidFill>
                <a:latin typeface="Segoe UI" panose="020B0502040204020203" pitchFamily="34" charset="0"/>
                <a:cs typeface="Times New Roman" panose="02020603050405020304" pitchFamily="18" charset="0"/>
              </a:rPr>
              <a:t>Correlation close to 0 implies that changes in one variable are not strongly associated with changes in the other variable .</a:t>
            </a:r>
          </a:p>
          <a:p>
            <a:pPr lvl="1">
              <a:lnSpc>
                <a:spcPct val="87000"/>
              </a:lnSpc>
              <a:spcAft>
                <a:spcPts val="800"/>
              </a:spcAft>
              <a:buSzPts val="1000"/>
              <a:buFont typeface="Symbol" panose="05050102010706020507" pitchFamily="18" charset="2"/>
              <a:buChar char=""/>
              <a:tabLst>
                <a:tab pos="914400" algn="l"/>
              </a:tabLst>
            </a:pPr>
            <a:r>
              <a:rPr lang="en-IN" sz="1700" kern="0" dirty="0">
                <a:solidFill>
                  <a:schemeClr val="tx1"/>
                </a:solidFill>
                <a:latin typeface="Segoe UI" panose="020B0502040204020203" pitchFamily="34" charset="0"/>
                <a:cs typeface="Times New Roman" panose="02020603050405020304" pitchFamily="18" charset="0"/>
              </a:rPr>
              <a:t>The colour intensity in the heatmap represents the strength of the correlation. Darker colours (either dark red or dark blue) indicate stronger correlations, while lighter colours represent weaker correlations</a:t>
            </a:r>
          </a:p>
        </p:txBody>
      </p:sp>
      <p:pic>
        <p:nvPicPr>
          <p:cNvPr id="7" name="Picture 6">
            <a:extLst>
              <a:ext uri="{FF2B5EF4-FFF2-40B4-BE49-F238E27FC236}">
                <a16:creationId xmlns:a16="http://schemas.microsoft.com/office/drawing/2014/main" id="{642A9FB2-E167-EA24-9D85-84AE14283DB5}"/>
              </a:ext>
            </a:extLst>
          </p:cNvPr>
          <p:cNvPicPr>
            <a:picLocks noChangeAspect="1"/>
          </p:cNvPicPr>
          <p:nvPr/>
        </p:nvPicPr>
        <p:blipFill>
          <a:blip r:embed="rId2"/>
          <a:stretch>
            <a:fillRect/>
          </a:stretch>
        </p:blipFill>
        <p:spPr>
          <a:xfrm>
            <a:off x="221067" y="1129003"/>
            <a:ext cx="6366345" cy="5402727"/>
          </a:xfrm>
          <a:prstGeom prst="rect">
            <a:avLst/>
          </a:prstGeom>
        </p:spPr>
      </p:pic>
    </p:spTree>
    <p:extLst>
      <p:ext uri="{BB962C8B-B14F-4D97-AF65-F5344CB8AC3E}">
        <p14:creationId xmlns:p14="http://schemas.microsoft.com/office/powerpoint/2010/main" val="205973101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73</TotalTime>
  <Words>754</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-apple-system</vt:lpstr>
      <vt:lpstr>Arial</vt:lpstr>
      <vt:lpstr>Calibri</vt:lpstr>
      <vt:lpstr>Century Gothic</vt:lpstr>
      <vt:lpstr>Segoe UI</vt:lpstr>
      <vt:lpstr>Söhne</vt:lpstr>
      <vt:lpstr>Symbol</vt:lpstr>
      <vt:lpstr>Wingdings 3</vt:lpstr>
      <vt:lpstr>Slice</vt:lpstr>
      <vt:lpstr>DIGITAL PAYMENTS ANALYSIS</vt:lpstr>
      <vt:lpstr>Overview</vt:lpstr>
      <vt:lpstr>Analysis  OVERVIEW</vt:lpstr>
      <vt:lpstr>The data has categorized the digital payments into 3 categories i.e. Digital Transaction, BHIM Transaction and Debit card Transaction </vt:lpstr>
      <vt:lpstr>sum of transactions for each type and year</vt:lpstr>
      <vt:lpstr>Top-performing months</vt:lpstr>
      <vt:lpstr>Average transaction values over time</vt:lpstr>
      <vt:lpstr> distribution of transactions</vt:lpstr>
      <vt:lpstr>Correlation analysis using heatmap</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PAYMENTS ANALYSIS</dc:title>
  <dc:creator>Garima Nirala</dc:creator>
  <cp:lastModifiedBy>Garima Nirala</cp:lastModifiedBy>
  <cp:revision>2</cp:revision>
  <dcterms:created xsi:type="dcterms:W3CDTF">2024-01-24T11:58:55Z</dcterms:created>
  <dcterms:modified xsi:type="dcterms:W3CDTF">2024-01-24T13:12:07Z</dcterms:modified>
</cp:coreProperties>
</file>