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9761-9C7F-47ED-8C47-27DFFF53066E}"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D345A-ED52-48B6-BE82-5F09F65DD8DF}" type="slidenum">
              <a:rPr lang="en-IN" smtClean="0"/>
              <a:t>‹#›</a:t>
            </a:fld>
            <a:endParaRPr lang="en-IN"/>
          </a:p>
        </p:txBody>
      </p:sp>
    </p:spTree>
    <p:extLst>
      <p:ext uri="{BB962C8B-B14F-4D97-AF65-F5344CB8AC3E}">
        <p14:creationId xmlns:p14="http://schemas.microsoft.com/office/powerpoint/2010/main" val="6682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The acquisition cost through various channels, is a metric that helps businesses determine the cost associated with acquiring new customers through different marketing channels and strategies and as on the graph “paid advertising “has the highest acquisition cost and “email marketing is the cost effective method.</a:t>
            </a:r>
            <a:endParaRPr lang="en-IN" dirty="0"/>
          </a:p>
          <a:p>
            <a:endParaRPr lang="en-IN" dirty="0"/>
          </a:p>
        </p:txBody>
      </p:sp>
      <p:sp>
        <p:nvSpPr>
          <p:cNvPr id="4" name="Slide Number Placeholder 3"/>
          <p:cNvSpPr>
            <a:spLocks noGrp="1"/>
          </p:cNvSpPr>
          <p:nvPr>
            <p:ph type="sldNum" sz="quarter" idx="5"/>
          </p:nvPr>
        </p:nvSpPr>
        <p:spPr/>
        <p:txBody>
          <a:bodyPr/>
          <a:lstStyle/>
          <a:p>
            <a:fld id="{5BED345A-ED52-48B6-BE82-5F09F65DD8DF}" type="slidenum">
              <a:rPr lang="en-IN" smtClean="0"/>
              <a:t>6</a:t>
            </a:fld>
            <a:endParaRPr lang="en-IN"/>
          </a:p>
        </p:txBody>
      </p:sp>
    </p:spTree>
    <p:extLst>
      <p:ext uri="{BB962C8B-B14F-4D97-AF65-F5344CB8AC3E}">
        <p14:creationId xmlns:p14="http://schemas.microsoft.com/office/powerpoint/2010/main" val="316484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Conversion rate refers to the percentage of people who take a desired action, such as making a purchase, signing up for a newsletter, or filling out a contact form, out of the total number of people who visited a particular channel , and as seen on the graph “social media has the highest conversion rate followed by “referral” and then “email marketing”.</a:t>
            </a:r>
            <a:endParaRPr lang="en-IN" dirty="0"/>
          </a:p>
          <a:p>
            <a:endParaRPr lang="en-IN" dirty="0"/>
          </a:p>
        </p:txBody>
      </p:sp>
      <p:sp>
        <p:nvSpPr>
          <p:cNvPr id="4" name="Slide Number Placeholder 3"/>
          <p:cNvSpPr>
            <a:spLocks noGrp="1"/>
          </p:cNvSpPr>
          <p:nvPr>
            <p:ph type="sldNum" sz="quarter" idx="5"/>
          </p:nvPr>
        </p:nvSpPr>
        <p:spPr/>
        <p:txBody>
          <a:bodyPr/>
          <a:lstStyle/>
          <a:p>
            <a:fld id="{5BED345A-ED52-48B6-BE82-5F09F65DD8DF}" type="slidenum">
              <a:rPr lang="en-IN" smtClean="0"/>
              <a:t>7</a:t>
            </a:fld>
            <a:endParaRPr lang="en-IN"/>
          </a:p>
        </p:txBody>
      </p:sp>
    </p:spTree>
    <p:extLst>
      <p:ext uri="{BB962C8B-B14F-4D97-AF65-F5344CB8AC3E}">
        <p14:creationId xmlns:p14="http://schemas.microsoft.com/office/powerpoint/2010/main" val="202525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Total revenue by channel helps businesses make informed decisions about resource allocation, marketing strategies, and overall profitability and as seen on the pie chart “email marketing” is the most profitable channel in generating revenue followed by “referral”.</a:t>
            </a:r>
            <a:endParaRPr lang="en-IN" dirty="0"/>
          </a:p>
          <a:p>
            <a:endParaRPr lang="en-IN" dirty="0"/>
          </a:p>
        </p:txBody>
      </p:sp>
      <p:sp>
        <p:nvSpPr>
          <p:cNvPr id="4" name="Slide Number Placeholder 3"/>
          <p:cNvSpPr>
            <a:spLocks noGrp="1"/>
          </p:cNvSpPr>
          <p:nvPr>
            <p:ph type="sldNum" sz="quarter" idx="5"/>
          </p:nvPr>
        </p:nvSpPr>
        <p:spPr/>
        <p:txBody>
          <a:bodyPr/>
          <a:lstStyle/>
          <a:p>
            <a:fld id="{5BED345A-ED52-48B6-BE82-5F09F65DD8DF}" type="slidenum">
              <a:rPr lang="en-IN" smtClean="0"/>
              <a:t>8</a:t>
            </a:fld>
            <a:endParaRPr lang="en-IN"/>
          </a:p>
        </p:txBody>
      </p:sp>
    </p:spTree>
    <p:extLst>
      <p:ext uri="{BB962C8B-B14F-4D97-AF65-F5344CB8AC3E}">
        <p14:creationId xmlns:p14="http://schemas.microsoft.com/office/powerpoint/2010/main" val="93818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ROI analysis considers both the revenue generated and the costs associated with each channel. A higher ROI suggests cost-efficient marketing or sales efforts and as seen “email marketing” yields higher returns followed by referral </a:t>
            </a:r>
            <a:endParaRPr lang="en-IN" dirty="0"/>
          </a:p>
          <a:p>
            <a:endParaRPr lang="en-IN" dirty="0"/>
          </a:p>
        </p:txBody>
      </p:sp>
      <p:sp>
        <p:nvSpPr>
          <p:cNvPr id="4" name="Slide Number Placeholder 3"/>
          <p:cNvSpPr>
            <a:spLocks noGrp="1"/>
          </p:cNvSpPr>
          <p:nvPr>
            <p:ph type="sldNum" sz="quarter" idx="5"/>
          </p:nvPr>
        </p:nvSpPr>
        <p:spPr/>
        <p:txBody>
          <a:bodyPr/>
          <a:lstStyle/>
          <a:p>
            <a:fld id="{5BED345A-ED52-48B6-BE82-5F09F65DD8DF}" type="slidenum">
              <a:rPr lang="en-IN" smtClean="0"/>
              <a:t>9</a:t>
            </a:fld>
            <a:endParaRPr lang="en-IN"/>
          </a:p>
        </p:txBody>
      </p:sp>
    </p:spTree>
    <p:extLst>
      <p:ext uri="{BB962C8B-B14F-4D97-AF65-F5344CB8AC3E}">
        <p14:creationId xmlns:p14="http://schemas.microsoft.com/office/powerpoint/2010/main" val="394733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76027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C4A54-6080-44E4-88D1-79411E60C721}"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418774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912766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A5C4A54-6080-44E4-88D1-79411E60C721}"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676050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70879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11022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134460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C4A54-6080-44E4-88D1-79411E60C721}"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137870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C4A54-6080-44E4-88D1-79411E60C721}"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82312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C4A54-6080-44E4-88D1-79411E60C721}"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02017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C4A54-6080-44E4-88D1-79411E60C721}"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422312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C4A54-6080-44E4-88D1-79411E60C721}"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74329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C4A54-6080-44E4-88D1-79411E60C721}"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10816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A5C4A54-6080-44E4-88D1-79411E60C721}" type="datetimeFigureOut">
              <a:rPr lang="en-IN" smtClean="0"/>
              <a:t>11-10-2023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72A1267-5D12-4ED8-A728-6BEB2FC7B031}" type="slidenum">
              <a:rPr lang="en-IN" smtClean="0"/>
              <a:t>‹#›</a:t>
            </a:fld>
            <a:endParaRPr lang="en-IN"/>
          </a:p>
        </p:txBody>
      </p:sp>
    </p:spTree>
    <p:extLst>
      <p:ext uri="{BB962C8B-B14F-4D97-AF65-F5344CB8AC3E}">
        <p14:creationId xmlns:p14="http://schemas.microsoft.com/office/powerpoint/2010/main" val="334168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A5C4A54-6080-44E4-88D1-79411E60C721}" type="datetimeFigureOut">
              <a:rPr lang="en-IN" smtClean="0"/>
              <a:t>11-10-2023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2A1267-5D12-4ED8-A728-6BEB2FC7B031}" type="slidenum">
              <a:rPr lang="en-IN" smtClean="0"/>
              <a:t>‹#›</a:t>
            </a:fld>
            <a:endParaRPr lang="en-IN"/>
          </a:p>
        </p:txBody>
      </p:sp>
    </p:spTree>
    <p:extLst>
      <p:ext uri="{BB962C8B-B14F-4D97-AF65-F5344CB8AC3E}">
        <p14:creationId xmlns:p14="http://schemas.microsoft.com/office/powerpoint/2010/main" val="162843702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FD73-7DD1-902D-200C-6F8956B15B7C}"/>
              </a:ext>
            </a:extLst>
          </p:cNvPr>
          <p:cNvSpPr>
            <a:spLocks noGrp="1"/>
          </p:cNvSpPr>
          <p:nvPr>
            <p:ph type="ctrTitle"/>
          </p:nvPr>
        </p:nvSpPr>
        <p:spPr>
          <a:xfrm>
            <a:off x="933061" y="541177"/>
            <a:ext cx="9734939" cy="1996750"/>
          </a:xfrm>
        </p:spPr>
        <p:txBody>
          <a:bodyPr/>
          <a:lstStyle/>
          <a:p>
            <a:pPr algn="l"/>
            <a:r>
              <a:rPr lang="en-IN" dirty="0">
                <a:latin typeface="+mn-lt"/>
              </a:rPr>
              <a:t>Customer Lifetime Value Analysis</a:t>
            </a:r>
          </a:p>
        </p:txBody>
      </p:sp>
      <p:sp>
        <p:nvSpPr>
          <p:cNvPr id="3" name="Subtitle 2">
            <a:extLst>
              <a:ext uri="{FF2B5EF4-FFF2-40B4-BE49-F238E27FC236}">
                <a16:creationId xmlns:a16="http://schemas.microsoft.com/office/drawing/2014/main" id="{83BC5C90-11DD-4607-0742-C656E73CEF52}"/>
              </a:ext>
            </a:extLst>
          </p:cNvPr>
          <p:cNvSpPr>
            <a:spLocks noGrp="1"/>
          </p:cNvSpPr>
          <p:nvPr>
            <p:ph type="subTitle" idx="1"/>
          </p:nvPr>
        </p:nvSpPr>
        <p:spPr>
          <a:xfrm>
            <a:off x="933061" y="5197573"/>
            <a:ext cx="3738466" cy="400795"/>
          </a:xfrm>
        </p:spPr>
        <p:txBody>
          <a:bodyPr>
            <a:normAutofit/>
          </a:bodyPr>
          <a:lstStyle/>
          <a:p>
            <a:r>
              <a:rPr lang="en-IN" dirty="0"/>
              <a:t>By Garima Nirala</a:t>
            </a:r>
          </a:p>
        </p:txBody>
      </p:sp>
    </p:spTree>
    <p:extLst>
      <p:ext uri="{BB962C8B-B14F-4D97-AF65-F5344CB8AC3E}">
        <p14:creationId xmlns:p14="http://schemas.microsoft.com/office/powerpoint/2010/main" val="194440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2A0-9959-A7EE-EDF4-800ACA548A70}"/>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ADEEAC99-5CEF-8A61-04E0-3DF7A69F77BA}"/>
              </a:ext>
            </a:extLst>
          </p:cNvPr>
          <p:cNvSpPr>
            <a:spLocks noGrp="1"/>
          </p:cNvSpPr>
          <p:nvPr>
            <p:ph idx="1"/>
          </p:nvPr>
        </p:nvSpPr>
        <p:spPr>
          <a:xfrm>
            <a:off x="421667" y="2114132"/>
            <a:ext cx="10960331" cy="4188525"/>
          </a:xfrm>
        </p:spPr>
        <p:txBody>
          <a:bodyPr/>
          <a:lstStyle/>
          <a:p>
            <a:pPr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Focus on Email Marketing: Given its strong performance in both cost-effectiveness and revenue generation, businesses should prioritize and invest in email marketing. Creating engaging, personalized email campaigns can be a winning strategy.</a:t>
            </a:r>
          </a:p>
          <a:p>
            <a:pPr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Leverage Social Media: Channels with high conversion rates, such as social media, deserve attention. Investing in targeted social media campaigns can lead to a higher customer conversion rate.</a:t>
            </a:r>
          </a:p>
          <a:p>
            <a:pPr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Enhance Referral Programs: Building and improving referral programs can help businesses increase both customer acquisition and revenue. Encouraging satisfied customers to refer friends and colleagues can be a powerful growth strategy.</a:t>
            </a:r>
          </a:p>
          <a:p>
            <a:pPr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Continuous Monitoring: It's essential to continually monitor and adjust marketing strategies based on changing customer behaviors and market dynamics. Regularly reviewing and optimizing these channels is crucial for sustained success.</a:t>
            </a:r>
          </a:p>
          <a:p>
            <a:endParaRPr lang="en-IN" dirty="0"/>
          </a:p>
        </p:txBody>
      </p:sp>
    </p:spTree>
    <p:extLst>
      <p:ext uri="{BB962C8B-B14F-4D97-AF65-F5344CB8AC3E}">
        <p14:creationId xmlns:p14="http://schemas.microsoft.com/office/powerpoint/2010/main" val="208236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B47A-1439-1A47-8EF9-694A45E3DCDE}"/>
              </a:ext>
            </a:extLst>
          </p:cNvPr>
          <p:cNvSpPr>
            <a:spLocks noGrp="1"/>
          </p:cNvSpPr>
          <p:nvPr>
            <p:ph type="ctrTitle"/>
          </p:nvPr>
        </p:nvSpPr>
        <p:spPr>
          <a:xfrm>
            <a:off x="698033" y="394788"/>
            <a:ext cx="10572000" cy="3813417"/>
          </a:xfrm>
        </p:spPr>
        <p:txBody>
          <a:bodyPr/>
          <a:lstStyle/>
          <a:p>
            <a:pPr algn="ctr"/>
            <a:r>
              <a:rPr lang="en-IN" sz="9600" dirty="0">
                <a:latin typeface="Brush Script MT" panose="03060802040406070304" pitchFamily="66" charset="0"/>
              </a:rPr>
              <a:t>Thank you</a:t>
            </a:r>
          </a:p>
        </p:txBody>
      </p:sp>
    </p:spTree>
    <p:extLst>
      <p:ext uri="{BB962C8B-B14F-4D97-AF65-F5344CB8AC3E}">
        <p14:creationId xmlns:p14="http://schemas.microsoft.com/office/powerpoint/2010/main" val="21675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E3D5-D2D5-45C6-77E4-742A0775E001}"/>
              </a:ext>
            </a:extLst>
          </p:cNvPr>
          <p:cNvSpPr>
            <a:spLocks noGrp="1"/>
          </p:cNvSpPr>
          <p:nvPr>
            <p:ph type="title"/>
          </p:nvPr>
        </p:nvSpPr>
        <p:spPr/>
        <p:txBody>
          <a:bodyPr/>
          <a:lstStyle/>
          <a:p>
            <a:r>
              <a:rPr lang="en-IN" dirty="0"/>
              <a:t>What is Customer Lifetime Value Analysis</a:t>
            </a:r>
          </a:p>
        </p:txBody>
      </p:sp>
      <p:sp>
        <p:nvSpPr>
          <p:cNvPr id="3" name="Content Placeholder 2">
            <a:extLst>
              <a:ext uri="{FF2B5EF4-FFF2-40B4-BE49-F238E27FC236}">
                <a16:creationId xmlns:a16="http://schemas.microsoft.com/office/drawing/2014/main" id="{02ADA84E-E66D-4A58-12C9-F863456DDC00}"/>
              </a:ext>
            </a:extLst>
          </p:cNvPr>
          <p:cNvSpPr>
            <a:spLocks noGrp="1"/>
          </p:cNvSpPr>
          <p:nvPr>
            <p:ph idx="1"/>
          </p:nvPr>
        </p:nvSpPr>
        <p:spPr>
          <a:xfrm>
            <a:off x="429208" y="2147643"/>
            <a:ext cx="11364686" cy="3907924"/>
          </a:xfrm>
        </p:spPr>
        <p:txBody>
          <a:bodyPr>
            <a:normAutofit/>
          </a:bodyPr>
          <a:lstStyle/>
          <a:p>
            <a:r>
              <a:rPr lang="en-US" b="0" i="0" dirty="0">
                <a:solidFill>
                  <a:schemeClr val="tx1">
                    <a:lumMod val="95000"/>
                  </a:schemeClr>
                </a:solidFill>
                <a:effectLst/>
                <a:latin typeface="Söhne"/>
              </a:rPr>
              <a:t>Customer Lifetime Value (CLV) analysis is a business metric and data-driven strategy used to understand and predict the total value a customer is likely to bring to a company throughout their entire relationship with that company.  By analyzing customer lifetime value , companies can identify the most effective marketing  channels and campaigns for acquiring high-value customers and develop targeted retention strategies to keep customers.</a:t>
            </a:r>
          </a:p>
          <a:p>
            <a:pPr marL="0" indent="0">
              <a:buNone/>
            </a:pPr>
            <a:endParaRPr lang="en-US" b="0" i="0" dirty="0">
              <a:solidFill>
                <a:schemeClr val="tx1">
                  <a:lumMod val="95000"/>
                </a:schemeClr>
              </a:solidFill>
              <a:effectLst/>
              <a:latin typeface="Söhne"/>
            </a:endParaRPr>
          </a:p>
          <a:p>
            <a:r>
              <a:rPr lang="en-US" b="0" i="0" dirty="0">
                <a:effectLst/>
                <a:latin typeface="Söhne"/>
              </a:rPr>
              <a:t>Pytho</a:t>
            </a:r>
            <a:r>
              <a:rPr lang="en-US" dirty="0">
                <a:latin typeface="Söhne"/>
              </a:rPr>
              <a:t>n is used for conducting out this analysis here ,</a:t>
            </a:r>
            <a:r>
              <a:rPr lang="en-US" b="0" i="0" dirty="0">
                <a:effectLst/>
                <a:latin typeface="Söhne"/>
              </a:rPr>
              <a:t>because of its extensive data analysis and machine learning libraries. It provides a wide range of libraries for CLV analysis process, and data visualization with Matplotlib, Seaborn, or Plotly. By using these tools and techniques, businesses can gain insights into their customer base and make informed decisions to optimize customer relationships and increase profitability.</a:t>
            </a:r>
          </a:p>
        </p:txBody>
      </p:sp>
    </p:spTree>
    <p:extLst>
      <p:ext uri="{BB962C8B-B14F-4D97-AF65-F5344CB8AC3E}">
        <p14:creationId xmlns:p14="http://schemas.microsoft.com/office/powerpoint/2010/main" val="175858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0DC6-83AD-2FA4-9437-07826AE51993}"/>
              </a:ext>
            </a:extLst>
          </p:cNvPr>
          <p:cNvSpPr>
            <a:spLocks noGrp="1"/>
          </p:cNvSpPr>
          <p:nvPr>
            <p:ph type="title"/>
          </p:nvPr>
        </p:nvSpPr>
        <p:spPr/>
        <p:txBody>
          <a:bodyPr/>
          <a:lstStyle/>
          <a:p>
            <a:r>
              <a:rPr lang="en-IN" dirty="0"/>
              <a:t>Objectives of the project</a:t>
            </a:r>
          </a:p>
        </p:txBody>
      </p:sp>
      <p:sp>
        <p:nvSpPr>
          <p:cNvPr id="3" name="Content Placeholder 2">
            <a:extLst>
              <a:ext uri="{FF2B5EF4-FFF2-40B4-BE49-F238E27FC236}">
                <a16:creationId xmlns:a16="http://schemas.microsoft.com/office/drawing/2014/main" id="{4751C1DB-4801-B82C-8650-4807043D0CE9}"/>
              </a:ext>
            </a:extLst>
          </p:cNvPr>
          <p:cNvSpPr>
            <a:spLocks noGrp="1"/>
          </p:cNvSpPr>
          <p:nvPr>
            <p:ph idx="1"/>
          </p:nvPr>
        </p:nvSpPr>
        <p:spPr>
          <a:xfrm>
            <a:off x="578498" y="2222286"/>
            <a:ext cx="11066106" cy="4029223"/>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Providing visualization for the distribution of Customer Acquisition Cost and Revenue generated by customer.</a:t>
            </a:r>
          </a:p>
          <a:p>
            <a:r>
              <a:rPr lang="en-IN" dirty="0">
                <a:latin typeface="Calibri" panose="020F0502020204030204" pitchFamily="34" charset="0"/>
                <a:ea typeface="Calibri" panose="020F0502020204030204" pitchFamily="34" charset="0"/>
                <a:cs typeface="Calibri" panose="020F0502020204030204" pitchFamily="34" charset="0"/>
              </a:rPr>
              <a:t>Comparing the cost of acquisition across various channels and determining which ones are the most and least profitable.</a:t>
            </a:r>
          </a:p>
          <a:p>
            <a:r>
              <a:rPr lang="en-IN" dirty="0">
                <a:latin typeface="Calibri" panose="020F0502020204030204" pitchFamily="34" charset="0"/>
                <a:ea typeface="Calibri" panose="020F0502020204030204" pitchFamily="34" charset="0"/>
                <a:cs typeface="Calibri" panose="020F0502020204030204" pitchFamily="34" charset="0"/>
              </a:rPr>
              <a:t>Determining which channels are most and least effective at converting customers.</a:t>
            </a:r>
          </a:p>
          <a:p>
            <a:r>
              <a:rPr lang="en-IN" dirty="0">
                <a:latin typeface="Calibri" panose="020F0502020204030204" pitchFamily="34" charset="0"/>
                <a:ea typeface="Calibri" panose="020F0502020204030204" pitchFamily="34" charset="0"/>
                <a:cs typeface="Calibri" panose="020F0502020204030204" pitchFamily="34" charset="0"/>
              </a:rPr>
              <a:t>Calculating the total revenue by channel and analysing the most and least profitable channels in terms of generating revenue.</a:t>
            </a:r>
          </a:p>
          <a:p>
            <a:r>
              <a:rPr lang="en-IN" dirty="0">
                <a:latin typeface="Calibri" panose="020F0502020204030204" pitchFamily="34" charset="0"/>
                <a:ea typeface="Calibri" panose="020F0502020204030204" pitchFamily="34" charset="0"/>
                <a:cs typeface="Calibri" panose="020F0502020204030204" pitchFamily="34" charset="0"/>
              </a:rPr>
              <a:t>And lastly calculating the return of investment(ROI) for each channel.</a:t>
            </a:r>
          </a:p>
        </p:txBody>
      </p:sp>
    </p:spTree>
    <p:extLst>
      <p:ext uri="{BB962C8B-B14F-4D97-AF65-F5344CB8AC3E}">
        <p14:creationId xmlns:p14="http://schemas.microsoft.com/office/powerpoint/2010/main" val="206003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1341-2FCA-C4F3-6776-062C393182F4}"/>
              </a:ext>
            </a:extLst>
          </p:cNvPr>
          <p:cNvSpPr>
            <a:spLocks noGrp="1"/>
          </p:cNvSpPr>
          <p:nvPr>
            <p:ph type="title"/>
          </p:nvPr>
        </p:nvSpPr>
        <p:spPr/>
        <p:txBody>
          <a:bodyPr/>
          <a:lstStyle/>
          <a:p>
            <a:r>
              <a:rPr lang="en-IN" sz="2800" dirty="0">
                <a:latin typeface="Calibri" panose="020F0502020204030204" pitchFamily="34" charset="0"/>
                <a:ea typeface="Calibri" panose="020F0502020204030204" pitchFamily="34" charset="0"/>
                <a:cs typeface="Calibri" panose="020F0502020204030204" pitchFamily="34" charset="0"/>
              </a:rPr>
              <a:t>We have used this customer acquisition dataset and imported various libraries for data manipulation and visualization</a:t>
            </a:r>
            <a:r>
              <a:rPr lang="en-IN" sz="1200" dirty="0"/>
              <a:t>.</a:t>
            </a:r>
          </a:p>
        </p:txBody>
      </p:sp>
      <p:pic>
        <p:nvPicPr>
          <p:cNvPr id="5" name="Content Placeholder 4">
            <a:extLst>
              <a:ext uri="{FF2B5EF4-FFF2-40B4-BE49-F238E27FC236}">
                <a16:creationId xmlns:a16="http://schemas.microsoft.com/office/drawing/2014/main" id="{DD88F52E-77DC-0D55-7745-2B695D20AB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21" r="25896"/>
          <a:stretch/>
        </p:blipFill>
        <p:spPr>
          <a:xfrm>
            <a:off x="1845700" y="1895358"/>
            <a:ext cx="8306006" cy="4897327"/>
          </a:xfrm>
        </p:spPr>
      </p:pic>
    </p:spTree>
    <p:extLst>
      <p:ext uri="{BB962C8B-B14F-4D97-AF65-F5344CB8AC3E}">
        <p14:creationId xmlns:p14="http://schemas.microsoft.com/office/powerpoint/2010/main" val="17398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4CCC-FC7D-A93A-C610-67CA388F925D}"/>
              </a:ext>
            </a:extLst>
          </p:cNvPr>
          <p:cNvSpPr>
            <a:spLocks noGrp="1"/>
          </p:cNvSpPr>
          <p:nvPr>
            <p:ph type="title"/>
          </p:nvPr>
        </p:nvSpPr>
        <p:spPr/>
        <p:txBody>
          <a:bodyPr/>
          <a:lstStyle/>
          <a:p>
            <a:r>
              <a:rPr lang="en-US" sz="2000" b="1" i="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Visualization of  the distribution for acquisition cost and revenue generated by the customer using histograms from seaborne library.</a:t>
            </a:r>
            <a:br>
              <a:rPr lang="en-US" sz="1050" b="1" i="0" dirty="0">
                <a:solidFill>
                  <a:srgbClr val="000000"/>
                </a:solidFill>
                <a:effectLst/>
                <a:latin typeface="Helvetica Neue"/>
              </a:rPr>
            </a:br>
            <a:endParaRPr lang="en-IN" sz="2000" dirty="0"/>
          </a:p>
        </p:txBody>
      </p:sp>
      <p:pic>
        <p:nvPicPr>
          <p:cNvPr id="9" name="Content Placeholder 8">
            <a:extLst>
              <a:ext uri="{FF2B5EF4-FFF2-40B4-BE49-F238E27FC236}">
                <a16:creationId xmlns:a16="http://schemas.microsoft.com/office/drawing/2014/main" id="{D5840C39-5E23-B7CF-0399-F1D3234E4F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502" t="36381" r="12120" b="18467"/>
          <a:stretch/>
        </p:blipFill>
        <p:spPr>
          <a:xfrm>
            <a:off x="389979" y="2295328"/>
            <a:ext cx="11412042" cy="3761273"/>
          </a:xfrm>
        </p:spPr>
      </p:pic>
    </p:spTree>
    <p:extLst>
      <p:ext uri="{BB962C8B-B14F-4D97-AF65-F5344CB8AC3E}">
        <p14:creationId xmlns:p14="http://schemas.microsoft.com/office/powerpoint/2010/main" val="33014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E5FD-E5A2-188C-FAED-92C032726B9E}"/>
              </a:ext>
            </a:extLst>
          </p:cNvPr>
          <p:cNvSpPr>
            <a:spLocks noGrp="1"/>
          </p:cNvSpPr>
          <p:nvPr>
            <p:ph type="title"/>
          </p:nvPr>
        </p:nvSpPr>
        <p:spPr/>
        <p:txBody>
          <a:bodyPr/>
          <a:lstStyle/>
          <a:p>
            <a:r>
              <a:rPr lang="en-IN" sz="4400" b="1" i="0" dirty="0">
                <a:effectLst/>
                <a:latin typeface="Söhne"/>
              </a:rPr>
              <a:t>Acquisition Cost by Channel</a:t>
            </a:r>
            <a:r>
              <a:rPr lang="en-IN" sz="4400" b="0" i="0" dirty="0">
                <a:solidFill>
                  <a:srgbClr val="374151"/>
                </a:solidFill>
                <a:effectLst/>
                <a:latin typeface="Söhne"/>
              </a:rPr>
              <a:t>:</a:t>
            </a:r>
            <a:endParaRPr lang="en-IN" sz="4400" dirty="0"/>
          </a:p>
        </p:txBody>
      </p:sp>
      <p:sp>
        <p:nvSpPr>
          <p:cNvPr id="10" name="TextBox 9">
            <a:extLst>
              <a:ext uri="{FF2B5EF4-FFF2-40B4-BE49-F238E27FC236}">
                <a16:creationId xmlns:a16="http://schemas.microsoft.com/office/drawing/2014/main" id="{3FD609DF-E57B-68B1-E173-F79E1395ABB3}"/>
              </a:ext>
            </a:extLst>
          </p:cNvPr>
          <p:cNvSpPr txBox="1"/>
          <p:nvPr/>
        </p:nvSpPr>
        <p:spPr>
          <a:xfrm>
            <a:off x="270588" y="2146041"/>
            <a:ext cx="3956179" cy="369331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"Paid Advertising" stands out with the highest acquisition cost, suggesting the need for businesses to carefully assess the ROI associated with this channel. It's essential to ensure that the expenses align with the expected benefits.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"Email Marketing" shines as a cost-effective method for acquiring new customers. It offers an excellent balance between cost and results, making it a highly recommended channel for customer acquisition.</a:t>
            </a:r>
          </a:p>
        </p:txBody>
      </p:sp>
      <p:pic>
        <p:nvPicPr>
          <p:cNvPr id="14" name="Content Placeholder 13">
            <a:extLst>
              <a:ext uri="{FF2B5EF4-FFF2-40B4-BE49-F238E27FC236}">
                <a16:creationId xmlns:a16="http://schemas.microsoft.com/office/drawing/2014/main" id="{88293F24-3E1C-A3F6-FD8F-285C992C3B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5753" y="1841911"/>
            <a:ext cx="7195659" cy="4837031"/>
          </a:xfrm>
        </p:spPr>
      </p:pic>
    </p:spTree>
    <p:extLst>
      <p:ext uri="{BB962C8B-B14F-4D97-AF65-F5344CB8AC3E}">
        <p14:creationId xmlns:p14="http://schemas.microsoft.com/office/powerpoint/2010/main" val="204794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D9F3-8411-C965-7DB3-BEB3FD5C4DC0}"/>
              </a:ext>
            </a:extLst>
          </p:cNvPr>
          <p:cNvSpPr>
            <a:spLocks noGrp="1"/>
          </p:cNvSpPr>
          <p:nvPr>
            <p:ph type="title"/>
          </p:nvPr>
        </p:nvSpPr>
        <p:spPr>
          <a:xfrm>
            <a:off x="524865" y="329201"/>
            <a:ext cx="10571998" cy="970450"/>
          </a:xfrm>
        </p:spPr>
        <p:txBody>
          <a:bodyPr/>
          <a:lstStyle/>
          <a:p>
            <a:r>
              <a:rPr lang="en-IN" sz="4400" b="1" i="0" dirty="0">
                <a:effectLst/>
                <a:latin typeface="Calibri" panose="020F0502020204030204" pitchFamily="34" charset="0"/>
                <a:ea typeface="Calibri" panose="020F0502020204030204" pitchFamily="34" charset="0"/>
                <a:cs typeface="Calibri" panose="020F0502020204030204" pitchFamily="34" charset="0"/>
              </a:rPr>
              <a:t>Conversion Rate by Channel</a:t>
            </a:r>
            <a:r>
              <a:rPr lang="en-IN" sz="4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C0B491A-C091-4F1C-15AB-3F8C7EEA10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1795" y="1950099"/>
            <a:ext cx="7156593" cy="4711958"/>
          </a:xfrm>
        </p:spPr>
      </p:pic>
      <p:sp>
        <p:nvSpPr>
          <p:cNvPr id="6" name="TextBox 5">
            <a:extLst>
              <a:ext uri="{FF2B5EF4-FFF2-40B4-BE49-F238E27FC236}">
                <a16:creationId xmlns:a16="http://schemas.microsoft.com/office/drawing/2014/main" id="{3867096D-56C7-1B23-5A18-30F8515C8C00}"/>
              </a:ext>
            </a:extLst>
          </p:cNvPr>
          <p:cNvSpPr txBox="1"/>
          <p:nvPr/>
        </p:nvSpPr>
        <p:spPr>
          <a:xfrm>
            <a:off x="412955" y="1950099"/>
            <a:ext cx="4168376" cy="480131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"Social Media" boasts the highest conversion rate, indicating that it's effective in converting visitors into customers. Businesses should consider leveraging social media strategies for improved customer conversion.</a:t>
            </a:r>
          </a:p>
          <a:p>
            <a:pPr algn="l"/>
            <a:endParaRPr lang="en-US" b="0" i="0" dirty="0">
              <a:effectLst/>
              <a:latin typeface="Söhne"/>
            </a:endParaRPr>
          </a:p>
          <a:p>
            <a:pPr algn="l">
              <a:buFont typeface="Arial" panose="020B0604020202020204" pitchFamily="34" charset="0"/>
              <a:buChar char="•"/>
            </a:pPr>
            <a:r>
              <a:rPr lang="en-US" b="0" i="0" dirty="0">
                <a:effectLst/>
                <a:latin typeface="Söhne"/>
              </a:rPr>
              <a:t>"Referral" follows closely, demonstrating the power of customer recommendations. Encouraging referrals and creating referral programs can be a lucrative strategy.</a:t>
            </a:r>
          </a:p>
          <a:p>
            <a:pPr algn="l"/>
            <a:endParaRPr lang="en-US" b="0" i="0" dirty="0">
              <a:effectLst/>
              <a:latin typeface="Söhne"/>
            </a:endParaRPr>
          </a:p>
          <a:p>
            <a:pPr algn="l">
              <a:buFont typeface="Arial" panose="020B0604020202020204" pitchFamily="34" charset="0"/>
              <a:buChar char="•"/>
            </a:pPr>
            <a:r>
              <a:rPr lang="en-US" b="0" i="0" dirty="0">
                <a:effectLst/>
                <a:latin typeface="Söhne"/>
              </a:rPr>
              <a:t>"Email Marketing" maintains a competitive conversion rate, showcasing its effectiveness in engaging and converting prospects into customers.</a:t>
            </a:r>
          </a:p>
          <a:p>
            <a:endParaRPr lang="en-IN" dirty="0"/>
          </a:p>
        </p:txBody>
      </p:sp>
    </p:spTree>
    <p:extLst>
      <p:ext uri="{BB962C8B-B14F-4D97-AF65-F5344CB8AC3E}">
        <p14:creationId xmlns:p14="http://schemas.microsoft.com/office/powerpoint/2010/main" val="219638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EC1-6F37-3526-EB73-A70399B7C726}"/>
              </a:ext>
            </a:extLst>
          </p:cNvPr>
          <p:cNvSpPr>
            <a:spLocks noGrp="1"/>
          </p:cNvSpPr>
          <p:nvPr>
            <p:ph type="title"/>
          </p:nvPr>
        </p:nvSpPr>
        <p:spPr>
          <a:xfrm>
            <a:off x="699796" y="242596"/>
            <a:ext cx="10690914" cy="1445629"/>
          </a:xfrm>
        </p:spPr>
        <p:txBody>
          <a:bodyPr/>
          <a:lstStyle/>
          <a:p>
            <a:r>
              <a:rPr lang="en-IN" sz="4400" b="1" i="0" dirty="0">
                <a:effectLst/>
                <a:latin typeface="Calibri" panose="020F0502020204030204" pitchFamily="34" charset="0"/>
                <a:ea typeface="Calibri" panose="020F0502020204030204" pitchFamily="34" charset="0"/>
                <a:cs typeface="Calibri" panose="020F0502020204030204" pitchFamily="34" charset="0"/>
              </a:rPr>
              <a:t>Total Revenue by Channel</a:t>
            </a:r>
            <a:r>
              <a:rPr lang="en-IN" sz="4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F2184696-C18C-2AF0-AA0F-DF3CF05FF9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7396" y="1979904"/>
            <a:ext cx="7725747" cy="4635500"/>
          </a:xfrm>
        </p:spPr>
      </p:pic>
      <p:sp>
        <p:nvSpPr>
          <p:cNvPr id="6" name="TextBox 5">
            <a:extLst>
              <a:ext uri="{FF2B5EF4-FFF2-40B4-BE49-F238E27FC236}">
                <a16:creationId xmlns:a16="http://schemas.microsoft.com/office/drawing/2014/main" id="{430D2F9E-CEFA-305B-2C7B-7398E23AAC26}"/>
              </a:ext>
            </a:extLst>
          </p:cNvPr>
          <p:cNvSpPr txBox="1"/>
          <p:nvPr/>
        </p:nvSpPr>
        <p:spPr>
          <a:xfrm>
            <a:off x="335903" y="2099388"/>
            <a:ext cx="3853542" cy="369331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"Email Marketing" emerges as the most profitable channel for generating revenue. Businesses should prioritize email marketing strategies and invest in list building, personalized content, and email automation to capitalize on this high revenue channel.</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"Referral" shows promise as the second-highest revenue generator. Companies can enhance their referral programs to boost revenue further.</a:t>
            </a:r>
          </a:p>
          <a:p>
            <a:endParaRPr lang="en-IN" dirty="0"/>
          </a:p>
        </p:txBody>
      </p:sp>
    </p:spTree>
    <p:extLst>
      <p:ext uri="{BB962C8B-B14F-4D97-AF65-F5344CB8AC3E}">
        <p14:creationId xmlns:p14="http://schemas.microsoft.com/office/powerpoint/2010/main" val="352273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DDB0-14CC-CD25-25BA-B59235194F95}"/>
              </a:ext>
            </a:extLst>
          </p:cNvPr>
          <p:cNvSpPr>
            <a:spLocks noGrp="1"/>
          </p:cNvSpPr>
          <p:nvPr>
            <p:ph type="title"/>
          </p:nvPr>
        </p:nvSpPr>
        <p:spPr/>
        <p:txBody>
          <a:bodyPr/>
          <a:lstStyle/>
          <a:p>
            <a:r>
              <a:rPr lang="en-IN" sz="4400" b="1" i="0" dirty="0">
                <a:effectLst/>
                <a:latin typeface="Calibri" panose="020F0502020204030204" pitchFamily="34" charset="0"/>
                <a:ea typeface="Calibri" panose="020F0502020204030204" pitchFamily="34" charset="0"/>
                <a:cs typeface="Calibri" panose="020F0502020204030204" pitchFamily="34" charset="0"/>
              </a:rPr>
              <a:t>ROI by Channel</a:t>
            </a:r>
            <a:r>
              <a:rPr lang="en-IN" sz="4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797E218-4399-CA6D-A6EF-F8D4A59280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3136" y="1933251"/>
            <a:ext cx="6938864" cy="4605201"/>
          </a:xfrm>
        </p:spPr>
      </p:pic>
      <p:sp>
        <p:nvSpPr>
          <p:cNvPr id="6" name="TextBox 5">
            <a:extLst>
              <a:ext uri="{FF2B5EF4-FFF2-40B4-BE49-F238E27FC236}">
                <a16:creationId xmlns:a16="http://schemas.microsoft.com/office/drawing/2014/main" id="{956E46F3-FFAB-1DA9-734A-EC1748D73897}"/>
              </a:ext>
            </a:extLst>
          </p:cNvPr>
          <p:cNvSpPr txBox="1"/>
          <p:nvPr/>
        </p:nvSpPr>
        <p:spPr>
          <a:xfrm>
            <a:off x="147484" y="2174032"/>
            <a:ext cx="4648451" cy="2585323"/>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"Email Marketing" consistently yields higher returns, reflecting its efficiency in cost-effective marketing and sales efforts. Businesses should continue to invest in and refine their email marketing campaigns.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"Referral" also demonstrates a strong ROI, making it an attractive channel for investment.</a:t>
            </a:r>
          </a:p>
          <a:p>
            <a:endParaRPr lang="en-IN" dirty="0"/>
          </a:p>
        </p:txBody>
      </p:sp>
    </p:spTree>
    <p:extLst>
      <p:ext uri="{BB962C8B-B14F-4D97-AF65-F5344CB8AC3E}">
        <p14:creationId xmlns:p14="http://schemas.microsoft.com/office/powerpoint/2010/main" val="4064743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117</TotalTime>
  <Words>902</Words>
  <Application>Microsoft Office PowerPoint</Application>
  <PresentationFormat>Widescreen</PresentationFormat>
  <Paragraphs>46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Brush Script MT</vt:lpstr>
      <vt:lpstr>Calibri</vt:lpstr>
      <vt:lpstr>Century Gothic</vt:lpstr>
      <vt:lpstr>Helvetica Neue</vt:lpstr>
      <vt:lpstr>Söhne</vt:lpstr>
      <vt:lpstr>Wingdings 2</vt:lpstr>
      <vt:lpstr>Quotable</vt:lpstr>
      <vt:lpstr>Customer Lifetime Value Analysis</vt:lpstr>
      <vt:lpstr>What is Customer Lifetime Value Analysis</vt:lpstr>
      <vt:lpstr>Objectives of the project</vt:lpstr>
      <vt:lpstr>We have used this customer acquisition dataset and imported various libraries for data manipulation and visualization.</vt:lpstr>
      <vt:lpstr>Visualization of  the distribution for acquisition cost and revenue generated by the customer using histograms from seaborne library. </vt:lpstr>
      <vt:lpstr>Acquisition Cost by Channel:</vt:lpstr>
      <vt:lpstr>Conversion Rate by Channel:</vt:lpstr>
      <vt:lpstr>Total Revenue by Channel: </vt:lpstr>
      <vt:lpstr>ROI by Channel: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Value Analysis</dc:title>
  <dc:creator>Garima Nirala</dc:creator>
  <cp:lastModifiedBy>Garima Nirala</cp:lastModifiedBy>
  <cp:revision>1</cp:revision>
  <dcterms:created xsi:type="dcterms:W3CDTF">2023-10-11T11:32:49Z</dcterms:created>
  <dcterms:modified xsi:type="dcterms:W3CDTF">2023-10-11T13:30:37Z</dcterms:modified>
</cp:coreProperties>
</file>