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7fcfd7bd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7fcfd7bd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7fcfd7bd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7fcfd7bd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7fcfd7bd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37fcfd7bd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7fcfd7bd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37fcfd7bd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7fcfd7bd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7fcfd7bd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7fcfd7bd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7fcfd7bd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7fcfd7bd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37fcfd7bd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7fcfd7bd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7fcfd7bd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7fcfd7bd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7fcfd7bd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7fcfd7bd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7fcfd7bd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7fcfd7bd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7fcfd7bd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7fcfd7bd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7fcfd7bd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7fcfd7bd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7fcfd7bd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7fcfd7bd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7fcfd7bd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7fcfd7bd1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7fcfd7bd1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Spring Wheat Yield Production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Nirali Kotak</a:t>
            </a:r>
            <a:endParaRPr/>
          </a:p>
          <a:p>
            <a:pPr indent="0" lvl="0" marL="0" rtl="0" algn="l">
              <a:spcBef>
                <a:spcPts val="0"/>
              </a:spcBef>
              <a:spcAft>
                <a:spcPts val="0"/>
              </a:spcAft>
              <a:buNone/>
            </a:pPr>
            <a:r>
              <a:rPr lang="en"/>
              <a:t>Mentor : Ruhid Mirzayev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Time Series Analysis - AR</a:t>
            </a:r>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0"/>
              </a:spcAft>
              <a:buNone/>
            </a:pPr>
            <a:r>
              <a:t/>
            </a:r>
            <a:endParaRPr/>
          </a:p>
          <a:p>
            <a:pPr indent="0" lvl="0" marL="914400" rtl="0" algn="l">
              <a:spcBef>
                <a:spcPts val="120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3738625" y="2105750"/>
            <a:ext cx="5136400" cy="2800776"/>
          </a:xfrm>
          <a:prstGeom prst="rect">
            <a:avLst/>
          </a:prstGeom>
          <a:noFill/>
          <a:ln>
            <a:noFill/>
          </a:ln>
        </p:spPr>
      </p:pic>
      <p:sp>
        <p:nvSpPr>
          <p:cNvPr id="341" name="Google Shape;341;p22"/>
          <p:cNvSpPr txBox="1"/>
          <p:nvPr/>
        </p:nvSpPr>
        <p:spPr>
          <a:xfrm>
            <a:off x="4264250" y="598575"/>
            <a:ext cx="2519100" cy="21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2"/>
          <p:cNvSpPr txBox="1"/>
          <p:nvPr/>
        </p:nvSpPr>
        <p:spPr>
          <a:xfrm>
            <a:off x="1402375" y="2409100"/>
            <a:ext cx="2519100" cy="452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2"/>
                </a:solidFill>
                <a:latin typeface="Nunito"/>
                <a:ea typeface="Nunito"/>
                <a:cs typeface="Nunito"/>
                <a:sym typeface="Nunito"/>
              </a:rPr>
              <a:t>AR(p) is a simple but powerful model that assumes the value of a variable at a given time point depends linearly on its past values. In other words, it assumes that the current value of a variable can be predicted based on its own previous values.</a:t>
            </a:r>
            <a:endParaRPr sz="800">
              <a:solidFill>
                <a:schemeClr val="dk2"/>
              </a:solidFill>
              <a:latin typeface="Nunito"/>
              <a:ea typeface="Nunito"/>
              <a:cs typeface="Nunito"/>
              <a:sym typeface="Nunito"/>
            </a:endParaRPr>
          </a:p>
          <a:p>
            <a:pPr indent="0" lvl="0" marL="0" rtl="0" algn="l">
              <a:lnSpc>
                <a:spcPct val="115000"/>
              </a:lnSpc>
              <a:spcBef>
                <a:spcPts val="1100"/>
              </a:spcBef>
              <a:spcAft>
                <a:spcPts val="0"/>
              </a:spcAft>
              <a:buNone/>
            </a:pPr>
            <a:r>
              <a:rPr lang="en" sz="800">
                <a:solidFill>
                  <a:schemeClr val="dk2"/>
                </a:solidFill>
                <a:latin typeface="Nunito"/>
                <a:ea typeface="Nunito"/>
                <a:cs typeface="Nunito"/>
                <a:sym typeface="Nunito"/>
              </a:rPr>
              <a:t>X(t) = c + φ₁X(t-1) + φ₂X(t-2) + ... + φₚX(t-p) + ε(t)</a:t>
            </a:r>
            <a:endParaRPr sz="800">
              <a:solidFill>
                <a:schemeClr val="dk2"/>
              </a:solidFill>
              <a:latin typeface="Nunito"/>
              <a:ea typeface="Nunito"/>
              <a:cs typeface="Nunito"/>
              <a:sym typeface="Nunito"/>
            </a:endParaRPr>
          </a:p>
          <a:p>
            <a:pPr indent="-279400" lvl="0" marL="457200" rtl="0" algn="l">
              <a:lnSpc>
                <a:spcPct val="115000"/>
              </a:lnSpc>
              <a:spcBef>
                <a:spcPts val="1100"/>
              </a:spcBef>
              <a:spcAft>
                <a:spcPts val="0"/>
              </a:spcAft>
              <a:buSzPts val="800"/>
              <a:buChar char="●"/>
            </a:pPr>
            <a:r>
              <a:rPr lang="en" sz="800">
                <a:solidFill>
                  <a:schemeClr val="dk2"/>
                </a:solidFill>
                <a:latin typeface="Nunito"/>
                <a:ea typeface="Nunito"/>
                <a:cs typeface="Nunito"/>
                <a:sym typeface="Nunito"/>
              </a:rPr>
              <a:t>X(t): the variable of interest at time t</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SzPts val="800"/>
              <a:buChar char="●"/>
            </a:pPr>
            <a:r>
              <a:rPr lang="en" sz="800">
                <a:solidFill>
                  <a:schemeClr val="dk2"/>
                </a:solidFill>
                <a:latin typeface="Nunito"/>
                <a:ea typeface="Nunito"/>
                <a:cs typeface="Nunito"/>
                <a:sym typeface="Nunito"/>
              </a:rPr>
              <a:t>c: constant term</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SzPts val="800"/>
              <a:buChar char="●"/>
            </a:pPr>
            <a:r>
              <a:rPr lang="en" sz="800">
                <a:solidFill>
                  <a:schemeClr val="dk2"/>
                </a:solidFill>
                <a:latin typeface="Nunito"/>
                <a:ea typeface="Nunito"/>
                <a:cs typeface="Nunito"/>
                <a:sym typeface="Nunito"/>
              </a:rPr>
              <a:t>φ₁, φ₂, ..., φₚ are the autoregressive coefficients</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SzPts val="800"/>
              <a:buChar char="●"/>
            </a:pPr>
            <a:r>
              <a:rPr lang="en" sz="800">
                <a:solidFill>
                  <a:schemeClr val="dk2"/>
                </a:solidFill>
                <a:latin typeface="Nunito"/>
                <a:ea typeface="Nunito"/>
                <a:cs typeface="Nunito"/>
                <a:sym typeface="Nunito"/>
              </a:rPr>
              <a:t>X(t-1), X(t-2), ..., X(t-p): lagged values</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SzPts val="800"/>
              <a:buChar char="●"/>
            </a:pPr>
            <a:r>
              <a:rPr lang="en" sz="800">
                <a:solidFill>
                  <a:schemeClr val="dk2"/>
                </a:solidFill>
                <a:latin typeface="Nunito"/>
                <a:ea typeface="Nunito"/>
                <a:cs typeface="Nunito"/>
                <a:sym typeface="Nunito"/>
              </a:rPr>
              <a:t>ε(t): random error term.</a:t>
            </a:r>
            <a:endParaRPr sz="800">
              <a:latin typeface="Nunito"/>
              <a:ea typeface="Nunito"/>
              <a:cs typeface="Nunito"/>
              <a:sym typeface="Nunito"/>
            </a:endParaRPr>
          </a:p>
          <a:p>
            <a:pPr indent="0" lvl="0" marL="0" rtl="0" algn="l">
              <a:spcBef>
                <a:spcPts val="50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 - ARIMA</a:t>
            </a:r>
            <a:endParaRPr/>
          </a:p>
          <a:p>
            <a:pPr indent="0" lvl="0" marL="0" rtl="0" algn="l">
              <a:spcBef>
                <a:spcPts val="1200"/>
              </a:spcBef>
              <a:spcAft>
                <a:spcPts val="0"/>
              </a:spcAft>
              <a:buNone/>
            </a:pPr>
            <a:r>
              <a:t/>
            </a:r>
            <a:endParaRPr/>
          </a:p>
          <a:p>
            <a:pPr indent="0" lvl="0" marL="914400" rtl="0" algn="l">
              <a:spcBef>
                <a:spcPts val="1200"/>
              </a:spcBef>
              <a:spcAft>
                <a:spcPts val="1200"/>
              </a:spcAft>
              <a:buNone/>
            </a:pPr>
            <a:r>
              <a:t/>
            </a:r>
            <a:endParaRPr/>
          </a:p>
        </p:txBody>
      </p:sp>
      <p:pic>
        <p:nvPicPr>
          <p:cNvPr id="349" name="Google Shape;349;p23"/>
          <p:cNvPicPr preferRelativeResize="0"/>
          <p:nvPr/>
        </p:nvPicPr>
        <p:blipFill>
          <a:blip r:embed="rId3">
            <a:alphaModFix/>
          </a:blip>
          <a:stretch>
            <a:fillRect/>
          </a:stretch>
        </p:blipFill>
        <p:spPr>
          <a:xfrm>
            <a:off x="3855475" y="1925525"/>
            <a:ext cx="5512699" cy="2606125"/>
          </a:xfrm>
          <a:prstGeom prst="rect">
            <a:avLst/>
          </a:prstGeom>
          <a:noFill/>
          <a:ln>
            <a:noFill/>
          </a:ln>
        </p:spPr>
      </p:pic>
      <p:sp>
        <p:nvSpPr>
          <p:cNvPr id="350" name="Google Shape;350;p23"/>
          <p:cNvSpPr txBox="1"/>
          <p:nvPr/>
        </p:nvSpPr>
        <p:spPr>
          <a:xfrm>
            <a:off x="1402375" y="2365125"/>
            <a:ext cx="2453100" cy="432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2"/>
                </a:solidFill>
                <a:latin typeface="Nunito"/>
                <a:ea typeface="Nunito"/>
                <a:cs typeface="Nunito"/>
                <a:sym typeface="Nunito"/>
              </a:rPr>
              <a:t>ARIMA(p,d,q) is a popular and widely used model for time series forecasting and analysis. Three main components:</a:t>
            </a:r>
            <a:endParaRPr sz="800">
              <a:solidFill>
                <a:schemeClr val="dk2"/>
              </a:solidFill>
              <a:latin typeface="Nunito"/>
              <a:ea typeface="Nunito"/>
              <a:cs typeface="Nunito"/>
              <a:sym typeface="Nunito"/>
            </a:endParaRPr>
          </a:p>
          <a:p>
            <a:pPr indent="-279400" lvl="0" marL="457200" rtl="0" algn="l">
              <a:lnSpc>
                <a:spcPct val="115000"/>
              </a:lnSpc>
              <a:spcBef>
                <a:spcPts val="1200"/>
              </a:spcBef>
              <a:spcAft>
                <a:spcPts val="0"/>
              </a:spcAft>
              <a:buClr>
                <a:schemeClr val="dk2"/>
              </a:buClr>
              <a:buSzPts val="800"/>
              <a:buFont typeface="Nunito"/>
              <a:buChar char="●"/>
            </a:pPr>
            <a:r>
              <a:rPr lang="en" sz="800">
                <a:solidFill>
                  <a:schemeClr val="dk2"/>
                </a:solidFill>
                <a:latin typeface="Nunito"/>
                <a:ea typeface="Nunito"/>
                <a:cs typeface="Nunito"/>
                <a:sym typeface="Nunito"/>
              </a:rPr>
              <a:t>Autoregressive (p) - correlation current time value and historical lagged values</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Clr>
                <a:schemeClr val="dk2"/>
              </a:buClr>
              <a:buSzPts val="800"/>
              <a:buFont typeface="Nunito"/>
              <a:buChar char="●"/>
            </a:pPr>
            <a:r>
              <a:rPr lang="en" sz="800">
                <a:solidFill>
                  <a:schemeClr val="dk2"/>
                </a:solidFill>
                <a:latin typeface="Nunito"/>
                <a:ea typeface="Nunito"/>
                <a:cs typeface="Nunito"/>
                <a:sym typeface="Nunito"/>
              </a:rPr>
              <a:t>Integrated (d) - differencing values to make it stationary</a:t>
            </a:r>
            <a:endParaRPr sz="800">
              <a:solidFill>
                <a:schemeClr val="dk2"/>
              </a:solidFill>
              <a:latin typeface="Nunito"/>
              <a:ea typeface="Nunito"/>
              <a:cs typeface="Nunito"/>
              <a:sym typeface="Nunito"/>
            </a:endParaRPr>
          </a:p>
          <a:p>
            <a:pPr indent="-279400" lvl="0" marL="457200" rtl="0" algn="l">
              <a:lnSpc>
                <a:spcPct val="115000"/>
              </a:lnSpc>
              <a:spcBef>
                <a:spcPts val="0"/>
              </a:spcBef>
              <a:spcAft>
                <a:spcPts val="0"/>
              </a:spcAft>
              <a:buClr>
                <a:schemeClr val="dk2"/>
              </a:buClr>
              <a:buSzPts val="800"/>
              <a:buFont typeface="Nunito"/>
              <a:buChar char="●"/>
            </a:pPr>
            <a:r>
              <a:rPr lang="en" sz="800">
                <a:solidFill>
                  <a:schemeClr val="dk2"/>
                </a:solidFill>
                <a:latin typeface="Nunito"/>
                <a:ea typeface="Nunito"/>
                <a:cs typeface="Nunito"/>
                <a:sym typeface="Nunito"/>
              </a:rPr>
              <a:t>Moving Average (q) - The moving average component represents the relationship between an observation in the time series and the residual errors from a moving average model applied to lagged observations. It captures random noise and shocks in data</a:t>
            </a:r>
            <a:endParaRPr sz="800">
              <a:highlight>
                <a:srgbClr val="FFFFFF"/>
              </a:highlight>
            </a:endParaRPr>
          </a:p>
          <a:p>
            <a:pPr indent="0" lvl="0" marL="0" rtl="0" algn="l">
              <a:spcBef>
                <a:spcPts val="50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56" name="Google Shape;356;p24"/>
          <p:cNvSpPr txBox="1"/>
          <p:nvPr>
            <p:ph idx="1" type="body"/>
          </p:nvPr>
        </p:nvSpPr>
        <p:spPr>
          <a:xfrm>
            <a:off x="1245225" y="1648000"/>
            <a:ext cx="7089000" cy="28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000000"/>
                </a:solidFill>
                <a:highlight>
                  <a:srgbClr val="FFFFFF"/>
                </a:highlight>
              </a:rPr>
              <a:t>Time Series Analysis - XGBoost</a:t>
            </a:r>
            <a:endParaRPr sz="700">
              <a:solidFill>
                <a:srgbClr val="000000"/>
              </a:solidFill>
              <a:highlight>
                <a:srgbClr val="FFFFFF"/>
              </a:highlight>
            </a:endParaRPr>
          </a:p>
          <a:p>
            <a:pPr indent="0" lvl="0" marL="0" rtl="0" algn="l">
              <a:spcBef>
                <a:spcPts val="1100"/>
              </a:spcBef>
              <a:spcAft>
                <a:spcPts val="0"/>
              </a:spcAft>
              <a:buNone/>
            </a:pPr>
            <a:r>
              <a:rPr lang="en" sz="700">
                <a:solidFill>
                  <a:srgbClr val="000000"/>
                </a:solidFill>
                <a:highlight>
                  <a:srgbClr val="FFFFFF"/>
                </a:highlight>
              </a:rPr>
              <a:t>XGBoost can be applied to time series analysis by transforming the problem into a supervised learning task. The basic idea is to use lagged observations of the target variable and other relevant features as input to predict the target variable at a future time step. This transformation enables XGBoost to leverage its ability to capture complex relationships and make accurate predictions.</a:t>
            </a:r>
            <a:endParaRPr sz="700">
              <a:solidFill>
                <a:srgbClr val="000000"/>
              </a:solidFill>
              <a:highlight>
                <a:srgbClr val="FFFFFF"/>
              </a:highlight>
            </a:endParaRPr>
          </a:p>
          <a:p>
            <a:pPr indent="0" lvl="0" marL="0" rtl="0" algn="l">
              <a:spcBef>
                <a:spcPts val="1100"/>
              </a:spcBef>
              <a:spcAft>
                <a:spcPts val="0"/>
              </a:spcAft>
              <a:buNone/>
            </a:pPr>
            <a:r>
              <a:rPr lang="en" sz="700">
                <a:solidFill>
                  <a:srgbClr val="000000"/>
                </a:solidFill>
                <a:highlight>
                  <a:srgbClr val="FFFFFF"/>
                </a:highlight>
              </a:rPr>
              <a:t>Here are the general steps involved in applying XGBoost to time series analysis:</a:t>
            </a:r>
            <a:endParaRPr sz="700">
              <a:solidFill>
                <a:srgbClr val="000000"/>
              </a:solidFill>
              <a:highlight>
                <a:srgbClr val="FFFFFF"/>
              </a:highlight>
            </a:endParaRPr>
          </a:p>
          <a:p>
            <a:pPr indent="-273050" lvl="0" marL="457200" rtl="0" algn="l">
              <a:spcBef>
                <a:spcPts val="1100"/>
              </a:spcBef>
              <a:spcAft>
                <a:spcPts val="0"/>
              </a:spcAft>
              <a:buClr>
                <a:srgbClr val="000000"/>
              </a:buClr>
              <a:buSzPts val="700"/>
              <a:buFont typeface="Nunito"/>
              <a:buAutoNum type="arabicPeriod"/>
            </a:pPr>
            <a:r>
              <a:rPr lang="en" sz="700">
                <a:solidFill>
                  <a:srgbClr val="000000"/>
                </a:solidFill>
                <a:highlight>
                  <a:srgbClr val="FFFFFF"/>
                </a:highlight>
              </a:rPr>
              <a:t>Data Preparation: Arrange the time series data in a tabular format with columns representing lagged observations and features. The target variable should be shifted to represent future values.</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Feature Engineering: Create relevant lagged features, such as lagged values of the target variable and other variables that may have predictive power. Additionally, you can incorporate time-based features like day of the week or month.</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Train-Test Split: Divide the dataset into training and testing sets, ensuring that the order of observations is preserved. Typically, the more recent data is kept for testing to evaluate the model's performance on unseen data.</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XGBoost Modeling: Build an XGBoost model using the training data. Specify the appropriate objective function, hyperparameters, and performance metrics based on your specific time series problem.</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Model Training: Train the XGBoost model on the training set, optimizing the objective function and minimizing the chosen loss function.</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Model Evaluation: Evaluate the trained model on the test set using appropriate evaluation metrics for time series forecasting, such as mean absolute error (MAE) or root mean squared error (RMSE).</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Model Fine-tuning: Experiment with different hyperparameter values, feature selection techniques, or model architectures to improve performance. Techniques like cross-validation can be applied for hyperparameter tuning.</a:t>
            </a:r>
            <a:endParaRPr sz="700">
              <a:solidFill>
                <a:srgbClr val="000000"/>
              </a:solidFill>
              <a:highlight>
                <a:srgbClr val="FFFFFF"/>
              </a:highlight>
            </a:endParaRPr>
          </a:p>
          <a:p>
            <a:pPr indent="-273050" lvl="0" marL="457200" rtl="0" algn="l">
              <a:spcBef>
                <a:spcPts val="0"/>
              </a:spcBef>
              <a:spcAft>
                <a:spcPts val="0"/>
              </a:spcAft>
              <a:buClr>
                <a:srgbClr val="000000"/>
              </a:buClr>
              <a:buSzPts val="700"/>
              <a:buFont typeface="Nunito"/>
              <a:buAutoNum type="arabicPeriod"/>
            </a:pPr>
            <a:r>
              <a:rPr lang="en" sz="700">
                <a:solidFill>
                  <a:srgbClr val="000000"/>
                </a:solidFill>
                <a:highlight>
                  <a:srgbClr val="FFFFFF"/>
                </a:highlight>
              </a:rPr>
              <a:t>Forecasting: Once the model is trained and validated, you can use it to make predictions on unseen data or forecast future values of the time series.</a:t>
            </a:r>
            <a:endParaRPr sz="700">
              <a:solidFill>
                <a:srgbClr val="000000"/>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62" name="Google Shape;362;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a:t>
            </a:r>
            <a:endParaRPr/>
          </a:p>
          <a:p>
            <a:pPr indent="-311150" lvl="0" marL="914400" rtl="0" algn="l">
              <a:spcBef>
                <a:spcPts val="1200"/>
              </a:spcBef>
              <a:spcAft>
                <a:spcPts val="0"/>
              </a:spcAft>
              <a:buSzPts val="1300"/>
              <a:buChar char="●"/>
            </a:pPr>
            <a:r>
              <a:rPr lang="en"/>
              <a:t>XGBoost </a:t>
            </a:r>
            <a:endParaRPr/>
          </a:p>
        </p:txBody>
      </p:sp>
      <p:pic>
        <p:nvPicPr>
          <p:cNvPr id="363" name="Google Shape;363;p25"/>
          <p:cNvPicPr preferRelativeResize="0"/>
          <p:nvPr/>
        </p:nvPicPr>
        <p:blipFill>
          <a:blip r:embed="rId3">
            <a:alphaModFix/>
          </a:blip>
          <a:stretch>
            <a:fillRect/>
          </a:stretch>
        </p:blipFill>
        <p:spPr>
          <a:xfrm>
            <a:off x="3120975" y="2135125"/>
            <a:ext cx="5772449" cy="284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69" name="Google Shape;369;p26"/>
          <p:cNvSpPr txBox="1"/>
          <p:nvPr>
            <p:ph idx="1" type="body"/>
          </p:nvPr>
        </p:nvSpPr>
        <p:spPr>
          <a:xfrm>
            <a:off x="1303800" y="1771650"/>
            <a:ext cx="7030500" cy="27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a:t>
            </a:r>
            <a:endParaRPr/>
          </a:p>
          <a:p>
            <a:pPr indent="-311150" lvl="0" marL="457200" rtl="0" algn="l">
              <a:spcBef>
                <a:spcPts val="1200"/>
              </a:spcBef>
              <a:spcAft>
                <a:spcPts val="0"/>
              </a:spcAft>
              <a:buSzPts val="1300"/>
              <a:buChar char="●"/>
            </a:pPr>
            <a:r>
              <a:rPr lang="en"/>
              <a:t>Silhouette Score Method</a:t>
            </a:r>
            <a:endParaRPr/>
          </a:p>
        </p:txBody>
      </p:sp>
      <p:pic>
        <p:nvPicPr>
          <p:cNvPr id="370" name="Google Shape;370;p26"/>
          <p:cNvPicPr preferRelativeResize="0"/>
          <p:nvPr/>
        </p:nvPicPr>
        <p:blipFill>
          <a:blip r:embed="rId3">
            <a:alphaModFix/>
          </a:blip>
          <a:stretch>
            <a:fillRect/>
          </a:stretch>
        </p:blipFill>
        <p:spPr>
          <a:xfrm>
            <a:off x="4982073" y="1990046"/>
            <a:ext cx="4019423" cy="2541600"/>
          </a:xfrm>
          <a:prstGeom prst="rect">
            <a:avLst/>
          </a:prstGeom>
          <a:noFill/>
          <a:ln>
            <a:noFill/>
          </a:ln>
        </p:spPr>
      </p:pic>
      <p:sp>
        <p:nvSpPr>
          <p:cNvPr id="371" name="Google Shape;371;p26"/>
          <p:cNvSpPr txBox="1"/>
          <p:nvPr/>
        </p:nvSpPr>
        <p:spPr>
          <a:xfrm>
            <a:off x="1521075" y="2444250"/>
            <a:ext cx="3402600" cy="28662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1300"/>
              </a:spcBef>
              <a:spcAft>
                <a:spcPts val="0"/>
              </a:spcAft>
              <a:buNone/>
            </a:pPr>
            <a:r>
              <a:rPr lang="en" sz="800">
                <a:solidFill>
                  <a:srgbClr val="242424"/>
                </a:solidFill>
                <a:highlight>
                  <a:srgbClr val="FFFFFF"/>
                </a:highlight>
                <a:latin typeface="Nunito"/>
                <a:ea typeface="Nunito"/>
                <a:cs typeface="Nunito"/>
                <a:sym typeface="Nunito"/>
              </a:rPr>
              <a:t>Silhouette Coefficient or silhouette score is a metric used to calculate the goodness of a clustering technique. Its value ranges from -1 to 1.</a:t>
            </a:r>
            <a:endParaRPr sz="800">
              <a:solidFill>
                <a:srgbClr val="242424"/>
              </a:solidFill>
              <a:highlight>
                <a:srgbClr val="FFFFFF"/>
              </a:highlight>
              <a:latin typeface="Nunito"/>
              <a:ea typeface="Nunito"/>
              <a:cs typeface="Nunito"/>
              <a:sym typeface="Nunito"/>
            </a:endParaRPr>
          </a:p>
          <a:p>
            <a:pPr indent="0" lvl="0" marL="0" rtl="0" algn="l">
              <a:lnSpc>
                <a:spcPct val="218181"/>
              </a:lnSpc>
              <a:spcBef>
                <a:spcPts val="1300"/>
              </a:spcBef>
              <a:spcAft>
                <a:spcPts val="0"/>
              </a:spcAft>
              <a:buNone/>
            </a:pPr>
            <a:r>
              <a:rPr lang="en" sz="800">
                <a:solidFill>
                  <a:srgbClr val="242424"/>
                </a:solidFill>
                <a:highlight>
                  <a:srgbClr val="FFFFFF"/>
                </a:highlight>
                <a:latin typeface="Nunito"/>
                <a:ea typeface="Nunito"/>
                <a:cs typeface="Nunito"/>
                <a:sym typeface="Nunito"/>
              </a:rPr>
              <a:t>1: Means clusters are well apart from each other and clearly distinguished.</a:t>
            </a:r>
            <a:endParaRPr sz="800">
              <a:solidFill>
                <a:srgbClr val="242424"/>
              </a:solidFill>
              <a:highlight>
                <a:srgbClr val="FFFFFF"/>
              </a:highlight>
              <a:latin typeface="Nunito"/>
              <a:ea typeface="Nunito"/>
              <a:cs typeface="Nunito"/>
              <a:sym typeface="Nunito"/>
            </a:endParaRPr>
          </a:p>
          <a:p>
            <a:pPr indent="0" lvl="0" marL="0" rtl="0" algn="l">
              <a:lnSpc>
                <a:spcPct val="218181"/>
              </a:lnSpc>
              <a:spcBef>
                <a:spcPts val="1300"/>
              </a:spcBef>
              <a:spcAft>
                <a:spcPts val="0"/>
              </a:spcAft>
              <a:buNone/>
            </a:pPr>
            <a:r>
              <a:rPr lang="en" sz="800">
                <a:solidFill>
                  <a:srgbClr val="242424"/>
                </a:solidFill>
                <a:highlight>
                  <a:srgbClr val="E8F3E8"/>
                </a:highlight>
                <a:latin typeface="Nunito"/>
                <a:ea typeface="Nunito"/>
                <a:cs typeface="Nunito"/>
                <a:sym typeface="Nunito"/>
              </a:rPr>
              <a:t>0: Means clusters are indifferent, or we can say that the distance between clusters is not significant.</a:t>
            </a:r>
            <a:endParaRPr sz="800">
              <a:solidFill>
                <a:srgbClr val="242424"/>
              </a:solidFill>
              <a:highlight>
                <a:srgbClr val="E8F3E8"/>
              </a:highlight>
              <a:latin typeface="Nunito"/>
              <a:ea typeface="Nunito"/>
              <a:cs typeface="Nunito"/>
              <a:sym typeface="Nunito"/>
            </a:endParaRPr>
          </a:p>
          <a:p>
            <a:pPr indent="0" lvl="0" marL="0" rtl="0" algn="l">
              <a:lnSpc>
                <a:spcPct val="218181"/>
              </a:lnSpc>
              <a:spcBef>
                <a:spcPts val="1300"/>
              </a:spcBef>
              <a:spcAft>
                <a:spcPts val="0"/>
              </a:spcAft>
              <a:buNone/>
            </a:pPr>
            <a:r>
              <a:rPr lang="en" sz="800">
                <a:solidFill>
                  <a:srgbClr val="242424"/>
                </a:solidFill>
                <a:highlight>
                  <a:srgbClr val="FFFFFF"/>
                </a:highlight>
                <a:latin typeface="Nunito"/>
                <a:ea typeface="Nunito"/>
                <a:cs typeface="Nunito"/>
                <a:sym typeface="Nunito"/>
              </a:rPr>
              <a:t>-1: Means clusters are assigned in the wrong way.</a:t>
            </a:r>
            <a:endParaRPr sz="800">
              <a:solidFill>
                <a:srgbClr val="242424"/>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77" name="Google Shape;37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27"/>
          <p:cNvPicPr preferRelativeResize="0"/>
          <p:nvPr/>
        </p:nvPicPr>
        <p:blipFill>
          <a:blip r:embed="rId3">
            <a:alphaModFix/>
          </a:blip>
          <a:stretch>
            <a:fillRect/>
          </a:stretch>
        </p:blipFill>
        <p:spPr>
          <a:xfrm>
            <a:off x="5490550" y="2053025"/>
            <a:ext cx="2843750" cy="2622300"/>
          </a:xfrm>
          <a:prstGeom prst="rect">
            <a:avLst/>
          </a:prstGeom>
          <a:noFill/>
          <a:ln>
            <a:noFill/>
          </a:ln>
        </p:spPr>
      </p:pic>
      <p:pic>
        <p:nvPicPr>
          <p:cNvPr id="379" name="Google Shape;379;p27"/>
          <p:cNvPicPr preferRelativeResize="0"/>
          <p:nvPr/>
        </p:nvPicPr>
        <p:blipFill rotWithShape="1">
          <a:blip r:embed="rId4">
            <a:alphaModFix/>
          </a:blip>
          <a:srcRect b="-24657" l="0" r="10960" t="0"/>
          <a:stretch/>
        </p:blipFill>
        <p:spPr>
          <a:xfrm>
            <a:off x="1187350" y="1990200"/>
            <a:ext cx="3960550" cy="308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85" name="Google Shape;38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Problem Statement - Predict Spring Wheat Yield</a:t>
            </a:r>
            <a:endParaRPr/>
          </a:p>
          <a:p>
            <a:pPr indent="-311150" lvl="0" marL="457200" rtl="0" algn="l">
              <a:spcBef>
                <a:spcPts val="0"/>
              </a:spcBef>
              <a:spcAft>
                <a:spcPts val="0"/>
              </a:spcAft>
              <a:buSzPts val="1300"/>
              <a:buChar char="●"/>
            </a:pPr>
            <a:r>
              <a:rPr lang="en"/>
              <a:t>Data Collection and Preprocessing</a:t>
            </a:r>
            <a:endParaRPr/>
          </a:p>
          <a:p>
            <a:pPr indent="-311150" lvl="0" marL="457200" rtl="0" algn="l">
              <a:spcBef>
                <a:spcPts val="0"/>
              </a:spcBef>
              <a:spcAft>
                <a:spcPts val="0"/>
              </a:spcAft>
              <a:buSzPts val="1300"/>
              <a:buChar char="●"/>
            </a:pPr>
            <a:r>
              <a:rPr lang="en"/>
              <a:t>Methodology </a:t>
            </a:r>
            <a:endParaRPr/>
          </a:p>
          <a:p>
            <a:pPr indent="-298450" lvl="1" marL="914400" rtl="0" algn="l">
              <a:spcBef>
                <a:spcPts val="0"/>
              </a:spcBef>
              <a:spcAft>
                <a:spcPts val="0"/>
              </a:spcAft>
              <a:buSzPts val="1100"/>
              <a:buChar char="○"/>
            </a:pPr>
            <a:r>
              <a:rPr lang="en"/>
              <a:t>Time Series Analysis</a:t>
            </a:r>
            <a:endParaRPr/>
          </a:p>
          <a:p>
            <a:pPr indent="-298450" lvl="1" marL="914400" rtl="0" algn="l">
              <a:spcBef>
                <a:spcPts val="0"/>
              </a:spcBef>
              <a:spcAft>
                <a:spcPts val="0"/>
              </a:spcAft>
              <a:buSzPts val="1100"/>
              <a:buChar char="○"/>
            </a:pPr>
            <a:r>
              <a:rPr lang="en"/>
              <a:t>K-means Clustering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Agriculture sector has always been at the core of life and it requires years of experience to plan a season of farming </a:t>
            </a:r>
            <a:r>
              <a:rPr lang="en"/>
              <a:t>along with</a:t>
            </a:r>
            <a:r>
              <a:rPr lang="en"/>
              <a:t> optimizing the soil nutrition, water usage, crop yield, profits and make it sustainable</a:t>
            </a:r>
            <a:endParaRPr/>
          </a:p>
          <a:p>
            <a:pPr indent="0" lvl="0" marL="0" rtl="0" algn="l">
              <a:spcBef>
                <a:spcPts val="1200"/>
              </a:spcBef>
              <a:spcAft>
                <a:spcPts val="0"/>
              </a:spcAft>
              <a:buNone/>
            </a:pPr>
            <a:r>
              <a:rPr lang="en"/>
              <a:t>Historical data can help improve the optimization with a better accuracy and can help farmers to plan and strategize more effectively</a:t>
            </a:r>
            <a:endParaRPr/>
          </a:p>
          <a:p>
            <a:pPr indent="0" lvl="0" marL="0" rtl="0" algn="l">
              <a:spcBef>
                <a:spcPts val="1200"/>
              </a:spcBef>
              <a:spcAft>
                <a:spcPts val="1200"/>
              </a:spcAft>
              <a:buNone/>
            </a:pPr>
            <a:r>
              <a:rPr lang="en"/>
              <a:t>This project provides insights into Spring Wheat yield prediction based on the historical data provided by Government of </a:t>
            </a:r>
            <a:r>
              <a:rPr lang="en"/>
              <a:t>Saskatchewan</a:t>
            </a:r>
            <a:r>
              <a:rPr lang="en"/>
              <a:t> from the year 1938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Preprocessing</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cleaning is a very crucial step in Data Science and Analysis. The models and algorithms for predictions vary widely on how data cleaning is performed</a:t>
            </a:r>
            <a:endParaRPr/>
          </a:p>
          <a:p>
            <a:pPr indent="-311150" lvl="0" marL="457200" rtl="0" algn="l">
              <a:spcBef>
                <a:spcPts val="0"/>
              </a:spcBef>
              <a:spcAft>
                <a:spcPts val="0"/>
              </a:spcAft>
              <a:buSzPts val="1300"/>
              <a:buChar char="●"/>
            </a:pPr>
            <a:r>
              <a:rPr lang="en"/>
              <a:t>Data cleaning includes identifying and fixing of:</a:t>
            </a:r>
            <a:endParaRPr/>
          </a:p>
          <a:p>
            <a:pPr indent="-298450" lvl="1" marL="914400" rtl="0" algn="l">
              <a:spcBef>
                <a:spcPts val="0"/>
              </a:spcBef>
              <a:spcAft>
                <a:spcPts val="0"/>
              </a:spcAft>
              <a:buSzPts val="1100"/>
              <a:buChar char="○"/>
            </a:pPr>
            <a:r>
              <a:rPr lang="en"/>
              <a:t>Missing values like NaN or null</a:t>
            </a:r>
            <a:endParaRPr/>
          </a:p>
          <a:p>
            <a:pPr indent="-298450" lvl="1" marL="914400" rtl="0" algn="l">
              <a:spcBef>
                <a:spcPts val="0"/>
              </a:spcBef>
              <a:spcAft>
                <a:spcPts val="0"/>
              </a:spcAft>
              <a:buSzPts val="1100"/>
              <a:buChar char="○"/>
            </a:pPr>
            <a:r>
              <a:rPr lang="en"/>
              <a:t>Incorrect values or outliers</a:t>
            </a:r>
            <a:endParaRPr/>
          </a:p>
          <a:p>
            <a:pPr indent="-298450" lvl="1" marL="914400" rtl="0" algn="l">
              <a:spcBef>
                <a:spcPts val="0"/>
              </a:spcBef>
              <a:spcAft>
                <a:spcPts val="0"/>
              </a:spcAft>
              <a:buSzPts val="1100"/>
              <a:buChar char="○"/>
            </a:pPr>
            <a:r>
              <a:rPr lang="en"/>
              <a:t>Incorrectly formatted</a:t>
            </a:r>
            <a:endParaRPr/>
          </a:p>
          <a:p>
            <a:pPr indent="-298450" lvl="1" marL="914400" rtl="0" algn="l">
              <a:spcBef>
                <a:spcPts val="0"/>
              </a:spcBef>
              <a:spcAft>
                <a:spcPts val="0"/>
              </a:spcAft>
              <a:buSzPts val="1100"/>
              <a:buChar char="○"/>
            </a:pPr>
            <a:r>
              <a:rPr lang="en"/>
              <a:t>Corrupted values</a:t>
            </a:r>
            <a:endParaRPr/>
          </a:p>
          <a:p>
            <a:pPr indent="-298450" lvl="1" marL="914400" rtl="0" algn="l">
              <a:spcBef>
                <a:spcPts val="0"/>
              </a:spcBef>
              <a:spcAft>
                <a:spcPts val="0"/>
              </a:spcAft>
              <a:buSzPts val="1100"/>
              <a:buChar char="○"/>
            </a:pPr>
            <a:r>
              <a:rPr lang="en"/>
              <a:t>Incomplete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Preprocessing</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Ensure data collected yearly is not duplicated</a:t>
            </a:r>
            <a:endParaRPr/>
          </a:p>
          <a:p>
            <a:pPr indent="-311150" lvl="0" marL="457200" rtl="0" algn="l">
              <a:spcBef>
                <a:spcPts val="0"/>
              </a:spcBef>
              <a:spcAft>
                <a:spcPts val="0"/>
              </a:spcAft>
              <a:buSzPts val="1300"/>
              <a:buChar char="●"/>
            </a:pPr>
            <a:r>
              <a:rPr lang="en"/>
              <a:t>Format the columns datatype</a:t>
            </a:r>
            <a:endParaRPr/>
          </a:p>
          <a:p>
            <a:pPr indent="-311150" lvl="0" marL="457200" rtl="0" algn="l">
              <a:spcBef>
                <a:spcPts val="0"/>
              </a:spcBef>
              <a:spcAft>
                <a:spcPts val="0"/>
              </a:spcAft>
              <a:buSzPts val="1300"/>
              <a:buChar char="●"/>
            </a:pPr>
            <a:r>
              <a:rPr lang="en"/>
              <a:t>Missing Values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03" name="Google Shape;303;p17"/>
          <p:cNvPicPr preferRelativeResize="0"/>
          <p:nvPr/>
        </p:nvPicPr>
        <p:blipFill rotWithShape="1">
          <a:blip r:embed="rId3">
            <a:alphaModFix/>
          </a:blip>
          <a:srcRect b="0" l="0" r="55593" t="0"/>
          <a:stretch/>
        </p:blipFill>
        <p:spPr>
          <a:xfrm>
            <a:off x="1877150" y="2841700"/>
            <a:ext cx="2083775" cy="1896275"/>
          </a:xfrm>
          <a:prstGeom prst="rect">
            <a:avLst/>
          </a:prstGeom>
          <a:noFill/>
          <a:ln>
            <a:noFill/>
          </a:ln>
        </p:spPr>
      </p:pic>
      <p:pic>
        <p:nvPicPr>
          <p:cNvPr id="304" name="Google Shape;304;p17"/>
          <p:cNvPicPr preferRelativeResize="0"/>
          <p:nvPr/>
        </p:nvPicPr>
        <p:blipFill rotWithShape="1">
          <a:blip r:embed="rId4">
            <a:alphaModFix/>
          </a:blip>
          <a:srcRect b="0" l="0" r="32628" t="0"/>
          <a:stretch/>
        </p:blipFill>
        <p:spPr>
          <a:xfrm>
            <a:off x="4372375" y="2633300"/>
            <a:ext cx="3070324" cy="20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Preprocessing</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Identify Outliers</a:t>
            </a:r>
            <a:endParaRPr/>
          </a:p>
          <a:p>
            <a:pPr indent="0" lvl="0" marL="457200" rtl="0" algn="l">
              <a:spcBef>
                <a:spcPts val="120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3290300" y="1907925"/>
            <a:ext cx="4240200" cy="2053851"/>
          </a:xfrm>
          <a:prstGeom prst="rect">
            <a:avLst/>
          </a:prstGeom>
          <a:noFill/>
          <a:ln>
            <a:noFill/>
          </a:ln>
        </p:spPr>
      </p:pic>
      <p:pic>
        <p:nvPicPr>
          <p:cNvPr id="312" name="Google Shape;312;p18"/>
          <p:cNvPicPr preferRelativeResize="0"/>
          <p:nvPr/>
        </p:nvPicPr>
        <p:blipFill>
          <a:blip r:embed="rId4">
            <a:alphaModFix/>
          </a:blip>
          <a:stretch>
            <a:fillRect/>
          </a:stretch>
        </p:blipFill>
        <p:spPr>
          <a:xfrm>
            <a:off x="1230925" y="4049950"/>
            <a:ext cx="7728401" cy="83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 Wheat Yield</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19"/>
          <p:cNvPicPr preferRelativeResize="0"/>
          <p:nvPr/>
        </p:nvPicPr>
        <p:blipFill>
          <a:blip r:embed="rId3">
            <a:alphaModFix/>
          </a:blip>
          <a:stretch>
            <a:fillRect/>
          </a:stretch>
        </p:blipFill>
        <p:spPr>
          <a:xfrm>
            <a:off x="1303800" y="1696925"/>
            <a:ext cx="5208351" cy="2927825"/>
          </a:xfrm>
          <a:prstGeom prst="rect">
            <a:avLst/>
          </a:prstGeom>
          <a:noFill/>
          <a:ln>
            <a:noFill/>
          </a:ln>
        </p:spPr>
      </p:pic>
      <p:pic>
        <p:nvPicPr>
          <p:cNvPr id="320" name="Google Shape;320;p19"/>
          <p:cNvPicPr preferRelativeResize="0"/>
          <p:nvPr/>
        </p:nvPicPr>
        <p:blipFill>
          <a:blip r:embed="rId4">
            <a:alphaModFix/>
          </a:blip>
          <a:stretch>
            <a:fillRect/>
          </a:stretch>
        </p:blipFill>
        <p:spPr>
          <a:xfrm>
            <a:off x="5616425" y="1910900"/>
            <a:ext cx="3342950" cy="3136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 Wheat per RM</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1303800" y="1518750"/>
            <a:ext cx="7030502" cy="319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a:t>
            </a:r>
            <a:endParaRPr/>
          </a:p>
          <a:p>
            <a:pPr indent="-311150" lvl="0" marL="457200" rtl="0" algn="l">
              <a:spcBef>
                <a:spcPts val="1200"/>
              </a:spcBef>
              <a:spcAft>
                <a:spcPts val="0"/>
              </a:spcAft>
              <a:buSzPts val="1300"/>
              <a:buChar char="●"/>
            </a:pPr>
            <a:r>
              <a:rPr lang="en"/>
              <a:t>A time series is a sequence of data points that occur in successive order over some period of time</a:t>
            </a:r>
            <a:endParaRPr/>
          </a:p>
          <a:p>
            <a:pPr indent="-298450" lvl="1" marL="914400" rtl="0" algn="l">
              <a:spcBef>
                <a:spcPts val="0"/>
              </a:spcBef>
              <a:spcAft>
                <a:spcPts val="0"/>
              </a:spcAft>
              <a:buSzPts val="1100"/>
              <a:buChar char="○"/>
            </a:pPr>
            <a:r>
              <a:rPr lang="en"/>
              <a:t>Auto-Regressive Model</a:t>
            </a:r>
            <a:endParaRPr/>
          </a:p>
          <a:p>
            <a:pPr indent="-298450" lvl="1" marL="914400" rtl="0" algn="l">
              <a:spcBef>
                <a:spcPts val="0"/>
              </a:spcBef>
              <a:spcAft>
                <a:spcPts val="0"/>
              </a:spcAft>
              <a:buSzPts val="1100"/>
              <a:buChar char="○"/>
            </a:pPr>
            <a:r>
              <a:rPr lang="en"/>
              <a:t>ARIMA</a:t>
            </a:r>
            <a:endParaRPr/>
          </a:p>
          <a:p>
            <a:pPr indent="-298450" lvl="1" marL="914400" rtl="0" algn="l">
              <a:spcBef>
                <a:spcPts val="0"/>
              </a:spcBef>
              <a:spcAft>
                <a:spcPts val="0"/>
              </a:spcAft>
              <a:buSzPts val="1100"/>
              <a:buChar char="○"/>
            </a:pPr>
            <a:r>
              <a:rPr lang="en"/>
              <a:t>XGBoost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