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notesMasterIdLst>
    <p:notesMasterId r:id="rId32"/>
  </p:notesMasterIdLst>
  <p:sldIdLst>
    <p:sldId id="258" r:id="rId2"/>
    <p:sldId id="259" r:id="rId3"/>
    <p:sldId id="260" r:id="rId4"/>
    <p:sldId id="261" r:id="rId5"/>
    <p:sldId id="262" r:id="rId6"/>
    <p:sldId id="263" r:id="rId7"/>
    <p:sldId id="264" r:id="rId8"/>
    <p:sldId id="265" r:id="rId9"/>
    <p:sldId id="266" r:id="rId10"/>
    <p:sldId id="268" r:id="rId11"/>
    <p:sldId id="270" r:id="rId12"/>
    <p:sldId id="269" r:id="rId13"/>
    <p:sldId id="273" r:id="rId14"/>
    <p:sldId id="274" r:id="rId15"/>
    <p:sldId id="280" r:id="rId16"/>
    <p:sldId id="282" r:id="rId17"/>
    <p:sldId id="275" r:id="rId18"/>
    <p:sldId id="277" r:id="rId19"/>
    <p:sldId id="283" r:id="rId20"/>
    <p:sldId id="285" r:id="rId21"/>
    <p:sldId id="286" r:id="rId22"/>
    <p:sldId id="287" r:id="rId23"/>
    <p:sldId id="288" r:id="rId24"/>
    <p:sldId id="271" r:id="rId25"/>
    <p:sldId id="272" r:id="rId26"/>
    <p:sldId id="281" r:id="rId27"/>
    <p:sldId id="276" r:id="rId28"/>
    <p:sldId id="279" r:id="rId29"/>
    <p:sldId id="278"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81" d="100"/>
          <a:sy n="81" d="100"/>
        </p:scale>
        <p:origin x="907"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hyperlink" Target="mailto:nm17613n@pace.edu" TargetMode="Externa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3.png"/><Relationship Id="rId7" Type="http://schemas.openxmlformats.org/officeDocument/2006/relationships/hyperlink" Target="mailto:nm17613n@pace.edu" TargetMode="External"/><Relationship Id="rId12" Type="http://schemas.openxmlformats.org/officeDocument/2006/relationships/image" Target="../media/image11.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0.svg"/><Relationship Id="rId5" Type="http://schemas.openxmlformats.org/officeDocument/2006/relationships/image" Target="../media/image5.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svg"/><Relationship Id="rId14"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27F592-393F-4C87-9D2E-F15F28F30D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38131E-675B-4F06-9365-87DB455B3C4F}">
      <dgm:prSet custT="1"/>
      <dgm:spPr/>
      <dgm:t>
        <a:bodyPr/>
        <a:lstStyle/>
        <a:p>
          <a:pPr>
            <a:lnSpc>
              <a:spcPct val="100000"/>
            </a:lnSpc>
          </a:pPr>
          <a:r>
            <a:rPr lang="en-US" sz="2000" b="1" dirty="0">
              <a:latin typeface="Calibri" panose="020F0502020204030204" pitchFamily="34" charset="0"/>
              <a:cs typeface="Calibri" panose="020F0502020204030204" pitchFamily="34" charset="0"/>
            </a:rPr>
            <a:t>Date of Presentation: </a:t>
          </a:r>
          <a:r>
            <a:rPr lang="en-US" sz="2000" dirty="0">
              <a:latin typeface="Calibri" panose="020F0502020204030204" pitchFamily="34" charset="0"/>
              <a:cs typeface="Calibri" panose="020F0502020204030204" pitchFamily="34" charset="0"/>
            </a:rPr>
            <a:t>11/05/2024</a:t>
          </a:r>
        </a:p>
      </dgm:t>
    </dgm:pt>
    <dgm:pt modelId="{306A759E-9EDD-4B69-855E-8F97763617CD}" type="parTrans" cxnId="{51119615-332D-4D5E-999C-BB954A13616D}">
      <dgm:prSet/>
      <dgm:spPr/>
      <dgm:t>
        <a:bodyPr/>
        <a:lstStyle/>
        <a:p>
          <a:endParaRPr lang="en-US"/>
        </a:p>
      </dgm:t>
    </dgm:pt>
    <dgm:pt modelId="{2CEA9178-B481-4B05-8F99-29D92ABC62E3}" type="sibTrans" cxnId="{51119615-332D-4D5E-999C-BB954A13616D}">
      <dgm:prSet/>
      <dgm:spPr/>
      <dgm:t>
        <a:bodyPr/>
        <a:lstStyle/>
        <a:p>
          <a:endParaRPr lang="en-US"/>
        </a:p>
      </dgm:t>
    </dgm:pt>
    <dgm:pt modelId="{028059A8-FABF-46A8-93FE-E086BE521017}">
      <dgm:prSet custT="1"/>
      <dgm:spPr/>
      <dgm:t>
        <a:bodyPr/>
        <a:lstStyle/>
        <a:p>
          <a:pPr>
            <a:lnSpc>
              <a:spcPct val="100000"/>
            </a:lnSpc>
          </a:pPr>
          <a:r>
            <a:rPr lang="en-US" sz="2000" b="1" dirty="0">
              <a:latin typeface="Calibri" panose="020F0502020204030204" pitchFamily="34" charset="0"/>
              <a:cs typeface="Calibri" panose="020F0502020204030204" pitchFamily="34" charset="0"/>
            </a:rPr>
            <a:t>Name: </a:t>
          </a:r>
          <a:r>
            <a:rPr lang="en-US" sz="2000" dirty="0">
              <a:latin typeface="Calibri" panose="020F0502020204030204" pitchFamily="34" charset="0"/>
              <a:cs typeface="Calibri" panose="020F0502020204030204" pitchFamily="34" charset="0"/>
            </a:rPr>
            <a:t>Nirali </a:t>
          </a:r>
          <a:r>
            <a:rPr lang="en-US" sz="2000" dirty="0" err="1">
              <a:latin typeface="Calibri" panose="020F0502020204030204" pitchFamily="34" charset="0"/>
              <a:cs typeface="Calibri" panose="020F0502020204030204" pitchFamily="34" charset="0"/>
            </a:rPr>
            <a:t>Mody</a:t>
          </a:r>
          <a:endParaRPr lang="en-US" sz="2000" dirty="0">
            <a:latin typeface="Calibri" panose="020F0502020204030204" pitchFamily="34" charset="0"/>
            <a:cs typeface="Calibri" panose="020F0502020204030204" pitchFamily="34" charset="0"/>
          </a:endParaRPr>
        </a:p>
      </dgm:t>
    </dgm:pt>
    <dgm:pt modelId="{DF4A2102-4C2A-441E-BE37-6C23559917D5}" type="parTrans" cxnId="{4E6830FF-3EDF-456E-B65F-2DAD6B698738}">
      <dgm:prSet/>
      <dgm:spPr/>
      <dgm:t>
        <a:bodyPr/>
        <a:lstStyle/>
        <a:p>
          <a:endParaRPr lang="en-US"/>
        </a:p>
      </dgm:t>
    </dgm:pt>
    <dgm:pt modelId="{8262745F-0606-4691-9889-F29668763EBB}" type="sibTrans" cxnId="{4E6830FF-3EDF-456E-B65F-2DAD6B698738}">
      <dgm:prSet/>
      <dgm:spPr/>
      <dgm:t>
        <a:bodyPr/>
        <a:lstStyle/>
        <a:p>
          <a:endParaRPr lang="en-US"/>
        </a:p>
      </dgm:t>
    </dgm:pt>
    <dgm:pt modelId="{39FB3AB4-C004-44E7-91A3-73303AD28EA5}">
      <dgm:prSet custT="1"/>
      <dgm:spPr/>
      <dgm:t>
        <a:bodyPr/>
        <a:lstStyle/>
        <a:p>
          <a:pPr>
            <a:lnSpc>
              <a:spcPct val="100000"/>
            </a:lnSpc>
          </a:pPr>
          <a:r>
            <a:rPr lang="en-US" sz="2000" dirty="0">
              <a:latin typeface="Calibri" panose="020F0502020204030204" pitchFamily="34" charset="0"/>
              <a:cs typeface="Calibri" panose="020F0502020204030204" pitchFamily="34" charset="0"/>
              <a:hlinkClick xmlns:r="http://schemas.openxmlformats.org/officeDocument/2006/relationships" r:id="rId1"/>
            </a:rPr>
            <a:t>nm17613n@pace.edu</a:t>
          </a:r>
          <a:endParaRPr lang="en-US" sz="2000" dirty="0">
            <a:latin typeface="Calibri" panose="020F0502020204030204" pitchFamily="34" charset="0"/>
            <a:cs typeface="Calibri" panose="020F0502020204030204" pitchFamily="34" charset="0"/>
          </a:endParaRPr>
        </a:p>
      </dgm:t>
    </dgm:pt>
    <dgm:pt modelId="{6538BE48-0E58-4F85-A07D-168801CD3F63}" type="parTrans" cxnId="{725F7181-4751-4251-88CB-EC6FDCFE4D11}">
      <dgm:prSet/>
      <dgm:spPr/>
      <dgm:t>
        <a:bodyPr/>
        <a:lstStyle/>
        <a:p>
          <a:endParaRPr lang="en-US"/>
        </a:p>
      </dgm:t>
    </dgm:pt>
    <dgm:pt modelId="{F787D9B5-091D-44BE-A723-18388663CF2D}" type="sibTrans" cxnId="{725F7181-4751-4251-88CB-EC6FDCFE4D11}">
      <dgm:prSet/>
      <dgm:spPr/>
      <dgm:t>
        <a:bodyPr/>
        <a:lstStyle/>
        <a:p>
          <a:endParaRPr lang="en-US"/>
        </a:p>
      </dgm:t>
    </dgm:pt>
    <dgm:pt modelId="{15BFE48F-116E-4DBB-A8A2-FDC78FA2F64B}">
      <dgm:prSet custT="1"/>
      <dgm:spPr/>
      <dgm:t>
        <a:bodyPr/>
        <a:lstStyle/>
        <a:p>
          <a:pPr>
            <a:lnSpc>
              <a:spcPct val="100000"/>
            </a:lnSpc>
          </a:pPr>
          <a:r>
            <a:rPr lang="en-US" sz="2000" b="1" dirty="0">
              <a:latin typeface="Calibri" panose="020F0502020204030204" pitchFamily="34" charset="0"/>
              <a:cs typeface="Calibri" panose="020F0502020204030204" pitchFamily="34" charset="0"/>
            </a:rPr>
            <a:t>Class Name: </a:t>
          </a:r>
          <a:r>
            <a:rPr lang="en-US" sz="2000" dirty="0">
              <a:latin typeface="Calibri" panose="020F0502020204030204" pitchFamily="34" charset="0"/>
              <a:cs typeface="Calibri" panose="020F0502020204030204" pitchFamily="34" charset="0"/>
            </a:rPr>
            <a:t>Practical Data Science</a:t>
          </a:r>
        </a:p>
      </dgm:t>
    </dgm:pt>
    <dgm:pt modelId="{EFBEC651-2FC7-4032-8355-EAE68DCA9DD9}" type="parTrans" cxnId="{6223A560-33DD-48C4-97FB-37AAB4466672}">
      <dgm:prSet/>
      <dgm:spPr/>
      <dgm:t>
        <a:bodyPr/>
        <a:lstStyle/>
        <a:p>
          <a:endParaRPr lang="en-US"/>
        </a:p>
      </dgm:t>
    </dgm:pt>
    <dgm:pt modelId="{80C12152-7857-44CC-AB9B-03F8DD47EF85}" type="sibTrans" cxnId="{6223A560-33DD-48C4-97FB-37AAB4466672}">
      <dgm:prSet/>
      <dgm:spPr/>
      <dgm:t>
        <a:bodyPr/>
        <a:lstStyle/>
        <a:p>
          <a:endParaRPr lang="en-US"/>
        </a:p>
      </dgm:t>
    </dgm:pt>
    <dgm:pt modelId="{CB97264F-3866-4401-93FD-F86C7EB8A9C9}">
      <dgm:prSet custT="1"/>
      <dgm:spPr/>
      <dgm:t>
        <a:bodyPr/>
        <a:lstStyle/>
        <a:p>
          <a:pPr>
            <a:lnSpc>
              <a:spcPct val="100000"/>
            </a:lnSpc>
          </a:pPr>
          <a:r>
            <a:rPr lang="en-US" sz="2000" b="1" dirty="0">
              <a:latin typeface="Calibri" panose="020F0502020204030204" pitchFamily="34" charset="0"/>
              <a:cs typeface="Calibri" panose="020F0502020204030204" pitchFamily="34" charset="0"/>
            </a:rPr>
            <a:t>Program Name: </a:t>
          </a:r>
          <a:r>
            <a:rPr lang="en-US" sz="2000" dirty="0">
              <a:latin typeface="Calibri" panose="020F0502020204030204" pitchFamily="34" charset="0"/>
              <a:cs typeface="Calibri" panose="020F0502020204030204" pitchFamily="34" charset="0"/>
            </a:rPr>
            <a:t>MS in Data Science</a:t>
          </a:r>
        </a:p>
      </dgm:t>
    </dgm:pt>
    <dgm:pt modelId="{83628EFC-D762-492F-B593-27189A837A23}" type="parTrans" cxnId="{6F52642A-C464-44FC-9F68-60D68538BBC5}">
      <dgm:prSet/>
      <dgm:spPr/>
      <dgm:t>
        <a:bodyPr/>
        <a:lstStyle/>
        <a:p>
          <a:endParaRPr lang="en-US"/>
        </a:p>
      </dgm:t>
    </dgm:pt>
    <dgm:pt modelId="{154C3A64-048E-4441-83AD-44A45AFB1297}" type="sibTrans" cxnId="{6F52642A-C464-44FC-9F68-60D68538BBC5}">
      <dgm:prSet/>
      <dgm:spPr/>
      <dgm:t>
        <a:bodyPr/>
        <a:lstStyle/>
        <a:p>
          <a:endParaRPr lang="en-US"/>
        </a:p>
      </dgm:t>
    </dgm:pt>
    <dgm:pt modelId="{BAE1C658-2ED3-4536-AD59-E9A7DD658B29}">
      <dgm:prSet custT="1"/>
      <dgm:spPr/>
      <dgm:t>
        <a:bodyPr/>
        <a:lstStyle/>
        <a:p>
          <a:pPr>
            <a:lnSpc>
              <a:spcPct val="100000"/>
            </a:lnSpc>
          </a:pPr>
          <a:r>
            <a:rPr lang="en-US" sz="2000" b="1" dirty="0">
              <a:latin typeface="Calibri" panose="020F0502020204030204" pitchFamily="34" charset="0"/>
              <a:cs typeface="Calibri" panose="020F0502020204030204" pitchFamily="34" charset="0"/>
            </a:rPr>
            <a:t>Seidenberg School of Computer Science and Information Systems</a:t>
          </a:r>
          <a:endParaRPr lang="en-US" sz="2000" dirty="0">
            <a:latin typeface="Calibri" panose="020F0502020204030204" pitchFamily="34" charset="0"/>
            <a:cs typeface="Calibri" panose="020F0502020204030204" pitchFamily="34" charset="0"/>
          </a:endParaRPr>
        </a:p>
      </dgm:t>
    </dgm:pt>
    <dgm:pt modelId="{023159F5-D987-449C-A8E3-B6B36A8ECBDC}" type="parTrans" cxnId="{FA064BCF-3464-44A0-8C84-EFCC137E0EB5}">
      <dgm:prSet/>
      <dgm:spPr/>
      <dgm:t>
        <a:bodyPr/>
        <a:lstStyle/>
        <a:p>
          <a:endParaRPr lang="en-US"/>
        </a:p>
      </dgm:t>
    </dgm:pt>
    <dgm:pt modelId="{3F90E798-720D-451C-8926-4F2313ED562E}" type="sibTrans" cxnId="{FA064BCF-3464-44A0-8C84-EFCC137E0EB5}">
      <dgm:prSet/>
      <dgm:spPr/>
      <dgm:t>
        <a:bodyPr/>
        <a:lstStyle/>
        <a:p>
          <a:endParaRPr lang="en-US"/>
        </a:p>
      </dgm:t>
    </dgm:pt>
    <dgm:pt modelId="{EBB1C708-FFCB-4732-A7E2-16AA225F00AE}">
      <dgm:prSet custT="1"/>
      <dgm:spPr/>
      <dgm:t>
        <a:bodyPr/>
        <a:lstStyle/>
        <a:p>
          <a:pPr>
            <a:lnSpc>
              <a:spcPct val="100000"/>
            </a:lnSpc>
          </a:pPr>
          <a:r>
            <a:rPr lang="en-IN" sz="2000" b="1" dirty="0">
              <a:latin typeface="Calibri" panose="020F0502020204030204" pitchFamily="34" charset="0"/>
              <a:cs typeface="Calibri" panose="020F0502020204030204" pitchFamily="34" charset="0"/>
            </a:rPr>
            <a:t>Pace university</a:t>
          </a:r>
          <a:endParaRPr lang="en-US" sz="2000" dirty="0">
            <a:latin typeface="Calibri" panose="020F0502020204030204" pitchFamily="34" charset="0"/>
            <a:cs typeface="Calibri" panose="020F0502020204030204" pitchFamily="34" charset="0"/>
          </a:endParaRPr>
        </a:p>
      </dgm:t>
    </dgm:pt>
    <dgm:pt modelId="{6A7C29AC-4DA0-4B15-BDA0-3EDA8468B249}" type="parTrans" cxnId="{B8D1CCCA-61EC-4A1A-A43A-EC269343787F}">
      <dgm:prSet/>
      <dgm:spPr/>
      <dgm:t>
        <a:bodyPr/>
        <a:lstStyle/>
        <a:p>
          <a:endParaRPr lang="en-US"/>
        </a:p>
      </dgm:t>
    </dgm:pt>
    <dgm:pt modelId="{E016468D-2910-457D-A268-477C90659189}" type="sibTrans" cxnId="{B8D1CCCA-61EC-4A1A-A43A-EC269343787F}">
      <dgm:prSet/>
      <dgm:spPr/>
      <dgm:t>
        <a:bodyPr/>
        <a:lstStyle/>
        <a:p>
          <a:endParaRPr lang="en-US"/>
        </a:p>
      </dgm:t>
    </dgm:pt>
    <dgm:pt modelId="{8F7480B6-407E-4A86-A91A-5C8D213FA2DE}" type="pres">
      <dgm:prSet presAssocID="{1D27F592-393F-4C87-9D2E-F15F28F30DB9}" presName="root" presStyleCnt="0">
        <dgm:presLayoutVars>
          <dgm:dir/>
          <dgm:resizeHandles val="exact"/>
        </dgm:presLayoutVars>
      </dgm:prSet>
      <dgm:spPr/>
    </dgm:pt>
    <dgm:pt modelId="{61951BD6-AB1C-454F-AC14-4910C58839A9}" type="pres">
      <dgm:prSet presAssocID="{0938131E-675B-4F06-9365-87DB455B3C4F}" presName="compNode" presStyleCnt="0"/>
      <dgm:spPr/>
    </dgm:pt>
    <dgm:pt modelId="{4E73AACD-21BA-48B1-8EF3-AA179C186122}" type="pres">
      <dgm:prSet presAssocID="{0938131E-675B-4F06-9365-87DB455B3C4F}" presName="bgRect" presStyleLbl="bgShp" presStyleIdx="0" presStyleCnt="7" custLinFactNeighborX="-221" custLinFactNeighborY="8443"/>
      <dgm:spPr/>
    </dgm:pt>
    <dgm:pt modelId="{07D6E9DE-647F-4D05-8867-03B6C5B58B0B}" type="pres">
      <dgm:prSet presAssocID="{0938131E-675B-4F06-9365-87DB455B3C4F}"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ily Calendar"/>
        </a:ext>
      </dgm:extLst>
    </dgm:pt>
    <dgm:pt modelId="{1DC830DE-3ECF-4D40-903E-F1C57EB20A7C}" type="pres">
      <dgm:prSet presAssocID="{0938131E-675B-4F06-9365-87DB455B3C4F}" presName="spaceRect" presStyleCnt="0"/>
      <dgm:spPr/>
    </dgm:pt>
    <dgm:pt modelId="{4C3CB0DD-E7B5-4BE7-863F-FAEE88E67654}" type="pres">
      <dgm:prSet presAssocID="{0938131E-675B-4F06-9365-87DB455B3C4F}" presName="parTx" presStyleLbl="revTx" presStyleIdx="0" presStyleCnt="7">
        <dgm:presLayoutVars>
          <dgm:chMax val="0"/>
          <dgm:chPref val="0"/>
        </dgm:presLayoutVars>
      </dgm:prSet>
      <dgm:spPr/>
    </dgm:pt>
    <dgm:pt modelId="{7744E44A-17E7-4A9E-B7F2-4989C82272C8}" type="pres">
      <dgm:prSet presAssocID="{2CEA9178-B481-4B05-8F99-29D92ABC62E3}" presName="sibTrans" presStyleCnt="0"/>
      <dgm:spPr/>
    </dgm:pt>
    <dgm:pt modelId="{367CD91D-85D7-4156-B177-B5446D8CAED9}" type="pres">
      <dgm:prSet presAssocID="{028059A8-FABF-46A8-93FE-E086BE521017}" presName="compNode" presStyleCnt="0"/>
      <dgm:spPr/>
    </dgm:pt>
    <dgm:pt modelId="{4416335C-2E3A-4058-9844-D510209725C4}" type="pres">
      <dgm:prSet presAssocID="{028059A8-FABF-46A8-93FE-E086BE521017}" presName="bgRect" presStyleLbl="bgShp" presStyleIdx="1" presStyleCnt="7"/>
      <dgm:spPr/>
    </dgm:pt>
    <dgm:pt modelId="{9CCB1A1C-82BE-4FAD-91FF-A3ED699E5A5B}" type="pres">
      <dgm:prSet presAssocID="{028059A8-FABF-46A8-93FE-E086BE521017}"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User"/>
        </a:ext>
      </dgm:extLst>
    </dgm:pt>
    <dgm:pt modelId="{DD628340-0715-4B45-8F68-014C4D95B902}" type="pres">
      <dgm:prSet presAssocID="{028059A8-FABF-46A8-93FE-E086BE521017}" presName="spaceRect" presStyleCnt="0"/>
      <dgm:spPr/>
    </dgm:pt>
    <dgm:pt modelId="{BB4BC3B2-58D5-4B60-B3F0-AED589132C12}" type="pres">
      <dgm:prSet presAssocID="{028059A8-FABF-46A8-93FE-E086BE521017}" presName="parTx" presStyleLbl="revTx" presStyleIdx="1" presStyleCnt="7">
        <dgm:presLayoutVars>
          <dgm:chMax val="0"/>
          <dgm:chPref val="0"/>
        </dgm:presLayoutVars>
      </dgm:prSet>
      <dgm:spPr/>
    </dgm:pt>
    <dgm:pt modelId="{F4B207FB-7421-416B-A5AD-077203F20F53}" type="pres">
      <dgm:prSet presAssocID="{8262745F-0606-4691-9889-F29668763EBB}" presName="sibTrans" presStyleCnt="0"/>
      <dgm:spPr/>
    </dgm:pt>
    <dgm:pt modelId="{5AFC150D-B49A-4435-BF7F-F78EB33880CC}" type="pres">
      <dgm:prSet presAssocID="{39FB3AB4-C004-44E7-91A3-73303AD28EA5}" presName="compNode" presStyleCnt="0"/>
      <dgm:spPr/>
    </dgm:pt>
    <dgm:pt modelId="{5BFEE74B-984F-4440-B3FE-0D11BA50428F}" type="pres">
      <dgm:prSet presAssocID="{39FB3AB4-C004-44E7-91A3-73303AD28EA5}" presName="bgRect" presStyleLbl="bgShp" presStyleIdx="2" presStyleCnt="7"/>
      <dgm:spPr/>
    </dgm:pt>
    <dgm:pt modelId="{E1622FB7-0F20-4440-BC66-49FEF1650F19}" type="pres">
      <dgm:prSet presAssocID="{39FB3AB4-C004-44E7-91A3-73303AD28EA5}"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Email"/>
        </a:ext>
      </dgm:extLst>
    </dgm:pt>
    <dgm:pt modelId="{3B55CFFC-0AE9-44ED-ADF8-2E24EE64F5A0}" type="pres">
      <dgm:prSet presAssocID="{39FB3AB4-C004-44E7-91A3-73303AD28EA5}" presName="spaceRect" presStyleCnt="0"/>
      <dgm:spPr/>
    </dgm:pt>
    <dgm:pt modelId="{C2269801-EB61-49DA-B194-294DB81FB2DF}" type="pres">
      <dgm:prSet presAssocID="{39FB3AB4-C004-44E7-91A3-73303AD28EA5}" presName="parTx" presStyleLbl="revTx" presStyleIdx="2" presStyleCnt="7">
        <dgm:presLayoutVars>
          <dgm:chMax val="0"/>
          <dgm:chPref val="0"/>
        </dgm:presLayoutVars>
      </dgm:prSet>
      <dgm:spPr/>
    </dgm:pt>
    <dgm:pt modelId="{34003718-1826-4194-886A-B10FBE9F0377}" type="pres">
      <dgm:prSet presAssocID="{F787D9B5-091D-44BE-A723-18388663CF2D}" presName="sibTrans" presStyleCnt="0"/>
      <dgm:spPr/>
    </dgm:pt>
    <dgm:pt modelId="{6C8448D6-E73F-421F-9CCC-F48812BDEDF4}" type="pres">
      <dgm:prSet presAssocID="{15BFE48F-116E-4DBB-A8A2-FDC78FA2F64B}" presName="compNode" presStyleCnt="0"/>
      <dgm:spPr/>
    </dgm:pt>
    <dgm:pt modelId="{DC9AE0A1-F334-495A-8462-51E8E9FC3F62}" type="pres">
      <dgm:prSet presAssocID="{15BFE48F-116E-4DBB-A8A2-FDC78FA2F64B}" presName="bgRect" presStyleLbl="bgShp" presStyleIdx="3" presStyleCnt="7"/>
      <dgm:spPr/>
    </dgm:pt>
    <dgm:pt modelId="{0E69C9F6-8F7F-45B2-B7A8-983E48A2519C}" type="pres">
      <dgm:prSet presAssocID="{15BFE48F-116E-4DBB-A8A2-FDC78FA2F64B}"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Atom"/>
        </a:ext>
      </dgm:extLst>
    </dgm:pt>
    <dgm:pt modelId="{FC956049-26EB-4DDC-AB04-38ECE3AF9E44}" type="pres">
      <dgm:prSet presAssocID="{15BFE48F-116E-4DBB-A8A2-FDC78FA2F64B}" presName="spaceRect" presStyleCnt="0"/>
      <dgm:spPr/>
    </dgm:pt>
    <dgm:pt modelId="{1202702F-74E5-48FB-9466-9DC648A9DFF0}" type="pres">
      <dgm:prSet presAssocID="{15BFE48F-116E-4DBB-A8A2-FDC78FA2F64B}" presName="parTx" presStyleLbl="revTx" presStyleIdx="3" presStyleCnt="7">
        <dgm:presLayoutVars>
          <dgm:chMax val="0"/>
          <dgm:chPref val="0"/>
        </dgm:presLayoutVars>
      </dgm:prSet>
      <dgm:spPr/>
    </dgm:pt>
    <dgm:pt modelId="{98043F2D-317B-4A31-9EBE-1E7E952870F1}" type="pres">
      <dgm:prSet presAssocID="{80C12152-7857-44CC-AB9B-03F8DD47EF85}" presName="sibTrans" presStyleCnt="0"/>
      <dgm:spPr/>
    </dgm:pt>
    <dgm:pt modelId="{A9AE9BA6-8B9C-42C0-B9E6-0E3703EBA7F5}" type="pres">
      <dgm:prSet presAssocID="{CB97264F-3866-4401-93FD-F86C7EB8A9C9}" presName="compNode" presStyleCnt="0"/>
      <dgm:spPr/>
    </dgm:pt>
    <dgm:pt modelId="{A15180B5-F6A5-4819-B85D-52B7DD4E2B06}" type="pres">
      <dgm:prSet presAssocID="{CB97264F-3866-4401-93FD-F86C7EB8A9C9}" presName="bgRect" presStyleLbl="bgShp" presStyleIdx="4" presStyleCnt="7"/>
      <dgm:spPr/>
    </dgm:pt>
    <dgm:pt modelId="{32AF62F4-4530-4740-A36F-FB1838100DBE}" type="pres">
      <dgm:prSet presAssocID="{CB97264F-3866-4401-93FD-F86C7EB8A9C9}"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Flask"/>
        </a:ext>
      </dgm:extLst>
    </dgm:pt>
    <dgm:pt modelId="{2D05065F-3E94-4118-9CB7-9B3B2B76525E}" type="pres">
      <dgm:prSet presAssocID="{CB97264F-3866-4401-93FD-F86C7EB8A9C9}" presName="spaceRect" presStyleCnt="0"/>
      <dgm:spPr/>
    </dgm:pt>
    <dgm:pt modelId="{D4085FE9-FE0F-46DD-A5C6-F3E13740BEB4}" type="pres">
      <dgm:prSet presAssocID="{CB97264F-3866-4401-93FD-F86C7EB8A9C9}" presName="parTx" presStyleLbl="revTx" presStyleIdx="4" presStyleCnt="7">
        <dgm:presLayoutVars>
          <dgm:chMax val="0"/>
          <dgm:chPref val="0"/>
        </dgm:presLayoutVars>
      </dgm:prSet>
      <dgm:spPr/>
    </dgm:pt>
    <dgm:pt modelId="{E77474CF-37B1-45DE-8FB6-A2D2EE7F65BB}" type="pres">
      <dgm:prSet presAssocID="{154C3A64-048E-4441-83AD-44A45AFB1297}" presName="sibTrans" presStyleCnt="0"/>
      <dgm:spPr/>
    </dgm:pt>
    <dgm:pt modelId="{DBDE471F-34B0-4A77-B098-15302B715220}" type="pres">
      <dgm:prSet presAssocID="{BAE1C658-2ED3-4536-AD59-E9A7DD658B29}" presName="compNode" presStyleCnt="0"/>
      <dgm:spPr/>
    </dgm:pt>
    <dgm:pt modelId="{EDB33C0C-1205-430A-868A-A2E3BB0E1A23}" type="pres">
      <dgm:prSet presAssocID="{BAE1C658-2ED3-4536-AD59-E9A7DD658B29}" presName="bgRect" presStyleLbl="bgShp" presStyleIdx="5" presStyleCnt="7"/>
      <dgm:spPr/>
    </dgm:pt>
    <dgm:pt modelId="{9A6AA0BB-3006-4034-BB98-29E7430ACB0B}" type="pres">
      <dgm:prSet presAssocID="{BAE1C658-2ED3-4536-AD59-E9A7DD658B29}"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dgm:spPr>
      <dgm:extLst>
        <a:ext uri="{E40237B7-FDA0-4F09-8148-C483321AD2D9}">
          <dgm14:cNvPr xmlns:dgm14="http://schemas.microsoft.com/office/drawing/2010/diagram" id="0" name="" descr="Computer"/>
        </a:ext>
      </dgm:extLst>
    </dgm:pt>
    <dgm:pt modelId="{240257EB-DE0E-4933-8B7E-96D5F40AAA1D}" type="pres">
      <dgm:prSet presAssocID="{BAE1C658-2ED3-4536-AD59-E9A7DD658B29}" presName="spaceRect" presStyleCnt="0"/>
      <dgm:spPr/>
    </dgm:pt>
    <dgm:pt modelId="{C91045B0-B2BA-4E12-A6E6-576A28D16D5C}" type="pres">
      <dgm:prSet presAssocID="{BAE1C658-2ED3-4536-AD59-E9A7DD658B29}" presName="parTx" presStyleLbl="revTx" presStyleIdx="5" presStyleCnt="7">
        <dgm:presLayoutVars>
          <dgm:chMax val="0"/>
          <dgm:chPref val="0"/>
        </dgm:presLayoutVars>
      </dgm:prSet>
      <dgm:spPr/>
    </dgm:pt>
    <dgm:pt modelId="{D08809D7-307A-4C82-BF6F-8C96DF4B4143}" type="pres">
      <dgm:prSet presAssocID="{3F90E798-720D-451C-8926-4F2313ED562E}" presName="sibTrans" presStyleCnt="0"/>
      <dgm:spPr/>
    </dgm:pt>
    <dgm:pt modelId="{390CC65A-FFAF-4C92-9DD2-191DA1306959}" type="pres">
      <dgm:prSet presAssocID="{EBB1C708-FFCB-4732-A7E2-16AA225F00AE}" presName="compNode" presStyleCnt="0"/>
      <dgm:spPr/>
    </dgm:pt>
    <dgm:pt modelId="{85E96DC0-4785-4078-96FC-5DD46C4D88A8}" type="pres">
      <dgm:prSet presAssocID="{EBB1C708-FFCB-4732-A7E2-16AA225F00AE}" presName="bgRect" presStyleLbl="bgShp" presStyleIdx="6" presStyleCnt="7"/>
      <dgm:spPr/>
    </dgm:pt>
    <dgm:pt modelId="{F99E971D-3721-4833-8D5D-E28AA04BC491}" type="pres">
      <dgm:prSet presAssocID="{EBB1C708-FFCB-4732-A7E2-16AA225F00AE}"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dgm:spPr>
      <dgm:extLst>
        <a:ext uri="{E40237B7-FDA0-4F09-8148-C483321AD2D9}">
          <dgm14:cNvPr xmlns:dgm14="http://schemas.microsoft.com/office/drawing/2010/diagram" id="0" name="" descr="Books"/>
        </a:ext>
      </dgm:extLst>
    </dgm:pt>
    <dgm:pt modelId="{D1D99983-B3EF-4561-89CD-A7E52F53B6D3}" type="pres">
      <dgm:prSet presAssocID="{EBB1C708-FFCB-4732-A7E2-16AA225F00AE}" presName="spaceRect" presStyleCnt="0"/>
      <dgm:spPr/>
    </dgm:pt>
    <dgm:pt modelId="{02285A71-6621-4CBA-BFB6-D19024891040}" type="pres">
      <dgm:prSet presAssocID="{EBB1C708-FFCB-4732-A7E2-16AA225F00AE}" presName="parTx" presStyleLbl="revTx" presStyleIdx="6" presStyleCnt="7">
        <dgm:presLayoutVars>
          <dgm:chMax val="0"/>
          <dgm:chPref val="0"/>
        </dgm:presLayoutVars>
      </dgm:prSet>
      <dgm:spPr/>
    </dgm:pt>
  </dgm:ptLst>
  <dgm:cxnLst>
    <dgm:cxn modelId="{51119615-332D-4D5E-999C-BB954A13616D}" srcId="{1D27F592-393F-4C87-9D2E-F15F28F30DB9}" destId="{0938131E-675B-4F06-9365-87DB455B3C4F}" srcOrd="0" destOrd="0" parTransId="{306A759E-9EDD-4B69-855E-8F97763617CD}" sibTransId="{2CEA9178-B481-4B05-8F99-29D92ABC62E3}"/>
    <dgm:cxn modelId="{1268971C-B1E3-44FA-8886-DA4CB81839BB}" type="presOf" srcId="{39FB3AB4-C004-44E7-91A3-73303AD28EA5}" destId="{C2269801-EB61-49DA-B194-294DB81FB2DF}" srcOrd="0" destOrd="0" presId="urn:microsoft.com/office/officeart/2018/2/layout/IconVerticalSolidList"/>
    <dgm:cxn modelId="{73056927-148C-4AED-A34A-0371D7A4C383}" type="presOf" srcId="{EBB1C708-FFCB-4732-A7E2-16AA225F00AE}" destId="{02285A71-6621-4CBA-BFB6-D19024891040}" srcOrd="0" destOrd="0" presId="urn:microsoft.com/office/officeart/2018/2/layout/IconVerticalSolidList"/>
    <dgm:cxn modelId="{6F52642A-C464-44FC-9F68-60D68538BBC5}" srcId="{1D27F592-393F-4C87-9D2E-F15F28F30DB9}" destId="{CB97264F-3866-4401-93FD-F86C7EB8A9C9}" srcOrd="4" destOrd="0" parTransId="{83628EFC-D762-492F-B593-27189A837A23}" sibTransId="{154C3A64-048E-4441-83AD-44A45AFB1297}"/>
    <dgm:cxn modelId="{6223A560-33DD-48C4-97FB-37AAB4466672}" srcId="{1D27F592-393F-4C87-9D2E-F15F28F30DB9}" destId="{15BFE48F-116E-4DBB-A8A2-FDC78FA2F64B}" srcOrd="3" destOrd="0" parTransId="{EFBEC651-2FC7-4032-8355-EAE68DCA9DD9}" sibTransId="{80C12152-7857-44CC-AB9B-03F8DD47EF85}"/>
    <dgm:cxn modelId="{1E31A677-E031-4E21-A24A-3443BE558984}" type="presOf" srcId="{15BFE48F-116E-4DBB-A8A2-FDC78FA2F64B}" destId="{1202702F-74E5-48FB-9466-9DC648A9DFF0}" srcOrd="0" destOrd="0" presId="urn:microsoft.com/office/officeart/2018/2/layout/IconVerticalSolidList"/>
    <dgm:cxn modelId="{725F7181-4751-4251-88CB-EC6FDCFE4D11}" srcId="{1D27F592-393F-4C87-9D2E-F15F28F30DB9}" destId="{39FB3AB4-C004-44E7-91A3-73303AD28EA5}" srcOrd="2" destOrd="0" parTransId="{6538BE48-0E58-4F85-A07D-168801CD3F63}" sibTransId="{F787D9B5-091D-44BE-A723-18388663CF2D}"/>
    <dgm:cxn modelId="{B8D1CCCA-61EC-4A1A-A43A-EC269343787F}" srcId="{1D27F592-393F-4C87-9D2E-F15F28F30DB9}" destId="{EBB1C708-FFCB-4732-A7E2-16AA225F00AE}" srcOrd="6" destOrd="0" parTransId="{6A7C29AC-4DA0-4B15-BDA0-3EDA8468B249}" sibTransId="{E016468D-2910-457D-A268-477C90659189}"/>
    <dgm:cxn modelId="{FA064BCF-3464-44A0-8C84-EFCC137E0EB5}" srcId="{1D27F592-393F-4C87-9D2E-F15F28F30DB9}" destId="{BAE1C658-2ED3-4536-AD59-E9A7DD658B29}" srcOrd="5" destOrd="0" parTransId="{023159F5-D987-449C-A8E3-B6B36A8ECBDC}" sibTransId="{3F90E798-720D-451C-8926-4F2313ED562E}"/>
    <dgm:cxn modelId="{378E3DD1-7CDD-453C-94AF-C9C18003A76A}" type="presOf" srcId="{028059A8-FABF-46A8-93FE-E086BE521017}" destId="{BB4BC3B2-58D5-4B60-B3F0-AED589132C12}" srcOrd="0" destOrd="0" presId="urn:microsoft.com/office/officeart/2018/2/layout/IconVerticalSolidList"/>
    <dgm:cxn modelId="{B695CDE1-ACBB-475F-A43B-39D4B253CB3A}" type="presOf" srcId="{1D27F592-393F-4C87-9D2E-F15F28F30DB9}" destId="{8F7480B6-407E-4A86-A91A-5C8D213FA2DE}" srcOrd="0" destOrd="0" presId="urn:microsoft.com/office/officeart/2018/2/layout/IconVerticalSolidList"/>
    <dgm:cxn modelId="{52B519E2-17B8-4291-A542-98CCFCFA95B4}" type="presOf" srcId="{BAE1C658-2ED3-4536-AD59-E9A7DD658B29}" destId="{C91045B0-B2BA-4E12-A6E6-576A28D16D5C}" srcOrd="0" destOrd="0" presId="urn:microsoft.com/office/officeart/2018/2/layout/IconVerticalSolidList"/>
    <dgm:cxn modelId="{3A6870F0-E4E4-4AC7-BB6E-FFA6D25453C0}" type="presOf" srcId="{0938131E-675B-4F06-9365-87DB455B3C4F}" destId="{4C3CB0DD-E7B5-4BE7-863F-FAEE88E67654}" srcOrd="0" destOrd="0" presId="urn:microsoft.com/office/officeart/2018/2/layout/IconVerticalSolidList"/>
    <dgm:cxn modelId="{9BE9E0FA-CB52-45AB-A8FC-3B3F6F0E23FE}" type="presOf" srcId="{CB97264F-3866-4401-93FD-F86C7EB8A9C9}" destId="{D4085FE9-FE0F-46DD-A5C6-F3E13740BEB4}" srcOrd="0" destOrd="0" presId="urn:microsoft.com/office/officeart/2018/2/layout/IconVerticalSolidList"/>
    <dgm:cxn modelId="{4E6830FF-3EDF-456E-B65F-2DAD6B698738}" srcId="{1D27F592-393F-4C87-9D2E-F15F28F30DB9}" destId="{028059A8-FABF-46A8-93FE-E086BE521017}" srcOrd="1" destOrd="0" parTransId="{DF4A2102-4C2A-441E-BE37-6C23559917D5}" sibTransId="{8262745F-0606-4691-9889-F29668763EBB}"/>
    <dgm:cxn modelId="{8F34A067-BA57-4A5C-91A8-BAA30BF6A983}" type="presParOf" srcId="{8F7480B6-407E-4A86-A91A-5C8D213FA2DE}" destId="{61951BD6-AB1C-454F-AC14-4910C58839A9}" srcOrd="0" destOrd="0" presId="urn:microsoft.com/office/officeart/2018/2/layout/IconVerticalSolidList"/>
    <dgm:cxn modelId="{6118D30D-7F72-47F3-A022-940C46F7C80D}" type="presParOf" srcId="{61951BD6-AB1C-454F-AC14-4910C58839A9}" destId="{4E73AACD-21BA-48B1-8EF3-AA179C186122}" srcOrd="0" destOrd="0" presId="urn:microsoft.com/office/officeart/2018/2/layout/IconVerticalSolidList"/>
    <dgm:cxn modelId="{8606E517-6E02-4692-9B66-8B36BAA270E9}" type="presParOf" srcId="{61951BD6-AB1C-454F-AC14-4910C58839A9}" destId="{07D6E9DE-647F-4D05-8867-03B6C5B58B0B}" srcOrd="1" destOrd="0" presId="urn:microsoft.com/office/officeart/2018/2/layout/IconVerticalSolidList"/>
    <dgm:cxn modelId="{9990C77C-9E16-4422-9799-DFD4D372895C}" type="presParOf" srcId="{61951BD6-AB1C-454F-AC14-4910C58839A9}" destId="{1DC830DE-3ECF-4D40-903E-F1C57EB20A7C}" srcOrd="2" destOrd="0" presId="urn:microsoft.com/office/officeart/2018/2/layout/IconVerticalSolidList"/>
    <dgm:cxn modelId="{98333439-CE54-472A-9698-6D8C2731DA60}" type="presParOf" srcId="{61951BD6-AB1C-454F-AC14-4910C58839A9}" destId="{4C3CB0DD-E7B5-4BE7-863F-FAEE88E67654}" srcOrd="3" destOrd="0" presId="urn:microsoft.com/office/officeart/2018/2/layout/IconVerticalSolidList"/>
    <dgm:cxn modelId="{5E8C5689-5485-4A59-8962-92A31F97D0FD}" type="presParOf" srcId="{8F7480B6-407E-4A86-A91A-5C8D213FA2DE}" destId="{7744E44A-17E7-4A9E-B7F2-4989C82272C8}" srcOrd="1" destOrd="0" presId="urn:microsoft.com/office/officeart/2018/2/layout/IconVerticalSolidList"/>
    <dgm:cxn modelId="{4BC3B563-93AC-452D-BDD7-3D18A699D811}" type="presParOf" srcId="{8F7480B6-407E-4A86-A91A-5C8D213FA2DE}" destId="{367CD91D-85D7-4156-B177-B5446D8CAED9}" srcOrd="2" destOrd="0" presId="urn:microsoft.com/office/officeart/2018/2/layout/IconVerticalSolidList"/>
    <dgm:cxn modelId="{7B2695A1-7E6A-4DBA-81BD-8349C41C931E}" type="presParOf" srcId="{367CD91D-85D7-4156-B177-B5446D8CAED9}" destId="{4416335C-2E3A-4058-9844-D510209725C4}" srcOrd="0" destOrd="0" presId="urn:microsoft.com/office/officeart/2018/2/layout/IconVerticalSolidList"/>
    <dgm:cxn modelId="{EA63E614-3C28-4D4D-A714-3BB1525A4FFB}" type="presParOf" srcId="{367CD91D-85D7-4156-B177-B5446D8CAED9}" destId="{9CCB1A1C-82BE-4FAD-91FF-A3ED699E5A5B}" srcOrd="1" destOrd="0" presId="urn:microsoft.com/office/officeart/2018/2/layout/IconVerticalSolidList"/>
    <dgm:cxn modelId="{AC94A910-68B7-44E2-B168-058AE26C1299}" type="presParOf" srcId="{367CD91D-85D7-4156-B177-B5446D8CAED9}" destId="{DD628340-0715-4B45-8F68-014C4D95B902}" srcOrd="2" destOrd="0" presId="urn:microsoft.com/office/officeart/2018/2/layout/IconVerticalSolidList"/>
    <dgm:cxn modelId="{305BAFC7-1C93-4060-BDE3-12043ADC4074}" type="presParOf" srcId="{367CD91D-85D7-4156-B177-B5446D8CAED9}" destId="{BB4BC3B2-58D5-4B60-B3F0-AED589132C12}" srcOrd="3" destOrd="0" presId="urn:microsoft.com/office/officeart/2018/2/layout/IconVerticalSolidList"/>
    <dgm:cxn modelId="{D4E86414-AEC0-466F-8C80-3EB2D1393C3B}" type="presParOf" srcId="{8F7480B6-407E-4A86-A91A-5C8D213FA2DE}" destId="{F4B207FB-7421-416B-A5AD-077203F20F53}" srcOrd="3" destOrd="0" presId="urn:microsoft.com/office/officeart/2018/2/layout/IconVerticalSolidList"/>
    <dgm:cxn modelId="{F1B713AD-E588-4E04-A8FB-3831F6B84CB6}" type="presParOf" srcId="{8F7480B6-407E-4A86-A91A-5C8D213FA2DE}" destId="{5AFC150D-B49A-4435-BF7F-F78EB33880CC}" srcOrd="4" destOrd="0" presId="urn:microsoft.com/office/officeart/2018/2/layout/IconVerticalSolidList"/>
    <dgm:cxn modelId="{F7AB98EC-59B5-4E32-935D-7D78E3B0B9AC}" type="presParOf" srcId="{5AFC150D-B49A-4435-BF7F-F78EB33880CC}" destId="{5BFEE74B-984F-4440-B3FE-0D11BA50428F}" srcOrd="0" destOrd="0" presId="urn:microsoft.com/office/officeart/2018/2/layout/IconVerticalSolidList"/>
    <dgm:cxn modelId="{2FEF6C20-4796-493E-A227-000957623185}" type="presParOf" srcId="{5AFC150D-B49A-4435-BF7F-F78EB33880CC}" destId="{E1622FB7-0F20-4440-BC66-49FEF1650F19}" srcOrd="1" destOrd="0" presId="urn:microsoft.com/office/officeart/2018/2/layout/IconVerticalSolidList"/>
    <dgm:cxn modelId="{2E0A219E-DC69-4D33-BDB1-8205229DBB53}" type="presParOf" srcId="{5AFC150D-B49A-4435-BF7F-F78EB33880CC}" destId="{3B55CFFC-0AE9-44ED-ADF8-2E24EE64F5A0}" srcOrd="2" destOrd="0" presId="urn:microsoft.com/office/officeart/2018/2/layout/IconVerticalSolidList"/>
    <dgm:cxn modelId="{8FD944BD-2085-4883-BAB0-5824455CA628}" type="presParOf" srcId="{5AFC150D-B49A-4435-BF7F-F78EB33880CC}" destId="{C2269801-EB61-49DA-B194-294DB81FB2DF}" srcOrd="3" destOrd="0" presId="urn:microsoft.com/office/officeart/2018/2/layout/IconVerticalSolidList"/>
    <dgm:cxn modelId="{40ED5935-CAD1-4F3D-851B-B4DA2E39180C}" type="presParOf" srcId="{8F7480B6-407E-4A86-A91A-5C8D213FA2DE}" destId="{34003718-1826-4194-886A-B10FBE9F0377}" srcOrd="5" destOrd="0" presId="urn:microsoft.com/office/officeart/2018/2/layout/IconVerticalSolidList"/>
    <dgm:cxn modelId="{B0EEEA42-A0F5-4940-9CCF-8B2E08BBF2A3}" type="presParOf" srcId="{8F7480B6-407E-4A86-A91A-5C8D213FA2DE}" destId="{6C8448D6-E73F-421F-9CCC-F48812BDEDF4}" srcOrd="6" destOrd="0" presId="urn:microsoft.com/office/officeart/2018/2/layout/IconVerticalSolidList"/>
    <dgm:cxn modelId="{37D90AD8-A96E-477C-B475-B08E13F191B2}" type="presParOf" srcId="{6C8448D6-E73F-421F-9CCC-F48812BDEDF4}" destId="{DC9AE0A1-F334-495A-8462-51E8E9FC3F62}" srcOrd="0" destOrd="0" presId="urn:microsoft.com/office/officeart/2018/2/layout/IconVerticalSolidList"/>
    <dgm:cxn modelId="{1ED590D8-D11D-415C-BC4A-53BB82CCCEEA}" type="presParOf" srcId="{6C8448D6-E73F-421F-9CCC-F48812BDEDF4}" destId="{0E69C9F6-8F7F-45B2-B7A8-983E48A2519C}" srcOrd="1" destOrd="0" presId="urn:microsoft.com/office/officeart/2018/2/layout/IconVerticalSolidList"/>
    <dgm:cxn modelId="{864F6642-E6D1-4844-8EA2-6BB96FB3A98B}" type="presParOf" srcId="{6C8448D6-E73F-421F-9CCC-F48812BDEDF4}" destId="{FC956049-26EB-4DDC-AB04-38ECE3AF9E44}" srcOrd="2" destOrd="0" presId="urn:microsoft.com/office/officeart/2018/2/layout/IconVerticalSolidList"/>
    <dgm:cxn modelId="{DAC7731F-AFC8-4D72-8A5F-C5172BB43682}" type="presParOf" srcId="{6C8448D6-E73F-421F-9CCC-F48812BDEDF4}" destId="{1202702F-74E5-48FB-9466-9DC648A9DFF0}" srcOrd="3" destOrd="0" presId="urn:microsoft.com/office/officeart/2018/2/layout/IconVerticalSolidList"/>
    <dgm:cxn modelId="{714E4A4F-32F1-4CF9-835C-A7DB1CD05BC0}" type="presParOf" srcId="{8F7480B6-407E-4A86-A91A-5C8D213FA2DE}" destId="{98043F2D-317B-4A31-9EBE-1E7E952870F1}" srcOrd="7" destOrd="0" presId="urn:microsoft.com/office/officeart/2018/2/layout/IconVerticalSolidList"/>
    <dgm:cxn modelId="{6E2EE33E-1847-4A63-97B4-34772DFDAD52}" type="presParOf" srcId="{8F7480B6-407E-4A86-A91A-5C8D213FA2DE}" destId="{A9AE9BA6-8B9C-42C0-B9E6-0E3703EBA7F5}" srcOrd="8" destOrd="0" presId="urn:microsoft.com/office/officeart/2018/2/layout/IconVerticalSolidList"/>
    <dgm:cxn modelId="{544F3768-4B6C-42AF-8C57-F1BE1097BBC3}" type="presParOf" srcId="{A9AE9BA6-8B9C-42C0-B9E6-0E3703EBA7F5}" destId="{A15180B5-F6A5-4819-B85D-52B7DD4E2B06}" srcOrd="0" destOrd="0" presId="urn:microsoft.com/office/officeart/2018/2/layout/IconVerticalSolidList"/>
    <dgm:cxn modelId="{E8E93890-5BE1-4733-B517-68D1C184D2FC}" type="presParOf" srcId="{A9AE9BA6-8B9C-42C0-B9E6-0E3703EBA7F5}" destId="{32AF62F4-4530-4740-A36F-FB1838100DBE}" srcOrd="1" destOrd="0" presId="urn:microsoft.com/office/officeart/2018/2/layout/IconVerticalSolidList"/>
    <dgm:cxn modelId="{C2FFEF81-B06A-412E-9B4E-485765B7DD72}" type="presParOf" srcId="{A9AE9BA6-8B9C-42C0-B9E6-0E3703EBA7F5}" destId="{2D05065F-3E94-4118-9CB7-9B3B2B76525E}" srcOrd="2" destOrd="0" presId="urn:microsoft.com/office/officeart/2018/2/layout/IconVerticalSolidList"/>
    <dgm:cxn modelId="{24F047D8-8103-49F6-AE99-DEDEAB0B5D9B}" type="presParOf" srcId="{A9AE9BA6-8B9C-42C0-B9E6-0E3703EBA7F5}" destId="{D4085FE9-FE0F-46DD-A5C6-F3E13740BEB4}" srcOrd="3" destOrd="0" presId="urn:microsoft.com/office/officeart/2018/2/layout/IconVerticalSolidList"/>
    <dgm:cxn modelId="{2A32616A-29F8-4A97-8449-C521BEC0FA3A}" type="presParOf" srcId="{8F7480B6-407E-4A86-A91A-5C8D213FA2DE}" destId="{E77474CF-37B1-45DE-8FB6-A2D2EE7F65BB}" srcOrd="9" destOrd="0" presId="urn:microsoft.com/office/officeart/2018/2/layout/IconVerticalSolidList"/>
    <dgm:cxn modelId="{3418DE5A-834A-4028-BD0B-B073DC45E1FB}" type="presParOf" srcId="{8F7480B6-407E-4A86-A91A-5C8D213FA2DE}" destId="{DBDE471F-34B0-4A77-B098-15302B715220}" srcOrd="10" destOrd="0" presId="urn:microsoft.com/office/officeart/2018/2/layout/IconVerticalSolidList"/>
    <dgm:cxn modelId="{9CBF76DC-0A51-4BC6-9393-65E1ABA6AF29}" type="presParOf" srcId="{DBDE471F-34B0-4A77-B098-15302B715220}" destId="{EDB33C0C-1205-430A-868A-A2E3BB0E1A23}" srcOrd="0" destOrd="0" presId="urn:microsoft.com/office/officeart/2018/2/layout/IconVerticalSolidList"/>
    <dgm:cxn modelId="{FD23F881-EF7E-4400-BC46-4C210DA6439B}" type="presParOf" srcId="{DBDE471F-34B0-4A77-B098-15302B715220}" destId="{9A6AA0BB-3006-4034-BB98-29E7430ACB0B}" srcOrd="1" destOrd="0" presId="urn:microsoft.com/office/officeart/2018/2/layout/IconVerticalSolidList"/>
    <dgm:cxn modelId="{98AD19AF-AAF0-469B-B21C-D11223399AAD}" type="presParOf" srcId="{DBDE471F-34B0-4A77-B098-15302B715220}" destId="{240257EB-DE0E-4933-8B7E-96D5F40AAA1D}" srcOrd="2" destOrd="0" presId="urn:microsoft.com/office/officeart/2018/2/layout/IconVerticalSolidList"/>
    <dgm:cxn modelId="{973752DE-ED92-45C3-8A59-B9220435F7F9}" type="presParOf" srcId="{DBDE471F-34B0-4A77-B098-15302B715220}" destId="{C91045B0-B2BA-4E12-A6E6-576A28D16D5C}" srcOrd="3" destOrd="0" presId="urn:microsoft.com/office/officeart/2018/2/layout/IconVerticalSolidList"/>
    <dgm:cxn modelId="{98D55E34-01F5-454E-834C-55993119FE07}" type="presParOf" srcId="{8F7480B6-407E-4A86-A91A-5C8D213FA2DE}" destId="{D08809D7-307A-4C82-BF6F-8C96DF4B4143}" srcOrd="11" destOrd="0" presId="urn:microsoft.com/office/officeart/2018/2/layout/IconVerticalSolidList"/>
    <dgm:cxn modelId="{5CDD7D63-97F6-4419-BC65-0241FFD42B55}" type="presParOf" srcId="{8F7480B6-407E-4A86-A91A-5C8D213FA2DE}" destId="{390CC65A-FFAF-4C92-9DD2-191DA1306959}" srcOrd="12" destOrd="0" presId="urn:microsoft.com/office/officeart/2018/2/layout/IconVerticalSolidList"/>
    <dgm:cxn modelId="{07317835-F134-4ACA-AE15-AB7E1FBAD549}" type="presParOf" srcId="{390CC65A-FFAF-4C92-9DD2-191DA1306959}" destId="{85E96DC0-4785-4078-96FC-5DD46C4D88A8}" srcOrd="0" destOrd="0" presId="urn:microsoft.com/office/officeart/2018/2/layout/IconVerticalSolidList"/>
    <dgm:cxn modelId="{F397F4DF-BB81-4774-9FDA-1CA06D550F84}" type="presParOf" srcId="{390CC65A-FFAF-4C92-9DD2-191DA1306959}" destId="{F99E971D-3721-4833-8D5D-E28AA04BC491}" srcOrd="1" destOrd="0" presId="urn:microsoft.com/office/officeart/2018/2/layout/IconVerticalSolidList"/>
    <dgm:cxn modelId="{F692C49F-AA5A-4EA3-AB80-AE75F3783457}" type="presParOf" srcId="{390CC65A-FFAF-4C92-9DD2-191DA1306959}" destId="{D1D99983-B3EF-4561-89CD-A7E52F53B6D3}" srcOrd="2" destOrd="0" presId="urn:microsoft.com/office/officeart/2018/2/layout/IconVerticalSolidList"/>
    <dgm:cxn modelId="{CBDA437D-74A1-46EE-8CCF-68B2870FC8FD}" type="presParOf" srcId="{390CC65A-FFAF-4C92-9DD2-191DA1306959}" destId="{02285A71-6621-4CBA-BFB6-D190248910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951394-AF45-41B1-BB23-9844BB103FF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91886022-2BC5-4559-AC9E-6BB78EA1A625}">
      <dgm:prSet/>
      <dgm:spPr/>
      <dgm:t>
        <a:bodyPr/>
        <a:lstStyle/>
        <a:p>
          <a:r>
            <a:rPr lang="en-US">
              <a:latin typeface="Calibri" panose="020F0502020204030204" pitchFamily="34" charset="0"/>
              <a:cs typeface="Calibri" panose="020F0502020204030204" pitchFamily="34" charset="0"/>
            </a:rPr>
            <a:t>Here’s a concise summary for a technical audience:</a:t>
          </a:r>
        </a:p>
      </dgm:t>
    </dgm:pt>
    <dgm:pt modelId="{63104200-AB07-4369-AF61-04ED7C9FE9F9}" type="parTrans" cxnId="{54F451BD-CF0C-4F3C-8489-7049306E8948}">
      <dgm:prSet/>
      <dgm:spPr/>
      <dgm:t>
        <a:bodyPr/>
        <a:lstStyle/>
        <a:p>
          <a:endParaRPr lang="en-US">
            <a:latin typeface="Calibri" panose="020F0502020204030204" pitchFamily="34" charset="0"/>
            <a:cs typeface="Calibri" panose="020F0502020204030204" pitchFamily="34" charset="0"/>
          </a:endParaRPr>
        </a:p>
      </dgm:t>
    </dgm:pt>
    <dgm:pt modelId="{5D00B3D6-21D2-4A6E-BBDE-813F74E2208E}" type="sibTrans" cxnId="{54F451BD-CF0C-4F3C-8489-7049306E8948}">
      <dgm:prSet/>
      <dgm:spPr/>
      <dgm:t>
        <a:bodyPr/>
        <a:lstStyle/>
        <a:p>
          <a:endParaRPr lang="en-US">
            <a:latin typeface="Calibri" panose="020F0502020204030204" pitchFamily="34" charset="0"/>
            <a:cs typeface="Calibri" panose="020F0502020204030204" pitchFamily="34" charset="0"/>
          </a:endParaRPr>
        </a:p>
      </dgm:t>
    </dgm:pt>
    <dgm:pt modelId="{D6A73F3B-67CA-46AC-99C0-CA44CCB3F05A}">
      <dgm:prSet/>
      <dgm:spPr/>
      <dgm:t>
        <a:bodyPr/>
        <a:lstStyle/>
        <a:p>
          <a:r>
            <a:rPr lang="en-US" b="1" dirty="0">
              <a:latin typeface="Calibri" panose="020F0502020204030204" pitchFamily="34" charset="0"/>
              <a:cs typeface="Calibri" panose="020F0502020204030204" pitchFamily="34" charset="0"/>
            </a:rPr>
            <a:t>Project Objective</a:t>
          </a:r>
          <a:r>
            <a:rPr lang="en-US" dirty="0">
              <a:latin typeface="Calibri" panose="020F0502020204030204" pitchFamily="34" charset="0"/>
              <a:cs typeface="Calibri" panose="020F0502020204030204" pitchFamily="34" charset="0"/>
            </a:rPr>
            <a:t>: Analyze voter demographics and preferences to identify key factors influencing support for Labour and Conservative parties, guiding targeted campaign strategies.</a:t>
          </a:r>
        </a:p>
      </dgm:t>
    </dgm:pt>
    <dgm:pt modelId="{658D024B-054F-4564-AD15-C03D15E7858B}" type="parTrans" cxnId="{CD269420-E0F3-433C-B4DF-BD2F22413290}">
      <dgm:prSet/>
      <dgm:spPr/>
      <dgm:t>
        <a:bodyPr/>
        <a:lstStyle/>
        <a:p>
          <a:endParaRPr lang="en-US">
            <a:latin typeface="Calibri" panose="020F0502020204030204" pitchFamily="34" charset="0"/>
            <a:cs typeface="Calibri" panose="020F0502020204030204" pitchFamily="34" charset="0"/>
          </a:endParaRPr>
        </a:p>
      </dgm:t>
    </dgm:pt>
    <dgm:pt modelId="{486CE605-34CF-40A4-843C-7E1A226DE198}" type="sibTrans" cxnId="{CD269420-E0F3-433C-B4DF-BD2F22413290}">
      <dgm:prSet/>
      <dgm:spPr/>
      <dgm:t>
        <a:bodyPr/>
        <a:lstStyle/>
        <a:p>
          <a:endParaRPr lang="en-US">
            <a:latin typeface="Calibri" panose="020F0502020204030204" pitchFamily="34" charset="0"/>
            <a:cs typeface="Calibri" panose="020F0502020204030204" pitchFamily="34" charset="0"/>
          </a:endParaRPr>
        </a:p>
      </dgm:t>
    </dgm:pt>
    <dgm:pt modelId="{94BF7CD9-BC6E-4279-AB39-FF90EA6984F6}">
      <dgm:prSet/>
      <dgm:spPr/>
      <dgm:t>
        <a:bodyPr/>
        <a:lstStyle/>
        <a:p>
          <a:r>
            <a:rPr lang="en-US" b="1" dirty="0">
              <a:latin typeface="Calibri" panose="020F0502020204030204" pitchFamily="34" charset="0"/>
              <a:cs typeface="Calibri" panose="020F0502020204030204" pitchFamily="34" charset="0"/>
            </a:rPr>
            <a:t>Primary Data Insights:</a:t>
          </a:r>
          <a:endParaRPr lang="en-US" dirty="0">
            <a:latin typeface="Calibri" panose="020F0502020204030204" pitchFamily="34" charset="0"/>
            <a:cs typeface="Calibri" panose="020F0502020204030204" pitchFamily="34" charset="0"/>
          </a:endParaRPr>
        </a:p>
      </dgm:t>
    </dgm:pt>
    <dgm:pt modelId="{DDB03584-448D-420D-AFB8-2BE9EFD40DF1}" type="parTrans" cxnId="{76980B22-99B0-4A1A-97C5-31790BB14FE2}">
      <dgm:prSet/>
      <dgm:spPr/>
      <dgm:t>
        <a:bodyPr/>
        <a:lstStyle/>
        <a:p>
          <a:endParaRPr lang="en-US">
            <a:latin typeface="Calibri" panose="020F0502020204030204" pitchFamily="34" charset="0"/>
            <a:cs typeface="Calibri" panose="020F0502020204030204" pitchFamily="34" charset="0"/>
          </a:endParaRPr>
        </a:p>
      </dgm:t>
    </dgm:pt>
    <dgm:pt modelId="{DCF13D77-8D18-40D6-869D-4A1339632671}" type="sibTrans" cxnId="{76980B22-99B0-4A1A-97C5-31790BB14FE2}">
      <dgm:prSet/>
      <dgm:spPr/>
      <dgm:t>
        <a:bodyPr/>
        <a:lstStyle/>
        <a:p>
          <a:endParaRPr lang="en-US">
            <a:latin typeface="Calibri" panose="020F0502020204030204" pitchFamily="34" charset="0"/>
            <a:cs typeface="Calibri" panose="020F0502020204030204" pitchFamily="34" charset="0"/>
          </a:endParaRPr>
        </a:p>
      </dgm:t>
    </dgm:pt>
    <dgm:pt modelId="{7E921683-60D1-40BE-8727-8E54D1A18529}">
      <dgm:prSet/>
      <dgm:spPr/>
      <dgm:t>
        <a:bodyPr/>
        <a:lstStyle/>
        <a:p>
          <a:r>
            <a:rPr lang="en-US" b="1" dirty="0">
              <a:latin typeface="Calibri" panose="020F0502020204030204" pitchFamily="34" charset="0"/>
              <a:cs typeface="Calibri" panose="020F0502020204030204" pitchFamily="34" charset="0"/>
            </a:rPr>
            <a:t>Age</a:t>
          </a:r>
          <a:r>
            <a:rPr lang="en-US" dirty="0">
              <a:latin typeface="Calibri" panose="020F0502020204030204" pitchFamily="34" charset="0"/>
              <a:cs typeface="Calibri" panose="020F0502020204030204" pitchFamily="34" charset="0"/>
            </a:rPr>
            <a:t>: Younger voters tend to lean towards Labour, while older voters may favor Conservatives.</a:t>
          </a:r>
        </a:p>
      </dgm:t>
    </dgm:pt>
    <dgm:pt modelId="{B081CBA6-037C-4ECD-A05A-19B66FD52896}" type="parTrans" cxnId="{1FE10631-8CE2-4021-A659-6680DBB9F81D}">
      <dgm:prSet/>
      <dgm:spPr/>
      <dgm:t>
        <a:bodyPr/>
        <a:lstStyle/>
        <a:p>
          <a:endParaRPr lang="en-US">
            <a:latin typeface="Calibri" panose="020F0502020204030204" pitchFamily="34" charset="0"/>
            <a:cs typeface="Calibri" panose="020F0502020204030204" pitchFamily="34" charset="0"/>
          </a:endParaRPr>
        </a:p>
      </dgm:t>
    </dgm:pt>
    <dgm:pt modelId="{F8F2B5F3-7561-448F-ADC6-A055D22D0E7A}" type="sibTrans" cxnId="{1FE10631-8CE2-4021-A659-6680DBB9F81D}">
      <dgm:prSet/>
      <dgm:spPr/>
      <dgm:t>
        <a:bodyPr/>
        <a:lstStyle/>
        <a:p>
          <a:endParaRPr lang="en-US">
            <a:latin typeface="Calibri" panose="020F0502020204030204" pitchFamily="34" charset="0"/>
            <a:cs typeface="Calibri" panose="020F0502020204030204" pitchFamily="34" charset="0"/>
          </a:endParaRPr>
        </a:p>
      </dgm:t>
    </dgm:pt>
    <dgm:pt modelId="{F79B8DFF-BCE7-4E40-A3A7-77FA8BCD2AA6}">
      <dgm:prSet/>
      <dgm:spPr/>
      <dgm:t>
        <a:bodyPr/>
        <a:lstStyle/>
        <a:p>
          <a:r>
            <a:rPr lang="en-US" b="1" dirty="0">
              <a:latin typeface="Calibri" panose="020F0502020204030204" pitchFamily="34" charset="0"/>
              <a:cs typeface="Calibri" panose="020F0502020204030204" pitchFamily="34" charset="0"/>
            </a:rPr>
            <a:t>Economic Satisfaction</a:t>
          </a:r>
          <a:r>
            <a:rPr lang="en-US" dirty="0">
              <a:latin typeface="Calibri" panose="020F0502020204030204" pitchFamily="34" charset="0"/>
              <a:cs typeface="Calibri" panose="020F0502020204030204" pitchFamily="34" charset="0"/>
            </a:rPr>
            <a:t>: Positive economic views correlate with Labour support; economic dissatisfaction may drive Conservative support.</a:t>
          </a:r>
        </a:p>
      </dgm:t>
    </dgm:pt>
    <dgm:pt modelId="{EEEEB715-1259-4E57-B0E6-BB8D2F32EF99}" type="parTrans" cxnId="{3E8E9258-2C1F-4500-B474-9811E90D29FA}">
      <dgm:prSet/>
      <dgm:spPr/>
      <dgm:t>
        <a:bodyPr/>
        <a:lstStyle/>
        <a:p>
          <a:endParaRPr lang="en-US">
            <a:latin typeface="Calibri" panose="020F0502020204030204" pitchFamily="34" charset="0"/>
            <a:cs typeface="Calibri" panose="020F0502020204030204" pitchFamily="34" charset="0"/>
          </a:endParaRPr>
        </a:p>
      </dgm:t>
    </dgm:pt>
    <dgm:pt modelId="{84DD5082-AAF7-4FC5-8342-03B0744B3FC4}" type="sibTrans" cxnId="{3E8E9258-2C1F-4500-B474-9811E90D29FA}">
      <dgm:prSet/>
      <dgm:spPr/>
      <dgm:t>
        <a:bodyPr/>
        <a:lstStyle/>
        <a:p>
          <a:endParaRPr lang="en-US">
            <a:latin typeface="Calibri" panose="020F0502020204030204" pitchFamily="34" charset="0"/>
            <a:cs typeface="Calibri" panose="020F0502020204030204" pitchFamily="34" charset="0"/>
          </a:endParaRPr>
        </a:p>
      </dgm:t>
    </dgm:pt>
    <dgm:pt modelId="{F834B25A-CE22-427E-AAC5-777507B313B9}">
      <dgm:prSet/>
      <dgm:spPr/>
      <dgm:t>
        <a:bodyPr/>
        <a:lstStyle/>
        <a:p>
          <a:r>
            <a:rPr lang="en-US" b="1">
              <a:latin typeface="Calibri" panose="020F0502020204030204" pitchFamily="34" charset="0"/>
              <a:cs typeface="Calibri" panose="020F0502020204030204" pitchFamily="34" charset="0"/>
            </a:rPr>
            <a:t>Political Awareness</a:t>
          </a:r>
          <a:r>
            <a:rPr lang="en-US">
              <a:latin typeface="Calibri" panose="020F0502020204030204" pitchFamily="34" charset="0"/>
              <a:cs typeface="Calibri" panose="020F0502020204030204" pitchFamily="34" charset="0"/>
            </a:rPr>
            <a:t>: Higher awareness levels can affect candidate preference, with nuanced support patterns for Blair and Hague.</a:t>
          </a:r>
        </a:p>
      </dgm:t>
    </dgm:pt>
    <dgm:pt modelId="{4021E274-E734-4C32-90E2-5E90F7102072}" type="parTrans" cxnId="{C74AD899-A37F-4C36-AAA8-1F1B6C1FED9B}">
      <dgm:prSet/>
      <dgm:spPr/>
      <dgm:t>
        <a:bodyPr/>
        <a:lstStyle/>
        <a:p>
          <a:endParaRPr lang="en-US">
            <a:latin typeface="Calibri" panose="020F0502020204030204" pitchFamily="34" charset="0"/>
            <a:cs typeface="Calibri" panose="020F0502020204030204" pitchFamily="34" charset="0"/>
          </a:endParaRPr>
        </a:p>
      </dgm:t>
    </dgm:pt>
    <dgm:pt modelId="{35AFC4DA-1AA2-4BE8-8D19-9FE1419CF66E}" type="sibTrans" cxnId="{C74AD899-A37F-4C36-AAA8-1F1B6C1FED9B}">
      <dgm:prSet/>
      <dgm:spPr/>
      <dgm:t>
        <a:bodyPr/>
        <a:lstStyle/>
        <a:p>
          <a:endParaRPr lang="en-US">
            <a:latin typeface="Calibri" panose="020F0502020204030204" pitchFamily="34" charset="0"/>
            <a:cs typeface="Calibri" panose="020F0502020204030204" pitchFamily="34" charset="0"/>
          </a:endParaRPr>
        </a:p>
      </dgm:t>
    </dgm:pt>
    <dgm:pt modelId="{F604EA1B-46D3-43AF-A5F7-B1BCD0CF2145}">
      <dgm:prSet/>
      <dgm:spPr/>
      <dgm:t>
        <a:bodyPr/>
        <a:lstStyle/>
        <a:p>
          <a:r>
            <a:rPr lang="en-US" b="1">
              <a:latin typeface="Calibri" panose="020F0502020204030204" pitchFamily="34" charset="0"/>
              <a:cs typeface="Calibri" panose="020F0502020204030204" pitchFamily="34" charset="0"/>
            </a:rPr>
            <a:t>Euroscepticism</a:t>
          </a:r>
          <a:r>
            <a:rPr lang="en-US">
              <a:latin typeface="Calibri" panose="020F0502020204030204" pitchFamily="34" charset="0"/>
              <a:cs typeface="Calibri" panose="020F0502020204030204" pitchFamily="34" charset="0"/>
            </a:rPr>
            <a:t>: Strongly correlated with Conservative support, indicating a key voter sentiment.</a:t>
          </a:r>
        </a:p>
      </dgm:t>
    </dgm:pt>
    <dgm:pt modelId="{061E6BF2-4A20-4E19-AD2F-1FE8F4EA3947}" type="parTrans" cxnId="{B8789006-4400-4FBB-B11C-5B1CBC4827E4}">
      <dgm:prSet/>
      <dgm:spPr/>
      <dgm:t>
        <a:bodyPr/>
        <a:lstStyle/>
        <a:p>
          <a:endParaRPr lang="en-US">
            <a:latin typeface="Calibri" panose="020F0502020204030204" pitchFamily="34" charset="0"/>
            <a:cs typeface="Calibri" panose="020F0502020204030204" pitchFamily="34" charset="0"/>
          </a:endParaRPr>
        </a:p>
      </dgm:t>
    </dgm:pt>
    <dgm:pt modelId="{FFA650B2-7B5D-4B81-83D1-270E874E6457}" type="sibTrans" cxnId="{B8789006-4400-4FBB-B11C-5B1CBC4827E4}">
      <dgm:prSet/>
      <dgm:spPr/>
      <dgm:t>
        <a:bodyPr/>
        <a:lstStyle/>
        <a:p>
          <a:endParaRPr lang="en-US">
            <a:latin typeface="Calibri" panose="020F0502020204030204" pitchFamily="34" charset="0"/>
            <a:cs typeface="Calibri" panose="020F0502020204030204" pitchFamily="34" charset="0"/>
          </a:endParaRPr>
        </a:p>
      </dgm:t>
    </dgm:pt>
    <dgm:pt modelId="{76F76F48-6361-41F3-8E3B-4A1AC8E71AC0}">
      <dgm:prSet/>
      <dgm:spPr/>
      <dgm:t>
        <a:bodyPr/>
        <a:lstStyle/>
        <a:p>
          <a:r>
            <a:rPr lang="en-US" b="1">
              <a:latin typeface="Calibri" panose="020F0502020204030204" pitchFamily="34" charset="0"/>
              <a:cs typeface="Calibri" panose="020F0502020204030204" pitchFamily="34" charset="0"/>
            </a:rPr>
            <a:t>EDA Techniques:</a:t>
          </a:r>
          <a:endParaRPr lang="en-US">
            <a:latin typeface="Calibri" panose="020F0502020204030204" pitchFamily="34" charset="0"/>
            <a:cs typeface="Calibri" panose="020F0502020204030204" pitchFamily="34" charset="0"/>
          </a:endParaRPr>
        </a:p>
      </dgm:t>
    </dgm:pt>
    <dgm:pt modelId="{711881B8-878A-49A9-B588-70EA11F4A93D}" type="parTrans" cxnId="{F5C31A98-4887-49D7-885E-E250E0DDFF12}">
      <dgm:prSet/>
      <dgm:spPr/>
      <dgm:t>
        <a:bodyPr/>
        <a:lstStyle/>
        <a:p>
          <a:endParaRPr lang="en-US">
            <a:latin typeface="Calibri" panose="020F0502020204030204" pitchFamily="34" charset="0"/>
            <a:cs typeface="Calibri" panose="020F0502020204030204" pitchFamily="34" charset="0"/>
          </a:endParaRPr>
        </a:p>
      </dgm:t>
    </dgm:pt>
    <dgm:pt modelId="{D973384B-36AB-4596-BF76-7CF7CAD8AE12}" type="sibTrans" cxnId="{F5C31A98-4887-49D7-885E-E250E0DDFF12}">
      <dgm:prSet/>
      <dgm:spPr/>
      <dgm:t>
        <a:bodyPr/>
        <a:lstStyle/>
        <a:p>
          <a:endParaRPr lang="en-US">
            <a:latin typeface="Calibri" panose="020F0502020204030204" pitchFamily="34" charset="0"/>
            <a:cs typeface="Calibri" panose="020F0502020204030204" pitchFamily="34" charset="0"/>
          </a:endParaRPr>
        </a:p>
      </dgm:t>
    </dgm:pt>
    <dgm:pt modelId="{B418F75D-635D-410D-B633-42F4F984D7A3}">
      <dgm:prSet/>
      <dgm:spPr/>
      <dgm:t>
        <a:bodyPr/>
        <a:lstStyle/>
        <a:p>
          <a:r>
            <a:rPr lang="en-US" b="1">
              <a:latin typeface="Calibri" panose="020F0502020204030204" pitchFamily="34" charset="0"/>
              <a:cs typeface="Calibri" panose="020F0502020204030204" pitchFamily="34" charset="0"/>
            </a:rPr>
            <a:t>Distribution Analysis</a:t>
          </a:r>
          <a:r>
            <a:rPr lang="en-US">
              <a:latin typeface="Calibri" panose="020F0502020204030204" pitchFamily="34" charset="0"/>
              <a:cs typeface="Calibri" panose="020F0502020204030204" pitchFamily="34" charset="0"/>
            </a:rPr>
            <a:t>: Histograms and boxplots for demographic breakdowns by party preference.</a:t>
          </a:r>
        </a:p>
      </dgm:t>
    </dgm:pt>
    <dgm:pt modelId="{45E22896-972B-400D-BF51-B396CFF4F02A}" type="parTrans" cxnId="{F78F015F-BC40-4D9F-901B-AA4E3FF45E75}">
      <dgm:prSet/>
      <dgm:spPr/>
      <dgm:t>
        <a:bodyPr/>
        <a:lstStyle/>
        <a:p>
          <a:endParaRPr lang="en-US">
            <a:latin typeface="Calibri" panose="020F0502020204030204" pitchFamily="34" charset="0"/>
            <a:cs typeface="Calibri" panose="020F0502020204030204" pitchFamily="34" charset="0"/>
          </a:endParaRPr>
        </a:p>
      </dgm:t>
    </dgm:pt>
    <dgm:pt modelId="{2B12FC88-F8FD-44B6-888A-CE47D0186699}" type="sibTrans" cxnId="{F78F015F-BC40-4D9F-901B-AA4E3FF45E75}">
      <dgm:prSet/>
      <dgm:spPr/>
      <dgm:t>
        <a:bodyPr/>
        <a:lstStyle/>
        <a:p>
          <a:endParaRPr lang="en-US">
            <a:latin typeface="Calibri" panose="020F0502020204030204" pitchFamily="34" charset="0"/>
            <a:cs typeface="Calibri" panose="020F0502020204030204" pitchFamily="34" charset="0"/>
          </a:endParaRPr>
        </a:p>
      </dgm:t>
    </dgm:pt>
    <dgm:pt modelId="{D7D8983A-58DE-41CD-A8E4-574F3AF5D8A9}">
      <dgm:prSet/>
      <dgm:spPr/>
      <dgm:t>
        <a:bodyPr/>
        <a:lstStyle/>
        <a:p>
          <a:r>
            <a:rPr lang="en-US" b="1">
              <a:latin typeface="Calibri" panose="020F0502020204030204" pitchFamily="34" charset="0"/>
              <a:cs typeface="Calibri" panose="020F0502020204030204" pitchFamily="34" charset="0"/>
            </a:rPr>
            <a:t>Correlation Matrix</a:t>
          </a:r>
          <a:r>
            <a:rPr lang="en-US">
              <a:latin typeface="Calibri" panose="020F0502020204030204" pitchFamily="34" charset="0"/>
              <a:cs typeface="Calibri" panose="020F0502020204030204" pitchFamily="34" charset="0"/>
            </a:rPr>
            <a:t>: Identifies relationships between variables, highlighting multi-factor influences (e.g., Euroscepticism and age on party support).</a:t>
          </a:r>
        </a:p>
      </dgm:t>
    </dgm:pt>
    <dgm:pt modelId="{D8282EF9-D8D3-46B2-898F-8FB31C242F65}" type="parTrans" cxnId="{C0E6BE14-4574-4504-B1CF-74ADA14B45DE}">
      <dgm:prSet/>
      <dgm:spPr/>
      <dgm:t>
        <a:bodyPr/>
        <a:lstStyle/>
        <a:p>
          <a:endParaRPr lang="en-US">
            <a:latin typeface="Calibri" panose="020F0502020204030204" pitchFamily="34" charset="0"/>
            <a:cs typeface="Calibri" panose="020F0502020204030204" pitchFamily="34" charset="0"/>
          </a:endParaRPr>
        </a:p>
      </dgm:t>
    </dgm:pt>
    <dgm:pt modelId="{174A01A3-70BE-4F8A-AA74-0E2D6A492393}" type="sibTrans" cxnId="{C0E6BE14-4574-4504-B1CF-74ADA14B45DE}">
      <dgm:prSet/>
      <dgm:spPr/>
      <dgm:t>
        <a:bodyPr/>
        <a:lstStyle/>
        <a:p>
          <a:endParaRPr lang="en-US">
            <a:latin typeface="Calibri" panose="020F0502020204030204" pitchFamily="34" charset="0"/>
            <a:cs typeface="Calibri" panose="020F0502020204030204" pitchFamily="34" charset="0"/>
          </a:endParaRPr>
        </a:p>
      </dgm:t>
    </dgm:pt>
    <dgm:pt modelId="{D27D364B-15D0-4192-8461-1018B5E73A9F}">
      <dgm:prSet/>
      <dgm:spPr/>
      <dgm:t>
        <a:bodyPr/>
        <a:lstStyle/>
        <a:p>
          <a:r>
            <a:rPr lang="en-US" b="1">
              <a:latin typeface="Calibri" panose="020F0502020204030204" pitchFamily="34" charset="0"/>
              <a:cs typeface="Calibri" panose="020F0502020204030204" pitchFamily="34" charset="0"/>
            </a:rPr>
            <a:t>Candidate Support Analysis</a:t>
          </a:r>
          <a:r>
            <a:rPr lang="en-US">
              <a:latin typeface="Calibri" panose="020F0502020204030204" pitchFamily="34" charset="0"/>
              <a:cs typeface="Calibri" panose="020F0502020204030204" pitchFamily="34" charset="0"/>
            </a:rPr>
            <a:t>: Boxplots and strip plots to assess age and awareness impacts on candidate popularity.</a:t>
          </a:r>
        </a:p>
      </dgm:t>
    </dgm:pt>
    <dgm:pt modelId="{FA8CD5D3-73E8-4D0E-9EF8-0AF548BA5C88}" type="parTrans" cxnId="{593A6B63-5761-42C0-AC60-7BBEF90D5E89}">
      <dgm:prSet/>
      <dgm:spPr/>
      <dgm:t>
        <a:bodyPr/>
        <a:lstStyle/>
        <a:p>
          <a:endParaRPr lang="en-US">
            <a:latin typeface="Calibri" panose="020F0502020204030204" pitchFamily="34" charset="0"/>
            <a:cs typeface="Calibri" panose="020F0502020204030204" pitchFamily="34" charset="0"/>
          </a:endParaRPr>
        </a:p>
      </dgm:t>
    </dgm:pt>
    <dgm:pt modelId="{C53976F9-F8DD-45B0-93C9-593502E2B883}" type="sibTrans" cxnId="{593A6B63-5761-42C0-AC60-7BBEF90D5E89}">
      <dgm:prSet/>
      <dgm:spPr/>
      <dgm:t>
        <a:bodyPr/>
        <a:lstStyle/>
        <a:p>
          <a:endParaRPr lang="en-US">
            <a:latin typeface="Calibri" panose="020F0502020204030204" pitchFamily="34" charset="0"/>
            <a:cs typeface="Calibri" panose="020F0502020204030204" pitchFamily="34" charset="0"/>
          </a:endParaRPr>
        </a:p>
      </dgm:t>
    </dgm:pt>
    <dgm:pt modelId="{B1A54E6B-CA94-4661-9CEB-D28A19CCB6D6}">
      <dgm:prSet/>
      <dgm:spPr/>
      <dgm:t>
        <a:bodyPr/>
        <a:lstStyle/>
        <a:p>
          <a:r>
            <a:rPr lang="en-US" b="1">
              <a:latin typeface="Calibri" panose="020F0502020204030204" pitchFamily="34" charset="0"/>
              <a:cs typeface="Calibri" panose="020F0502020204030204" pitchFamily="34" charset="0"/>
            </a:rPr>
            <a:t>Business Relevance:</a:t>
          </a:r>
          <a:endParaRPr lang="en-US">
            <a:latin typeface="Calibri" panose="020F0502020204030204" pitchFamily="34" charset="0"/>
            <a:cs typeface="Calibri" panose="020F0502020204030204" pitchFamily="34" charset="0"/>
          </a:endParaRPr>
        </a:p>
      </dgm:t>
    </dgm:pt>
    <dgm:pt modelId="{F61A06A0-50F4-49D9-BA49-2E4B02E20841}" type="parTrans" cxnId="{413007AF-1A8A-4525-A381-A824BA36C266}">
      <dgm:prSet/>
      <dgm:spPr/>
      <dgm:t>
        <a:bodyPr/>
        <a:lstStyle/>
        <a:p>
          <a:endParaRPr lang="en-US">
            <a:latin typeface="Calibri" panose="020F0502020204030204" pitchFamily="34" charset="0"/>
            <a:cs typeface="Calibri" panose="020F0502020204030204" pitchFamily="34" charset="0"/>
          </a:endParaRPr>
        </a:p>
      </dgm:t>
    </dgm:pt>
    <dgm:pt modelId="{210F7514-3441-44E1-A33D-FA04B02328D5}" type="sibTrans" cxnId="{413007AF-1A8A-4525-A381-A824BA36C266}">
      <dgm:prSet/>
      <dgm:spPr/>
      <dgm:t>
        <a:bodyPr/>
        <a:lstStyle/>
        <a:p>
          <a:endParaRPr lang="en-US">
            <a:latin typeface="Calibri" panose="020F0502020204030204" pitchFamily="34" charset="0"/>
            <a:cs typeface="Calibri" panose="020F0502020204030204" pitchFamily="34" charset="0"/>
          </a:endParaRPr>
        </a:p>
      </dgm:t>
    </dgm:pt>
    <dgm:pt modelId="{398B0C25-200C-4B03-BCFB-4C9187E29482}">
      <dgm:prSet/>
      <dgm:spPr/>
      <dgm:t>
        <a:bodyPr/>
        <a:lstStyle/>
        <a:p>
          <a:r>
            <a:rPr lang="en-US">
              <a:latin typeface="Calibri" panose="020F0502020204030204" pitchFamily="34" charset="0"/>
              <a:cs typeface="Calibri" panose="020F0502020204030204" pitchFamily="34" charset="0"/>
            </a:rPr>
            <a:t>Insights from EDA guide campaign resource allocation and messaging to resonate with each party’s core demographics, maximizing voter engagement potential.</a:t>
          </a:r>
        </a:p>
      </dgm:t>
    </dgm:pt>
    <dgm:pt modelId="{75C5EC77-601C-4FCB-8765-31306BF27F52}" type="parTrans" cxnId="{91FA28FA-2EAE-4651-B356-56AC9974B52C}">
      <dgm:prSet/>
      <dgm:spPr/>
      <dgm:t>
        <a:bodyPr/>
        <a:lstStyle/>
        <a:p>
          <a:endParaRPr lang="en-US">
            <a:latin typeface="Calibri" panose="020F0502020204030204" pitchFamily="34" charset="0"/>
            <a:cs typeface="Calibri" panose="020F0502020204030204" pitchFamily="34" charset="0"/>
          </a:endParaRPr>
        </a:p>
      </dgm:t>
    </dgm:pt>
    <dgm:pt modelId="{A2D91CCA-4B7F-4374-B112-48BAC5044CC3}" type="sibTrans" cxnId="{91FA28FA-2EAE-4651-B356-56AC9974B52C}">
      <dgm:prSet/>
      <dgm:spPr/>
      <dgm:t>
        <a:bodyPr/>
        <a:lstStyle/>
        <a:p>
          <a:endParaRPr lang="en-US">
            <a:latin typeface="Calibri" panose="020F0502020204030204" pitchFamily="34" charset="0"/>
            <a:cs typeface="Calibri" panose="020F0502020204030204" pitchFamily="34" charset="0"/>
          </a:endParaRPr>
        </a:p>
      </dgm:t>
    </dgm:pt>
    <dgm:pt modelId="{157F5F4E-3347-4812-9961-3814AE9E0F2F}">
      <dgm:prSet/>
      <dgm:spPr/>
      <dgm:t>
        <a:bodyPr/>
        <a:lstStyle/>
        <a:p>
          <a:r>
            <a:rPr lang="en-US" b="1">
              <a:latin typeface="Calibri" panose="020F0502020204030204" pitchFamily="34" charset="0"/>
              <a:cs typeface="Calibri" panose="020F0502020204030204" pitchFamily="34" charset="0"/>
            </a:rPr>
            <a:t>Next Steps</a:t>
          </a:r>
          <a:r>
            <a:rPr lang="en-US">
              <a:latin typeface="Calibri" panose="020F0502020204030204" pitchFamily="34" charset="0"/>
              <a:cs typeface="Calibri" panose="020F0502020204030204" pitchFamily="34" charset="0"/>
            </a:rPr>
            <a:t>: Use insights to refine predictive models for voter support, enabling targeted outreach and optimized campaign strategies.</a:t>
          </a:r>
        </a:p>
      </dgm:t>
    </dgm:pt>
    <dgm:pt modelId="{2B90B3A4-7F29-43A6-85BD-C8840452DB6B}" type="parTrans" cxnId="{96E2EBBF-98FA-46AF-93D4-E9F9ED2DB378}">
      <dgm:prSet/>
      <dgm:spPr/>
      <dgm:t>
        <a:bodyPr/>
        <a:lstStyle/>
        <a:p>
          <a:endParaRPr lang="en-US">
            <a:latin typeface="Calibri" panose="020F0502020204030204" pitchFamily="34" charset="0"/>
            <a:cs typeface="Calibri" panose="020F0502020204030204" pitchFamily="34" charset="0"/>
          </a:endParaRPr>
        </a:p>
      </dgm:t>
    </dgm:pt>
    <dgm:pt modelId="{15C2C93B-ECAE-4AC0-A620-2CABF091C92C}" type="sibTrans" cxnId="{96E2EBBF-98FA-46AF-93D4-E9F9ED2DB378}">
      <dgm:prSet/>
      <dgm:spPr/>
      <dgm:t>
        <a:bodyPr/>
        <a:lstStyle/>
        <a:p>
          <a:endParaRPr lang="en-US">
            <a:latin typeface="Calibri" panose="020F0502020204030204" pitchFamily="34" charset="0"/>
            <a:cs typeface="Calibri" panose="020F0502020204030204" pitchFamily="34" charset="0"/>
          </a:endParaRPr>
        </a:p>
      </dgm:t>
    </dgm:pt>
    <dgm:pt modelId="{BC53539A-DDBC-4F5E-BC24-0B2A3F167608}">
      <dgm:prSet custT="1"/>
      <dgm:spPr/>
      <dgm:t>
        <a:bodyPr/>
        <a:lstStyle/>
        <a:p>
          <a:r>
            <a:rPr lang="en-IN" sz="1000" b="1"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Data Structure: </a:t>
          </a:r>
          <a:r>
            <a:rPr lang="en-US" sz="1000" kern="1200" dirty="0">
              <a:latin typeface="Calibri" panose="020F0502020204030204" pitchFamily="34" charset="0"/>
              <a:cs typeface="Calibri" panose="020F0502020204030204" pitchFamily="34" charset="0"/>
            </a:rPr>
            <a:t>Includes categorical (e.g., vote, gender) and ordinal/numerical data (e.g., economic conditions ratings, age).</a:t>
          </a:r>
        </a:p>
      </dgm:t>
    </dgm:pt>
    <dgm:pt modelId="{3E889AEE-37A0-4837-978E-B060CD85C2F4}" type="parTrans" cxnId="{D0CCFCC7-D1DA-4881-8810-0A48834B0F30}">
      <dgm:prSet/>
      <dgm:spPr/>
      <dgm:t>
        <a:bodyPr/>
        <a:lstStyle/>
        <a:p>
          <a:endParaRPr lang="en-IN">
            <a:latin typeface="Calibri" panose="020F0502020204030204" pitchFamily="34" charset="0"/>
            <a:cs typeface="Calibri" panose="020F0502020204030204" pitchFamily="34" charset="0"/>
          </a:endParaRPr>
        </a:p>
      </dgm:t>
    </dgm:pt>
    <dgm:pt modelId="{5E6368F9-9C88-48C6-8EC5-6B2908ACBD1F}" type="sibTrans" cxnId="{D0CCFCC7-D1DA-4881-8810-0A48834B0F30}">
      <dgm:prSet/>
      <dgm:spPr/>
      <dgm:t>
        <a:bodyPr/>
        <a:lstStyle/>
        <a:p>
          <a:endParaRPr lang="en-IN">
            <a:latin typeface="Calibri" panose="020F0502020204030204" pitchFamily="34" charset="0"/>
            <a:cs typeface="Calibri" panose="020F0502020204030204" pitchFamily="34" charset="0"/>
          </a:endParaRPr>
        </a:p>
      </dgm:t>
    </dgm:pt>
    <dgm:pt modelId="{3ED609C2-F4F6-4C30-8480-62544928CFBC}">
      <dgm:prSet custT="1"/>
      <dgm:spPr/>
      <dgm:t>
        <a:bodyPr/>
        <a:lstStyle/>
        <a:p>
          <a:r>
            <a:rPr lang="en-US" sz="1000" b="1"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Missing Values: </a:t>
          </a:r>
          <a:r>
            <a:rPr lang="en-US" sz="1000" kern="1200" dirty="0">
              <a:latin typeface="Calibri" panose="020F0502020204030204" pitchFamily="34" charset="0"/>
              <a:cs typeface="Calibri" panose="020F0502020204030204" pitchFamily="34" charset="0"/>
            </a:rPr>
            <a:t>None in the dataset; checked for null values and handled duplicates.</a:t>
          </a:r>
        </a:p>
      </dgm:t>
    </dgm:pt>
    <dgm:pt modelId="{27511D89-FADB-4526-B75E-1A949A4D0EF2}" type="parTrans" cxnId="{3833A229-4BF9-4A8A-B4A2-00A24F2E9818}">
      <dgm:prSet/>
      <dgm:spPr/>
      <dgm:t>
        <a:bodyPr/>
        <a:lstStyle/>
        <a:p>
          <a:endParaRPr lang="en-IN">
            <a:latin typeface="Calibri" panose="020F0502020204030204" pitchFamily="34" charset="0"/>
            <a:cs typeface="Calibri" panose="020F0502020204030204" pitchFamily="34" charset="0"/>
          </a:endParaRPr>
        </a:p>
      </dgm:t>
    </dgm:pt>
    <dgm:pt modelId="{3FE3F8D0-7D4D-4423-A8AE-432FAD565A77}" type="sibTrans" cxnId="{3833A229-4BF9-4A8A-B4A2-00A24F2E9818}">
      <dgm:prSet/>
      <dgm:spPr/>
      <dgm:t>
        <a:bodyPr/>
        <a:lstStyle/>
        <a:p>
          <a:endParaRPr lang="en-IN">
            <a:latin typeface="Calibri" panose="020F0502020204030204" pitchFamily="34" charset="0"/>
            <a:cs typeface="Calibri" panose="020F0502020204030204" pitchFamily="34" charset="0"/>
          </a:endParaRPr>
        </a:p>
      </dgm:t>
    </dgm:pt>
    <dgm:pt modelId="{39FECF51-0BCA-47C6-B11C-2755AB1DBBD6}" type="pres">
      <dgm:prSet presAssocID="{06951394-AF45-41B1-BB23-9844BB103FFA}" presName="vert0" presStyleCnt="0">
        <dgm:presLayoutVars>
          <dgm:dir/>
          <dgm:animOne val="branch"/>
          <dgm:animLvl val="lvl"/>
        </dgm:presLayoutVars>
      </dgm:prSet>
      <dgm:spPr/>
    </dgm:pt>
    <dgm:pt modelId="{7375CD70-7057-4146-91D8-5EDF38397E29}" type="pres">
      <dgm:prSet presAssocID="{91886022-2BC5-4559-AC9E-6BB78EA1A625}" presName="thickLine" presStyleLbl="alignNode1" presStyleIdx="0" presStyleCnt="16"/>
      <dgm:spPr/>
    </dgm:pt>
    <dgm:pt modelId="{42B045BD-0FF9-4145-B168-6F1D397A7678}" type="pres">
      <dgm:prSet presAssocID="{91886022-2BC5-4559-AC9E-6BB78EA1A625}" presName="horz1" presStyleCnt="0"/>
      <dgm:spPr/>
    </dgm:pt>
    <dgm:pt modelId="{D14FFE18-684C-4BCD-AA5B-6D5766952B60}" type="pres">
      <dgm:prSet presAssocID="{91886022-2BC5-4559-AC9E-6BB78EA1A625}" presName="tx1" presStyleLbl="revTx" presStyleIdx="0" presStyleCnt="16"/>
      <dgm:spPr/>
    </dgm:pt>
    <dgm:pt modelId="{1A211431-35F1-4853-8DB2-057BF3B6A08B}" type="pres">
      <dgm:prSet presAssocID="{91886022-2BC5-4559-AC9E-6BB78EA1A625}" presName="vert1" presStyleCnt="0"/>
      <dgm:spPr/>
    </dgm:pt>
    <dgm:pt modelId="{E3C36E1C-D71E-41A9-8BEF-853B4A493ED8}" type="pres">
      <dgm:prSet presAssocID="{D6A73F3B-67CA-46AC-99C0-CA44CCB3F05A}" presName="thickLine" presStyleLbl="alignNode1" presStyleIdx="1" presStyleCnt="16"/>
      <dgm:spPr/>
    </dgm:pt>
    <dgm:pt modelId="{435AD790-38FD-4CB1-A636-DD01D8813F7F}" type="pres">
      <dgm:prSet presAssocID="{D6A73F3B-67CA-46AC-99C0-CA44CCB3F05A}" presName="horz1" presStyleCnt="0"/>
      <dgm:spPr/>
    </dgm:pt>
    <dgm:pt modelId="{023A6911-BC0D-4996-BE61-9BC0CD432B98}" type="pres">
      <dgm:prSet presAssocID="{D6A73F3B-67CA-46AC-99C0-CA44CCB3F05A}" presName="tx1" presStyleLbl="revTx" presStyleIdx="1" presStyleCnt="16"/>
      <dgm:spPr/>
    </dgm:pt>
    <dgm:pt modelId="{528A9081-BA35-49B3-8EE6-4B07201817AB}" type="pres">
      <dgm:prSet presAssocID="{D6A73F3B-67CA-46AC-99C0-CA44CCB3F05A}" presName="vert1" presStyleCnt="0"/>
      <dgm:spPr/>
    </dgm:pt>
    <dgm:pt modelId="{56DA0A83-5033-425F-82AF-BF79A2CB0774}" type="pres">
      <dgm:prSet presAssocID="{94BF7CD9-BC6E-4279-AB39-FF90EA6984F6}" presName="thickLine" presStyleLbl="alignNode1" presStyleIdx="2" presStyleCnt="16"/>
      <dgm:spPr/>
    </dgm:pt>
    <dgm:pt modelId="{3909926E-0FFC-444F-B63C-731E2E5F960E}" type="pres">
      <dgm:prSet presAssocID="{94BF7CD9-BC6E-4279-AB39-FF90EA6984F6}" presName="horz1" presStyleCnt="0"/>
      <dgm:spPr/>
    </dgm:pt>
    <dgm:pt modelId="{37CD924F-430D-47D6-BCBE-C469B303485F}" type="pres">
      <dgm:prSet presAssocID="{94BF7CD9-BC6E-4279-AB39-FF90EA6984F6}" presName="tx1" presStyleLbl="revTx" presStyleIdx="2" presStyleCnt="16"/>
      <dgm:spPr/>
    </dgm:pt>
    <dgm:pt modelId="{9FDA78D0-B43D-4F78-8E57-9A3197D10429}" type="pres">
      <dgm:prSet presAssocID="{94BF7CD9-BC6E-4279-AB39-FF90EA6984F6}" presName="vert1" presStyleCnt="0"/>
      <dgm:spPr/>
    </dgm:pt>
    <dgm:pt modelId="{32DF561A-9FA8-4692-9D32-41124A431150}" type="pres">
      <dgm:prSet presAssocID="{BC53539A-DDBC-4F5E-BC24-0B2A3F167608}" presName="thickLine" presStyleLbl="alignNode1" presStyleIdx="3" presStyleCnt="16"/>
      <dgm:spPr/>
    </dgm:pt>
    <dgm:pt modelId="{04BD0C84-A4C0-4111-8802-BFA20D97B81B}" type="pres">
      <dgm:prSet presAssocID="{BC53539A-DDBC-4F5E-BC24-0B2A3F167608}" presName="horz1" presStyleCnt="0"/>
      <dgm:spPr/>
    </dgm:pt>
    <dgm:pt modelId="{8B99D0B7-C672-45DE-93EE-F8AE1B30A48E}" type="pres">
      <dgm:prSet presAssocID="{BC53539A-DDBC-4F5E-BC24-0B2A3F167608}" presName="tx1" presStyleLbl="revTx" presStyleIdx="3" presStyleCnt="16"/>
      <dgm:spPr/>
    </dgm:pt>
    <dgm:pt modelId="{EBE98F55-82BF-4C3C-BBD0-0059BD1261C5}" type="pres">
      <dgm:prSet presAssocID="{BC53539A-DDBC-4F5E-BC24-0B2A3F167608}" presName="vert1" presStyleCnt="0"/>
      <dgm:spPr/>
    </dgm:pt>
    <dgm:pt modelId="{06546F45-0F04-44ED-AA7B-7FE7E5126CD2}" type="pres">
      <dgm:prSet presAssocID="{3ED609C2-F4F6-4C30-8480-62544928CFBC}" presName="thickLine" presStyleLbl="alignNode1" presStyleIdx="4" presStyleCnt="16"/>
      <dgm:spPr/>
    </dgm:pt>
    <dgm:pt modelId="{B55B6A13-F2AB-4CDC-AFEF-23386BA21689}" type="pres">
      <dgm:prSet presAssocID="{3ED609C2-F4F6-4C30-8480-62544928CFBC}" presName="horz1" presStyleCnt="0"/>
      <dgm:spPr/>
    </dgm:pt>
    <dgm:pt modelId="{21DE838D-DC8D-4A07-BD1F-182F379DB57B}" type="pres">
      <dgm:prSet presAssocID="{3ED609C2-F4F6-4C30-8480-62544928CFBC}" presName="tx1" presStyleLbl="revTx" presStyleIdx="4" presStyleCnt="16"/>
      <dgm:spPr/>
    </dgm:pt>
    <dgm:pt modelId="{97B0C3D8-FF52-4E85-ADE2-FDF66B2AD780}" type="pres">
      <dgm:prSet presAssocID="{3ED609C2-F4F6-4C30-8480-62544928CFBC}" presName="vert1" presStyleCnt="0"/>
      <dgm:spPr/>
    </dgm:pt>
    <dgm:pt modelId="{EE4E496D-EAEB-4903-932D-A69D6FD12630}" type="pres">
      <dgm:prSet presAssocID="{7E921683-60D1-40BE-8727-8E54D1A18529}" presName="thickLine" presStyleLbl="alignNode1" presStyleIdx="5" presStyleCnt="16"/>
      <dgm:spPr/>
    </dgm:pt>
    <dgm:pt modelId="{F3890B09-C43E-4A8A-B02E-3A6F9D69504F}" type="pres">
      <dgm:prSet presAssocID="{7E921683-60D1-40BE-8727-8E54D1A18529}" presName="horz1" presStyleCnt="0"/>
      <dgm:spPr/>
    </dgm:pt>
    <dgm:pt modelId="{F6618956-88C3-41DC-B134-FC27CF809CB1}" type="pres">
      <dgm:prSet presAssocID="{7E921683-60D1-40BE-8727-8E54D1A18529}" presName="tx1" presStyleLbl="revTx" presStyleIdx="5" presStyleCnt="16"/>
      <dgm:spPr/>
    </dgm:pt>
    <dgm:pt modelId="{44F086A6-2643-4AC1-B941-8C8E6592040D}" type="pres">
      <dgm:prSet presAssocID="{7E921683-60D1-40BE-8727-8E54D1A18529}" presName="vert1" presStyleCnt="0"/>
      <dgm:spPr/>
    </dgm:pt>
    <dgm:pt modelId="{D3CD7BDF-86A5-4E67-AD61-C9468175EA0F}" type="pres">
      <dgm:prSet presAssocID="{F79B8DFF-BCE7-4E40-A3A7-77FA8BCD2AA6}" presName="thickLine" presStyleLbl="alignNode1" presStyleIdx="6" presStyleCnt="16"/>
      <dgm:spPr/>
    </dgm:pt>
    <dgm:pt modelId="{0402DE6A-6010-4DDE-B1C6-C6A8A35B1A48}" type="pres">
      <dgm:prSet presAssocID="{F79B8DFF-BCE7-4E40-A3A7-77FA8BCD2AA6}" presName="horz1" presStyleCnt="0"/>
      <dgm:spPr/>
    </dgm:pt>
    <dgm:pt modelId="{55B6F48A-E719-4C09-BC52-ACA9FADF441A}" type="pres">
      <dgm:prSet presAssocID="{F79B8DFF-BCE7-4E40-A3A7-77FA8BCD2AA6}" presName="tx1" presStyleLbl="revTx" presStyleIdx="6" presStyleCnt="16"/>
      <dgm:spPr/>
    </dgm:pt>
    <dgm:pt modelId="{20C20C86-A94D-4F86-9183-1832F669C91C}" type="pres">
      <dgm:prSet presAssocID="{F79B8DFF-BCE7-4E40-A3A7-77FA8BCD2AA6}" presName="vert1" presStyleCnt="0"/>
      <dgm:spPr/>
    </dgm:pt>
    <dgm:pt modelId="{3D3CDB61-5D07-49B4-AC95-5C10676968B2}" type="pres">
      <dgm:prSet presAssocID="{F834B25A-CE22-427E-AAC5-777507B313B9}" presName="thickLine" presStyleLbl="alignNode1" presStyleIdx="7" presStyleCnt="16"/>
      <dgm:spPr/>
    </dgm:pt>
    <dgm:pt modelId="{D8948837-E68C-4EC2-8507-3AD1C5BBBDBA}" type="pres">
      <dgm:prSet presAssocID="{F834B25A-CE22-427E-AAC5-777507B313B9}" presName="horz1" presStyleCnt="0"/>
      <dgm:spPr/>
    </dgm:pt>
    <dgm:pt modelId="{8E4C8A5C-184D-420C-85C9-1D5EBA1CF993}" type="pres">
      <dgm:prSet presAssocID="{F834B25A-CE22-427E-AAC5-777507B313B9}" presName="tx1" presStyleLbl="revTx" presStyleIdx="7" presStyleCnt="16"/>
      <dgm:spPr/>
    </dgm:pt>
    <dgm:pt modelId="{3708DB06-2D76-41DA-9A50-A31E4ABB0F53}" type="pres">
      <dgm:prSet presAssocID="{F834B25A-CE22-427E-AAC5-777507B313B9}" presName="vert1" presStyleCnt="0"/>
      <dgm:spPr/>
    </dgm:pt>
    <dgm:pt modelId="{D34CFEBF-EE5E-4F9F-BC4D-85BD56042CC8}" type="pres">
      <dgm:prSet presAssocID="{F604EA1B-46D3-43AF-A5F7-B1BCD0CF2145}" presName="thickLine" presStyleLbl="alignNode1" presStyleIdx="8" presStyleCnt="16"/>
      <dgm:spPr/>
    </dgm:pt>
    <dgm:pt modelId="{5F45F094-D130-404D-89DF-FD9EB7A8A577}" type="pres">
      <dgm:prSet presAssocID="{F604EA1B-46D3-43AF-A5F7-B1BCD0CF2145}" presName="horz1" presStyleCnt="0"/>
      <dgm:spPr/>
    </dgm:pt>
    <dgm:pt modelId="{5811EDAB-4077-4C72-828E-C6C3C39E3EDD}" type="pres">
      <dgm:prSet presAssocID="{F604EA1B-46D3-43AF-A5F7-B1BCD0CF2145}" presName="tx1" presStyleLbl="revTx" presStyleIdx="8" presStyleCnt="16"/>
      <dgm:spPr/>
    </dgm:pt>
    <dgm:pt modelId="{FE5B2660-24F9-4F57-A77E-4A6A14A4DCCA}" type="pres">
      <dgm:prSet presAssocID="{F604EA1B-46D3-43AF-A5F7-B1BCD0CF2145}" presName="vert1" presStyleCnt="0"/>
      <dgm:spPr/>
    </dgm:pt>
    <dgm:pt modelId="{51663749-7C19-4DA4-A84C-79605EF866C6}" type="pres">
      <dgm:prSet presAssocID="{76F76F48-6361-41F3-8E3B-4A1AC8E71AC0}" presName="thickLine" presStyleLbl="alignNode1" presStyleIdx="9" presStyleCnt="16"/>
      <dgm:spPr/>
    </dgm:pt>
    <dgm:pt modelId="{379E1D1B-12A9-423F-8C68-61095EF325AE}" type="pres">
      <dgm:prSet presAssocID="{76F76F48-6361-41F3-8E3B-4A1AC8E71AC0}" presName="horz1" presStyleCnt="0"/>
      <dgm:spPr/>
    </dgm:pt>
    <dgm:pt modelId="{577EA15C-8B07-4027-8748-F485B3380EBB}" type="pres">
      <dgm:prSet presAssocID="{76F76F48-6361-41F3-8E3B-4A1AC8E71AC0}" presName="tx1" presStyleLbl="revTx" presStyleIdx="9" presStyleCnt="16"/>
      <dgm:spPr/>
    </dgm:pt>
    <dgm:pt modelId="{021502D1-CE10-4D4D-A962-75C083B0033F}" type="pres">
      <dgm:prSet presAssocID="{76F76F48-6361-41F3-8E3B-4A1AC8E71AC0}" presName="vert1" presStyleCnt="0"/>
      <dgm:spPr/>
    </dgm:pt>
    <dgm:pt modelId="{3CEC20D6-403B-4981-B4FA-E5EFB86E4CDE}" type="pres">
      <dgm:prSet presAssocID="{B418F75D-635D-410D-B633-42F4F984D7A3}" presName="thickLine" presStyleLbl="alignNode1" presStyleIdx="10" presStyleCnt="16"/>
      <dgm:spPr/>
    </dgm:pt>
    <dgm:pt modelId="{340D1DE4-915A-4CE4-85E4-DBEDF9B576D0}" type="pres">
      <dgm:prSet presAssocID="{B418F75D-635D-410D-B633-42F4F984D7A3}" presName="horz1" presStyleCnt="0"/>
      <dgm:spPr/>
    </dgm:pt>
    <dgm:pt modelId="{D74E17FC-DCD8-47EB-8E85-6BC8D2F09401}" type="pres">
      <dgm:prSet presAssocID="{B418F75D-635D-410D-B633-42F4F984D7A3}" presName="tx1" presStyleLbl="revTx" presStyleIdx="10" presStyleCnt="16"/>
      <dgm:spPr/>
    </dgm:pt>
    <dgm:pt modelId="{D1F6E49B-4BC6-4BAF-A35F-769E0F0DB8CE}" type="pres">
      <dgm:prSet presAssocID="{B418F75D-635D-410D-B633-42F4F984D7A3}" presName="vert1" presStyleCnt="0"/>
      <dgm:spPr/>
    </dgm:pt>
    <dgm:pt modelId="{F43E375D-5932-4726-8F60-63B3535D4573}" type="pres">
      <dgm:prSet presAssocID="{D7D8983A-58DE-41CD-A8E4-574F3AF5D8A9}" presName="thickLine" presStyleLbl="alignNode1" presStyleIdx="11" presStyleCnt="16"/>
      <dgm:spPr/>
    </dgm:pt>
    <dgm:pt modelId="{ABEE75E2-3CAC-4A3E-A142-02A1E188BD59}" type="pres">
      <dgm:prSet presAssocID="{D7D8983A-58DE-41CD-A8E4-574F3AF5D8A9}" presName="horz1" presStyleCnt="0"/>
      <dgm:spPr/>
    </dgm:pt>
    <dgm:pt modelId="{C1215DA3-FA5B-4FFE-ACD9-071A264EEDF4}" type="pres">
      <dgm:prSet presAssocID="{D7D8983A-58DE-41CD-A8E4-574F3AF5D8A9}" presName="tx1" presStyleLbl="revTx" presStyleIdx="11" presStyleCnt="16"/>
      <dgm:spPr/>
    </dgm:pt>
    <dgm:pt modelId="{5E500FC4-F3FE-412D-96E0-6A187DA547D3}" type="pres">
      <dgm:prSet presAssocID="{D7D8983A-58DE-41CD-A8E4-574F3AF5D8A9}" presName="vert1" presStyleCnt="0"/>
      <dgm:spPr/>
    </dgm:pt>
    <dgm:pt modelId="{4F30B4CD-E38C-467D-976B-471D9FB432C6}" type="pres">
      <dgm:prSet presAssocID="{D27D364B-15D0-4192-8461-1018B5E73A9F}" presName="thickLine" presStyleLbl="alignNode1" presStyleIdx="12" presStyleCnt="16"/>
      <dgm:spPr/>
    </dgm:pt>
    <dgm:pt modelId="{AE29A774-81D9-4193-B2A5-0214492E455E}" type="pres">
      <dgm:prSet presAssocID="{D27D364B-15D0-4192-8461-1018B5E73A9F}" presName="horz1" presStyleCnt="0"/>
      <dgm:spPr/>
    </dgm:pt>
    <dgm:pt modelId="{A9AB3D24-B33E-4DE4-9451-6CCF3B1364F9}" type="pres">
      <dgm:prSet presAssocID="{D27D364B-15D0-4192-8461-1018B5E73A9F}" presName="tx1" presStyleLbl="revTx" presStyleIdx="12" presStyleCnt="16"/>
      <dgm:spPr/>
    </dgm:pt>
    <dgm:pt modelId="{DB748CA4-A864-42E5-BFF2-FF8627DA720D}" type="pres">
      <dgm:prSet presAssocID="{D27D364B-15D0-4192-8461-1018B5E73A9F}" presName="vert1" presStyleCnt="0"/>
      <dgm:spPr/>
    </dgm:pt>
    <dgm:pt modelId="{68D0836A-8711-480A-B358-7ADF9C4FCD09}" type="pres">
      <dgm:prSet presAssocID="{B1A54E6B-CA94-4661-9CEB-D28A19CCB6D6}" presName="thickLine" presStyleLbl="alignNode1" presStyleIdx="13" presStyleCnt="16"/>
      <dgm:spPr/>
    </dgm:pt>
    <dgm:pt modelId="{2D6F0978-06B8-42CD-800D-3151E6E17EA5}" type="pres">
      <dgm:prSet presAssocID="{B1A54E6B-CA94-4661-9CEB-D28A19CCB6D6}" presName="horz1" presStyleCnt="0"/>
      <dgm:spPr/>
    </dgm:pt>
    <dgm:pt modelId="{19674842-0953-447D-9774-ABF88074A2FC}" type="pres">
      <dgm:prSet presAssocID="{B1A54E6B-CA94-4661-9CEB-D28A19CCB6D6}" presName="tx1" presStyleLbl="revTx" presStyleIdx="13" presStyleCnt="16"/>
      <dgm:spPr/>
    </dgm:pt>
    <dgm:pt modelId="{7FA14D2F-C18F-4C62-AA97-4923717E4F18}" type="pres">
      <dgm:prSet presAssocID="{B1A54E6B-CA94-4661-9CEB-D28A19CCB6D6}" presName="vert1" presStyleCnt="0"/>
      <dgm:spPr/>
    </dgm:pt>
    <dgm:pt modelId="{A3F86FB8-2644-4FA8-BE06-3AD480DA80D5}" type="pres">
      <dgm:prSet presAssocID="{398B0C25-200C-4B03-BCFB-4C9187E29482}" presName="thickLine" presStyleLbl="alignNode1" presStyleIdx="14" presStyleCnt="16"/>
      <dgm:spPr/>
    </dgm:pt>
    <dgm:pt modelId="{B6DBC833-EFE3-4DDC-AF7E-E421F2D028CC}" type="pres">
      <dgm:prSet presAssocID="{398B0C25-200C-4B03-BCFB-4C9187E29482}" presName="horz1" presStyleCnt="0"/>
      <dgm:spPr/>
    </dgm:pt>
    <dgm:pt modelId="{C70EA91C-1B6D-47E8-B5B9-658AF3FA4E48}" type="pres">
      <dgm:prSet presAssocID="{398B0C25-200C-4B03-BCFB-4C9187E29482}" presName="tx1" presStyleLbl="revTx" presStyleIdx="14" presStyleCnt="16"/>
      <dgm:spPr/>
    </dgm:pt>
    <dgm:pt modelId="{A8FBF147-8413-4E96-AB0F-E1D08986D23A}" type="pres">
      <dgm:prSet presAssocID="{398B0C25-200C-4B03-BCFB-4C9187E29482}" presName="vert1" presStyleCnt="0"/>
      <dgm:spPr/>
    </dgm:pt>
    <dgm:pt modelId="{0723928B-6B31-4263-B01F-8CB9E904C821}" type="pres">
      <dgm:prSet presAssocID="{157F5F4E-3347-4812-9961-3814AE9E0F2F}" presName="thickLine" presStyleLbl="alignNode1" presStyleIdx="15" presStyleCnt="16"/>
      <dgm:spPr/>
    </dgm:pt>
    <dgm:pt modelId="{9984860C-AD7C-43E7-A123-375E431601DD}" type="pres">
      <dgm:prSet presAssocID="{157F5F4E-3347-4812-9961-3814AE9E0F2F}" presName="horz1" presStyleCnt="0"/>
      <dgm:spPr/>
    </dgm:pt>
    <dgm:pt modelId="{4674CA77-7832-41EE-B81C-D56B443AEA2A}" type="pres">
      <dgm:prSet presAssocID="{157F5F4E-3347-4812-9961-3814AE9E0F2F}" presName="tx1" presStyleLbl="revTx" presStyleIdx="15" presStyleCnt="16"/>
      <dgm:spPr/>
    </dgm:pt>
    <dgm:pt modelId="{9287B0B4-4478-4776-897E-5900FE46F2A0}" type="pres">
      <dgm:prSet presAssocID="{157F5F4E-3347-4812-9961-3814AE9E0F2F}" presName="vert1" presStyleCnt="0"/>
      <dgm:spPr/>
    </dgm:pt>
  </dgm:ptLst>
  <dgm:cxnLst>
    <dgm:cxn modelId="{7A10E601-56E6-49A4-A094-15478D78EAA7}" type="presOf" srcId="{B1A54E6B-CA94-4661-9CEB-D28A19CCB6D6}" destId="{19674842-0953-447D-9774-ABF88074A2FC}" srcOrd="0" destOrd="0" presId="urn:microsoft.com/office/officeart/2008/layout/LinedList"/>
    <dgm:cxn modelId="{B8789006-4400-4FBB-B11C-5B1CBC4827E4}" srcId="{06951394-AF45-41B1-BB23-9844BB103FFA}" destId="{F604EA1B-46D3-43AF-A5F7-B1BCD0CF2145}" srcOrd="8" destOrd="0" parTransId="{061E6BF2-4A20-4E19-AD2F-1FE8F4EA3947}" sibTransId="{FFA650B2-7B5D-4B81-83D1-270E874E6457}"/>
    <dgm:cxn modelId="{F5079607-04A8-4264-96C1-BF40028D7F9E}" type="presOf" srcId="{06951394-AF45-41B1-BB23-9844BB103FFA}" destId="{39FECF51-0BCA-47C6-B11C-2755AB1DBBD6}" srcOrd="0" destOrd="0" presId="urn:microsoft.com/office/officeart/2008/layout/LinedList"/>
    <dgm:cxn modelId="{81A4D112-7B50-4330-B422-EADEB206E909}" type="presOf" srcId="{3ED609C2-F4F6-4C30-8480-62544928CFBC}" destId="{21DE838D-DC8D-4A07-BD1F-182F379DB57B}" srcOrd="0" destOrd="0" presId="urn:microsoft.com/office/officeart/2008/layout/LinedList"/>
    <dgm:cxn modelId="{C0E6BE14-4574-4504-B1CF-74ADA14B45DE}" srcId="{06951394-AF45-41B1-BB23-9844BB103FFA}" destId="{D7D8983A-58DE-41CD-A8E4-574F3AF5D8A9}" srcOrd="11" destOrd="0" parTransId="{D8282EF9-D8D3-46B2-898F-8FB31C242F65}" sibTransId="{174A01A3-70BE-4F8A-AA74-0E2D6A492393}"/>
    <dgm:cxn modelId="{CD269420-E0F3-433C-B4DF-BD2F22413290}" srcId="{06951394-AF45-41B1-BB23-9844BB103FFA}" destId="{D6A73F3B-67CA-46AC-99C0-CA44CCB3F05A}" srcOrd="1" destOrd="0" parTransId="{658D024B-054F-4564-AD15-C03D15E7858B}" sibTransId="{486CE605-34CF-40A4-843C-7E1A226DE198}"/>
    <dgm:cxn modelId="{76980B22-99B0-4A1A-97C5-31790BB14FE2}" srcId="{06951394-AF45-41B1-BB23-9844BB103FFA}" destId="{94BF7CD9-BC6E-4279-AB39-FF90EA6984F6}" srcOrd="2" destOrd="0" parTransId="{DDB03584-448D-420D-AFB8-2BE9EFD40DF1}" sibTransId="{DCF13D77-8D18-40D6-869D-4A1339632671}"/>
    <dgm:cxn modelId="{6CBB0D22-D9BD-49EC-92FA-813CEC1B1E7C}" type="presOf" srcId="{7E921683-60D1-40BE-8727-8E54D1A18529}" destId="{F6618956-88C3-41DC-B134-FC27CF809CB1}" srcOrd="0" destOrd="0" presId="urn:microsoft.com/office/officeart/2008/layout/LinedList"/>
    <dgm:cxn modelId="{06CFB223-82A2-4BDD-BA02-A43ED711EA2A}" type="presOf" srcId="{157F5F4E-3347-4812-9961-3814AE9E0F2F}" destId="{4674CA77-7832-41EE-B81C-D56B443AEA2A}" srcOrd="0" destOrd="0" presId="urn:microsoft.com/office/officeart/2008/layout/LinedList"/>
    <dgm:cxn modelId="{44020C28-DB72-4399-82A9-318402995E75}" type="presOf" srcId="{F79B8DFF-BCE7-4E40-A3A7-77FA8BCD2AA6}" destId="{55B6F48A-E719-4C09-BC52-ACA9FADF441A}" srcOrd="0" destOrd="0" presId="urn:microsoft.com/office/officeart/2008/layout/LinedList"/>
    <dgm:cxn modelId="{3833A229-4BF9-4A8A-B4A2-00A24F2E9818}" srcId="{06951394-AF45-41B1-BB23-9844BB103FFA}" destId="{3ED609C2-F4F6-4C30-8480-62544928CFBC}" srcOrd="4" destOrd="0" parTransId="{27511D89-FADB-4526-B75E-1A949A4D0EF2}" sibTransId="{3FE3F8D0-7D4D-4423-A8AE-432FAD565A77}"/>
    <dgm:cxn modelId="{1FE10631-8CE2-4021-A659-6680DBB9F81D}" srcId="{06951394-AF45-41B1-BB23-9844BB103FFA}" destId="{7E921683-60D1-40BE-8727-8E54D1A18529}" srcOrd="5" destOrd="0" parTransId="{B081CBA6-037C-4ECD-A05A-19B66FD52896}" sibTransId="{F8F2B5F3-7561-448F-ADC6-A055D22D0E7A}"/>
    <dgm:cxn modelId="{606E8133-6B78-45C0-A299-40E9B1C52DC7}" type="presOf" srcId="{76F76F48-6361-41F3-8E3B-4A1AC8E71AC0}" destId="{577EA15C-8B07-4027-8748-F485B3380EBB}" srcOrd="0" destOrd="0" presId="urn:microsoft.com/office/officeart/2008/layout/LinedList"/>
    <dgm:cxn modelId="{F78F015F-BC40-4D9F-901B-AA4E3FF45E75}" srcId="{06951394-AF45-41B1-BB23-9844BB103FFA}" destId="{B418F75D-635D-410D-B633-42F4F984D7A3}" srcOrd="10" destOrd="0" parTransId="{45E22896-972B-400D-BF51-B396CFF4F02A}" sibTransId="{2B12FC88-F8FD-44B6-888A-CE47D0186699}"/>
    <dgm:cxn modelId="{593A6B63-5761-42C0-AC60-7BBEF90D5E89}" srcId="{06951394-AF45-41B1-BB23-9844BB103FFA}" destId="{D27D364B-15D0-4192-8461-1018B5E73A9F}" srcOrd="12" destOrd="0" parTransId="{FA8CD5D3-73E8-4D0E-9EF8-0AF548BA5C88}" sibTransId="{C53976F9-F8DD-45B0-93C9-593502E2B883}"/>
    <dgm:cxn modelId="{3E8E9258-2C1F-4500-B474-9811E90D29FA}" srcId="{06951394-AF45-41B1-BB23-9844BB103FFA}" destId="{F79B8DFF-BCE7-4E40-A3A7-77FA8BCD2AA6}" srcOrd="6" destOrd="0" parTransId="{EEEEB715-1259-4E57-B0E6-BB8D2F32EF99}" sibTransId="{84DD5082-AAF7-4FC5-8342-03B0744B3FC4}"/>
    <dgm:cxn modelId="{9B272F59-05E7-4E05-8BB3-A4D676F8DA48}" type="presOf" srcId="{398B0C25-200C-4B03-BCFB-4C9187E29482}" destId="{C70EA91C-1B6D-47E8-B5B9-658AF3FA4E48}" srcOrd="0" destOrd="0" presId="urn:microsoft.com/office/officeart/2008/layout/LinedList"/>
    <dgm:cxn modelId="{F5C31A98-4887-49D7-885E-E250E0DDFF12}" srcId="{06951394-AF45-41B1-BB23-9844BB103FFA}" destId="{76F76F48-6361-41F3-8E3B-4A1AC8E71AC0}" srcOrd="9" destOrd="0" parTransId="{711881B8-878A-49A9-B588-70EA11F4A93D}" sibTransId="{D973384B-36AB-4596-BF76-7CF7CAD8AE12}"/>
    <dgm:cxn modelId="{C74AD899-A37F-4C36-AAA8-1F1B6C1FED9B}" srcId="{06951394-AF45-41B1-BB23-9844BB103FFA}" destId="{F834B25A-CE22-427E-AAC5-777507B313B9}" srcOrd="7" destOrd="0" parTransId="{4021E274-E734-4C32-90E2-5E90F7102072}" sibTransId="{35AFC4DA-1AA2-4BE8-8D19-9FE1419CF66E}"/>
    <dgm:cxn modelId="{413007AF-1A8A-4525-A381-A824BA36C266}" srcId="{06951394-AF45-41B1-BB23-9844BB103FFA}" destId="{B1A54E6B-CA94-4661-9CEB-D28A19CCB6D6}" srcOrd="13" destOrd="0" parTransId="{F61A06A0-50F4-49D9-BA49-2E4B02E20841}" sibTransId="{210F7514-3441-44E1-A33D-FA04B02328D5}"/>
    <dgm:cxn modelId="{54F451BD-CF0C-4F3C-8489-7049306E8948}" srcId="{06951394-AF45-41B1-BB23-9844BB103FFA}" destId="{91886022-2BC5-4559-AC9E-6BB78EA1A625}" srcOrd="0" destOrd="0" parTransId="{63104200-AB07-4369-AF61-04ED7C9FE9F9}" sibTransId="{5D00B3D6-21D2-4A6E-BBDE-813F74E2208E}"/>
    <dgm:cxn modelId="{F43E54BE-6B8E-486E-96C0-4E1D1D03A05F}" type="presOf" srcId="{F604EA1B-46D3-43AF-A5F7-B1BCD0CF2145}" destId="{5811EDAB-4077-4C72-828E-C6C3C39E3EDD}" srcOrd="0" destOrd="0" presId="urn:microsoft.com/office/officeart/2008/layout/LinedList"/>
    <dgm:cxn modelId="{96E2EBBF-98FA-46AF-93D4-E9F9ED2DB378}" srcId="{06951394-AF45-41B1-BB23-9844BB103FFA}" destId="{157F5F4E-3347-4812-9961-3814AE9E0F2F}" srcOrd="15" destOrd="0" parTransId="{2B90B3A4-7F29-43A6-85BD-C8840452DB6B}" sibTransId="{15C2C93B-ECAE-4AC0-A620-2CABF091C92C}"/>
    <dgm:cxn modelId="{CDD59FC3-2BDF-40A1-9A28-5885D7FE6AE8}" type="presOf" srcId="{D6A73F3B-67CA-46AC-99C0-CA44CCB3F05A}" destId="{023A6911-BC0D-4996-BE61-9BC0CD432B98}" srcOrd="0" destOrd="0" presId="urn:microsoft.com/office/officeart/2008/layout/LinedList"/>
    <dgm:cxn modelId="{5FCC60C7-682A-466D-AFE7-93BCC892C3D9}" type="presOf" srcId="{94BF7CD9-BC6E-4279-AB39-FF90EA6984F6}" destId="{37CD924F-430D-47D6-BCBE-C469B303485F}" srcOrd="0" destOrd="0" presId="urn:microsoft.com/office/officeart/2008/layout/LinedList"/>
    <dgm:cxn modelId="{944EC1C7-CB72-41BB-8A68-A3165CE5C800}" type="presOf" srcId="{B418F75D-635D-410D-B633-42F4F984D7A3}" destId="{D74E17FC-DCD8-47EB-8E85-6BC8D2F09401}" srcOrd="0" destOrd="0" presId="urn:microsoft.com/office/officeart/2008/layout/LinedList"/>
    <dgm:cxn modelId="{D0CCFCC7-D1DA-4881-8810-0A48834B0F30}" srcId="{06951394-AF45-41B1-BB23-9844BB103FFA}" destId="{BC53539A-DDBC-4F5E-BC24-0B2A3F167608}" srcOrd="3" destOrd="0" parTransId="{3E889AEE-37A0-4837-978E-B060CD85C2F4}" sibTransId="{5E6368F9-9C88-48C6-8EC5-6B2908ACBD1F}"/>
    <dgm:cxn modelId="{E7EC0ACC-D56E-4570-986D-898C08AA8E87}" type="presOf" srcId="{91886022-2BC5-4559-AC9E-6BB78EA1A625}" destId="{D14FFE18-684C-4BCD-AA5B-6D5766952B60}" srcOrd="0" destOrd="0" presId="urn:microsoft.com/office/officeart/2008/layout/LinedList"/>
    <dgm:cxn modelId="{F71677D4-6579-4CBC-AB7E-CD4A8220199E}" type="presOf" srcId="{F834B25A-CE22-427E-AAC5-777507B313B9}" destId="{8E4C8A5C-184D-420C-85C9-1D5EBA1CF993}" srcOrd="0" destOrd="0" presId="urn:microsoft.com/office/officeart/2008/layout/LinedList"/>
    <dgm:cxn modelId="{05039FDA-1630-4341-8235-8FB7E90883D2}" type="presOf" srcId="{D7D8983A-58DE-41CD-A8E4-574F3AF5D8A9}" destId="{C1215DA3-FA5B-4FFE-ACD9-071A264EEDF4}" srcOrd="0" destOrd="0" presId="urn:microsoft.com/office/officeart/2008/layout/LinedList"/>
    <dgm:cxn modelId="{55A58EE4-8FEF-4A50-8852-FE2543B3BA51}" type="presOf" srcId="{D27D364B-15D0-4192-8461-1018B5E73A9F}" destId="{A9AB3D24-B33E-4DE4-9451-6CCF3B1364F9}" srcOrd="0" destOrd="0" presId="urn:microsoft.com/office/officeart/2008/layout/LinedList"/>
    <dgm:cxn modelId="{91FA28FA-2EAE-4651-B356-56AC9974B52C}" srcId="{06951394-AF45-41B1-BB23-9844BB103FFA}" destId="{398B0C25-200C-4B03-BCFB-4C9187E29482}" srcOrd="14" destOrd="0" parTransId="{75C5EC77-601C-4FCB-8765-31306BF27F52}" sibTransId="{A2D91CCA-4B7F-4374-B112-48BAC5044CC3}"/>
    <dgm:cxn modelId="{F539C4FD-A1FD-40A8-BBD6-FAF4C7FD9BE5}" type="presOf" srcId="{BC53539A-DDBC-4F5E-BC24-0B2A3F167608}" destId="{8B99D0B7-C672-45DE-93EE-F8AE1B30A48E}" srcOrd="0" destOrd="0" presId="urn:microsoft.com/office/officeart/2008/layout/LinedList"/>
    <dgm:cxn modelId="{CA545280-90C0-4CE0-99A3-1547706DB1A2}" type="presParOf" srcId="{39FECF51-0BCA-47C6-B11C-2755AB1DBBD6}" destId="{7375CD70-7057-4146-91D8-5EDF38397E29}" srcOrd="0" destOrd="0" presId="urn:microsoft.com/office/officeart/2008/layout/LinedList"/>
    <dgm:cxn modelId="{34CABABC-519C-4C35-B017-D8D02494FE39}" type="presParOf" srcId="{39FECF51-0BCA-47C6-B11C-2755AB1DBBD6}" destId="{42B045BD-0FF9-4145-B168-6F1D397A7678}" srcOrd="1" destOrd="0" presId="urn:microsoft.com/office/officeart/2008/layout/LinedList"/>
    <dgm:cxn modelId="{0391E980-FB47-441C-8C4A-60FAD8E13597}" type="presParOf" srcId="{42B045BD-0FF9-4145-B168-6F1D397A7678}" destId="{D14FFE18-684C-4BCD-AA5B-6D5766952B60}" srcOrd="0" destOrd="0" presId="urn:microsoft.com/office/officeart/2008/layout/LinedList"/>
    <dgm:cxn modelId="{76CE092E-2F68-4DAF-8B0A-C7EEE068C6B0}" type="presParOf" srcId="{42B045BD-0FF9-4145-B168-6F1D397A7678}" destId="{1A211431-35F1-4853-8DB2-057BF3B6A08B}" srcOrd="1" destOrd="0" presId="urn:microsoft.com/office/officeart/2008/layout/LinedList"/>
    <dgm:cxn modelId="{44BB513E-A558-47F5-9331-DCB30DC9C8F5}" type="presParOf" srcId="{39FECF51-0BCA-47C6-B11C-2755AB1DBBD6}" destId="{E3C36E1C-D71E-41A9-8BEF-853B4A493ED8}" srcOrd="2" destOrd="0" presId="urn:microsoft.com/office/officeart/2008/layout/LinedList"/>
    <dgm:cxn modelId="{0BBB306F-FA24-43C3-9B4F-02524BD326D1}" type="presParOf" srcId="{39FECF51-0BCA-47C6-B11C-2755AB1DBBD6}" destId="{435AD790-38FD-4CB1-A636-DD01D8813F7F}" srcOrd="3" destOrd="0" presId="urn:microsoft.com/office/officeart/2008/layout/LinedList"/>
    <dgm:cxn modelId="{65D2BB80-2B16-4AD7-A8C5-989337EABA2D}" type="presParOf" srcId="{435AD790-38FD-4CB1-A636-DD01D8813F7F}" destId="{023A6911-BC0D-4996-BE61-9BC0CD432B98}" srcOrd="0" destOrd="0" presId="urn:microsoft.com/office/officeart/2008/layout/LinedList"/>
    <dgm:cxn modelId="{7D332A21-73CF-4C01-91ED-712DB9D3044F}" type="presParOf" srcId="{435AD790-38FD-4CB1-A636-DD01D8813F7F}" destId="{528A9081-BA35-49B3-8EE6-4B07201817AB}" srcOrd="1" destOrd="0" presId="urn:microsoft.com/office/officeart/2008/layout/LinedList"/>
    <dgm:cxn modelId="{C42A59D2-B77C-4466-9717-805D3364E0C6}" type="presParOf" srcId="{39FECF51-0BCA-47C6-B11C-2755AB1DBBD6}" destId="{56DA0A83-5033-425F-82AF-BF79A2CB0774}" srcOrd="4" destOrd="0" presId="urn:microsoft.com/office/officeart/2008/layout/LinedList"/>
    <dgm:cxn modelId="{15B6D48F-65DA-4D98-81C8-F8D79E612518}" type="presParOf" srcId="{39FECF51-0BCA-47C6-B11C-2755AB1DBBD6}" destId="{3909926E-0FFC-444F-B63C-731E2E5F960E}" srcOrd="5" destOrd="0" presId="urn:microsoft.com/office/officeart/2008/layout/LinedList"/>
    <dgm:cxn modelId="{01C08058-986F-4E61-881D-633E369148EA}" type="presParOf" srcId="{3909926E-0FFC-444F-B63C-731E2E5F960E}" destId="{37CD924F-430D-47D6-BCBE-C469B303485F}" srcOrd="0" destOrd="0" presId="urn:microsoft.com/office/officeart/2008/layout/LinedList"/>
    <dgm:cxn modelId="{3769A12F-330A-495B-9B53-7D4A18921B09}" type="presParOf" srcId="{3909926E-0FFC-444F-B63C-731E2E5F960E}" destId="{9FDA78D0-B43D-4F78-8E57-9A3197D10429}" srcOrd="1" destOrd="0" presId="urn:microsoft.com/office/officeart/2008/layout/LinedList"/>
    <dgm:cxn modelId="{EBF15263-05D2-474E-93CA-94622F58EDB9}" type="presParOf" srcId="{39FECF51-0BCA-47C6-B11C-2755AB1DBBD6}" destId="{32DF561A-9FA8-4692-9D32-41124A431150}" srcOrd="6" destOrd="0" presId="urn:microsoft.com/office/officeart/2008/layout/LinedList"/>
    <dgm:cxn modelId="{671CF9C4-7DBD-4791-8E83-0DB8174309B4}" type="presParOf" srcId="{39FECF51-0BCA-47C6-B11C-2755AB1DBBD6}" destId="{04BD0C84-A4C0-4111-8802-BFA20D97B81B}" srcOrd="7" destOrd="0" presId="urn:microsoft.com/office/officeart/2008/layout/LinedList"/>
    <dgm:cxn modelId="{82C23399-82E5-46BA-9389-D9E64559EC5B}" type="presParOf" srcId="{04BD0C84-A4C0-4111-8802-BFA20D97B81B}" destId="{8B99D0B7-C672-45DE-93EE-F8AE1B30A48E}" srcOrd="0" destOrd="0" presId="urn:microsoft.com/office/officeart/2008/layout/LinedList"/>
    <dgm:cxn modelId="{1608136B-CFE8-4613-8457-169BB6586A54}" type="presParOf" srcId="{04BD0C84-A4C0-4111-8802-BFA20D97B81B}" destId="{EBE98F55-82BF-4C3C-BBD0-0059BD1261C5}" srcOrd="1" destOrd="0" presId="urn:microsoft.com/office/officeart/2008/layout/LinedList"/>
    <dgm:cxn modelId="{659AEEFE-EA3E-470A-B822-6ABDE9B27596}" type="presParOf" srcId="{39FECF51-0BCA-47C6-B11C-2755AB1DBBD6}" destId="{06546F45-0F04-44ED-AA7B-7FE7E5126CD2}" srcOrd="8" destOrd="0" presId="urn:microsoft.com/office/officeart/2008/layout/LinedList"/>
    <dgm:cxn modelId="{8FBD5EEC-A2CB-436F-97FD-5E872DED29D9}" type="presParOf" srcId="{39FECF51-0BCA-47C6-B11C-2755AB1DBBD6}" destId="{B55B6A13-F2AB-4CDC-AFEF-23386BA21689}" srcOrd="9" destOrd="0" presId="urn:microsoft.com/office/officeart/2008/layout/LinedList"/>
    <dgm:cxn modelId="{D87E9D52-D530-4A3B-B78F-2BC2249794B1}" type="presParOf" srcId="{B55B6A13-F2AB-4CDC-AFEF-23386BA21689}" destId="{21DE838D-DC8D-4A07-BD1F-182F379DB57B}" srcOrd="0" destOrd="0" presId="urn:microsoft.com/office/officeart/2008/layout/LinedList"/>
    <dgm:cxn modelId="{CDD26ADB-7749-4F54-BF0B-3A13E4E3CF80}" type="presParOf" srcId="{B55B6A13-F2AB-4CDC-AFEF-23386BA21689}" destId="{97B0C3D8-FF52-4E85-ADE2-FDF66B2AD780}" srcOrd="1" destOrd="0" presId="urn:microsoft.com/office/officeart/2008/layout/LinedList"/>
    <dgm:cxn modelId="{6C7380E3-C02E-4306-A669-79B66335614E}" type="presParOf" srcId="{39FECF51-0BCA-47C6-B11C-2755AB1DBBD6}" destId="{EE4E496D-EAEB-4903-932D-A69D6FD12630}" srcOrd="10" destOrd="0" presId="urn:microsoft.com/office/officeart/2008/layout/LinedList"/>
    <dgm:cxn modelId="{59DCD2A9-F719-432D-98A9-A8A6EE24BCF3}" type="presParOf" srcId="{39FECF51-0BCA-47C6-B11C-2755AB1DBBD6}" destId="{F3890B09-C43E-4A8A-B02E-3A6F9D69504F}" srcOrd="11" destOrd="0" presId="urn:microsoft.com/office/officeart/2008/layout/LinedList"/>
    <dgm:cxn modelId="{C96D1983-A06A-48E6-B750-9BDFF3C057CA}" type="presParOf" srcId="{F3890B09-C43E-4A8A-B02E-3A6F9D69504F}" destId="{F6618956-88C3-41DC-B134-FC27CF809CB1}" srcOrd="0" destOrd="0" presId="urn:microsoft.com/office/officeart/2008/layout/LinedList"/>
    <dgm:cxn modelId="{487144DD-FA75-4AD8-9E9E-710308C8B528}" type="presParOf" srcId="{F3890B09-C43E-4A8A-B02E-3A6F9D69504F}" destId="{44F086A6-2643-4AC1-B941-8C8E6592040D}" srcOrd="1" destOrd="0" presId="urn:microsoft.com/office/officeart/2008/layout/LinedList"/>
    <dgm:cxn modelId="{E77C1D36-0A2C-4C99-B596-6C6CB563FA04}" type="presParOf" srcId="{39FECF51-0BCA-47C6-B11C-2755AB1DBBD6}" destId="{D3CD7BDF-86A5-4E67-AD61-C9468175EA0F}" srcOrd="12" destOrd="0" presId="urn:microsoft.com/office/officeart/2008/layout/LinedList"/>
    <dgm:cxn modelId="{5E2E23B4-BEE0-4693-9CED-D83E7D4B9EC3}" type="presParOf" srcId="{39FECF51-0BCA-47C6-B11C-2755AB1DBBD6}" destId="{0402DE6A-6010-4DDE-B1C6-C6A8A35B1A48}" srcOrd="13" destOrd="0" presId="urn:microsoft.com/office/officeart/2008/layout/LinedList"/>
    <dgm:cxn modelId="{E80B0DE9-1A6A-4EFD-802B-2036609D90C7}" type="presParOf" srcId="{0402DE6A-6010-4DDE-B1C6-C6A8A35B1A48}" destId="{55B6F48A-E719-4C09-BC52-ACA9FADF441A}" srcOrd="0" destOrd="0" presId="urn:microsoft.com/office/officeart/2008/layout/LinedList"/>
    <dgm:cxn modelId="{E18176BC-1D3D-4E18-8392-95E901FDBE4F}" type="presParOf" srcId="{0402DE6A-6010-4DDE-B1C6-C6A8A35B1A48}" destId="{20C20C86-A94D-4F86-9183-1832F669C91C}" srcOrd="1" destOrd="0" presId="urn:microsoft.com/office/officeart/2008/layout/LinedList"/>
    <dgm:cxn modelId="{69AB5B04-0502-4896-9F2E-DC0C18F69E3A}" type="presParOf" srcId="{39FECF51-0BCA-47C6-B11C-2755AB1DBBD6}" destId="{3D3CDB61-5D07-49B4-AC95-5C10676968B2}" srcOrd="14" destOrd="0" presId="urn:microsoft.com/office/officeart/2008/layout/LinedList"/>
    <dgm:cxn modelId="{C14EEA60-DEB6-43B7-8C4A-2E148F8E93C9}" type="presParOf" srcId="{39FECF51-0BCA-47C6-B11C-2755AB1DBBD6}" destId="{D8948837-E68C-4EC2-8507-3AD1C5BBBDBA}" srcOrd="15" destOrd="0" presId="urn:microsoft.com/office/officeart/2008/layout/LinedList"/>
    <dgm:cxn modelId="{88857630-3F5C-4CD0-96D8-439D649B2608}" type="presParOf" srcId="{D8948837-E68C-4EC2-8507-3AD1C5BBBDBA}" destId="{8E4C8A5C-184D-420C-85C9-1D5EBA1CF993}" srcOrd="0" destOrd="0" presId="urn:microsoft.com/office/officeart/2008/layout/LinedList"/>
    <dgm:cxn modelId="{8B6D4C5D-80F1-4F1C-9288-1202063DFDE8}" type="presParOf" srcId="{D8948837-E68C-4EC2-8507-3AD1C5BBBDBA}" destId="{3708DB06-2D76-41DA-9A50-A31E4ABB0F53}" srcOrd="1" destOrd="0" presId="urn:microsoft.com/office/officeart/2008/layout/LinedList"/>
    <dgm:cxn modelId="{4F768D7C-CC37-465E-A6AC-83DC9304823D}" type="presParOf" srcId="{39FECF51-0BCA-47C6-B11C-2755AB1DBBD6}" destId="{D34CFEBF-EE5E-4F9F-BC4D-85BD56042CC8}" srcOrd="16" destOrd="0" presId="urn:microsoft.com/office/officeart/2008/layout/LinedList"/>
    <dgm:cxn modelId="{389C0D07-D216-4553-96F5-3C7AF4E08709}" type="presParOf" srcId="{39FECF51-0BCA-47C6-B11C-2755AB1DBBD6}" destId="{5F45F094-D130-404D-89DF-FD9EB7A8A577}" srcOrd="17" destOrd="0" presId="urn:microsoft.com/office/officeart/2008/layout/LinedList"/>
    <dgm:cxn modelId="{AC03F2F9-1F03-4892-8CEA-D711DA049BE3}" type="presParOf" srcId="{5F45F094-D130-404D-89DF-FD9EB7A8A577}" destId="{5811EDAB-4077-4C72-828E-C6C3C39E3EDD}" srcOrd="0" destOrd="0" presId="urn:microsoft.com/office/officeart/2008/layout/LinedList"/>
    <dgm:cxn modelId="{7611395F-6B59-459A-B7C1-3180A5C12737}" type="presParOf" srcId="{5F45F094-D130-404D-89DF-FD9EB7A8A577}" destId="{FE5B2660-24F9-4F57-A77E-4A6A14A4DCCA}" srcOrd="1" destOrd="0" presId="urn:microsoft.com/office/officeart/2008/layout/LinedList"/>
    <dgm:cxn modelId="{C12EBC06-2CEA-46F1-BC32-C731D22125BF}" type="presParOf" srcId="{39FECF51-0BCA-47C6-B11C-2755AB1DBBD6}" destId="{51663749-7C19-4DA4-A84C-79605EF866C6}" srcOrd="18" destOrd="0" presId="urn:microsoft.com/office/officeart/2008/layout/LinedList"/>
    <dgm:cxn modelId="{5F2CBA95-1013-4E62-ADD9-42CDB93C3471}" type="presParOf" srcId="{39FECF51-0BCA-47C6-B11C-2755AB1DBBD6}" destId="{379E1D1B-12A9-423F-8C68-61095EF325AE}" srcOrd="19" destOrd="0" presId="urn:microsoft.com/office/officeart/2008/layout/LinedList"/>
    <dgm:cxn modelId="{C643CD5E-7133-4006-A4A6-0737BE579950}" type="presParOf" srcId="{379E1D1B-12A9-423F-8C68-61095EF325AE}" destId="{577EA15C-8B07-4027-8748-F485B3380EBB}" srcOrd="0" destOrd="0" presId="urn:microsoft.com/office/officeart/2008/layout/LinedList"/>
    <dgm:cxn modelId="{A956FEDA-312E-4135-837F-5F8A3AF8599F}" type="presParOf" srcId="{379E1D1B-12A9-423F-8C68-61095EF325AE}" destId="{021502D1-CE10-4D4D-A962-75C083B0033F}" srcOrd="1" destOrd="0" presId="urn:microsoft.com/office/officeart/2008/layout/LinedList"/>
    <dgm:cxn modelId="{E8AA4E01-2611-41C5-95F1-277BFED3454C}" type="presParOf" srcId="{39FECF51-0BCA-47C6-B11C-2755AB1DBBD6}" destId="{3CEC20D6-403B-4981-B4FA-E5EFB86E4CDE}" srcOrd="20" destOrd="0" presId="urn:microsoft.com/office/officeart/2008/layout/LinedList"/>
    <dgm:cxn modelId="{FEB9BF32-EF03-4D36-AEE1-5F38AAECAABB}" type="presParOf" srcId="{39FECF51-0BCA-47C6-B11C-2755AB1DBBD6}" destId="{340D1DE4-915A-4CE4-85E4-DBEDF9B576D0}" srcOrd="21" destOrd="0" presId="urn:microsoft.com/office/officeart/2008/layout/LinedList"/>
    <dgm:cxn modelId="{1A12D343-E60E-414A-A6C7-1D7C59B85E1E}" type="presParOf" srcId="{340D1DE4-915A-4CE4-85E4-DBEDF9B576D0}" destId="{D74E17FC-DCD8-47EB-8E85-6BC8D2F09401}" srcOrd="0" destOrd="0" presId="urn:microsoft.com/office/officeart/2008/layout/LinedList"/>
    <dgm:cxn modelId="{EA3835B4-F522-4959-B80C-F6D9F1CA4DF9}" type="presParOf" srcId="{340D1DE4-915A-4CE4-85E4-DBEDF9B576D0}" destId="{D1F6E49B-4BC6-4BAF-A35F-769E0F0DB8CE}" srcOrd="1" destOrd="0" presId="urn:microsoft.com/office/officeart/2008/layout/LinedList"/>
    <dgm:cxn modelId="{37AE31AB-857E-4116-86BE-D83F4BCF7506}" type="presParOf" srcId="{39FECF51-0BCA-47C6-B11C-2755AB1DBBD6}" destId="{F43E375D-5932-4726-8F60-63B3535D4573}" srcOrd="22" destOrd="0" presId="urn:microsoft.com/office/officeart/2008/layout/LinedList"/>
    <dgm:cxn modelId="{FCB3B80B-C33D-4BB6-8563-158D40D41EF6}" type="presParOf" srcId="{39FECF51-0BCA-47C6-B11C-2755AB1DBBD6}" destId="{ABEE75E2-3CAC-4A3E-A142-02A1E188BD59}" srcOrd="23" destOrd="0" presId="urn:microsoft.com/office/officeart/2008/layout/LinedList"/>
    <dgm:cxn modelId="{9B208DF0-85C3-4E24-A38F-3850055D60D3}" type="presParOf" srcId="{ABEE75E2-3CAC-4A3E-A142-02A1E188BD59}" destId="{C1215DA3-FA5B-4FFE-ACD9-071A264EEDF4}" srcOrd="0" destOrd="0" presId="urn:microsoft.com/office/officeart/2008/layout/LinedList"/>
    <dgm:cxn modelId="{0E8C12DD-D7E9-48BF-A908-1D369A606A4B}" type="presParOf" srcId="{ABEE75E2-3CAC-4A3E-A142-02A1E188BD59}" destId="{5E500FC4-F3FE-412D-96E0-6A187DA547D3}" srcOrd="1" destOrd="0" presId="urn:microsoft.com/office/officeart/2008/layout/LinedList"/>
    <dgm:cxn modelId="{DEB0A7C0-D824-4E5F-A008-F55CE22076E7}" type="presParOf" srcId="{39FECF51-0BCA-47C6-B11C-2755AB1DBBD6}" destId="{4F30B4CD-E38C-467D-976B-471D9FB432C6}" srcOrd="24" destOrd="0" presId="urn:microsoft.com/office/officeart/2008/layout/LinedList"/>
    <dgm:cxn modelId="{1214DAA9-A533-40AA-9358-3F3CEBB94A83}" type="presParOf" srcId="{39FECF51-0BCA-47C6-B11C-2755AB1DBBD6}" destId="{AE29A774-81D9-4193-B2A5-0214492E455E}" srcOrd="25" destOrd="0" presId="urn:microsoft.com/office/officeart/2008/layout/LinedList"/>
    <dgm:cxn modelId="{E0E61806-C084-4634-A567-49B44FF51068}" type="presParOf" srcId="{AE29A774-81D9-4193-B2A5-0214492E455E}" destId="{A9AB3D24-B33E-4DE4-9451-6CCF3B1364F9}" srcOrd="0" destOrd="0" presId="urn:microsoft.com/office/officeart/2008/layout/LinedList"/>
    <dgm:cxn modelId="{C034CE74-742C-4557-B6AE-EAC38FE46C70}" type="presParOf" srcId="{AE29A774-81D9-4193-B2A5-0214492E455E}" destId="{DB748CA4-A864-42E5-BFF2-FF8627DA720D}" srcOrd="1" destOrd="0" presId="urn:microsoft.com/office/officeart/2008/layout/LinedList"/>
    <dgm:cxn modelId="{1BF2C462-5DBC-4144-9D98-673DB8E7FA5C}" type="presParOf" srcId="{39FECF51-0BCA-47C6-B11C-2755AB1DBBD6}" destId="{68D0836A-8711-480A-B358-7ADF9C4FCD09}" srcOrd="26" destOrd="0" presId="urn:microsoft.com/office/officeart/2008/layout/LinedList"/>
    <dgm:cxn modelId="{A8DF58C3-1E9A-4D9D-BACF-B8EFBB8E0199}" type="presParOf" srcId="{39FECF51-0BCA-47C6-B11C-2755AB1DBBD6}" destId="{2D6F0978-06B8-42CD-800D-3151E6E17EA5}" srcOrd="27" destOrd="0" presId="urn:microsoft.com/office/officeart/2008/layout/LinedList"/>
    <dgm:cxn modelId="{852A58C8-B41E-4991-8B3C-FC83FB811C1F}" type="presParOf" srcId="{2D6F0978-06B8-42CD-800D-3151E6E17EA5}" destId="{19674842-0953-447D-9774-ABF88074A2FC}" srcOrd="0" destOrd="0" presId="urn:microsoft.com/office/officeart/2008/layout/LinedList"/>
    <dgm:cxn modelId="{84EF5F89-F9FF-48E6-8FC3-7C82746DC8E3}" type="presParOf" srcId="{2D6F0978-06B8-42CD-800D-3151E6E17EA5}" destId="{7FA14D2F-C18F-4C62-AA97-4923717E4F18}" srcOrd="1" destOrd="0" presId="urn:microsoft.com/office/officeart/2008/layout/LinedList"/>
    <dgm:cxn modelId="{6FAA62FF-DECC-42AC-8705-11C2D68FFD08}" type="presParOf" srcId="{39FECF51-0BCA-47C6-B11C-2755AB1DBBD6}" destId="{A3F86FB8-2644-4FA8-BE06-3AD480DA80D5}" srcOrd="28" destOrd="0" presId="urn:microsoft.com/office/officeart/2008/layout/LinedList"/>
    <dgm:cxn modelId="{96CA8520-31CD-4AD1-8344-E486601F91C8}" type="presParOf" srcId="{39FECF51-0BCA-47C6-B11C-2755AB1DBBD6}" destId="{B6DBC833-EFE3-4DDC-AF7E-E421F2D028CC}" srcOrd="29" destOrd="0" presId="urn:microsoft.com/office/officeart/2008/layout/LinedList"/>
    <dgm:cxn modelId="{1E49D1B5-7143-4A9B-BC88-65704F242528}" type="presParOf" srcId="{B6DBC833-EFE3-4DDC-AF7E-E421F2D028CC}" destId="{C70EA91C-1B6D-47E8-B5B9-658AF3FA4E48}" srcOrd="0" destOrd="0" presId="urn:microsoft.com/office/officeart/2008/layout/LinedList"/>
    <dgm:cxn modelId="{A9C9E0D6-3FE8-4380-AB17-B89C47054FE7}" type="presParOf" srcId="{B6DBC833-EFE3-4DDC-AF7E-E421F2D028CC}" destId="{A8FBF147-8413-4E96-AB0F-E1D08986D23A}" srcOrd="1" destOrd="0" presId="urn:microsoft.com/office/officeart/2008/layout/LinedList"/>
    <dgm:cxn modelId="{BB20791D-9357-410D-9D1B-00704B166590}" type="presParOf" srcId="{39FECF51-0BCA-47C6-B11C-2755AB1DBBD6}" destId="{0723928B-6B31-4263-B01F-8CB9E904C821}" srcOrd="30" destOrd="0" presId="urn:microsoft.com/office/officeart/2008/layout/LinedList"/>
    <dgm:cxn modelId="{9C914097-D791-4483-982F-FD26594CD981}" type="presParOf" srcId="{39FECF51-0BCA-47C6-B11C-2755AB1DBBD6}" destId="{9984860C-AD7C-43E7-A123-375E431601DD}" srcOrd="31" destOrd="0" presId="urn:microsoft.com/office/officeart/2008/layout/LinedList"/>
    <dgm:cxn modelId="{E8524C12-8DC9-4EBA-84B5-9FBED30841F3}" type="presParOf" srcId="{9984860C-AD7C-43E7-A123-375E431601DD}" destId="{4674CA77-7832-41EE-B81C-D56B443AEA2A}" srcOrd="0" destOrd="0" presId="urn:microsoft.com/office/officeart/2008/layout/LinedList"/>
    <dgm:cxn modelId="{74C2EECB-FF3D-40B6-927C-20F1C310A126}" type="presParOf" srcId="{9984860C-AD7C-43E7-A123-375E431601DD}" destId="{9287B0B4-4478-4776-897E-5900FE46F2A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3AACD-21BA-48B1-8EF3-AA179C186122}">
      <dsp:nvSpPr>
        <dsp:cNvPr id="0" name=""/>
        <dsp:cNvSpPr/>
      </dsp:nvSpPr>
      <dsp:spPr>
        <a:xfrm>
          <a:off x="0" y="39247"/>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D6E9DE-647F-4D05-8867-03B6C5B58B0B}">
      <dsp:nvSpPr>
        <dsp:cNvPr id="0" name=""/>
        <dsp:cNvSpPr/>
      </dsp:nvSpPr>
      <dsp:spPr>
        <a:xfrm>
          <a:off x="139418" y="104034"/>
          <a:ext cx="253487" cy="2534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3CB0DD-E7B5-4BE7-863F-FAEE88E67654}">
      <dsp:nvSpPr>
        <dsp:cNvPr id="0" name=""/>
        <dsp:cNvSpPr/>
      </dsp:nvSpPr>
      <dsp:spPr>
        <a:xfrm>
          <a:off x="532323" y="334"/>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Date of Presentation: </a:t>
          </a:r>
          <a:r>
            <a:rPr lang="en-US" sz="2000" kern="1200" dirty="0">
              <a:latin typeface="Calibri" panose="020F0502020204030204" pitchFamily="34" charset="0"/>
              <a:cs typeface="Calibri" panose="020F0502020204030204" pitchFamily="34" charset="0"/>
            </a:rPr>
            <a:t>11/05/2024</a:t>
          </a:r>
        </a:p>
      </dsp:txBody>
      <dsp:txXfrm>
        <a:off x="532323" y="334"/>
        <a:ext cx="8252790" cy="460886"/>
      </dsp:txXfrm>
    </dsp:sp>
    <dsp:sp modelId="{4416335C-2E3A-4058-9844-D510209725C4}">
      <dsp:nvSpPr>
        <dsp:cNvPr id="0" name=""/>
        <dsp:cNvSpPr/>
      </dsp:nvSpPr>
      <dsp:spPr>
        <a:xfrm>
          <a:off x="0" y="576442"/>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CB1A1C-82BE-4FAD-91FF-A3ED699E5A5B}">
      <dsp:nvSpPr>
        <dsp:cNvPr id="0" name=""/>
        <dsp:cNvSpPr/>
      </dsp:nvSpPr>
      <dsp:spPr>
        <a:xfrm>
          <a:off x="139418" y="680141"/>
          <a:ext cx="253487" cy="2534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BC3B2-58D5-4B60-B3F0-AED589132C12}">
      <dsp:nvSpPr>
        <dsp:cNvPr id="0" name=""/>
        <dsp:cNvSpPr/>
      </dsp:nvSpPr>
      <dsp:spPr>
        <a:xfrm>
          <a:off x="532323" y="576442"/>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Name: </a:t>
          </a:r>
          <a:r>
            <a:rPr lang="en-US" sz="2000" kern="1200" dirty="0">
              <a:latin typeface="Calibri" panose="020F0502020204030204" pitchFamily="34" charset="0"/>
              <a:cs typeface="Calibri" panose="020F0502020204030204" pitchFamily="34" charset="0"/>
            </a:rPr>
            <a:t>Nirali </a:t>
          </a:r>
          <a:r>
            <a:rPr lang="en-US" sz="2000" kern="1200" dirty="0" err="1">
              <a:latin typeface="Calibri" panose="020F0502020204030204" pitchFamily="34" charset="0"/>
              <a:cs typeface="Calibri" panose="020F0502020204030204" pitchFamily="34" charset="0"/>
            </a:rPr>
            <a:t>Mody</a:t>
          </a:r>
          <a:endParaRPr lang="en-US" sz="2000" kern="1200" dirty="0">
            <a:latin typeface="Calibri" panose="020F0502020204030204" pitchFamily="34" charset="0"/>
            <a:cs typeface="Calibri" panose="020F0502020204030204" pitchFamily="34" charset="0"/>
          </a:endParaRPr>
        </a:p>
      </dsp:txBody>
      <dsp:txXfrm>
        <a:off x="532323" y="576442"/>
        <a:ext cx="8252790" cy="460886"/>
      </dsp:txXfrm>
    </dsp:sp>
    <dsp:sp modelId="{5BFEE74B-984F-4440-B3FE-0D11BA50428F}">
      <dsp:nvSpPr>
        <dsp:cNvPr id="0" name=""/>
        <dsp:cNvSpPr/>
      </dsp:nvSpPr>
      <dsp:spPr>
        <a:xfrm>
          <a:off x="0" y="1152549"/>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622FB7-0F20-4440-BC66-49FEF1650F19}">
      <dsp:nvSpPr>
        <dsp:cNvPr id="0" name=""/>
        <dsp:cNvSpPr/>
      </dsp:nvSpPr>
      <dsp:spPr>
        <a:xfrm>
          <a:off x="139418" y="1256249"/>
          <a:ext cx="253487" cy="2534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269801-EB61-49DA-B194-294DB81FB2DF}">
      <dsp:nvSpPr>
        <dsp:cNvPr id="0" name=""/>
        <dsp:cNvSpPr/>
      </dsp:nvSpPr>
      <dsp:spPr>
        <a:xfrm>
          <a:off x="532323" y="1152549"/>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Calibri" panose="020F0502020204030204" pitchFamily="34" charset="0"/>
              <a:cs typeface="Calibri" panose="020F0502020204030204" pitchFamily="34" charset="0"/>
              <a:hlinkClick xmlns:r="http://schemas.openxmlformats.org/officeDocument/2006/relationships" r:id="rId7"/>
            </a:rPr>
            <a:t>nm17613n@pace.edu</a:t>
          </a:r>
          <a:endParaRPr lang="en-US" sz="2000" kern="1200" dirty="0">
            <a:latin typeface="Calibri" panose="020F0502020204030204" pitchFamily="34" charset="0"/>
            <a:cs typeface="Calibri" panose="020F0502020204030204" pitchFamily="34" charset="0"/>
          </a:endParaRPr>
        </a:p>
      </dsp:txBody>
      <dsp:txXfrm>
        <a:off x="532323" y="1152549"/>
        <a:ext cx="8252790" cy="460886"/>
      </dsp:txXfrm>
    </dsp:sp>
    <dsp:sp modelId="{DC9AE0A1-F334-495A-8462-51E8E9FC3F62}">
      <dsp:nvSpPr>
        <dsp:cNvPr id="0" name=""/>
        <dsp:cNvSpPr/>
      </dsp:nvSpPr>
      <dsp:spPr>
        <a:xfrm>
          <a:off x="0" y="1728657"/>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69C9F6-8F7F-45B2-B7A8-983E48A2519C}">
      <dsp:nvSpPr>
        <dsp:cNvPr id="0" name=""/>
        <dsp:cNvSpPr/>
      </dsp:nvSpPr>
      <dsp:spPr>
        <a:xfrm>
          <a:off x="139418" y="1832356"/>
          <a:ext cx="253487" cy="25348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02702F-74E5-48FB-9466-9DC648A9DFF0}">
      <dsp:nvSpPr>
        <dsp:cNvPr id="0" name=""/>
        <dsp:cNvSpPr/>
      </dsp:nvSpPr>
      <dsp:spPr>
        <a:xfrm>
          <a:off x="532323" y="1728657"/>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Class Name: </a:t>
          </a:r>
          <a:r>
            <a:rPr lang="en-US" sz="2000" kern="1200" dirty="0">
              <a:latin typeface="Calibri" panose="020F0502020204030204" pitchFamily="34" charset="0"/>
              <a:cs typeface="Calibri" panose="020F0502020204030204" pitchFamily="34" charset="0"/>
            </a:rPr>
            <a:t>Practical Data Science</a:t>
          </a:r>
        </a:p>
      </dsp:txBody>
      <dsp:txXfrm>
        <a:off x="532323" y="1728657"/>
        <a:ext cx="8252790" cy="460886"/>
      </dsp:txXfrm>
    </dsp:sp>
    <dsp:sp modelId="{A15180B5-F6A5-4819-B85D-52B7DD4E2B06}">
      <dsp:nvSpPr>
        <dsp:cNvPr id="0" name=""/>
        <dsp:cNvSpPr/>
      </dsp:nvSpPr>
      <dsp:spPr>
        <a:xfrm>
          <a:off x="0" y="2304765"/>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AF62F4-4530-4740-A36F-FB1838100DBE}">
      <dsp:nvSpPr>
        <dsp:cNvPr id="0" name=""/>
        <dsp:cNvSpPr/>
      </dsp:nvSpPr>
      <dsp:spPr>
        <a:xfrm>
          <a:off x="139418" y="2408464"/>
          <a:ext cx="253487" cy="25348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085FE9-FE0F-46DD-A5C6-F3E13740BEB4}">
      <dsp:nvSpPr>
        <dsp:cNvPr id="0" name=""/>
        <dsp:cNvSpPr/>
      </dsp:nvSpPr>
      <dsp:spPr>
        <a:xfrm>
          <a:off x="532323" y="2304765"/>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Program Name: </a:t>
          </a:r>
          <a:r>
            <a:rPr lang="en-US" sz="2000" kern="1200" dirty="0">
              <a:latin typeface="Calibri" panose="020F0502020204030204" pitchFamily="34" charset="0"/>
              <a:cs typeface="Calibri" panose="020F0502020204030204" pitchFamily="34" charset="0"/>
            </a:rPr>
            <a:t>MS in Data Science</a:t>
          </a:r>
        </a:p>
      </dsp:txBody>
      <dsp:txXfrm>
        <a:off x="532323" y="2304765"/>
        <a:ext cx="8252790" cy="460886"/>
      </dsp:txXfrm>
    </dsp:sp>
    <dsp:sp modelId="{EDB33C0C-1205-430A-868A-A2E3BB0E1A23}">
      <dsp:nvSpPr>
        <dsp:cNvPr id="0" name=""/>
        <dsp:cNvSpPr/>
      </dsp:nvSpPr>
      <dsp:spPr>
        <a:xfrm>
          <a:off x="0" y="2880872"/>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AA0BB-3006-4034-BB98-29E7430ACB0B}">
      <dsp:nvSpPr>
        <dsp:cNvPr id="0" name=""/>
        <dsp:cNvSpPr/>
      </dsp:nvSpPr>
      <dsp:spPr>
        <a:xfrm>
          <a:off x="139418" y="2984571"/>
          <a:ext cx="253487" cy="253487"/>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1045B0-B2BA-4E12-A6E6-576A28D16D5C}">
      <dsp:nvSpPr>
        <dsp:cNvPr id="0" name=""/>
        <dsp:cNvSpPr/>
      </dsp:nvSpPr>
      <dsp:spPr>
        <a:xfrm>
          <a:off x="532323" y="2880872"/>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Calibri" panose="020F0502020204030204" pitchFamily="34" charset="0"/>
              <a:cs typeface="Calibri" panose="020F0502020204030204" pitchFamily="34" charset="0"/>
            </a:rPr>
            <a:t>Seidenberg School of Computer Science and Information Systems</a:t>
          </a:r>
          <a:endParaRPr lang="en-US" sz="2000" kern="1200" dirty="0">
            <a:latin typeface="Calibri" panose="020F0502020204030204" pitchFamily="34" charset="0"/>
            <a:cs typeface="Calibri" panose="020F0502020204030204" pitchFamily="34" charset="0"/>
          </a:endParaRPr>
        </a:p>
      </dsp:txBody>
      <dsp:txXfrm>
        <a:off x="532323" y="2880872"/>
        <a:ext cx="8252790" cy="460886"/>
      </dsp:txXfrm>
    </dsp:sp>
    <dsp:sp modelId="{85E96DC0-4785-4078-96FC-5DD46C4D88A8}">
      <dsp:nvSpPr>
        <dsp:cNvPr id="0" name=""/>
        <dsp:cNvSpPr/>
      </dsp:nvSpPr>
      <dsp:spPr>
        <a:xfrm>
          <a:off x="0" y="3456980"/>
          <a:ext cx="8785114" cy="46088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9E971D-3721-4833-8D5D-E28AA04BC491}">
      <dsp:nvSpPr>
        <dsp:cNvPr id="0" name=""/>
        <dsp:cNvSpPr/>
      </dsp:nvSpPr>
      <dsp:spPr>
        <a:xfrm>
          <a:off x="139418" y="3560679"/>
          <a:ext cx="253487" cy="253487"/>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285A71-6621-4CBA-BFB6-D19024891040}">
      <dsp:nvSpPr>
        <dsp:cNvPr id="0" name=""/>
        <dsp:cNvSpPr/>
      </dsp:nvSpPr>
      <dsp:spPr>
        <a:xfrm>
          <a:off x="532323" y="3456980"/>
          <a:ext cx="8252790" cy="4608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777" tIns="48777" rIns="48777" bIns="48777" numCol="1" spcCol="1270" anchor="ctr" anchorCtr="0">
          <a:noAutofit/>
        </a:bodyPr>
        <a:lstStyle/>
        <a:p>
          <a:pPr marL="0" lvl="0" indent="0" algn="l" defTabSz="889000">
            <a:lnSpc>
              <a:spcPct val="10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Pace university</a:t>
          </a:r>
          <a:endParaRPr lang="en-US" sz="2000" kern="1200" dirty="0">
            <a:latin typeface="Calibri" panose="020F0502020204030204" pitchFamily="34" charset="0"/>
            <a:cs typeface="Calibri" panose="020F0502020204030204" pitchFamily="34" charset="0"/>
          </a:endParaRPr>
        </a:p>
      </dsp:txBody>
      <dsp:txXfrm>
        <a:off x="532323" y="3456980"/>
        <a:ext cx="8252790" cy="460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5CD70-7057-4146-91D8-5EDF38397E29}">
      <dsp:nvSpPr>
        <dsp:cNvPr id="0" name=""/>
        <dsp:cNvSpPr/>
      </dsp:nvSpPr>
      <dsp:spPr>
        <a:xfrm>
          <a:off x="0" y="0"/>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4FFE18-684C-4BCD-AA5B-6D5766952B60}">
      <dsp:nvSpPr>
        <dsp:cNvPr id="0" name=""/>
        <dsp:cNvSpPr/>
      </dsp:nvSpPr>
      <dsp:spPr>
        <a:xfrm>
          <a:off x="0" y="0"/>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Here’s a concise summary for a technical audience:</a:t>
          </a:r>
        </a:p>
      </dsp:txBody>
      <dsp:txXfrm>
        <a:off x="0" y="0"/>
        <a:ext cx="11488366" cy="381039"/>
      </dsp:txXfrm>
    </dsp:sp>
    <dsp:sp modelId="{E3C36E1C-D71E-41A9-8BEF-853B4A493ED8}">
      <dsp:nvSpPr>
        <dsp:cNvPr id="0" name=""/>
        <dsp:cNvSpPr/>
      </dsp:nvSpPr>
      <dsp:spPr>
        <a:xfrm>
          <a:off x="0" y="381039"/>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A6911-BC0D-4996-BE61-9BC0CD432B98}">
      <dsp:nvSpPr>
        <dsp:cNvPr id="0" name=""/>
        <dsp:cNvSpPr/>
      </dsp:nvSpPr>
      <dsp:spPr>
        <a:xfrm>
          <a:off x="0" y="381039"/>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Project Objective</a:t>
          </a:r>
          <a:r>
            <a:rPr lang="en-US" sz="1200" kern="1200" dirty="0">
              <a:latin typeface="Calibri" panose="020F0502020204030204" pitchFamily="34" charset="0"/>
              <a:cs typeface="Calibri" panose="020F0502020204030204" pitchFamily="34" charset="0"/>
            </a:rPr>
            <a:t>: Analyze voter demographics and preferences to identify key factors influencing support for Labour and Conservative parties, guiding targeted campaign strategies.</a:t>
          </a:r>
        </a:p>
      </dsp:txBody>
      <dsp:txXfrm>
        <a:off x="0" y="381039"/>
        <a:ext cx="11488366" cy="381039"/>
      </dsp:txXfrm>
    </dsp:sp>
    <dsp:sp modelId="{56DA0A83-5033-425F-82AF-BF79A2CB0774}">
      <dsp:nvSpPr>
        <dsp:cNvPr id="0" name=""/>
        <dsp:cNvSpPr/>
      </dsp:nvSpPr>
      <dsp:spPr>
        <a:xfrm>
          <a:off x="0" y="762079"/>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D924F-430D-47D6-BCBE-C469B303485F}">
      <dsp:nvSpPr>
        <dsp:cNvPr id="0" name=""/>
        <dsp:cNvSpPr/>
      </dsp:nvSpPr>
      <dsp:spPr>
        <a:xfrm>
          <a:off x="0" y="762079"/>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Primary Data Insights:</a:t>
          </a:r>
          <a:endParaRPr lang="en-US" sz="1200" kern="1200" dirty="0">
            <a:latin typeface="Calibri" panose="020F0502020204030204" pitchFamily="34" charset="0"/>
            <a:cs typeface="Calibri" panose="020F0502020204030204" pitchFamily="34" charset="0"/>
          </a:endParaRPr>
        </a:p>
      </dsp:txBody>
      <dsp:txXfrm>
        <a:off x="0" y="762079"/>
        <a:ext cx="11488366" cy="381039"/>
      </dsp:txXfrm>
    </dsp:sp>
    <dsp:sp modelId="{32DF561A-9FA8-4692-9D32-41124A431150}">
      <dsp:nvSpPr>
        <dsp:cNvPr id="0" name=""/>
        <dsp:cNvSpPr/>
      </dsp:nvSpPr>
      <dsp:spPr>
        <a:xfrm>
          <a:off x="0" y="1143119"/>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99D0B7-C672-45DE-93EE-F8AE1B30A48E}">
      <dsp:nvSpPr>
        <dsp:cNvPr id="0" name=""/>
        <dsp:cNvSpPr/>
      </dsp:nvSpPr>
      <dsp:spPr>
        <a:xfrm>
          <a:off x="0" y="1143119"/>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b="1"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Data Structure: </a:t>
          </a:r>
          <a:r>
            <a:rPr lang="en-US" sz="1000" kern="1200" dirty="0">
              <a:latin typeface="Calibri" panose="020F0502020204030204" pitchFamily="34" charset="0"/>
              <a:cs typeface="Calibri" panose="020F0502020204030204" pitchFamily="34" charset="0"/>
            </a:rPr>
            <a:t>Includes categorical (e.g., vote, gender) and ordinal/numerical data (e.g., economic conditions ratings, age).</a:t>
          </a:r>
        </a:p>
      </dsp:txBody>
      <dsp:txXfrm>
        <a:off x="0" y="1143119"/>
        <a:ext cx="11488366" cy="381039"/>
      </dsp:txXfrm>
    </dsp:sp>
    <dsp:sp modelId="{06546F45-0F04-44ED-AA7B-7FE7E5126CD2}">
      <dsp:nvSpPr>
        <dsp:cNvPr id="0" name=""/>
        <dsp:cNvSpPr/>
      </dsp:nvSpPr>
      <dsp:spPr>
        <a:xfrm>
          <a:off x="0" y="1524159"/>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DE838D-DC8D-4A07-BD1F-182F379DB57B}">
      <dsp:nvSpPr>
        <dsp:cNvPr id="0" name=""/>
        <dsp:cNvSpPr/>
      </dsp:nvSpPr>
      <dsp:spPr>
        <a:xfrm>
          <a:off x="0" y="1524159"/>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b="1" kern="1200" dirty="0">
              <a:solidFill>
                <a:prstClr val="black">
                  <a:hueOff val="0"/>
                  <a:satOff val="0"/>
                  <a:lumOff val="0"/>
                  <a:alphaOff val="0"/>
                </a:prstClr>
              </a:solidFill>
              <a:latin typeface="Calibri" panose="020F0502020204030204" pitchFamily="34" charset="0"/>
              <a:ea typeface="+mn-ea"/>
              <a:cs typeface="Calibri" panose="020F0502020204030204" pitchFamily="34" charset="0"/>
            </a:rPr>
            <a:t>Missing Values: </a:t>
          </a:r>
          <a:r>
            <a:rPr lang="en-US" sz="1000" kern="1200" dirty="0">
              <a:latin typeface="Calibri" panose="020F0502020204030204" pitchFamily="34" charset="0"/>
              <a:cs typeface="Calibri" panose="020F0502020204030204" pitchFamily="34" charset="0"/>
            </a:rPr>
            <a:t>None in the dataset; checked for null values and handled duplicates.</a:t>
          </a:r>
        </a:p>
      </dsp:txBody>
      <dsp:txXfrm>
        <a:off x="0" y="1524159"/>
        <a:ext cx="11488366" cy="381039"/>
      </dsp:txXfrm>
    </dsp:sp>
    <dsp:sp modelId="{EE4E496D-EAEB-4903-932D-A69D6FD12630}">
      <dsp:nvSpPr>
        <dsp:cNvPr id="0" name=""/>
        <dsp:cNvSpPr/>
      </dsp:nvSpPr>
      <dsp:spPr>
        <a:xfrm>
          <a:off x="0" y="1905199"/>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618956-88C3-41DC-B134-FC27CF809CB1}">
      <dsp:nvSpPr>
        <dsp:cNvPr id="0" name=""/>
        <dsp:cNvSpPr/>
      </dsp:nvSpPr>
      <dsp:spPr>
        <a:xfrm>
          <a:off x="0" y="1905199"/>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Age</a:t>
          </a:r>
          <a:r>
            <a:rPr lang="en-US" sz="1200" kern="1200" dirty="0">
              <a:latin typeface="Calibri" panose="020F0502020204030204" pitchFamily="34" charset="0"/>
              <a:cs typeface="Calibri" panose="020F0502020204030204" pitchFamily="34" charset="0"/>
            </a:rPr>
            <a:t>: Younger voters tend to lean towards Labour, while older voters may favor Conservatives.</a:t>
          </a:r>
        </a:p>
      </dsp:txBody>
      <dsp:txXfrm>
        <a:off x="0" y="1905199"/>
        <a:ext cx="11488366" cy="381039"/>
      </dsp:txXfrm>
    </dsp:sp>
    <dsp:sp modelId="{D3CD7BDF-86A5-4E67-AD61-C9468175EA0F}">
      <dsp:nvSpPr>
        <dsp:cNvPr id="0" name=""/>
        <dsp:cNvSpPr/>
      </dsp:nvSpPr>
      <dsp:spPr>
        <a:xfrm>
          <a:off x="0" y="2286238"/>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B6F48A-E719-4C09-BC52-ACA9FADF441A}">
      <dsp:nvSpPr>
        <dsp:cNvPr id="0" name=""/>
        <dsp:cNvSpPr/>
      </dsp:nvSpPr>
      <dsp:spPr>
        <a:xfrm>
          <a:off x="0" y="2286238"/>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dirty="0">
              <a:latin typeface="Calibri" panose="020F0502020204030204" pitchFamily="34" charset="0"/>
              <a:cs typeface="Calibri" panose="020F0502020204030204" pitchFamily="34" charset="0"/>
            </a:rPr>
            <a:t>Economic Satisfaction</a:t>
          </a:r>
          <a:r>
            <a:rPr lang="en-US" sz="1200" kern="1200" dirty="0">
              <a:latin typeface="Calibri" panose="020F0502020204030204" pitchFamily="34" charset="0"/>
              <a:cs typeface="Calibri" panose="020F0502020204030204" pitchFamily="34" charset="0"/>
            </a:rPr>
            <a:t>: Positive economic views correlate with Labour support; economic dissatisfaction may drive Conservative support.</a:t>
          </a:r>
        </a:p>
      </dsp:txBody>
      <dsp:txXfrm>
        <a:off x="0" y="2286238"/>
        <a:ext cx="11488366" cy="381039"/>
      </dsp:txXfrm>
    </dsp:sp>
    <dsp:sp modelId="{3D3CDB61-5D07-49B4-AC95-5C10676968B2}">
      <dsp:nvSpPr>
        <dsp:cNvPr id="0" name=""/>
        <dsp:cNvSpPr/>
      </dsp:nvSpPr>
      <dsp:spPr>
        <a:xfrm>
          <a:off x="0" y="2667278"/>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4C8A5C-184D-420C-85C9-1D5EBA1CF993}">
      <dsp:nvSpPr>
        <dsp:cNvPr id="0" name=""/>
        <dsp:cNvSpPr/>
      </dsp:nvSpPr>
      <dsp:spPr>
        <a:xfrm>
          <a:off x="0" y="2667278"/>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Political Awareness</a:t>
          </a:r>
          <a:r>
            <a:rPr lang="en-US" sz="1200" kern="1200">
              <a:latin typeface="Calibri" panose="020F0502020204030204" pitchFamily="34" charset="0"/>
              <a:cs typeface="Calibri" panose="020F0502020204030204" pitchFamily="34" charset="0"/>
            </a:rPr>
            <a:t>: Higher awareness levels can affect candidate preference, with nuanced support patterns for Blair and Hague.</a:t>
          </a:r>
        </a:p>
      </dsp:txBody>
      <dsp:txXfrm>
        <a:off x="0" y="2667278"/>
        <a:ext cx="11488366" cy="381039"/>
      </dsp:txXfrm>
    </dsp:sp>
    <dsp:sp modelId="{D34CFEBF-EE5E-4F9F-BC4D-85BD56042CC8}">
      <dsp:nvSpPr>
        <dsp:cNvPr id="0" name=""/>
        <dsp:cNvSpPr/>
      </dsp:nvSpPr>
      <dsp:spPr>
        <a:xfrm>
          <a:off x="0" y="3048318"/>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11EDAB-4077-4C72-828E-C6C3C39E3EDD}">
      <dsp:nvSpPr>
        <dsp:cNvPr id="0" name=""/>
        <dsp:cNvSpPr/>
      </dsp:nvSpPr>
      <dsp:spPr>
        <a:xfrm>
          <a:off x="0" y="3048318"/>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Euroscepticism</a:t>
          </a:r>
          <a:r>
            <a:rPr lang="en-US" sz="1200" kern="1200">
              <a:latin typeface="Calibri" panose="020F0502020204030204" pitchFamily="34" charset="0"/>
              <a:cs typeface="Calibri" panose="020F0502020204030204" pitchFamily="34" charset="0"/>
            </a:rPr>
            <a:t>: Strongly correlated with Conservative support, indicating a key voter sentiment.</a:t>
          </a:r>
        </a:p>
      </dsp:txBody>
      <dsp:txXfrm>
        <a:off x="0" y="3048318"/>
        <a:ext cx="11488366" cy="381039"/>
      </dsp:txXfrm>
    </dsp:sp>
    <dsp:sp modelId="{51663749-7C19-4DA4-A84C-79605EF866C6}">
      <dsp:nvSpPr>
        <dsp:cNvPr id="0" name=""/>
        <dsp:cNvSpPr/>
      </dsp:nvSpPr>
      <dsp:spPr>
        <a:xfrm>
          <a:off x="0" y="3429358"/>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7EA15C-8B07-4027-8748-F485B3380EBB}">
      <dsp:nvSpPr>
        <dsp:cNvPr id="0" name=""/>
        <dsp:cNvSpPr/>
      </dsp:nvSpPr>
      <dsp:spPr>
        <a:xfrm>
          <a:off x="0" y="3429358"/>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EDA Techniques:</a:t>
          </a:r>
          <a:endParaRPr lang="en-US" sz="1200" kern="1200">
            <a:latin typeface="Calibri" panose="020F0502020204030204" pitchFamily="34" charset="0"/>
            <a:cs typeface="Calibri" panose="020F0502020204030204" pitchFamily="34" charset="0"/>
          </a:endParaRPr>
        </a:p>
      </dsp:txBody>
      <dsp:txXfrm>
        <a:off x="0" y="3429358"/>
        <a:ext cx="11488366" cy="381039"/>
      </dsp:txXfrm>
    </dsp:sp>
    <dsp:sp modelId="{3CEC20D6-403B-4981-B4FA-E5EFB86E4CDE}">
      <dsp:nvSpPr>
        <dsp:cNvPr id="0" name=""/>
        <dsp:cNvSpPr/>
      </dsp:nvSpPr>
      <dsp:spPr>
        <a:xfrm>
          <a:off x="0" y="3810398"/>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4E17FC-DCD8-47EB-8E85-6BC8D2F09401}">
      <dsp:nvSpPr>
        <dsp:cNvPr id="0" name=""/>
        <dsp:cNvSpPr/>
      </dsp:nvSpPr>
      <dsp:spPr>
        <a:xfrm>
          <a:off x="0" y="3810398"/>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Distribution Analysis</a:t>
          </a:r>
          <a:r>
            <a:rPr lang="en-US" sz="1200" kern="1200">
              <a:latin typeface="Calibri" panose="020F0502020204030204" pitchFamily="34" charset="0"/>
              <a:cs typeface="Calibri" panose="020F0502020204030204" pitchFamily="34" charset="0"/>
            </a:rPr>
            <a:t>: Histograms and boxplots for demographic breakdowns by party preference.</a:t>
          </a:r>
        </a:p>
      </dsp:txBody>
      <dsp:txXfrm>
        <a:off x="0" y="3810398"/>
        <a:ext cx="11488366" cy="381039"/>
      </dsp:txXfrm>
    </dsp:sp>
    <dsp:sp modelId="{F43E375D-5932-4726-8F60-63B3535D4573}">
      <dsp:nvSpPr>
        <dsp:cNvPr id="0" name=""/>
        <dsp:cNvSpPr/>
      </dsp:nvSpPr>
      <dsp:spPr>
        <a:xfrm>
          <a:off x="0" y="4191437"/>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215DA3-FA5B-4FFE-ACD9-071A264EEDF4}">
      <dsp:nvSpPr>
        <dsp:cNvPr id="0" name=""/>
        <dsp:cNvSpPr/>
      </dsp:nvSpPr>
      <dsp:spPr>
        <a:xfrm>
          <a:off x="0" y="4191437"/>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Correlation Matrix</a:t>
          </a:r>
          <a:r>
            <a:rPr lang="en-US" sz="1200" kern="1200">
              <a:latin typeface="Calibri" panose="020F0502020204030204" pitchFamily="34" charset="0"/>
              <a:cs typeface="Calibri" panose="020F0502020204030204" pitchFamily="34" charset="0"/>
            </a:rPr>
            <a:t>: Identifies relationships between variables, highlighting multi-factor influences (e.g., Euroscepticism and age on party support).</a:t>
          </a:r>
        </a:p>
      </dsp:txBody>
      <dsp:txXfrm>
        <a:off x="0" y="4191437"/>
        <a:ext cx="11488366" cy="381039"/>
      </dsp:txXfrm>
    </dsp:sp>
    <dsp:sp modelId="{4F30B4CD-E38C-467D-976B-471D9FB432C6}">
      <dsp:nvSpPr>
        <dsp:cNvPr id="0" name=""/>
        <dsp:cNvSpPr/>
      </dsp:nvSpPr>
      <dsp:spPr>
        <a:xfrm>
          <a:off x="0" y="4572477"/>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AB3D24-B33E-4DE4-9451-6CCF3B1364F9}">
      <dsp:nvSpPr>
        <dsp:cNvPr id="0" name=""/>
        <dsp:cNvSpPr/>
      </dsp:nvSpPr>
      <dsp:spPr>
        <a:xfrm>
          <a:off x="0" y="4572477"/>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Candidate Support Analysis</a:t>
          </a:r>
          <a:r>
            <a:rPr lang="en-US" sz="1200" kern="1200">
              <a:latin typeface="Calibri" panose="020F0502020204030204" pitchFamily="34" charset="0"/>
              <a:cs typeface="Calibri" panose="020F0502020204030204" pitchFamily="34" charset="0"/>
            </a:rPr>
            <a:t>: Boxplots and strip plots to assess age and awareness impacts on candidate popularity.</a:t>
          </a:r>
        </a:p>
      </dsp:txBody>
      <dsp:txXfrm>
        <a:off x="0" y="4572477"/>
        <a:ext cx="11488366" cy="381039"/>
      </dsp:txXfrm>
    </dsp:sp>
    <dsp:sp modelId="{68D0836A-8711-480A-B358-7ADF9C4FCD09}">
      <dsp:nvSpPr>
        <dsp:cNvPr id="0" name=""/>
        <dsp:cNvSpPr/>
      </dsp:nvSpPr>
      <dsp:spPr>
        <a:xfrm>
          <a:off x="0" y="4953517"/>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674842-0953-447D-9774-ABF88074A2FC}">
      <dsp:nvSpPr>
        <dsp:cNvPr id="0" name=""/>
        <dsp:cNvSpPr/>
      </dsp:nvSpPr>
      <dsp:spPr>
        <a:xfrm>
          <a:off x="0" y="4953517"/>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Business Relevance:</a:t>
          </a:r>
          <a:endParaRPr lang="en-US" sz="1200" kern="1200">
            <a:latin typeface="Calibri" panose="020F0502020204030204" pitchFamily="34" charset="0"/>
            <a:cs typeface="Calibri" panose="020F0502020204030204" pitchFamily="34" charset="0"/>
          </a:endParaRPr>
        </a:p>
      </dsp:txBody>
      <dsp:txXfrm>
        <a:off x="0" y="4953517"/>
        <a:ext cx="11488366" cy="381039"/>
      </dsp:txXfrm>
    </dsp:sp>
    <dsp:sp modelId="{A3F86FB8-2644-4FA8-BE06-3AD480DA80D5}">
      <dsp:nvSpPr>
        <dsp:cNvPr id="0" name=""/>
        <dsp:cNvSpPr/>
      </dsp:nvSpPr>
      <dsp:spPr>
        <a:xfrm>
          <a:off x="0" y="5334557"/>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0EA91C-1B6D-47E8-B5B9-658AF3FA4E48}">
      <dsp:nvSpPr>
        <dsp:cNvPr id="0" name=""/>
        <dsp:cNvSpPr/>
      </dsp:nvSpPr>
      <dsp:spPr>
        <a:xfrm>
          <a:off x="0" y="5334557"/>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latin typeface="Calibri" panose="020F0502020204030204" pitchFamily="34" charset="0"/>
              <a:cs typeface="Calibri" panose="020F0502020204030204" pitchFamily="34" charset="0"/>
            </a:rPr>
            <a:t>Insights from EDA guide campaign resource allocation and messaging to resonate with each party’s core demographics, maximizing voter engagement potential.</a:t>
          </a:r>
        </a:p>
      </dsp:txBody>
      <dsp:txXfrm>
        <a:off x="0" y="5334557"/>
        <a:ext cx="11488366" cy="381039"/>
      </dsp:txXfrm>
    </dsp:sp>
    <dsp:sp modelId="{0723928B-6B31-4263-B01F-8CB9E904C821}">
      <dsp:nvSpPr>
        <dsp:cNvPr id="0" name=""/>
        <dsp:cNvSpPr/>
      </dsp:nvSpPr>
      <dsp:spPr>
        <a:xfrm>
          <a:off x="0" y="5715597"/>
          <a:ext cx="11488366"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74CA77-7832-41EE-B81C-D56B443AEA2A}">
      <dsp:nvSpPr>
        <dsp:cNvPr id="0" name=""/>
        <dsp:cNvSpPr/>
      </dsp:nvSpPr>
      <dsp:spPr>
        <a:xfrm>
          <a:off x="0" y="5715597"/>
          <a:ext cx="11488366" cy="381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a:latin typeface="Calibri" panose="020F0502020204030204" pitchFamily="34" charset="0"/>
              <a:cs typeface="Calibri" panose="020F0502020204030204" pitchFamily="34" charset="0"/>
            </a:rPr>
            <a:t>Next Steps</a:t>
          </a:r>
          <a:r>
            <a:rPr lang="en-US" sz="1200" kern="1200">
              <a:latin typeface="Calibri" panose="020F0502020204030204" pitchFamily="34" charset="0"/>
              <a:cs typeface="Calibri" panose="020F0502020204030204" pitchFamily="34" charset="0"/>
            </a:rPr>
            <a:t>: Use insights to refine predictive models for voter support, enabling targeted outreach and optimized campaign strategies.</a:t>
          </a:r>
        </a:p>
      </dsp:txBody>
      <dsp:txXfrm>
        <a:off x="0" y="5715597"/>
        <a:ext cx="11488366" cy="3810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D596A0-F8D8-407A-8589-0D2458E092D6}"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2EBA7-1FB4-4C0B-866B-477CCC80B780}" type="slidenum">
              <a:rPr lang="en-IN" smtClean="0"/>
              <a:t>‹#›</a:t>
            </a:fld>
            <a:endParaRPr lang="en-IN"/>
          </a:p>
        </p:txBody>
      </p:sp>
    </p:spTree>
    <p:extLst>
      <p:ext uri="{BB962C8B-B14F-4D97-AF65-F5344CB8AC3E}">
        <p14:creationId xmlns:p14="http://schemas.microsoft.com/office/powerpoint/2010/main" val="466461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2672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9811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6636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75163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11/10/2024</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38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714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856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5342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9390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89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11/10/2024</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11/10/2024</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3551955567"/>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46" r:id="rId6"/>
    <p:sldLayoutId id="2147483842" r:id="rId7"/>
    <p:sldLayoutId id="2147483843" r:id="rId8"/>
    <p:sldLayoutId id="2147483844" r:id="rId9"/>
    <p:sldLayoutId id="2147483845" r:id="rId10"/>
    <p:sldLayoutId id="214748384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2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EE376-6DA3-B589-01A0-FBC2B026DF84}"/>
              </a:ext>
            </a:extLst>
          </p:cNvPr>
          <p:cNvSpPr>
            <a:spLocks noGrp="1"/>
          </p:cNvSpPr>
          <p:nvPr>
            <p:ph type="title"/>
          </p:nvPr>
        </p:nvSpPr>
        <p:spPr>
          <a:xfrm>
            <a:off x="989400" y="702140"/>
            <a:ext cx="10213200" cy="589871"/>
          </a:xfrm>
        </p:spPr>
        <p:txBody>
          <a:bodyPr>
            <a:normAutofit/>
          </a:bodyPr>
          <a:lstStyle/>
          <a:p>
            <a:r>
              <a:rPr lang="en-US" dirty="0">
                <a:ln w="0"/>
                <a:effectLst>
                  <a:outerShdw blurRad="38100" dist="19050" dir="2700000" algn="tl" rotWithShape="0">
                    <a:schemeClr val="dk1">
                      <a:alpha val="40000"/>
                    </a:schemeClr>
                  </a:outerShdw>
                </a:effectLst>
              </a:rPr>
              <a:t>Project: Election Data</a:t>
            </a:r>
            <a:endParaRPr lang="en-IN" dirty="0">
              <a:ln w="0"/>
              <a:effectLst>
                <a:outerShdw blurRad="38100" dist="19050" dir="2700000" algn="tl" rotWithShape="0">
                  <a:schemeClr val="dk1">
                    <a:alpha val="40000"/>
                  </a:schemeClr>
                </a:outerShdw>
              </a:effectLst>
            </a:endParaRPr>
          </a:p>
        </p:txBody>
      </p:sp>
      <p:graphicFrame>
        <p:nvGraphicFramePr>
          <p:cNvPr id="7" name="Content Placeholder 2">
            <a:extLst>
              <a:ext uri="{FF2B5EF4-FFF2-40B4-BE49-F238E27FC236}">
                <a16:creationId xmlns:a16="http://schemas.microsoft.com/office/drawing/2014/main" id="{2F1C7AD3-B295-6828-6970-963DF4C6D700}"/>
              </a:ext>
            </a:extLst>
          </p:cNvPr>
          <p:cNvGraphicFramePr>
            <a:graphicFrameLocks noGrp="1"/>
          </p:cNvGraphicFramePr>
          <p:nvPr>
            <p:ph idx="1"/>
            <p:extLst>
              <p:ext uri="{D42A27DB-BD31-4B8C-83A1-F6EECF244321}">
                <p14:modId xmlns:p14="http://schemas.microsoft.com/office/powerpoint/2010/main" val="1923218603"/>
              </p:ext>
            </p:extLst>
          </p:nvPr>
        </p:nvGraphicFramePr>
        <p:xfrm>
          <a:off x="1107915" y="2083756"/>
          <a:ext cx="8785114" cy="3918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D82F2A75-9752-3C66-D009-55001B8B57CA}"/>
              </a:ext>
            </a:extLst>
          </p:cNvPr>
          <p:cNvCxnSpPr>
            <a:cxnSpLocks/>
          </p:cNvCxnSpPr>
          <p:nvPr/>
        </p:nvCxnSpPr>
        <p:spPr>
          <a:xfrm>
            <a:off x="0" y="1653366"/>
            <a:ext cx="12192000" cy="0"/>
          </a:xfrm>
          <a:prstGeom prst="line">
            <a:avLst/>
          </a:prstGeom>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431537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9C80B-4331-8DDB-AF19-512FDC7F48A3}"/>
              </a:ext>
            </a:extLst>
          </p:cNvPr>
          <p:cNvSpPr>
            <a:spLocks noGrp="1"/>
          </p:cNvSpPr>
          <p:nvPr>
            <p:ph type="title"/>
          </p:nvPr>
        </p:nvSpPr>
        <p:spPr>
          <a:xfrm>
            <a:off x="2276783" y="218495"/>
            <a:ext cx="7638434" cy="717504"/>
          </a:xfrm>
        </p:spPr>
        <p:txBody>
          <a:bodyPr anchor="t">
            <a:normAutofit/>
          </a:bodyPr>
          <a:lstStyle/>
          <a:p>
            <a:r>
              <a:rPr lang="en-US" dirty="0">
                <a:latin typeface="Calibri" panose="020F0502020204030204" pitchFamily="34" charset="0"/>
                <a:cs typeface="Calibri" panose="020F0502020204030204" pitchFamily="34" charset="0"/>
              </a:rPr>
              <a:t>Hague’s Popularity &amp; Economic Conditions</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CF7F030-8390-D192-1068-6553686A5212}"/>
              </a:ext>
            </a:extLst>
          </p:cNvPr>
          <p:cNvPicPr>
            <a:picLocks noChangeAspect="1"/>
          </p:cNvPicPr>
          <p:nvPr/>
        </p:nvPicPr>
        <p:blipFill>
          <a:blip r:embed="rId2"/>
          <a:srcRect t="298"/>
          <a:stretch/>
        </p:blipFill>
        <p:spPr>
          <a:xfrm>
            <a:off x="321743" y="1305615"/>
            <a:ext cx="5085046" cy="4776391"/>
          </a:xfrm>
          <a:prstGeom prst="rect">
            <a:avLst/>
          </a:prstGeom>
          <a:ln>
            <a:noFill/>
          </a:ln>
          <a:effectLst>
            <a:outerShdw blurRad="292100" dist="139700" dir="2700000" algn="tl" rotWithShape="0">
              <a:srgbClr val="333333">
                <a:alpha val="65000"/>
              </a:srgbClr>
            </a:outerShdw>
          </a:effectLst>
        </p:spPr>
      </p:pic>
      <p:sp>
        <p:nvSpPr>
          <p:cNvPr id="7" name="Content Placeholder 6">
            <a:extLst>
              <a:ext uri="{FF2B5EF4-FFF2-40B4-BE49-F238E27FC236}">
                <a16:creationId xmlns:a16="http://schemas.microsoft.com/office/drawing/2014/main" id="{AE1056E7-5000-714F-C117-7F5FEFED7730}"/>
              </a:ext>
            </a:extLst>
          </p:cNvPr>
          <p:cNvSpPr>
            <a:spLocks noGrp="1"/>
          </p:cNvSpPr>
          <p:nvPr>
            <p:ph idx="1"/>
          </p:nvPr>
        </p:nvSpPr>
        <p:spPr>
          <a:xfrm>
            <a:off x="5755714" y="905870"/>
            <a:ext cx="6114543" cy="5933274"/>
          </a:xfrm>
        </p:spPr>
        <p:txBody>
          <a:bodyPr>
            <a:noAutofit/>
          </a:bodyPr>
          <a:lstStyle/>
          <a:p>
            <a:pPr marL="0" indent="0">
              <a:lnSpc>
                <a:spcPct val="140000"/>
              </a:lnSpc>
              <a:buNone/>
            </a:pPr>
            <a:r>
              <a:rPr lang="en-US" sz="1600" b="1" dirty="0">
                <a:latin typeface="Calibri" panose="020F0502020204030204" pitchFamily="34" charset="0"/>
                <a:cs typeface="Calibri" panose="020F0502020204030204" pitchFamily="34" charset="0"/>
              </a:rPr>
              <a:t>Color with numbers represents : </a:t>
            </a:r>
            <a:r>
              <a:rPr lang="en-US" sz="1600" dirty="0">
                <a:latin typeface="Calibri" panose="020F0502020204030204" pitchFamily="34" charset="0"/>
                <a:cs typeface="Calibri" panose="020F0502020204030204" pitchFamily="34" charset="0"/>
              </a:rPr>
              <a:t>Different levels of </a:t>
            </a:r>
            <a:r>
              <a:rPr lang="en-US" sz="1600" u="sng" dirty="0">
                <a:latin typeface="Calibri" panose="020F0502020204030204" pitchFamily="34" charset="0"/>
                <a:cs typeface="Calibri" panose="020F0502020204030204" pitchFamily="34" charset="0"/>
              </a:rPr>
              <a:t>household financial satisfaction</a:t>
            </a:r>
            <a:r>
              <a:rPr lang="en-US" sz="1600" dirty="0">
                <a:latin typeface="Calibri" panose="020F0502020204030204" pitchFamily="34" charset="0"/>
                <a:cs typeface="Calibri" panose="020F0502020204030204" pitchFamily="34" charset="0"/>
              </a:rPr>
              <a:t>, possibly categories like </a:t>
            </a:r>
            <a:r>
              <a:rPr lang="en-US" sz="1600" b="1" dirty="0">
                <a:latin typeface="Calibri" panose="020F0502020204030204" pitchFamily="34" charset="0"/>
                <a:cs typeface="Calibri" panose="020F0502020204030204" pitchFamily="34" charset="0"/>
              </a:rPr>
              <a:t>"Struggling," "Stable," "Prosperous“, and more. </a:t>
            </a:r>
            <a:r>
              <a:rPr lang="en-US" sz="1600" dirty="0">
                <a:latin typeface="Calibri" panose="020F0502020204030204" pitchFamily="34" charset="0"/>
                <a:cs typeface="Calibri" panose="020F0502020204030204" pitchFamily="34" charset="0"/>
              </a:rPr>
              <a:t> Similar to Blair different levels of household financial satisfaction.</a:t>
            </a:r>
          </a:p>
          <a:p>
            <a:pPr marL="0" indent="0">
              <a:lnSpc>
                <a:spcPct val="140000"/>
              </a:lnSpc>
              <a:buNone/>
            </a:pPr>
            <a:r>
              <a:rPr lang="en-US" sz="1600" b="1" dirty="0">
                <a:latin typeface="Calibri" panose="020F0502020204030204" pitchFamily="34" charset="0"/>
                <a:cs typeface="Calibri" panose="020F0502020204030204" pitchFamily="34" charset="0"/>
              </a:rPr>
              <a:t>What We Looked At</a:t>
            </a:r>
            <a:r>
              <a:rPr lang="en-US" sz="1600" dirty="0">
                <a:latin typeface="Calibri" panose="020F0502020204030204" pitchFamily="34" charset="0"/>
                <a:cs typeface="Calibri" panose="020F0502020204030204" pitchFamily="34" charset="0"/>
              </a:rPr>
              <a:t>: We also explored how opinions on Hague change with economic conditions to see if there’s a similar or different pattern compared to Blair.</a:t>
            </a:r>
          </a:p>
          <a:p>
            <a:pPr marL="0" indent="0">
              <a:lnSpc>
                <a:spcPct val="140000"/>
              </a:lnSpc>
              <a:buNone/>
            </a:pPr>
            <a:r>
              <a:rPr lang="en-US" sz="1600" b="1" dirty="0">
                <a:latin typeface="Calibri" panose="020F0502020204030204" pitchFamily="34" charset="0"/>
                <a:cs typeface="Calibri" panose="020F0502020204030204" pitchFamily="34" charset="0"/>
              </a:rPr>
              <a:t>Insights: </a:t>
            </a:r>
            <a:r>
              <a:rPr lang="en-US" sz="1600" dirty="0">
                <a:latin typeface="Calibri" panose="020F0502020204030204" pitchFamily="34" charset="0"/>
                <a:cs typeface="Calibri" panose="020F0502020204030204" pitchFamily="34" charset="0"/>
              </a:rPr>
              <a:t>If Hague tends to gain support from voters who feel economically dissatisfied, it might position him as a candidate for change. In contrast, if his support decreases with economic satisfaction, he may appeal more to those who feel disconnected from current economic policies.</a:t>
            </a:r>
          </a:p>
          <a:p>
            <a:pPr marL="0" indent="0">
              <a:lnSpc>
                <a:spcPct val="140000"/>
              </a:lnSpc>
              <a:buNone/>
            </a:pPr>
            <a:r>
              <a:rPr lang="en-US" sz="1600" b="1" dirty="0">
                <a:latin typeface="Calibri" panose="020F0502020204030204" pitchFamily="34" charset="0"/>
                <a:cs typeface="Calibri" panose="020F0502020204030204" pitchFamily="34" charset="0"/>
              </a:rPr>
              <a:t>Possible Actions</a:t>
            </a:r>
            <a:r>
              <a:rPr lang="en-US" sz="1600" dirty="0">
                <a:latin typeface="Calibri" panose="020F0502020204030204" pitchFamily="34" charset="0"/>
                <a:cs typeface="Calibri" panose="020F0502020204030204" pitchFamily="34" charset="0"/>
              </a:rPr>
              <a:t>: If economic sentiment is low, Hague’s team could leverage this by highlighting his policies that aim to improve household finances. If the economy improves, they may want to adjust their approach to maintain relevance.</a:t>
            </a:r>
          </a:p>
        </p:txBody>
      </p:sp>
    </p:spTree>
    <p:extLst>
      <p:ext uri="{BB962C8B-B14F-4D97-AF65-F5344CB8AC3E}">
        <p14:creationId xmlns:p14="http://schemas.microsoft.com/office/powerpoint/2010/main" val="175472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57F4C4-616D-F04D-9EF4-81573A7B7382}"/>
              </a:ext>
            </a:extLst>
          </p:cNvPr>
          <p:cNvSpPr>
            <a:spLocks noGrp="1"/>
          </p:cNvSpPr>
          <p:nvPr>
            <p:ph type="title"/>
          </p:nvPr>
        </p:nvSpPr>
        <p:spPr>
          <a:xfrm>
            <a:off x="2554450" y="93608"/>
            <a:ext cx="6328800" cy="684210"/>
          </a:xfrm>
        </p:spPr>
        <p:txBody>
          <a:bodyPr>
            <a:normAutofit/>
          </a:bodyPr>
          <a:lstStyle/>
          <a:p>
            <a:pPr algn="ctr"/>
            <a:r>
              <a:rPr lang="en-US" dirty="0">
                <a:latin typeface="Calibri" panose="020F0502020204030204" pitchFamily="34" charset="0"/>
                <a:cs typeface="Calibri" panose="020F0502020204030204" pitchFamily="34" charset="0"/>
              </a:rPr>
              <a:t>Distribution of Voters’ Age</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41075D4-A806-A3A0-A260-5E557EDE80FE}"/>
              </a:ext>
            </a:extLst>
          </p:cNvPr>
          <p:cNvSpPr>
            <a:spLocks noGrp="1"/>
          </p:cNvSpPr>
          <p:nvPr>
            <p:ph idx="1"/>
          </p:nvPr>
        </p:nvSpPr>
        <p:spPr>
          <a:xfrm>
            <a:off x="610575" y="907048"/>
            <a:ext cx="7259651" cy="5683864"/>
          </a:xfrm>
        </p:spPr>
        <p:txBody>
          <a:bodyPr>
            <a:noAutofit/>
          </a:bodyPr>
          <a:lstStyle/>
          <a:p>
            <a:pPr marL="0" indent="0">
              <a:lnSpc>
                <a:spcPct val="140000"/>
              </a:lnSpc>
              <a:buNone/>
            </a:pPr>
            <a:r>
              <a:rPr lang="en-US" sz="1600" dirty="0">
                <a:latin typeface="Calibri" panose="020F0502020204030204" pitchFamily="34" charset="0"/>
                <a:cs typeface="Calibri" panose="020F0502020204030204" pitchFamily="34" charset="0"/>
              </a:rPr>
              <a:t>This visualization, a </a:t>
            </a:r>
            <a:r>
              <a:rPr lang="en-US" sz="1600" b="1" dirty="0">
                <a:latin typeface="Calibri" panose="020F0502020204030204" pitchFamily="34" charset="0"/>
                <a:cs typeface="Calibri" panose="020F0502020204030204" pitchFamily="34" charset="0"/>
              </a:rPr>
              <a:t>strip plot</a:t>
            </a:r>
            <a:r>
              <a:rPr lang="en-US" sz="1600" dirty="0">
                <a:latin typeface="Calibri" panose="020F0502020204030204" pitchFamily="34" charset="0"/>
                <a:cs typeface="Calibri" panose="020F0502020204030204" pitchFamily="34" charset="0"/>
              </a:rPr>
              <a:t>, shows the distribution of voters’ age in relation to their voting preference (Labour or Conservative). Each dot represents a voter, positioned by their age and choice, allowing us to see the age spread across each party’s supporters.</a:t>
            </a:r>
          </a:p>
          <a:p>
            <a:pPr marL="0" indent="0">
              <a:lnSpc>
                <a:spcPct val="140000"/>
              </a:lnSpc>
              <a:buNone/>
            </a:pPr>
            <a:r>
              <a:rPr lang="en-IN" sz="1600" b="1" dirty="0">
                <a:latin typeface="Calibri" panose="020F0502020204030204" pitchFamily="34" charset="0"/>
                <a:cs typeface="Calibri" panose="020F0502020204030204" pitchFamily="34" charset="0"/>
              </a:rPr>
              <a:t>Insight into Party Support</a:t>
            </a:r>
            <a:r>
              <a:rPr lang="en-IN" sz="1600" dirty="0">
                <a:latin typeface="Calibri" panose="020F0502020204030204" pitchFamily="34" charset="0"/>
                <a:cs typeface="Calibri" panose="020F0502020204030204" pitchFamily="34" charset="0"/>
              </a:rPr>
              <a:t>:</a:t>
            </a:r>
          </a:p>
          <a:p>
            <a:pPr>
              <a:lnSpc>
                <a:spcPct val="140000"/>
              </a:lnSpc>
            </a:pPr>
            <a:r>
              <a:rPr lang="en-US" sz="1600" b="1" dirty="0">
                <a:latin typeface="Calibri" panose="020F0502020204030204" pitchFamily="34" charset="0"/>
                <a:cs typeface="Calibri" panose="020F0502020204030204" pitchFamily="34" charset="0"/>
              </a:rPr>
              <a:t>Dense Clusters</a:t>
            </a:r>
            <a:r>
              <a:rPr lang="en-US" sz="1600" dirty="0">
                <a:latin typeface="Calibri" panose="020F0502020204030204" pitchFamily="34" charset="0"/>
                <a:cs typeface="Calibri" panose="020F0502020204030204" pitchFamily="34" charset="0"/>
              </a:rPr>
              <a:t>: Areas with many dots indicate age groups with strong support for a particular party. For example, if younger voters show a cluster around Labour, it would suggest that Labour’s policies resonate more with the youth.</a:t>
            </a:r>
          </a:p>
          <a:p>
            <a:pPr>
              <a:lnSpc>
                <a:spcPct val="140000"/>
              </a:lnSpc>
            </a:pPr>
            <a:r>
              <a:rPr lang="en-US" sz="1600" b="1" dirty="0">
                <a:latin typeface="Calibri" panose="020F0502020204030204" pitchFamily="34" charset="0"/>
                <a:cs typeface="Calibri" panose="020F0502020204030204" pitchFamily="34" charset="0"/>
              </a:rPr>
              <a:t>Age-Based Trends</a:t>
            </a:r>
            <a:r>
              <a:rPr lang="en-US" sz="1600" dirty="0">
                <a:latin typeface="Calibri" panose="020F0502020204030204" pitchFamily="34" charset="0"/>
                <a:cs typeface="Calibri" panose="020F0502020204030204" pitchFamily="34" charset="0"/>
              </a:rPr>
              <a:t>: Identifying any differences in age distribution between the parties can help CNBE inform their viewers on which demographics are driving party support.</a:t>
            </a:r>
          </a:p>
          <a:p>
            <a:pPr marL="0" indent="0">
              <a:lnSpc>
                <a:spcPct val="140000"/>
              </a:lnSpc>
              <a:buNone/>
            </a:pPr>
            <a:r>
              <a:rPr lang="en-US" sz="1600" dirty="0">
                <a:latin typeface="Calibri" panose="020F0502020204030204" pitchFamily="34" charset="0"/>
                <a:cs typeface="Calibri" panose="020F0502020204030204" pitchFamily="34" charset="0"/>
              </a:rPr>
              <a:t>This visualization directly supports CNBE’s goal of providing a clear and data-backed analysis of voter behavior, adding depth to their election predictions by revealing age-based voting patterns.</a:t>
            </a:r>
            <a:endParaRPr lang="en-IN" sz="1600" dirty="0">
              <a:latin typeface="Calibri" panose="020F0502020204030204" pitchFamily="34" charset="0"/>
              <a:cs typeface="Calibri" panose="020F0502020204030204" pitchFamily="34" charset="0"/>
            </a:endParaRPr>
          </a:p>
        </p:txBody>
      </p:sp>
      <p:cxnSp>
        <p:nvCxnSpPr>
          <p:cNvPr id="23" name="Straight Connector 22">
            <a:extLst>
              <a:ext uri="{FF2B5EF4-FFF2-40B4-BE49-F238E27FC236}">
                <a16:creationId xmlns:a16="http://schemas.microsoft.com/office/drawing/2014/main" id="{C05D45D7-984D-4CDD-B1BC-0CF407C72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2485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4642FCD-BFEF-4757-3F6B-C77EA95A021B}"/>
              </a:ext>
            </a:extLst>
          </p:cNvPr>
          <p:cNvPicPr>
            <a:picLocks noChangeAspect="1"/>
          </p:cNvPicPr>
          <p:nvPr/>
        </p:nvPicPr>
        <p:blipFill>
          <a:blip r:embed="rId2"/>
          <a:stretch>
            <a:fillRect/>
          </a:stretch>
        </p:blipFill>
        <p:spPr>
          <a:xfrm>
            <a:off x="8324851" y="959551"/>
            <a:ext cx="3517822" cy="493889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995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4798E-7B1D-B4F5-2E9F-C6391E609009}"/>
              </a:ext>
            </a:extLst>
          </p:cNvPr>
          <p:cNvSpPr>
            <a:spLocks noGrp="1"/>
          </p:cNvSpPr>
          <p:nvPr>
            <p:ph type="title"/>
          </p:nvPr>
        </p:nvSpPr>
        <p:spPr>
          <a:xfrm>
            <a:off x="1008600" y="82834"/>
            <a:ext cx="4078800" cy="612802"/>
          </a:xfrm>
        </p:spPr>
        <p:txBody>
          <a:bodyPr wrap="square" anchor="b">
            <a:normAutofit/>
          </a:bodyPr>
          <a:lstStyle/>
          <a:p>
            <a:pPr algn="ctr"/>
            <a:r>
              <a:rPr lang="en-US" dirty="0"/>
              <a:t>Correlation Heat Map</a:t>
            </a:r>
            <a:endParaRPr lang="en-IN" dirty="0"/>
          </a:p>
        </p:txBody>
      </p:sp>
      <p:sp>
        <p:nvSpPr>
          <p:cNvPr id="3" name="Content Placeholder 2">
            <a:extLst>
              <a:ext uri="{FF2B5EF4-FFF2-40B4-BE49-F238E27FC236}">
                <a16:creationId xmlns:a16="http://schemas.microsoft.com/office/drawing/2014/main" id="{86E9ECA9-A958-F159-E832-EBEC52382514}"/>
              </a:ext>
            </a:extLst>
          </p:cNvPr>
          <p:cNvSpPr>
            <a:spLocks noGrp="1"/>
          </p:cNvSpPr>
          <p:nvPr>
            <p:ph idx="1"/>
          </p:nvPr>
        </p:nvSpPr>
        <p:spPr>
          <a:xfrm>
            <a:off x="243193" y="695636"/>
            <a:ext cx="5781472" cy="6028136"/>
          </a:xfrm>
        </p:spPr>
        <p:txBody>
          <a:bodyPr>
            <a:normAutofit fontScale="92500" lnSpcReduction="20000"/>
          </a:bodyPr>
          <a:lstStyle/>
          <a:p>
            <a:pPr marL="0" indent="0">
              <a:lnSpc>
                <a:spcPct val="140000"/>
              </a:lnSpc>
              <a:buNone/>
            </a:pPr>
            <a:r>
              <a:rPr lang="en-US" sz="1700" b="1" u="sng" dirty="0">
                <a:latin typeface="Calibri" panose="020F0502020204030204" pitchFamily="34" charset="0"/>
                <a:cs typeface="Calibri" panose="020F0502020204030204" pitchFamily="34" charset="0"/>
              </a:rPr>
              <a:t>Key findings from the Correlation Matrix:</a:t>
            </a:r>
          </a:p>
          <a:p>
            <a:pPr>
              <a:lnSpc>
                <a:spcPct val="140000"/>
              </a:lnSpc>
            </a:pPr>
            <a:r>
              <a:rPr lang="en-US" sz="1700" b="1" dirty="0">
                <a:latin typeface="Calibri" panose="020F0502020204030204" pitchFamily="34" charset="0"/>
                <a:cs typeface="Calibri" panose="020F0502020204030204" pitchFamily="34" charset="0"/>
              </a:rPr>
              <a:t>Economic Conditions (National &amp; Household)</a:t>
            </a:r>
            <a:r>
              <a:rPr lang="en-US" sz="1700" dirty="0">
                <a:latin typeface="Calibri" panose="020F0502020204030204" pitchFamily="34" charset="0"/>
                <a:cs typeface="Calibri" panose="020F0502020204030204" pitchFamily="34" charset="0"/>
              </a:rPr>
              <a:t>: Strong positive correlation; voters who view national economic conditions favorably tend to feel the same about household finances, potentially influencing party choice.</a:t>
            </a:r>
          </a:p>
          <a:p>
            <a:pPr>
              <a:lnSpc>
                <a:spcPct val="140000"/>
              </a:lnSpc>
            </a:pPr>
            <a:r>
              <a:rPr lang="en-US" sz="1700" b="1" dirty="0">
                <a:latin typeface="Calibri" panose="020F0502020204030204" pitchFamily="34" charset="0"/>
                <a:cs typeface="Calibri" panose="020F0502020204030204" pitchFamily="34" charset="0"/>
              </a:rPr>
              <a:t>Leader Ratings (Blair vs. Hague)</a:t>
            </a:r>
            <a:r>
              <a:rPr lang="en-US" sz="1700" dirty="0">
                <a:latin typeface="Calibri" panose="020F0502020204030204" pitchFamily="34" charset="0"/>
                <a:cs typeface="Calibri" panose="020F0502020204030204" pitchFamily="34" charset="0"/>
              </a:rPr>
              <a:t>: No strong correlation; opinions on Labour and Conservative leaders are distinct, showing that voters may favor one leader without necessarily disliking the other.</a:t>
            </a:r>
          </a:p>
          <a:p>
            <a:pPr>
              <a:lnSpc>
                <a:spcPct val="140000"/>
              </a:lnSpc>
            </a:pPr>
            <a:r>
              <a:rPr lang="en-US" sz="1700" b="1" dirty="0">
                <a:latin typeface="Calibri" panose="020F0502020204030204" pitchFamily="34" charset="0"/>
                <a:cs typeface="Calibri" panose="020F0502020204030204" pitchFamily="34" charset="0"/>
              </a:rPr>
              <a:t>European Integration (Euroscepticism)</a:t>
            </a:r>
            <a:r>
              <a:rPr lang="en-US" sz="1700" dirty="0">
                <a:latin typeface="Calibri" panose="020F0502020204030204" pitchFamily="34" charset="0"/>
                <a:cs typeface="Calibri" panose="020F0502020204030204" pitchFamily="34" charset="0"/>
              </a:rPr>
              <a:t>: High scores (Eurosceptic sentiment) align more with Conservative support, suggesting that attitudes toward Europe are a key predictor of party preference.</a:t>
            </a:r>
          </a:p>
          <a:p>
            <a:pPr>
              <a:lnSpc>
                <a:spcPct val="140000"/>
              </a:lnSpc>
            </a:pPr>
            <a:r>
              <a:rPr lang="en-US" sz="1700" b="1" dirty="0">
                <a:latin typeface="Calibri" panose="020F0502020204030204" pitchFamily="34" charset="0"/>
                <a:cs typeface="Calibri" panose="020F0502020204030204" pitchFamily="34" charset="0"/>
              </a:rPr>
              <a:t>Political Knowledge</a:t>
            </a:r>
            <a:r>
              <a:rPr lang="en-US" sz="1700" dirty="0">
                <a:latin typeface="Calibri" panose="020F0502020204030204" pitchFamily="34" charset="0"/>
                <a:cs typeface="Calibri" panose="020F0502020204030204" pitchFamily="34" charset="0"/>
              </a:rPr>
              <a:t>: Levels of political knowledge correlate with party loyalty, indicating that well-informed voters are more likely to have a strong party preference.</a:t>
            </a:r>
          </a:p>
          <a:p>
            <a:pPr marL="0" indent="0">
              <a:lnSpc>
                <a:spcPct val="140000"/>
              </a:lnSpc>
              <a:buNone/>
            </a:pPr>
            <a:r>
              <a:rPr lang="en-US" sz="1700" dirty="0">
                <a:latin typeface="Calibri" panose="020F0502020204030204" pitchFamily="34" charset="0"/>
                <a:cs typeface="Calibri" panose="020F0502020204030204" pitchFamily="34" charset="0"/>
                <a:hlinkClick r:id="rId2" action="ppaction://hlinksldjump"/>
              </a:rPr>
              <a:t>Click here. (For additional information)</a:t>
            </a:r>
            <a:endParaRPr lang="en-US" sz="1700" dirty="0">
              <a:latin typeface="Calibri" panose="020F0502020204030204" pitchFamily="34" charset="0"/>
              <a:cs typeface="Calibri" panose="020F0502020204030204" pitchFamily="34" charset="0"/>
            </a:endParaRPr>
          </a:p>
          <a:p>
            <a:pPr marL="0" indent="0">
              <a:lnSpc>
                <a:spcPct val="140000"/>
              </a:lnSpc>
              <a:buNone/>
            </a:pPr>
            <a:endParaRPr lang="en-US" sz="1400" dirty="0">
              <a:latin typeface="Calibri" panose="020F0502020204030204" pitchFamily="34" charset="0"/>
              <a:cs typeface="Calibri" panose="020F0502020204030204" pitchFamily="34" charset="0"/>
            </a:endParaRPr>
          </a:p>
          <a:p>
            <a:pPr>
              <a:lnSpc>
                <a:spcPct val="140000"/>
              </a:lnSpc>
            </a:pPr>
            <a:endParaRPr lang="en-IN" sz="1400" dirty="0">
              <a:latin typeface="Calibri" panose="020F0502020204030204" pitchFamily="34" charset="0"/>
              <a:cs typeface="Calibri" panose="020F0502020204030204" pitchFamily="34" charset="0"/>
            </a:endParaRPr>
          </a:p>
        </p:txBody>
      </p:sp>
      <p:cxnSp>
        <p:nvCxnSpPr>
          <p:cNvPr id="31" name="Straight Connector 30">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9B73A90-8B99-A631-97AE-91F07F31D4B0}"/>
              </a:ext>
            </a:extLst>
          </p:cNvPr>
          <p:cNvPicPr>
            <a:picLocks noChangeAspect="1"/>
          </p:cNvPicPr>
          <p:nvPr/>
        </p:nvPicPr>
        <p:blipFill>
          <a:blip r:embed="rId3"/>
          <a:stretch>
            <a:fillRect/>
          </a:stretch>
        </p:blipFill>
        <p:spPr>
          <a:xfrm>
            <a:off x="6146595" y="319053"/>
            <a:ext cx="5974069" cy="44961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DA3D73D-96F7-303D-6BAA-F568CB952FC1}"/>
              </a:ext>
            </a:extLst>
          </p:cNvPr>
          <p:cNvPicPr>
            <a:picLocks noChangeAspect="1"/>
          </p:cNvPicPr>
          <p:nvPr/>
        </p:nvPicPr>
        <p:blipFill>
          <a:blip r:embed="rId4"/>
          <a:stretch>
            <a:fillRect/>
          </a:stretch>
        </p:blipFill>
        <p:spPr>
          <a:xfrm>
            <a:off x="6352165" y="4958396"/>
            <a:ext cx="5596642" cy="1486372"/>
          </a:xfrm>
          <a:prstGeom prst="rect">
            <a:avLst/>
          </a:prstGeom>
        </p:spPr>
      </p:pic>
    </p:spTree>
    <p:extLst>
      <p:ext uri="{BB962C8B-B14F-4D97-AF65-F5344CB8AC3E}">
        <p14:creationId xmlns:p14="http://schemas.microsoft.com/office/powerpoint/2010/main" val="321259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969A-437C-4709-3662-079C86F5B6EA}"/>
              </a:ext>
            </a:extLst>
          </p:cNvPr>
          <p:cNvSpPr>
            <a:spLocks noGrp="1"/>
          </p:cNvSpPr>
          <p:nvPr>
            <p:ph type="title"/>
          </p:nvPr>
        </p:nvSpPr>
        <p:spPr>
          <a:xfrm>
            <a:off x="765663" y="2969858"/>
            <a:ext cx="3543689" cy="1112836"/>
          </a:xfrm>
        </p:spPr>
        <p:txBody>
          <a:bodyPr/>
          <a:lstStyle/>
          <a:p>
            <a:r>
              <a:rPr lang="en-US" dirty="0">
                <a:latin typeface="Calibri" panose="020F0502020204030204" pitchFamily="34" charset="0"/>
                <a:cs typeface="Calibri" panose="020F0502020204030204" pitchFamily="34" charset="0"/>
              </a:rPr>
              <a:t>Modeling Method</a:t>
            </a:r>
            <a:endParaRPr lang="en-IN"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EB0A3811-9684-0935-B5E3-243E6E2EDF10}"/>
              </a:ext>
            </a:extLst>
          </p:cNvPr>
          <p:cNvCxnSpPr/>
          <p:nvPr/>
        </p:nvCxnSpPr>
        <p:spPr>
          <a:xfrm>
            <a:off x="0" y="4416357"/>
            <a:ext cx="121920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796953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5EDA1-CCC3-CB39-2BD6-163BF5FD72DA}"/>
              </a:ext>
            </a:extLst>
          </p:cNvPr>
          <p:cNvSpPr>
            <a:spLocks noGrp="1"/>
          </p:cNvSpPr>
          <p:nvPr>
            <p:ph type="title"/>
          </p:nvPr>
        </p:nvSpPr>
        <p:spPr>
          <a:xfrm>
            <a:off x="4152674" y="327816"/>
            <a:ext cx="3531600" cy="736783"/>
          </a:xfrm>
        </p:spPr>
        <p:txBody>
          <a:bodyPr anchor="t">
            <a:normAutofit/>
          </a:bodyPr>
          <a:lstStyle/>
          <a:p>
            <a:pPr algn="ctr"/>
            <a:r>
              <a:rPr lang="en-US" dirty="0"/>
              <a:t>Logistic Regression </a:t>
            </a:r>
            <a:endParaRPr lang="en-IN" dirty="0"/>
          </a:p>
        </p:txBody>
      </p:sp>
      <p:pic>
        <p:nvPicPr>
          <p:cNvPr id="7" name="Graphic 6" descr="Statistics">
            <a:extLst>
              <a:ext uri="{FF2B5EF4-FFF2-40B4-BE49-F238E27FC236}">
                <a16:creationId xmlns:a16="http://schemas.microsoft.com/office/drawing/2014/main" id="{B68BEBE6-B50E-20AB-41B6-7A42B5E8F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6246" y="4299942"/>
            <a:ext cx="2339975" cy="2339975"/>
          </a:xfrm>
          <a:prstGeom prst="rect">
            <a:avLst/>
          </a:prstGeom>
        </p:spPr>
      </p:pic>
      <p:sp>
        <p:nvSpPr>
          <p:cNvPr id="23" name="Content Placeholder 2">
            <a:extLst>
              <a:ext uri="{FF2B5EF4-FFF2-40B4-BE49-F238E27FC236}">
                <a16:creationId xmlns:a16="http://schemas.microsoft.com/office/drawing/2014/main" id="{ED785A7A-6C03-1343-31F4-F6EA1D924FF4}"/>
              </a:ext>
            </a:extLst>
          </p:cNvPr>
          <p:cNvSpPr>
            <a:spLocks noGrp="1"/>
          </p:cNvSpPr>
          <p:nvPr>
            <p:ph idx="1"/>
          </p:nvPr>
        </p:nvSpPr>
        <p:spPr>
          <a:xfrm>
            <a:off x="2516221" y="1064600"/>
            <a:ext cx="9343781" cy="5471606"/>
          </a:xfrm>
        </p:spPr>
        <p:txBody>
          <a:bodyPr>
            <a:noAutofit/>
          </a:bodyPr>
          <a:lstStyle/>
          <a:p>
            <a:pPr marL="0" indent="0">
              <a:lnSpc>
                <a:spcPct val="140000"/>
              </a:lnSpc>
              <a:buNone/>
            </a:pPr>
            <a:r>
              <a:rPr lang="en-US" sz="1800" dirty="0">
                <a:latin typeface="Calibri" panose="020F0502020204030204" pitchFamily="34" charset="0"/>
                <a:cs typeface="Calibri" panose="020F0502020204030204" pitchFamily="34" charset="0"/>
              </a:rPr>
              <a:t>The logistic regression model’s outcome variable—</a:t>
            </a:r>
            <a:r>
              <a:rPr lang="en-US" sz="1800" b="1" dirty="0">
                <a:latin typeface="Calibri" panose="020F0502020204030204" pitchFamily="34" charset="0"/>
                <a:cs typeface="Calibri" panose="020F0502020204030204" pitchFamily="34" charset="0"/>
              </a:rPr>
              <a:t>voter's party choice</a:t>
            </a:r>
            <a:r>
              <a:rPr lang="en-US" sz="1800" dirty="0">
                <a:latin typeface="Calibri" panose="020F0502020204030204" pitchFamily="34" charset="0"/>
                <a:cs typeface="Calibri" panose="020F0502020204030204" pitchFamily="34" charset="0"/>
              </a:rPr>
              <a:t>—is the key to making data-driven decisions about how best to reach and engage potential voters. </a:t>
            </a:r>
          </a:p>
          <a:p>
            <a:pPr marL="0" indent="0">
              <a:lnSpc>
                <a:spcPct val="140000"/>
              </a:lnSpc>
              <a:buNone/>
            </a:pPr>
            <a:r>
              <a:rPr lang="en-US" sz="1800" b="1" dirty="0">
                <a:latin typeface="Calibri" panose="020F0502020204030204" pitchFamily="34" charset="0"/>
                <a:cs typeface="Calibri" panose="020F0502020204030204" pitchFamily="34" charset="0"/>
              </a:rPr>
              <a:t>Why Logistic Regression?</a:t>
            </a:r>
          </a:p>
          <a:p>
            <a:pPr>
              <a:lnSpc>
                <a:spcPct val="140000"/>
              </a:lnSpc>
            </a:pP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Logistic regression is especially good at predicting binary outcomes, which means there are two possible answers (e.g., yes/no, support/do not support). Here, it helps us predict if a voter is more likely to support Labour or Conservative based on their characteristics and opinions.</a:t>
            </a:r>
          </a:p>
          <a:p>
            <a:pPr marL="0" indent="0">
              <a:lnSpc>
                <a:spcPct val="140000"/>
              </a:lnSpc>
              <a:buNone/>
            </a:pPr>
            <a:r>
              <a:rPr lang="en-IN" sz="1800" b="1" dirty="0">
                <a:latin typeface="Calibri" panose="020F0502020204030204" pitchFamily="34" charset="0"/>
                <a:cs typeface="Calibri" panose="020F0502020204030204" pitchFamily="34" charset="0"/>
              </a:rPr>
              <a:t>What does it help Predict?</a:t>
            </a:r>
          </a:p>
          <a:p>
            <a:pPr>
              <a:lnSpc>
                <a:spcPct val="140000"/>
              </a:lnSpc>
            </a:pPr>
            <a:r>
              <a:rPr lang="en-IN" sz="1800" dirty="0">
                <a:latin typeface="Calibri" panose="020F0502020204030204" pitchFamily="34" charset="0"/>
                <a:cs typeface="Calibri" panose="020F0502020204030204" pitchFamily="34" charset="0"/>
              </a:rPr>
              <a:t>Likelihood of Support: </a:t>
            </a:r>
            <a:r>
              <a:rPr lang="en-US" sz="1800" dirty="0">
                <a:latin typeface="Calibri" panose="020F0502020204030204" pitchFamily="34" charset="0"/>
                <a:cs typeface="Calibri" panose="020F0502020204030204" pitchFamily="34" charset="0"/>
              </a:rPr>
              <a:t>Based on a voter’s profile—such as age, political awareness, economic opinions, or views on leaders—logistic regression estimates the probability that they support either the Labour or Conservative party.</a:t>
            </a:r>
          </a:p>
          <a:p>
            <a:pPr marL="0" indent="0">
              <a:lnSpc>
                <a:spcPct val="140000"/>
              </a:lnSpc>
              <a:buNone/>
            </a:pPr>
            <a:r>
              <a:rPr lang="en-US" sz="1800" dirty="0">
                <a:latin typeface="Calibri" panose="020F0502020204030204" pitchFamily="34" charset="0"/>
                <a:cs typeface="Calibri" panose="020F0502020204030204" pitchFamily="34" charset="0"/>
              </a:rPr>
              <a:t>(Refer to </a:t>
            </a:r>
            <a:r>
              <a:rPr lang="en-US" sz="1800" dirty="0">
                <a:latin typeface="Calibri" panose="020F0502020204030204" pitchFamily="34" charset="0"/>
                <a:cs typeface="Calibri" panose="020F0502020204030204" pitchFamily="34" charset="0"/>
                <a:hlinkClick r:id="rId4" action="ppaction://hlinksldjump"/>
              </a:rPr>
              <a:t>this slide </a:t>
            </a:r>
            <a:r>
              <a:rPr lang="en-US" sz="1800" dirty="0">
                <a:latin typeface="Calibri" panose="020F0502020204030204" pitchFamily="34" charset="0"/>
                <a:cs typeface="Calibri" panose="020F0502020204030204" pitchFamily="34" charset="0"/>
              </a:rPr>
              <a:t>for detailed information)</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433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4D42-D29E-905D-C008-C1AC91F5CED4}"/>
              </a:ext>
            </a:extLst>
          </p:cNvPr>
          <p:cNvSpPr>
            <a:spLocks noGrp="1"/>
          </p:cNvSpPr>
          <p:nvPr>
            <p:ph type="title"/>
          </p:nvPr>
        </p:nvSpPr>
        <p:spPr>
          <a:xfrm>
            <a:off x="1166380" y="0"/>
            <a:ext cx="10213200" cy="571865"/>
          </a:xfrm>
        </p:spPr>
        <p:txBody>
          <a:bodyPr>
            <a:normAutofit/>
          </a:bodyPr>
          <a:lstStyle/>
          <a:p>
            <a:pPr algn="ctr"/>
            <a:r>
              <a:rPr lang="en-US" sz="2800" dirty="0">
                <a:latin typeface="Calibri" panose="020F0502020204030204" pitchFamily="34" charset="0"/>
                <a:cs typeface="Calibri" panose="020F0502020204030204" pitchFamily="34" charset="0"/>
              </a:rPr>
              <a:t>Key Features for Predicting the Model</a:t>
            </a:r>
            <a:endParaRPr lang="en-IN"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3935B1-F96F-AB2F-ED79-1AAD610F4C74}"/>
              </a:ext>
            </a:extLst>
          </p:cNvPr>
          <p:cNvSpPr>
            <a:spLocks noGrp="1"/>
          </p:cNvSpPr>
          <p:nvPr>
            <p:ph idx="1"/>
          </p:nvPr>
        </p:nvSpPr>
        <p:spPr>
          <a:xfrm>
            <a:off x="172915" y="724265"/>
            <a:ext cx="5923085" cy="6133735"/>
          </a:xfrm>
        </p:spPr>
        <p:txBody>
          <a:bodyPr>
            <a:normAutofit fontScale="62500" lnSpcReduction="20000"/>
          </a:bodyPr>
          <a:lstStyle/>
          <a:p>
            <a:pPr marL="0" indent="0">
              <a:buNone/>
            </a:pPr>
            <a:r>
              <a:rPr lang="en-US" sz="2300" b="1" dirty="0">
                <a:latin typeface="Calibri" panose="020F0502020204030204" pitchFamily="34" charset="0"/>
                <a:cs typeface="Calibri" panose="020F0502020204030204" pitchFamily="34" charset="0"/>
              </a:rPr>
              <a:t>1. Economic Condition (National)</a:t>
            </a:r>
          </a:p>
          <a:p>
            <a:r>
              <a:rPr lang="en-US" sz="2300" b="1" dirty="0">
                <a:latin typeface="Calibri" panose="020F0502020204030204" pitchFamily="34" charset="0"/>
                <a:cs typeface="Calibri" panose="020F0502020204030204" pitchFamily="34" charset="0"/>
              </a:rPr>
              <a:t>Purpose</a:t>
            </a:r>
            <a:r>
              <a:rPr lang="en-US" sz="2300" dirty="0">
                <a:latin typeface="Calibri" panose="020F0502020204030204" pitchFamily="34" charset="0"/>
                <a:cs typeface="Calibri" panose="020F0502020204030204" pitchFamily="34" charset="0"/>
              </a:rPr>
              <a:t>: Captures voters' views on the country's economy, often influencing political leanings.</a:t>
            </a:r>
            <a:endParaRPr lang="en-US" sz="2300" b="1" dirty="0">
              <a:latin typeface="Calibri" panose="020F0502020204030204" pitchFamily="34" charset="0"/>
              <a:cs typeface="Calibri" panose="020F0502020204030204" pitchFamily="34" charset="0"/>
            </a:endParaRPr>
          </a:p>
          <a:p>
            <a:r>
              <a:rPr lang="en-US" sz="2300" b="1" dirty="0">
                <a:latin typeface="Calibri" panose="020F0502020204030204" pitchFamily="34" charset="0"/>
                <a:cs typeface="Calibri" panose="020F0502020204030204" pitchFamily="34" charset="0"/>
              </a:rPr>
              <a:t>Hypothesis</a:t>
            </a:r>
            <a:r>
              <a:rPr lang="en-US" sz="2300" dirty="0">
                <a:latin typeface="Calibri" panose="020F0502020204030204" pitchFamily="34" charset="0"/>
                <a:cs typeface="Calibri" panose="020F0502020204030204" pitchFamily="34" charset="0"/>
              </a:rPr>
              <a:t>: Voters with negative national economic perceptions are likelier to support Labour, aligning with its focus on economic reform.</a:t>
            </a:r>
            <a:endParaRPr lang="en-US" sz="2300" b="1" dirty="0">
              <a:latin typeface="Calibri" panose="020F0502020204030204" pitchFamily="34" charset="0"/>
              <a:cs typeface="Calibri" panose="020F0502020204030204" pitchFamily="34" charset="0"/>
            </a:endParaRPr>
          </a:p>
          <a:p>
            <a:pPr marL="0" indent="0">
              <a:buNone/>
            </a:pPr>
            <a:r>
              <a:rPr lang="en-US" sz="2300" b="1" dirty="0">
                <a:latin typeface="Calibri" panose="020F0502020204030204" pitchFamily="34" charset="0"/>
                <a:cs typeface="Calibri" panose="020F0502020204030204" pitchFamily="34" charset="0"/>
              </a:rPr>
              <a:t>2. </a:t>
            </a:r>
            <a:r>
              <a:rPr lang="en-IN" sz="2300" b="1" dirty="0">
                <a:latin typeface="Calibri" panose="020F0502020204030204" pitchFamily="34" charset="0"/>
                <a:cs typeface="Calibri" panose="020F0502020204030204" pitchFamily="34" charset="0"/>
              </a:rPr>
              <a:t>Blair </a:t>
            </a:r>
            <a:r>
              <a:rPr lang="en-IN" sz="2300" b="1" dirty="0" err="1">
                <a:latin typeface="Calibri" panose="020F0502020204030204" pitchFamily="34" charset="0"/>
                <a:cs typeface="Calibri" panose="020F0502020204030204" pitchFamily="34" charset="0"/>
              </a:rPr>
              <a:t>Favorability</a:t>
            </a:r>
            <a:endParaRPr lang="en-IN" sz="2300" b="1" dirty="0">
              <a:latin typeface="Calibri" panose="020F0502020204030204" pitchFamily="34" charset="0"/>
              <a:cs typeface="Calibri" panose="020F0502020204030204" pitchFamily="34" charset="0"/>
            </a:endParaRPr>
          </a:p>
          <a:p>
            <a:r>
              <a:rPr lang="en-US" sz="2300" b="1" dirty="0">
                <a:latin typeface="Calibri" panose="020F0502020204030204" pitchFamily="34" charset="0"/>
                <a:cs typeface="Calibri" panose="020F0502020204030204" pitchFamily="34" charset="0"/>
              </a:rPr>
              <a:t>Purpose</a:t>
            </a:r>
            <a:r>
              <a:rPr lang="en-US" sz="2300" dirty="0">
                <a:latin typeface="Calibri" panose="020F0502020204030204" pitchFamily="34" charset="0"/>
                <a:cs typeface="Calibri" panose="020F0502020204030204" pitchFamily="34" charset="0"/>
              </a:rPr>
              <a:t>: Measures receptiveness to </a:t>
            </a:r>
            <a:r>
              <a:rPr lang="en-US" sz="2300" dirty="0" err="1">
                <a:latin typeface="Calibri" panose="020F0502020204030204" pitchFamily="34" charset="0"/>
                <a:cs typeface="Calibri" panose="020F0502020204030204" pitchFamily="34" charset="0"/>
              </a:rPr>
              <a:t>Labour’s</a:t>
            </a:r>
            <a:r>
              <a:rPr lang="en-US" sz="2300" dirty="0">
                <a:latin typeface="Calibri" panose="020F0502020204030204" pitchFamily="34" charset="0"/>
                <a:cs typeface="Calibri" panose="020F0502020204030204" pitchFamily="34" charset="0"/>
              </a:rPr>
              <a:t> policies through voter sentiment toward Tony Blair.</a:t>
            </a:r>
            <a:endParaRPr lang="en-IN" sz="2300" b="1" dirty="0">
              <a:latin typeface="Calibri" panose="020F0502020204030204" pitchFamily="34" charset="0"/>
              <a:cs typeface="Calibri" panose="020F0502020204030204" pitchFamily="34" charset="0"/>
            </a:endParaRPr>
          </a:p>
          <a:p>
            <a:r>
              <a:rPr lang="en-US" sz="2300" b="1" dirty="0">
                <a:latin typeface="Calibri" panose="020F0502020204030204" pitchFamily="34" charset="0"/>
                <a:cs typeface="Calibri" panose="020F0502020204030204" pitchFamily="34" charset="0"/>
              </a:rPr>
              <a:t>Hypothesis</a:t>
            </a:r>
            <a:r>
              <a:rPr lang="en-US" sz="2300" dirty="0">
                <a:latin typeface="Calibri" panose="020F0502020204030204" pitchFamily="34" charset="0"/>
                <a:cs typeface="Calibri" panose="020F0502020204030204" pitchFamily="34" charset="0"/>
              </a:rPr>
              <a:t>: Higher favorability towards Blair correlates with Labour support, as it indicates alignment with the party’s values.</a:t>
            </a:r>
            <a:endParaRPr lang="en-IN" sz="2300" b="1" dirty="0">
              <a:latin typeface="Calibri" panose="020F0502020204030204" pitchFamily="34" charset="0"/>
              <a:cs typeface="Calibri" panose="020F0502020204030204" pitchFamily="34" charset="0"/>
            </a:endParaRPr>
          </a:p>
          <a:p>
            <a:pPr marL="0" indent="0">
              <a:buNone/>
            </a:pPr>
            <a:r>
              <a:rPr lang="en-IN" sz="2300" b="1" dirty="0">
                <a:latin typeface="Calibri" panose="020F0502020204030204" pitchFamily="34" charset="0"/>
                <a:cs typeface="Calibri" panose="020F0502020204030204" pitchFamily="34" charset="0"/>
              </a:rPr>
              <a:t>3. Age</a:t>
            </a:r>
          </a:p>
          <a:p>
            <a:r>
              <a:rPr lang="en-US" sz="2300" b="1" dirty="0">
                <a:latin typeface="Calibri" panose="020F0502020204030204" pitchFamily="34" charset="0"/>
                <a:cs typeface="Calibri" panose="020F0502020204030204" pitchFamily="34" charset="0"/>
              </a:rPr>
              <a:t>Purpose</a:t>
            </a:r>
            <a:r>
              <a:rPr lang="en-US" sz="2300" dirty="0">
                <a:latin typeface="Calibri" panose="020F0502020204030204" pitchFamily="34" charset="0"/>
                <a:cs typeface="Calibri" panose="020F0502020204030204" pitchFamily="34" charset="0"/>
              </a:rPr>
              <a:t>: Reflects generational political trends, as younger voters may favor progressive policies.</a:t>
            </a:r>
          </a:p>
          <a:p>
            <a:r>
              <a:rPr lang="en-US" sz="2300" b="1" dirty="0">
                <a:latin typeface="Calibri" panose="020F0502020204030204" pitchFamily="34" charset="0"/>
                <a:cs typeface="Calibri" panose="020F0502020204030204" pitchFamily="34" charset="0"/>
              </a:rPr>
              <a:t>Hypothesis</a:t>
            </a:r>
            <a:r>
              <a:rPr lang="en-US" sz="2300" dirty="0">
                <a:latin typeface="Calibri" panose="020F0502020204030204" pitchFamily="34" charset="0"/>
                <a:cs typeface="Calibri" panose="020F0502020204030204" pitchFamily="34" charset="0"/>
              </a:rPr>
              <a:t>: Younger voters are expected to show stronger support for </a:t>
            </a:r>
            <a:r>
              <a:rPr lang="en-US" sz="2300" dirty="0" err="1">
                <a:latin typeface="Calibri" panose="020F0502020204030204" pitchFamily="34" charset="0"/>
                <a:cs typeface="Calibri" panose="020F0502020204030204" pitchFamily="34" charset="0"/>
              </a:rPr>
              <a:t>Labour’s</a:t>
            </a:r>
            <a:r>
              <a:rPr lang="en-US" sz="2300" dirty="0">
                <a:latin typeface="Calibri" panose="020F0502020204030204" pitchFamily="34" charset="0"/>
                <a:cs typeface="Calibri" panose="020F0502020204030204" pitchFamily="34" charset="0"/>
              </a:rPr>
              <a:t> progressive stance.</a:t>
            </a:r>
            <a:endParaRPr lang="en-US" sz="2300" b="1" dirty="0">
              <a:latin typeface="Calibri" panose="020F0502020204030204" pitchFamily="34" charset="0"/>
              <a:cs typeface="Calibri" panose="020F0502020204030204" pitchFamily="34" charset="0"/>
            </a:endParaRPr>
          </a:p>
          <a:p>
            <a:pPr marL="0" indent="0">
              <a:buNone/>
            </a:pPr>
            <a:endParaRPr lang="en-IN" sz="1600" b="1"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E4248CB-A9B0-EA1B-520F-777EFF401F82}"/>
              </a:ext>
            </a:extLst>
          </p:cNvPr>
          <p:cNvPicPr>
            <a:picLocks noChangeAspect="1"/>
          </p:cNvPicPr>
          <p:nvPr/>
        </p:nvPicPr>
        <p:blipFill>
          <a:blip r:embed="rId2"/>
          <a:stretch>
            <a:fillRect/>
          </a:stretch>
        </p:blipFill>
        <p:spPr>
          <a:xfrm>
            <a:off x="6096000" y="2738804"/>
            <a:ext cx="5923085" cy="17848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30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53B7-E9A0-6041-275E-3354940D6A7D}"/>
              </a:ext>
            </a:extLst>
          </p:cNvPr>
          <p:cNvSpPr>
            <a:spLocks noGrp="1"/>
          </p:cNvSpPr>
          <p:nvPr>
            <p:ph type="title"/>
          </p:nvPr>
        </p:nvSpPr>
        <p:spPr>
          <a:xfrm>
            <a:off x="655293" y="3501656"/>
            <a:ext cx="10213200" cy="602517"/>
          </a:xfrm>
        </p:spPr>
        <p:txBody>
          <a:bodyPr/>
          <a:lstStyle/>
          <a:p>
            <a:r>
              <a:rPr lang="en-US" dirty="0">
                <a:latin typeface="Calibri" panose="020F0502020204030204" pitchFamily="34" charset="0"/>
                <a:cs typeface="Calibri" panose="020F0502020204030204" pitchFamily="34" charset="0"/>
              </a:rPr>
              <a:t>Findings</a:t>
            </a:r>
            <a:endParaRPr lang="en-IN"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D3F556DF-C1D5-1738-395F-C8B254A6FC1A}"/>
              </a:ext>
            </a:extLst>
          </p:cNvPr>
          <p:cNvCxnSpPr/>
          <p:nvPr/>
        </p:nvCxnSpPr>
        <p:spPr>
          <a:xfrm>
            <a:off x="0" y="4317024"/>
            <a:ext cx="121920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85117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5236C-5AD8-2458-CEFA-75BC76290C77}"/>
              </a:ext>
            </a:extLst>
          </p:cNvPr>
          <p:cNvSpPr>
            <a:spLocks noGrp="1"/>
          </p:cNvSpPr>
          <p:nvPr>
            <p:ph type="title"/>
          </p:nvPr>
        </p:nvSpPr>
        <p:spPr>
          <a:xfrm>
            <a:off x="1735212" y="243672"/>
            <a:ext cx="7497052" cy="598789"/>
          </a:xfrm>
        </p:spPr>
        <p:txBody>
          <a:bodyPr anchor="t">
            <a:normAutofit fontScale="90000"/>
          </a:bodyPr>
          <a:lstStyle/>
          <a:p>
            <a:pPr algn="ctr"/>
            <a:r>
              <a:rPr lang="en-US" dirty="0"/>
              <a:t>Feature Analysis: Understanding Voter Influences</a:t>
            </a:r>
            <a:endParaRPr lang="en-IN" dirty="0"/>
          </a:p>
        </p:txBody>
      </p:sp>
      <p:pic>
        <p:nvPicPr>
          <p:cNvPr id="5" name="Content Placeholder 4">
            <a:extLst>
              <a:ext uri="{FF2B5EF4-FFF2-40B4-BE49-F238E27FC236}">
                <a16:creationId xmlns:a16="http://schemas.microsoft.com/office/drawing/2014/main" id="{D39CD7E2-39C9-D9E8-ED46-452041760D2D}"/>
              </a:ext>
            </a:extLst>
          </p:cNvPr>
          <p:cNvPicPr>
            <a:picLocks noChangeAspect="1"/>
          </p:cNvPicPr>
          <p:nvPr/>
        </p:nvPicPr>
        <p:blipFill>
          <a:blip r:embed="rId2"/>
          <a:stretch>
            <a:fillRect/>
          </a:stretch>
        </p:blipFill>
        <p:spPr>
          <a:xfrm>
            <a:off x="259275" y="945832"/>
            <a:ext cx="6794993" cy="5149381"/>
          </a:xfrm>
          <a:prstGeom prst="rect">
            <a:avLst/>
          </a:prstGeom>
          <a:ln>
            <a:noFill/>
          </a:ln>
          <a:effectLst>
            <a:outerShdw blurRad="292100" dist="139700" dir="2700000" algn="tl" rotWithShape="0">
              <a:srgbClr val="333333">
                <a:alpha val="65000"/>
              </a:srgbClr>
            </a:outerShdw>
          </a:effectLst>
        </p:spPr>
      </p:pic>
      <p:sp>
        <p:nvSpPr>
          <p:cNvPr id="9" name="Content Placeholder 8">
            <a:extLst>
              <a:ext uri="{FF2B5EF4-FFF2-40B4-BE49-F238E27FC236}">
                <a16:creationId xmlns:a16="http://schemas.microsoft.com/office/drawing/2014/main" id="{3DBBEF58-513F-3A57-D8F6-5B73984B120B}"/>
              </a:ext>
            </a:extLst>
          </p:cNvPr>
          <p:cNvSpPr>
            <a:spLocks noGrp="1"/>
          </p:cNvSpPr>
          <p:nvPr>
            <p:ph idx="1"/>
          </p:nvPr>
        </p:nvSpPr>
        <p:spPr>
          <a:xfrm>
            <a:off x="7313543" y="1104034"/>
            <a:ext cx="4748870" cy="4832975"/>
          </a:xfrm>
        </p:spPr>
        <p:txBody>
          <a:bodyPr>
            <a:normAutofit fontScale="92500" lnSpcReduction="20000"/>
          </a:bodyPr>
          <a:lstStyle/>
          <a:p>
            <a:pPr marL="0" indent="0">
              <a:buNone/>
            </a:pPr>
            <a:r>
              <a:rPr lang="en-US" sz="1700" b="1" dirty="0">
                <a:latin typeface="Calibri" panose="020F0502020204030204" pitchFamily="34" charset="0"/>
                <a:cs typeface="Calibri" panose="020F0502020204030204" pitchFamily="34" charset="0"/>
              </a:rPr>
              <a:t>Leader Perception (Blair, Hague)</a:t>
            </a:r>
          </a:p>
          <a:p>
            <a:r>
              <a:rPr lang="en-US" sz="1700" b="1" dirty="0">
                <a:latin typeface="Calibri" panose="020F0502020204030204" pitchFamily="34" charset="0"/>
                <a:cs typeface="Calibri" panose="020F0502020204030204" pitchFamily="34" charset="0"/>
              </a:rPr>
              <a:t>Relevance: </a:t>
            </a:r>
            <a:r>
              <a:rPr lang="en-US" sz="1700" dirty="0">
                <a:latin typeface="Calibri" panose="020F0502020204030204" pitchFamily="34" charset="0"/>
                <a:cs typeface="Calibri" panose="020F0502020204030204" pitchFamily="34" charset="0"/>
              </a:rPr>
              <a:t>Voter opinion of party leaders is often a major factor in electoral support, as leaders personify the party’s values and vision.</a:t>
            </a:r>
            <a:endParaRPr lang="en-US" sz="1700" b="1" dirty="0">
              <a:latin typeface="Calibri" panose="020F0502020204030204" pitchFamily="34" charset="0"/>
              <a:cs typeface="Calibri" panose="020F0502020204030204" pitchFamily="34" charset="0"/>
            </a:endParaRPr>
          </a:p>
          <a:p>
            <a:r>
              <a:rPr lang="en-US" sz="1700" b="1" dirty="0">
                <a:latin typeface="Calibri" panose="020F0502020204030204" pitchFamily="34" charset="0"/>
                <a:cs typeface="Calibri" panose="020F0502020204030204" pitchFamily="34" charset="0"/>
              </a:rPr>
              <a:t>Campaign Insight: </a:t>
            </a:r>
            <a:r>
              <a:rPr lang="en-US" sz="1700" dirty="0">
                <a:latin typeface="Calibri" panose="020F0502020204030204" pitchFamily="34" charset="0"/>
                <a:cs typeface="Calibri" panose="020F0502020204030204" pitchFamily="34" charset="0"/>
              </a:rPr>
              <a:t>Positive or negative sentiment towards leaders can guide campaign strategy, focusing on either promoting the leader’s strengths or addressing public concerns. This is crucial for personalizing outreach to resonate with each voter's impression of party leadership.</a:t>
            </a:r>
          </a:p>
          <a:p>
            <a:r>
              <a:rPr lang="en-US" sz="1700" b="0" i="0" u="none" strike="noStrike" baseline="0" dirty="0">
                <a:solidFill>
                  <a:srgbClr val="616161"/>
                </a:solidFill>
                <a:latin typeface="Calibri" panose="020F0502020204030204" pitchFamily="34" charset="0"/>
                <a:cs typeface="Calibri" panose="020F0502020204030204" pitchFamily="34" charset="0"/>
              </a:rPr>
              <a:t>(refer to </a:t>
            </a:r>
            <a:r>
              <a:rPr lang="en-US" sz="1700" b="0" i="0" u="none" strike="noStrike" baseline="0" dirty="0">
                <a:solidFill>
                  <a:srgbClr val="0000FF"/>
                </a:solidFill>
                <a:latin typeface="Calibri" panose="020F0502020204030204" pitchFamily="34" charset="0"/>
                <a:cs typeface="Calibri" panose="020F0502020204030204" pitchFamily="34" charset="0"/>
                <a:hlinkClick r:id="rId3" action="ppaction://hlinksldjump"/>
              </a:rPr>
              <a:t>this slide</a:t>
            </a:r>
            <a:r>
              <a:rPr lang="en-US" sz="1700" b="0" i="0" u="none" strike="noStrike" baseline="0" dirty="0">
                <a:solidFill>
                  <a:srgbClr val="0000FF"/>
                </a:solidFill>
                <a:latin typeface="Calibri" panose="020F0502020204030204" pitchFamily="34" charset="0"/>
                <a:cs typeface="Calibri" panose="020F0502020204030204" pitchFamily="34" charset="0"/>
              </a:rPr>
              <a:t> </a:t>
            </a:r>
            <a:r>
              <a:rPr lang="en-US" sz="1700" b="0" i="0" u="none" strike="noStrike" baseline="0" dirty="0">
                <a:solidFill>
                  <a:srgbClr val="616161"/>
                </a:solidFill>
                <a:latin typeface="Calibri" panose="020F0502020204030204" pitchFamily="34" charset="0"/>
                <a:cs typeface="Calibri" panose="020F0502020204030204" pitchFamily="34" charset="0"/>
              </a:rPr>
              <a:t>in the appendix for the full list)</a:t>
            </a:r>
            <a:endParaRPr lang="en-US" sz="17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8625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568DC-11D3-6744-FFB7-B10FB93D2182}"/>
              </a:ext>
            </a:extLst>
          </p:cNvPr>
          <p:cNvSpPr>
            <a:spLocks noGrp="1"/>
          </p:cNvSpPr>
          <p:nvPr>
            <p:ph type="title"/>
          </p:nvPr>
        </p:nvSpPr>
        <p:spPr>
          <a:xfrm rot="10800000" flipV="1">
            <a:off x="1079500" y="162652"/>
            <a:ext cx="9209077" cy="509954"/>
          </a:xfrm>
        </p:spPr>
        <p:txBody>
          <a:bodyPr anchor="t">
            <a:normAutofit fontScale="90000"/>
          </a:bodyPr>
          <a:lstStyle/>
          <a:p>
            <a:pPr algn="ctr"/>
            <a:r>
              <a:rPr lang="en-US" sz="3000" dirty="0">
                <a:latin typeface="Calibri" panose="020F0502020204030204" pitchFamily="34" charset="0"/>
                <a:cs typeface="Calibri" panose="020F0502020204030204" pitchFamily="34" charset="0"/>
              </a:rPr>
              <a:t>Model Performance on Test Data: ROC Curve and AUC Score</a:t>
            </a:r>
            <a:endParaRPr lang="en-IN" sz="30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715E37B-48D4-D27A-2C85-4C8C64867E4B}"/>
              </a:ext>
            </a:extLst>
          </p:cNvPr>
          <p:cNvPicPr>
            <a:picLocks noChangeAspect="1"/>
          </p:cNvPicPr>
          <p:nvPr/>
        </p:nvPicPr>
        <p:blipFill>
          <a:blip r:embed="rId2"/>
          <a:srcRect b="6944"/>
          <a:stretch/>
        </p:blipFill>
        <p:spPr>
          <a:xfrm>
            <a:off x="312494" y="1813409"/>
            <a:ext cx="4573097" cy="3745527"/>
          </a:xfrm>
          <a:prstGeom prst="rect">
            <a:avLst/>
          </a:prstGeom>
          <a:ln>
            <a:noFill/>
          </a:ln>
          <a:effectLst>
            <a:outerShdw blurRad="292100" dist="139700" dir="2700000" algn="tl" rotWithShape="0">
              <a:srgbClr val="333333">
                <a:alpha val="65000"/>
              </a:srgbClr>
            </a:outerShdw>
          </a:effectLst>
        </p:spPr>
      </p:pic>
      <p:sp>
        <p:nvSpPr>
          <p:cNvPr id="3" name="Content Placeholder 2">
            <a:extLst>
              <a:ext uri="{FF2B5EF4-FFF2-40B4-BE49-F238E27FC236}">
                <a16:creationId xmlns:a16="http://schemas.microsoft.com/office/drawing/2014/main" id="{EAB72B64-DFB4-F5B6-5028-5580CEA66F05}"/>
              </a:ext>
            </a:extLst>
          </p:cNvPr>
          <p:cNvSpPr>
            <a:spLocks noGrp="1"/>
          </p:cNvSpPr>
          <p:nvPr>
            <p:ph idx="1"/>
          </p:nvPr>
        </p:nvSpPr>
        <p:spPr>
          <a:xfrm>
            <a:off x="4967654" y="696792"/>
            <a:ext cx="7077808" cy="5829301"/>
          </a:xfrm>
        </p:spPr>
        <p:txBody>
          <a:bodyPr>
            <a:noAutofit/>
          </a:bodyPr>
          <a:lstStyle/>
          <a:p>
            <a:pPr marL="0" indent="0">
              <a:buNone/>
            </a:pPr>
            <a:r>
              <a:rPr lang="en-US" sz="1600" b="1" dirty="0">
                <a:latin typeface="Calibri" panose="020F0502020204030204" pitchFamily="34" charset="0"/>
                <a:cs typeface="Calibri" panose="020F0502020204030204" pitchFamily="34" charset="0"/>
              </a:rPr>
              <a:t>ROC Curve &amp; AUC on Test Data</a:t>
            </a:r>
          </a:p>
          <a:p>
            <a:pPr marL="0" indent="0">
              <a:buNone/>
            </a:pPr>
            <a:r>
              <a:rPr lang="en-US" sz="1600" b="1" dirty="0">
                <a:latin typeface="Calibri" panose="020F0502020204030204" pitchFamily="34" charset="0"/>
                <a:cs typeface="Calibri" panose="020F0502020204030204" pitchFamily="34" charset="0"/>
              </a:rPr>
              <a:t>1. What the ROC Curve shows</a:t>
            </a:r>
          </a:p>
          <a:p>
            <a:r>
              <a:rPr lang="en-US" sz="1600" dirty="0">
                <a:latin typeface="Calibri" panose="020F0502020204030204" pitchFamily="34" charset="0"/>
                <a:cs typeface="Calibri" panose="020F0502020204030204" pitchFamily="34" charset="0"/>
              </a:rPr>
              <a:t>The ROC curve is a way to visualize how well the model distinguishes between the two classes—voters likely to support Labour vs. those likely to support Conservative. Each point on this curve represents a different threshold we set to classify voters into one of the two groups. The closer the curve follows the left and top borders of the plot, the better the model is at correctly identifying which group a voter belongs to.</a:t>
            </a:r>
            <a:endParaRPr lang="en-US" sz="1600" b="1" dirty="0">
              <a:latin typeface="Calibri" panose="020F0502020204030204" pitchFamily="34" charset="0"/>
              <a:cs typeface="Calibri" panose="020F0502020204030204" pitchFamily="34" charset="0"/>
            </a:endParaRPr>
          </a:p>
          <a:p>
            <a:pPr marL="0" indent="0">
              <a:buNone/>
            </a:pPr>
            <a:r>
              <a:rPr lang="en-US" sz="1600" b="1" dirty="0">
                <a:latin typeface="Calibri" panose="020F0502020204030204" pitchFamily="34" charset="0"/>
                <a:cs typeface="Calibri" panose="020F0502020204030204" pitchFamily="34" charset="0"/>
              </a:rPr>
              <a:t>2. The AUC Score: A Measure of Success</a:t>
            </a:r>
          </a:p>
          <a:p>
            <a:r>
              <a:rPr lang="en-US" sz="1600" dirty="0">
                <a:latin typeface="Calibri" panose="020F0502020204030204" pitchFamily="34" charset="0"/>
                <a:cs typeface="Calibri" panose="020F0502020204030204" pitchFamily="34" charset="0"/>
              </a:rPr>
              <a:t>A higher AUC means better model performance; an AUC closer to 1 would indicate a perfect model, while an AUC of 0.5 would mean the model is no better than random guessing.</a:t>
            </a:r>
          </a:p>
          <a:p>
            <a:pPr marL="0" indent="0">
              <a:buNone/>
            </a:pPr>
            <a:r>
              <a:rPr lang="en-US" sz="1600" b="0" i="0" u="none" strike="noStrike" baseline="0" dirty="0">
                <a:solidFill>
                  <a:srgbClr val="616161"/>
                </a:solidFill>
                <a:latin typeface="ProximaNova-Regular"/>
              </a:rPr>
              <a:t>      (refer to </a:t>
            </a:r>
            <a:r>
              <a:rPr lang="en-US" sz="1600" b="0" i="0" u="none" strike="noStrike" baseline="0" dirty="0">
                <a:solidFill>
                  <a:srgbClr val="0000FF"/>
                </a:solidFill>
                <a:latin typeface="ProximaNova-Regular"/>
                <a:hlinkClick r:id="rId3" action="ppaction://hlinksldjump"/>
              </a:rPr>
              <a:t>this slide </a:t>
            </a:r>
            <a:r>
              <a:rPr lang="en-US" sz="1600" b="0" i="0" u="none" strike="noStrike" baseline="0" dirty="0">
                <a:solidFill>
                  <a:srgbClr val="616161"/>
                </a:solidFill>
                <a:latin typeface="ProximaNova-Regular"/>
              </a:rPr>
              <a:t>in the appendix for more details.)</a:t>
            </a:r>
            <a:endParaRPr lang="en-US" sz="1400" b="1" dirty="0">
              <a:latin typeface="Calibri" panose="020F0502020204030204" pitchFamily="34" charset="0"/>
              <a:cs typeface="Calibri" panose="020F0502020204030204" pitchFamily="34" charset="0"/>
            </a:endParaRPr>
          </a:p>
          <a:p>
            <a:pPr marL="0" indent="0">
              <a:buNone/>
            </a:pPr>
            <a:endParaRPr lang="en-IN" sz="1600"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E720C0A2-51F8-5ED4-CD03-2863E3E85A5E}"/>
              </a:ext>
            </a:extLst>
          </p:cNvPr>
          <p:cNvSpPr txBox="1">
            <a:spLocks/>
          </p:cNvSpPr>
          <p:nvPr/>
        </p:nvSpPr>
        <p:spPr>
          <a:xfrm>
            <a:off x="864577" y="6356838"/>
            <a:ext cx="3238500" cy="338511"/>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600" b="1" dirty="0">
              <a:latin typeface="Calibri" panose="020F0502020204030204" pitchFamily="34" charset="0"/>
              <a:cs typeface="Calibri" panose="020F0502020204030204" pitchFamily="34" charset="0"/>
            </a:endParaRPr>
          </a:p>
        </p:txBody>
      </p:sp>
      <p:sp>
        <p:nvSpPr>
          <p:cNvPr id="9" name="Content Placeholder 2">
            <a:extLst>
              <a:ext uri="{FF2B5EF4-FFF2-40B4-BE49-F238E27FC236}">
                <a16:creationId xmlns:a16="http://schemas.microsoft.com/office/drawing/2014/main" id="{B88D499C-986B-4384-DAAF-9029234E887E}"/>
              </a:ext>
            </a:extLst>
          </p:cNvPr>
          <p:cNvSpPr txBox="1">
            <a:spLocks/>
          </p:cNvSpPr>
          <p:nvPr/>
        </p:nvSpPr>
        <p:spPr>
          <a:xfrm>
            <a:off x="146538" y="4750043"/>
            <a:ext cx="4592516" cy="808893"/>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50803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7E4-EA2F-09DB-72BB-CF29F6E53DFE}"/>
              </a:ext>
            </a:extLst>
          </p:cNvPr>
          <p:cNvSpPr>
            <a:spLocks noGrp="1"/>
          </p:cNvSpPr>
          <p:nvPr>
            <p:ph type="title"/>
          </p:nvPr>
        </p:nvSpPr>
        <p:spPr>
          <a:xfrm>
            <a:off x="3693914" y="274420"/>
            <a:ext cx="4206854" cy="571865"/>
          </a:xfrm>
        </p:spPr>
        <p:txBody>
          <a:bodyPr>
            <a:normAutofit fontScale="90000"/>
          </a:bodyPr>
          <a:lstStyle/>
          <a:p>
            <a:pPr algn="ctr"/>
            <a:r>
              <a:rPr lang="en-US" dirty="0"/>
              <a:t>Confusion Matrix Insights</a:t>
            </a:r>
            <a:endParaRPr lang="en-IN" dirty="0"/>
          </a:p>
        </p:txBody>
      </p:sp>
      <p:sp>
        <p:nvSpPr>
          <p:cNvPr id="3" name="Content Placeholder 2">
            <a:extLst>
              <a:ext uri="{FF2B5EF4-FFF2-40B4-BE49-F238E27FC236}">
                <a16:creationId xmlns:a16="http://schemas.microsoft.com/office/drawing/2014/main" id="{F30F2E38-1B81-FDBC-F6AB-60723630E935}"/>
              </a:ext>
            </a:extLst>
          </p:cNvPr>
          <p:cNvSpPr>
            <a:spLocks noGrp="1"/>
          </p:cNvSpPr>
          <p:nvPr>
            <p:ph idx="1"/>
          </p:nvPr>
        </p:nvSpPr>
        <p:spPr>
          <a:xfrm>
            <a:off x="451728" y="899525"/>
            <a:ext cx="10691225" cy="2974892"/>
          </a:xfrm>
        </p:spPr>
        <p:txBody>
          <a:bodyPr>
            <a:normAutofit/>
          </a:bodyPr>
          <a:lstStyle/>
          <a:p>
            <a:pPr marL="0" indent="0">
              <a:buNone/>
            </a:pPr>
            <a:r>
              <a:rPr lang="en-US" sz="1600" dirty="0">
                <a:latin typeface="Calibri" panose="020F0502020204030204" pitchFamily="34" charset="0"/>
                <a:cs typeface="Calibri" panose="020F0502020204030204" pitchFamily="34" charset="0"/>
              </a:rPr>
              <a:t>In a confusion matrix, each box represents specific outcomes of the predictions made by a model:</a:t>
            </a:r>
          </a:p>
          <a:p>
            <a:r>
              <a:rPr lang="en-US" sz="1600" b="1" dirty="0">
                <a:latin typeface="Calibri" panose="020F0502020204030204" pitchFamily="34" charset="0"/>
                <a:cs typeface="Calibri" panose="020F0502020204030204" pitchFamily="34" charset="0"/>
              </a:rPr>
              <a:t>True Positives  (Top-Left):</a:t>
            </a:r>
            <a:r>
              <a:rPr lang="en-US" sz="1600" dirty="0">
                <a:latin typeface="Calibri" panose="020F0502020204030204" pitchFamily="34" charset="0"/>
                <a:cs typeface="Calibri" panose="020F0502020204030204" pitchFamily="34" charset="0"/>
              </a:rPr>
              <a:t> The model correctly identified 292 instances as Class 0 (likely Conservative voters).</a:t>
            </a:r>
          </a:p>
          <a:p>
            <a:r>
              <a:rPr lang="en-US" sz="1600" b="1" dirty="0">
                <a:latin typeface="Calibri" panose="020F0502020204030204" pitchFamily="34" charset="0"/>
                <a:cs typeface="Calibri" panose="020F0502020204030204" pitchFamily="34" charset="0"/>
              </a:rPr>
              <a:t>True Negatives (85)</a:t>
            </a:r>
            <a:r>
              <a:rPr lang="en-US" sz="1600" dirty="0">
                <a:latin typeface="Calibri" panose="020F0502020204030204" pitchFamily="34" charset="0"/>
                <a:cs typeface="Calibri" panose="020F0502020204030204" pitchFamily="34" charset="0"/>
              </a:rPr>
              <a:t>: The model correctly identified 85 instances as Class 1 (likely Labour voters).</a:t>
            </a:r>
          </a:p>
          <a:p>
            <a:r>
              <a:rPr lang="en-US" sz="1600" b="1" dirty="0">
                <a:latin typeface="Calibri" panose="020F0502020204030204" pitchFamily="34" charset="0"/>
                <a:cs typeface="Calibri" panose="020F0502020204030204" pitchFamily="34" charset="0"/>
              </a:rPr>
              <a:t>False Positives (36)</a:t>
            </a:r>
            <a:r>
              <a:rPr lang="en-US" sz="1600" dirty="0">
                <a:latin typeface="Calibri" panose="020F0502020204030204" pitchFamily="34" charset="0"/>
                <a:cs typeface="Calibri" panose="020F0502020204030204" pitchFamily="34" charset="0"/>
              </a:rPr>
              <a:t>: These are instances misclassified as Class 1 (Labour) when they actually belong to Class 0.</a:t>
            </a:r>
          </a:p>
          <a:p>
            <a:r>
              <a:rPr lang="en-US" sz="1600" b="1" dirty="0">
                <a:latin typeface="Calibri" panose="020F0502020204030204" pitchFamily="34" charset="0"/>
                <a:cs typeface="Calibri" panose="020F0502020204030204" pitchFamily="34" charset="0"/>
              </a:rPr>
              <a:t>False Negatives (45)</a:t>
            </a:r>
            <a:r>
              <a:rPr lang="en-US" sz="1600" dirty="0">
                <a:latin typeface="Calibri" panose="020F0502020204030204" pitchFamily="34" charset="0"/>
                <a:cs typeface="Calibri" panose="020F0502020204030204" pitchFamily="34" charset="0"/>
              </a:rPr>
              <a:t>: These are instances misclassified as Class 0 (Conservative) when they actually belong to Class 1.</a:t>
            </a:r>
          </a:p>
          <a:p>
            <a:pPr marL="0" indent="0">
              <a:buNone/>
            </a:pPr>
            <a:endParaRPr lang="en-US" sz="1600" b="1" dirty="0">
              <a:latin typeface="Calibri" panose="020F0502020204030204" pitchFamily="34" charset="0"/>
              <a:cs typeface="Calibri" panose="020F0502020204030204" pitchFamily="34" charset="0"/>
            </a:endParaRPr>
          </a:p>
          <a:p>
            <a:pPr marL="0" indent="0">
              <a:buNone/>
            </a:pPr>
            <a:endParaRPr lang="en-IN" sz="12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1812E44-07F6-65C6-52AF-D14C6BFA354E}"/>
              </a:ext>
            </a:extLst>
          </p:cNvPr>
          <p:cNvSpPr txBox="1"/>
          <p:nvPr/>
        </p:nvSpPr>
        <p:spPr>
          <a:xfrm>
            <a:off x="8414628" y="6241019"/>
            <a:ext cx="3381132" cy="276999"/>
          </a:xfrm>
          <a:prstGeom prst="rect">
            <a:avLst/>
          </a:prstGeom>
          <a:noFill/>
        </p:spPr>
        <p:txBody>
          <a:bodyPr wrap="square">
            <a:spAutoFit/>
          </a:bodyPr>
          <a:lstStyle/>
          <a:p>
            <a:r>
              <a:rPr lang="en-US" sz="1200" b="0" i="0" u="none" strike="noStrike" baseline="0" dirty="0">
                <a:solidFill>
                  <a:srgbClr val="616161"/>
                </a:solidFill>
                <a:latin typeface="Calibri" panose="020F0502020204030204" pitchFamily="34" charset="0"/>
                <a:cs typeface="Calibri" panose="020F0502020204030204" pitchFamily="34" charset="0"/>
              </a:rPr>
              <a:t>(refer to </a:t>
            </a:r>
            <a:r>
              <a:rPr lang="en-US" sz="1200" b="0" i="0" u="none" strike="noStrike" baseline="0" dirty="0">
                <a:solidFill>
                  <a:srgbClr val="0000FF"/>
                </a:solidFill>
                <a:latin typeface="Calibri" panose="020F0502020204030204" pitchFamily="34" charset="0"/>
                <a:cs typeface="Calibri" panose="020F0502020204030204" pitchFamily="34" charset="0"/>
                <a:hlinkClick r:id="rId2" action="ppaction://hlinksldjump"/>
              </a:rPr>
              <a:t>this slide </a:t>
            </a:r>
            <a:r>
              <a:rPr lang="en-US" sz="1200" b="0" i="0" u="none" strike="noStrike" baseline="0" dirty="0">
                <a:solidFill>
                  <a:srgbClr val="616161"/>
                </a:solidFill>
                <a:latin typeface="Calibri" panose="020F0502020204030204" pitchFamily="34" charset="0"/>
                <a:cs typeface="Calibri" panose="020F0502020204030204" pitchFamily="34" charset="0"/>
              </a:rPr>
              <a:t>in the appendix for more details.)</a:t>
            </a:r>
            <a:endParaRPr lang="en-IN" sz="12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BDEC4CC0-1555-84A5-AF81-B639D31D2B00}"/>
              </a:ext>
            </a:extLst>
          </p:cNvPr>
          <p:cNvPicPr>
            <a:picLocks noChangeAspect="1"/>
          </p:cNvPicPr>
          <p:nvPr/>
        </p:nvPicPr>
        <p:blipFill>
          <a:blip r:embed="rId3"/>
          <a:stretch>
            <a:fillRect/>
          </a:stretch>
        </p:blipFill>
        <p:spPr>
          <a:xfrm>
            <a:off x="2809188" y="3520210"/>
            <a:ext cx="5260156" cy="30750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1891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27F0F-9188-14F0-8748-58029BC47853}"/>
              </a:ext>
            </a:extLst>
          </p:cNvPr>
          <p:cNvSpPr>
            <a:spLocks noGrp="1"/>
          </p:cNvSpPr>
          <p:nvPr>
            <p:ph type="title"/>
          </p:nvPr>
        </p:nvSpPr>
        <p:spPr>
          <a:xfrm>
            <a:off x="4868987" y="395288"/>
            <a:ext cx="6317998" cy="1120439"/>
          </a:xfrm>
        </p:spPr>
        <p:txBody>
          <a:bodyPr wrap="square" anchor="b">
            <a:normAutofit/>
          </a:bodyPr>
          <a:lstStyle/>
          <a:p>
            <a:pPr algn="ctr"/>
            <a:r>
              <a:rPr lang="en-US" dirty="0">
                <a:latin typeface="Calibri" panose="020F0502020204030204" pitchFamily="34" charset="0"/>
                <a:cs typeface="Calibri" panose="020F0502020204030204" pitchFamily="34" charset="0"/>
              </a:rPr>
              <a:t>Agenda</a:t>
            </a:r>
            <a:endParaRPr lang="en-IN" dirty="0">
              <a:latin typeface="Calibri" panose="020F0502020204030204" pitchFamily="34" charset="0"/>
              <a:cs typeface="Calibri" panose="020F0502020204030204" pitchFamily="34" charset="0"/>
            </a:endParaRPr>
          </a:p>
        </p:txBody>
      </p:sp>
      <p:pic>
        <p:nvPicPr>
          <p:cNvPr id="5" name="Picture 4" descr="Person writing on a notepad">
            <a:extLst>
              <a:ext uri="{FF2B5EF4-FFF2-40B4-BE49-F238E27FC236}">
                <a16:creationId xmlns:a16="http://schemas.microsoft.com/office/drawing/2014/main" id="{5936A2A2-3FF5-70D6-DBE8-11F046803D1E}"/>
              </a:ext>
            </a:extLst>
          </p:cNvPr>
          <p:cNvPicPr>
            <a:picLocks noChangeAspect="1"/>
          </p:cNvPicPr>
          <p:nvPr/>
        </p:nvPicPr>
        <p:blipFill>
          <a:blip r:embed="rId2"/>
          <a:srcRect l="31367" r="23982"/>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DFA554-B5DF-31D8-457B-8F4E3036B140}"/>
              </a:ext>
            </a:extLst>
          </p:cNvPr>
          <p:cNvSpPr>
            <a:spLocks noGrp="1"/>
          </p:cNvSpPr>
          <p:nvPr>
            <p:ph idx="1"/>
          </p:nvPr>
        </p:nvSpPr>
        <p:spPr>
          <a:xfrm>
            <a:off x="4868986" y="1964598"/>
            <a:ext cx="6317999" cy="3813902"/>
          </a:xfrm>
        </p:spPr>
        <p:txBody>
          <a:bodyPr>
            <a:normAutofit lnSpcReduction="10000"/>
          </a:bodyPr>
          <a:lstStyle/>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Executive Summary</a:t>
            </a:r>
          </a:p>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Project Plan Recap</a:t>
            </a:r>
          </a:p>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Data</a:t>
            </a:r>
          </a:p>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Exploratory Data Analysis</a:t>
            </a:r>
          </a:p>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Modeling Methods</a:t>
            </a:r>
          </a:p>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Findings</a:t>
            </a:r>
          </a:p>
          <a:p>
            <a:pPr>
              <a:lnSpc>
                <a:spcPct val="140000"/>
              </a:lnSpc>
              <a:buFont typeface="Wingdings" panose="05000000000000000000" pitchFamily="2" charset="2"/>
              <a:buChar char="§"/>
            </a:pPr>
            <a:r>
              <a:rPr lang="en-US" dirty="0">
                <a:latin typeface="Calibri" panose="020F0502020204030204" pitchFamily="34" charset="0"/>
                <a:cs typeface="Calibri" panose="020F0502020204030204" pitchFamily="34" charset="0"/>
              </a:rPr>
              <a:t>Recommendations &amp; Technical Next Steps</a:t>
            </a:r>
          </a:p>
          <a:p>
            <a:pPr>
              <a:lnSpc>
                <a:spcPct val="140000"/>
              </a:lnSpc>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3435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3E70-FFA9-E491-F408-4A026BDBD075}"/>
              </a:ext>
            </a:extLst>
          </p:cNvPr>
          <p:cNvSpPr>
            <a:spLocks noGrp="1"/>
          </p:cNvSpPr>
          <p:nvPr>
            <p:ph type="title"/>
          </p:nvPr>
        </p:nvSpPr>
        <p:spPr>
          <a:xfrm>
            <a:off x="2708805" y="1169071"/>
            <a:ext cx="6461761" cy="473391"/>
          </a:xfrm>
        </p:spPr>
        <p:txBody>
          <a:bodyPr>
            <a:noAutofit/>
          </a:bodyPr>
          <a:lstStyle/>
          <a:p>
            <a:pPr algn="ctr"/>
            <a:r>
              <a:rPr lang="en-US" dirty="0">
                <a:latin typeface="Calibri" panose="020F0502020204030204" pitchFamily="34" charset="0"/>
                <a:cs typeface="Calibri" panose="020F0502020204030204" pitchFamily="34" charset="0"/>
              </a:rPr>
              <a:t>Evaluation Metrics (Continuation)</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6A86CCE-AE1B-4A37-8E60-BEF190FA6557}"/>
              </a:ext>
            </a:extLst>
          </p:cNvPr>
          <p:cNvSpPr>
            <a:spLocks noGrp="1"/>
          </p:cNvSpPr>
          <p:nvPr>
            <p:ph idx="1"/>
          </p:nvPr>
        </p:nvSpPr>
        <p:spPr>
          <a:xfrm>
            <a:off x="1543050" y="2164496"/>
            <a:ext cx="9105900" cy="3456236"/>
          </a:xfrm>
        </p:spPr>
        <p:txBody>
          <a:bodyPr>
            <a:noAutofit/>
          </a:bodyPr>
          <a:lstStyle/>
          <a:p>
            <a:pPr marL="0" indent="0">
              <a:buNone/>
            </a:pPr>
            <a:r>
              <a:rPr lang="en-US" sz="1600" b="1" dirty="0">
                <a:latin typeface="Calibri" panose="020F0502020204030204" pitchFamily="34" charset="0"/>
                <a:cs typeface="Calibri" panose="020F0502020204030204" pitchFamily="34" charset="0"/>
              </a:rPr>
              <a:t>Key Takeaways for Stakeholders</a:t>
            </a:r>
          </a:p>
          <a:p>
            <a:r>
              <a:rPr lang="en-US" sz="1600" dirty="0">
                <a:latin typeface="Calibri" panose="020F0502020204030204" pitchFamily="34" charset="0"/>
                <a:cs typeface="Calibri" panose="020F0502020204030204" pitchFamily="34" charset="0"/>
              </a:rPr>
              <a:t>The model is more accurate in identifying Conservative voters than Labour voters, which could be helpful for targeted messaging.</a:t>
            </a:r>
            <a:endParaRPr lang="en-US" sz="1600" b="1"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Precision is higher than recall for Labour, suggesting that while it is fairly confident in identifying Labour supporters, it may miss some.</a:t>
            </a:r>
            <a:endParaRPr lang="en-US" sz="1600" b="1"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This model provides an 82% accuracy rate, giving a reliable basis for predicting voter affiliation, although further tuning could enhance Labour identification.</a:t>
            </a:r>
            <a:endParaRPr lang="en-IN"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7972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B1168-33A1-0018-A11F-EDCA250D420B}"/>
              </a:ext>
            </a:extLst>
          </p:cNvPr>
          <p:cNvSpPr>
            <a:spLocks noGrp="1"/>
          </p:cNvSpPr>
          <p:nvPr>
            <p:ph type="title"/>
          </p:nvPr>
        </p:nvSpPr>
        <p:spPr>
          <a:xfrm>
            <a:off x="445184" y="3323938"/>
            <a:ext cx="10213200" cy="654685"/>
          </a:xfrm>
        </p:spPr>
        <p:txBody>
          <a:bodyPr/>
          <a:lstStyle/>
          <a:p>
            <a:r>
              <a:rPr lang="en-US" dirty="0">
                <a:latin typeface="Calibri" panose="020F0502020204030204" pitchFamily="34" charset="0"/>
                <a:cs typeface="Calibri" panose="020F0502020204030204" pitchFamily="34" charset="0"/>
              </a:rPr>
              <a:t>Recommendations and Data Science Next Steps</a:t>
            </a:r>
            <a:endParaRPr lang="en-IN"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F78F9887-1ADB-74E3-BCA6-2471495386C7}"/>
              </a:ext>
            </a:extLst>
          </p:cNvPr>
          <p:cNvCxnSpPr/>
          <p:nvPr/>
        </p:nvCxnSpPr>
        <p:spPr>
          <a:xfrm>
            <a:off x="0" y="4497275"/>
            <a:ext cx="121920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75095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FF2F-156E-B411-B09A-6A9243197215}"/>
              </a:ext>
            </a:extLst>
          </p:cNvPr>
          <p:cNvSpPr>
            <a:spLocks noGrp="1"/>
          </p:cNvSpPr>
          <p:nvPr>
            <p:ph type="title"/>
          </p:nvPr>
        </p:nvSpPr>
        <p:spPr>
          <a:xfrm>
            <a:off x="989400" y="206232"/>
            <a:ext cx="10213200" cy="381000"/>
          </a:xfrm>
        </p:spPr>
        <p:txBody>
          <a:bodyPr>
            <a:noAutofit/>
          </a:bodyPr>
          <a:lstStyle/>
          <a:p>
            <a:pPr algn="ctr"/>
            <a:r>
              <a:rPr lang="en-US" sz="2400" dirty="0">
                <a:latin typeface="Calibri" panose="020F0502020204030204" pitchFamily="34" charset="0"/>
                <a:cs typeface="Calibri" panose="020F0502020204030204" pitchFamily="34" charset="0"/>
              </a:rPr>
              <a:t>Key Insights and Recommendations</a:t>
            </a:r>
            <a:endParaRPr lang="en-IN" sz="2400" dirty="0">
              <a:latin typeface="Calibri" panose="020F0502020204030204" pitchFamily="34" charset="0"/>
              <a:cs typeface="Calibri" panose="020F0502020204030204" pitchFamily="34" charset="0"/>
            </a:endParaRPr>
          </a:p>
        </p:txBody>
      </p:sp>
      <p:pic>
        <p:nvPicPr>
          <p:cNvPr id="6" name="Content Placeholder 5" descr="Young casual woman using tablet">
            <a:extLst>
              <a:ext uri="{FF2B5EF4-FFF2-40B4-BE49-F238E27FC236}">
                <a16:creationId xmlns:a16="http://schemas.microsoft.com/office/drawing/2014/main" id="{47778A40-FE28-2F16-BDB4-FFF46C89D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27906" y="1835995"/>
            <a:ext cx="1349387" cy="4040188"/>
          </a:xfrm>
        </p:spPr>
      </p:pic>
      <p:sp>
        <p:nvSpPr>
          <p:cNvPr id="7" name="Content Placeholder 2">
            <a:extLst>
              <a:ext uri="{FF2B5EF4-FFF2-40B4-BE49-F238E27FC236}">
                <a16:creationId xmlns:a16="http://schemas.microsoft.com/office/drawing/2014/main" id="{22D6CB7E-A16D-3DCE-9746-58C148EAAB34}"/>
              </a:ext>
            </a:extLst>
          </p:cNvPr>
          <p:cNvSpPr txBox="1">
            <a:spLocks/>
          </p:cNvSpPr>
          <p:nvPr/>
        </p:nvSpPr>
        <p:spPr>
          <a:xfrm>
            <a:off x="314707" y="651510"/>
            <a:ext cx="10073640" cy="5554980"/>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Calibri" panose="020F0502020204030204" pitchFamily="34" charset="0"/>
                <a:cs typeface="Calibri" panose="020F0502020204030204" pitchFamily="34" charset="0"/>
              </a:rPr>
              <a:t>1. National Economic Perception</a:t>
            </a:r>
          </a:p>
          <a:p>
            <a:r>
              <a:rPr lang="en-US" sz="1400" b="1" dirty="0">
                <a:latin typeface="Calibri" panose="020F0502020204030204" pitchFamily="34" charset="0"/>
                <a:cs typeface="Calibri" panose="020F0502020204030204" pitchFamily="34" charset="0"/>
              </a:rPr>
              <a:t>Insights: </a:t>
            </a:r>
            <a:r>
              <a:rPr lang="en-US" sz="1400" dirty="0">
                <a:latin typeface="Calibri" panose="020F0502020204030204" pitchFamily="34" charset="0"/>
                <a:cs typeface="Calibri" panose="020F0502020204030204" pitchFamily="34" charset="0"/>
              </a:rPr>
              <a:t>Voters’ perceptions of a declining national economy strongly predict support for Labour, which aligns with the party's focus on economic reform.</a:t>
            </a:r>
          </a:p>
          <a:p>
            <a:r>
              <a:rPr lang="en-US" sz="1400" b="1" dirty="0">
                <a:latin typeface="Calibri" panose="020F0502020204030204" pitchFamily="34" charset="0"/>
                <a:cs typeface="Calibri" panose="020F0502020204030204" pitchFamily="34" charset="0"/>
              </a:rPr>
              <a:t>Recommendation</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Emphasize Economic Reform in Messaging</a:t>
            </a:r>
            <a:r>
              <a:rPr lang="en-US" sz="1400" dirty="0">
                <a:latin typeface="Calibri" panose="020F0502020204030204" pitchFamily="34" charset="0"/>
                <a:cs typeface="Calibri" panose="020F0502020204030204" pitchFamily="34" charset="0"/>
              </a:rPr>
              <a:t>. Focusing on </a:t>
            </a:r>
            <a:r>
              <a:rPr lang="en-US" sz="1400" dirty="0" err="1">
                <a:latin typeface="Calibri" panose="020F0502020204030204" pitchFamily="34" charset="0"/>
                <a:cs typeface="Calibri" panose="020F0502020204030204" pitchFamily="34" charset="0"/>
              </a:rPr>
              <a:t>Labour’s</a:t>
            </a:r>
            <a:r>
              <a:rPr lang="en-US" sz="1400" dirty="0">
                <a:latin typeface="Calibri" panose="020F0502020204030204" pitchFamily="34" charset="0"/>
                <a:cs typeface="Calibri" panose="020F0502020204030204" pitchFamily="34" charset="0"/>
              </a:rPr>
              <a:t> commitment to national economic improvement can attract voters concerned about the broader economy, especially undecided ones.</a:t>
            </a:r>
          </a:p>
          <a:p>
            <a:pPr marL="0" indent="0">
              <a:buNone/>
            </a:pPr>
            <a:r>
              <a:rPr lang="en-US" sz="1400" b="1" dirty="0">
                <a:latin typeface="Calibri" panose="020F0502020204030204" pitchFamily="34" charset="0"/>
                <a:cs typeface="Calibri" panose="020F0502020204030204" pitchFamily="34" charset="0"/>
              </a:rPr>
              <a:t>2. Blair Favorability</a:t>
            </a:r>
          </a:p>
          <a:p>
            <a:r>
              <a:rPr lang="en-US" sz="1400" b="1" dirty="0">
                <a:latin typeface="Calibri" panose="020F0502020204030204" pitchFamily="34" charset="0"/>
                <a:cs typeface="Calibri" panose="020F0502020204030204" pitchFamily="34" charset="0"/>
              </a:rPr>
              <a:t>Insight</a:t>
            </a:r>
            <a:r>
              <a:rPr lang="en-US" sz="1400" dirty="0">
                <a:latin typeface="Calibri" panose="020F0502020204030204" pitchFamily="34" charset="0"/>
                <a:cs typeface="Calibri" panose="020F0502020204030204" pitchFamily="34" charset="0"/>
              </a:rPr>
              <a:t>: Positive views of Tony Blair boost Labour support, showing his values still resonate with Labour-aligned voters.</a:t>
            </a:r>
            <a:endParaRPr lang="en-US" sz="1400" b="1"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Recommendation</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Utilize Blair’s Legacy</a:t>
            </a:r>
            <a:r>
              <a:rPr lang="en-US" sz="1400" dirty="0">
                <a:latin typeface="Calibri" panose="020F0502020204030204" pitchFamily="34" charset="0"/>
                <a:cs typeface="Calibri" panose="020F0502020204030204" pitchFamily="34" charset="0"/>
              </a:rPr>
              <a:t>. Incorporate Blair’s values or legacy into campaign messaging to reinforce </a:t>
            </a:r>
            <a:r>
              <a:rPr lang="en-US" sz="1400" dirty="0" err="1">
                <a:latin typeface="Calibri" panose="020F0502020204030204" pitchFamily="34" charset="0"/>
                <a:cs typeface="Calibri" panose="020F0502020204030204" pitchFamily="34" charset="0"/>
              </a:rPr>
              <a:t>Labour’s</a:t>
            </a:r>
            <a:r>
              <a:rPr lang="en-US" sz="1400" dirty="0">
                <a:latin typeface="Calibri" panose="020F0502020204030204" pitchFamily="34" charset="0"/>
                <a:cs typeface="Calibri" panose="020F0502020204030204" pitchFamily="34" charset="0"/>
              </a:rPr>
              <a:t> identity and strengthen voter trust and loyalty.</a:t>
            </a:r>
          </a:p>
          <a:p>
            <a:pPr marL="0" indent="0">
              <a:buNone/>
            </a:pPr>
            <a:r>
              <a:rPr lang="en-US" sz="1400" b="1" dirty="0">
                <a:latin typeface="Calibri" panose="020F0502020204030204" pitchFamily="34" charset="0"/>
                <a:cs typeface="Calibri" panose="020F0502020204030204" pitchFamily="34" charset="0"/>
              </a:rPr>
              <a:t>3. Europe Attitude</a:t>
            </a:r>
          </a:p>
          <a:p>
            <a:r>
              <a:rPr lang="en-US" sz="1400" b="1" dirty="0">
                <a:latin typeface="Calibri" panose="020F0502020204030204" pitchFamily="34" charset="0"/>
                <a:cs typeface="Calibri" panose="020F0502020204030204" pitchFamily="34" charset="0"/>
              </a:rPr>
              <a:t>Insight</a:t>
            </a:r>
            <a:r>
              <a:rPr lang="en-US" sz="1400" dirty="0">
                <a:latin typeface="Calibri" panose="020F0502020204030204" pitchFamily="34" charset="0"/>
                <a:cs typeface="Calibri" panose="020F0502020204030204" pitchFamily="34" charset="0"/>
              </a:rPr>
              <a:t>: Voter sentiment on Europe had minimal impact on party support, suggesting national issues like the economy take priority.</a:t>
            </a:r>
            <a:endParaRPr lang="en-US" sz="1400" b="1"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Recommendation</a:t>
            </a:r>
            <a:r>
              <a:rPr lang="en-US" sz="1400"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Focus on National Issues</a:t>
            </a:r>
            <a:r>
              <a:rPr lang="en-US" sz="1400" dirty="0">
                <a:latin typeface="Calibri" panose="020F0502020204030204" pitchFamily="34" charset="0"/>
                <a:cs typeface="Calibri" panose="020F0502020204030204" pitchFamily="34" charset="0"/>
              </a:rPr>
              <a:t>. Shift campaign resources to emphasize domestic topics like economic reform, healthcare, and education to better align with voter priorities.</a:t>
            </a:r>
            <a:endParaRPr lang="en-US" sz="1400" b="1" dirty="0">
              <a:latin typeface="Calibri" panose="020F0502020204030204" pitchFamily="34" charset="0"/>
              <a:cs typeface="Calibri" panose="020F0502020204030204" pitchFamily="34" charset="0"/>
            </a:endParaRPr>
          </a:p>
          <a:p>
            <a:endParaRPr lang="en-US" sz="1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1648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8D4827-9592-1143-6A91-F2C9AFF1F951}"/>
              </a:ext>
            </a:extLst>
          </p:cNvPr>
          <p:cNvSpPr>
            <a:spLocks noGrp="1"/>
          </p:cNvSpPr>
          <p:nvPr>
            <p:ph type="title"/>
          </p:nvPr>
        </p:nvSpPr>
        <p:spPr>
          <a:xfrm>
            <a:off x="2700813" y="60008"/>
            <a:ext cx="6541510" cy="538745"/>
          </a:xfrm>
        </p:spPr>
        <p:txBody>
          <a:bodyPr anchor="t">
            <a:normAutofit fontScale="90000"/>
          </a:bodyPr>
          <a:lstStyle/>
          <a:p>
            <a:pPr algn="ctr"/>
            <a:r>
              <a:rPr lang="en-US" dirty="0">
                <a:latin typeface="Calibri" panose="020F0502020204030204" pitchFamily="34" charset="0"/>
                <a:cs typeface="Calibri" panose="020F0502020204030204" pitchFamily="34" charset="0"/>
              </a:rPr>
              <a:t>Next Steps for Campaign Insights</a:t>
            </a:r>
            <a:endParaRPr lang="en-IN" dirty="0">
              <a:latin typeface="Calibri" panose="020F0502020204030204" pitchFamily="34" charset="0"/>
              <a:cs typeface="Calibri" panose="020F0502020204030204" pitchFamily="34" charset="0"/>
            </a:endParaRPr>
          </a:p>
        </p:txBody>
      </p:sp>
      <p:pic>
        <p:nvPicPr>
          <p:cNvPr id="7" name="Graphic 6" descr="Research">
            <a:extLst>
              <a:ext uri="{FF2B5EF4-FFF2-40B4-BE49-F238E27FC236}">
                <a16:creationId xmlns:a16="http://schemas.microsoft.com/office/drawing/2014/main" id="{61637962-6EA1-7C1F-9C48-D5D4AFCAD7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826" y="4646793"/>
            <a:ext cx="2000813" cy="2000813"/>
          </a:xfrm>
          <a:prstGeom prst="rect">
            <a:avLst/>
          </a:prstGeom>
        </p:spPr>
      </p:pic>
      <p:sp>
        <p:nvSpPr>
          <p:cNvPr id="3" name="Content Placeholder 2">
            <a:extLst>
              <a:ext uri="{FF2B5EF4-FFF2-40B4-BE49-F238E27FC236}">
                <a16:creationId xmlns:a16="http://schemas.microsoft.com/office/drawing/2014/main" id="{5D3F0D31-CA94-09EA-8430-68817CA8EA8E}"/>
              </a:ext>
            </a:extLst>
          </p:cNvPr>
          <p:cNvSpPr>
            <a:spLocks noGrp="1"/>
          </p:cNvSpPr>
          <p:nvPr>
            <p:ph idx="1"/>
          </p:nvPr>
        </p:nvSpPr>
        <p:spPr>
          <a:xfrm>
            <a:off x="1936956" y="658761"/>
            <a:ext cx="10053432" cy="6199239"/>
          </a:xfrm>
        </p:spPr>
        <p:txBody>
          <a:bodyPr>
            <a:noAutofit/>
          </a:bodyPr>
          <a:lstStyle/>
          <a:p>
            <a:pPr marL="0" indent="0">
              <a:lnSpc>
                <a:spcPct val="140000"/>
              </a:lnSpc>
              <a:buNone/>
            </a:pPr>
            <a:r>
              <a:rPr lang="en-IN" sz="1600" dirty="0">
                <a:latin typeface="Calibri" panose="020F0502020204030204" pitchFamily="34" charset="0"/>
                <a:cs typeface="Calibri" panose="020F0502020204030204" pitchFamily="34" charset="0"/>
              </a:rPr>
              <a:t>1. </a:t>
            </a:r>
            <a:r>
              <a:rPr lang="en-IN" sz="1600" b="1" dirty="0">
                <a:latin typeface="Calibri" panose="020F0502020204030204" pitchFamily="34" charset="0"/>
                <a:cs typeface="Calibri" panose="020F0502020204030204" pitchFamily="34" charset="0"/>
              </a:rPr>
              <a:t>Consider Advanced Models:</a:t>
            </a:r>
            <a:endParaRPr lang="en-US" sz="1600" b="1" dirty="0">
              <a:latin typeface="Calibri" panose="020F0502020204030204" pitchFamily="34" charset="0"/>
              <a:cs typeface="Calibri" panose="020F0502020204030204" pitchFamily="34" charset="0"/>
            </a:endParaRPr>
          </a:p>
          <a:p>
            <a:pPr>
              <a:lnSpc>
                <a:spcPct val="140000"/>
              </a:lnSpc>
            </a:pPr>
            <a:r>
              <a:rPr lang="en-US" sz="1600" dirty="0">
                <a:latin typeface="Calibri" panose="020F0502020204030204" pitchFamily="34" charset="0"/>
                <a:cs typeface="Calibri" panose="020F0502020204030204" pitchFamily="34" charset="0"/>
              </a:rPr>
              <a:t>Use models like Random Forest or Gradient Boosting to uncover complex relationships.</a:t>
            </a:r>
          </a:p>
          <a:p>
            <a:pPr>
              <a:lnSpc>
                <a:spcPct val="140000"/>
              </a:lnSpc>
            </a:pPr>
            <a:r>
              <a:rPr lang="en-US" sz="1600" dirty="0">
                <a:latin typeface="Calibri" panose="020F0502020204030204" pitchFamily="34" charset="0"/>
                <a:cs typeface="Calibri" panose="020F0502020204030204" pitchFamily="34" charset="0"/>
              </a:rPr>
              <a:t>Gain deeper insights into how different factors interact and impact voter preferences.</a:t>
            </a:r>
          </a:p>
          <a:p>
            <a:pPr>
              <a:lnSpc>
                <a:spcPct val="140000"/>
              </a:lnSpc>
            </a:pPr>
            <a:r>
              <a:rPr lang="en-US" sz="1600" dirty="0">
                <a:latin typeface="Calibri" panose="020F0502020204030204" pitchFamily="34" charset="0"/>
                <a:cs typeface="Calibri" panose="020F0502020204030204" pitchFamily="34" charset="0"/>
              </a:rPr>
              <a:t>Identify hidden subgroups within the voter base for more refined targeting.</a:t>
            </a:r>
          </a:p>
          <a:p>
            <a:pPr marL="0" indent="0">
              <a:lnSpc>
                <a:spcPct val="140000"/>
              </a:lnSpc>
              <a:buNone/>
            </a:pPr>
            <a:r>
              <a:rPr lang="en-US" sz="1600" b="1" dirty="0">
                <a:latin typeface="Calibri" panose="020F0502020204030204" pitchFamily="34" charset="0"/>
                <a:cs typeface="Calibri" panose="020F0502020204030204" pitchFamily="34" charset="0"/>
              </a:rPr>
              <a:t>2. Expand Data Collection:</a:t>
            </a:r>
          </a:p>
          <a:p>
            <a:pPr>
              <a:lnSpc>
                <a:spcPct val="140000"/>
              </a:lnSpc>
            </a:pPr>
            <a:r>
              <a:rPr lang="en-US" sz="1600" dirty="0">
                <a:latin typeface="Calibri" panose="020F0502020204030204" pitchFamily="34" charset="0"/>
                <a:cs typeface="Calibri" panose="020F0502020204030204" pitchFamily="34" charset="0"/>
              </a:rPr>
              <a:t>Gather data on additional policy areas, such as healthcare and education, to capture broader voter concerns.</a:t>
            </a:r>
          </a:p>
          <a:p>
            <a:pPr>
              <a:lnSpc>
                <a:spcPct val="140000"/>
              </a:lnSpc>
            </a:pPr>
            <a:r>
              <a:rPr lang="en-US" sz="1600" dirty="0">
                <a:latin typeface="Calibri" panose="020F0502020204030204" pitchFamily="34" charset="0"/>
                <a:cs typeface="Calibri" panose="020F0502020204030204" pitchFamily="34" charset="0"/>
              </a:rPr>
              <a:t>Include more demographic details (e.g., education level, employment status) to create a more complete voter profile.</a:t>
            </a:r>
          </a:p>
          <a:p>
            <a:pPr>
              <a:lnSpc>
                <a:spcPct val="140000"/>
              </a:lnSpc>
            </a:pPr>
            <a:r>
              <a:rPr lang="en-US" sz="1600" dirty="0">
                <a:latin typeface="Calibri" panose="020F0502020204030204" pitchFamily="34" charset="0"/>
                <a:cs typeface="Calibri" panose="020F0502020204030204" pitchFamily="34" charset="0"/>
              </a:rPr>
              <a:t>Address connected business challenges by understanding voters’ top priorities.</a:t>
            </a:r>
          </a:p>
          <a:p>
            <a:pPr marL="0" indent="0">
              <a:lnSpc>
                <a:spcPct val="140000"/>
              </a:lnSpc>
              <a:buNone/>
            </a:pPr>
            <a:r>
              <a:rPr lang="en-US" sz="1600" b="1" dirty="0">
                <a:latin typeface="Calibri" panose="020F0502020204030204" pitchFamily="34" charset="0"/>
                <a:cs typeface="Calibri" panose="020F0502020204030204" pitchFamily="34" charset="0"/>
              </a:rPr>
              <a:t>Summary for Stakeholders:</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To further enhance campaign effectiveness, we recommend exploring advanced modeling techniques for richer insights and expanding our data scope to cover additional voter concerns. This combined approach would strengthen </a:t>
            </a:r>
            <a:r>
              <a:rPr lang="en-US" sz="1600" dirty="0" err="1">
                <a:latin typeface="Calibri" panose="020F0502020204030204" pitchFamily="34" charset="0"/>
                <a:cs typeface="Calibri" panose="020F0502020204030204" pitchFamily="34" charset="0"/>
              </a:rPr>
              <a:t>Labour's</a:t>
            </a:r>
            <a:r>
              <a:rPr lang="en-US" sz="1600" dirty="0">
                <a:latin typeface="Calibri" panose="020F0502020204030204" pitchFamily="34" charset="0"/>
                <a:cs typeface="Calibri" panose="020F0502020204030204" pitchFamily="34" charset="0"/>
              </a:rPr>
              <a:t> ability to address the issues most important to voters and optimize campaign resources effectively.</a:t>
            </a:r>
            <a:endParaRPr lang="en-IN" sz="1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140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44" name="Group 43">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67"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9"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70" name="Rectangle 69">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A6527-8332-1D98-0129-2731E500E776}"/>
              </a:ext>
            </a:extLst>
          </p:cNvPr>
          <p:cNvSpPr>
            <a:spLocks noGrp="1"/>
          </p:cNvSpPr>
          <p:nvPr>
            <p:ph type="title"/>
          </p:nvPr>
        </p:nvSpPr>
        <p:spPr>
          <a:xfrm>
            <a:off x="1084235" y="395288"/>
            <a:ext cx="10023531" cy="1112837"/>
          </a:xfrm>
        </p:spPr>
        <p:txBody>
          <a:bodyPr vert="horz" lIns="91440" tIns="45720" rIns="91440" bIns="45720" rtlCol="0" anchor="b" anchorCtr="0">
            <a:normAutofit/>
          </a:bodyPr>
          <a:lstStyle/>
          <a:p>
            <a:pPr algn="ctr"/>
            <a:r>
              <a:rPr lang="en-US" sz="4800" dirty="0"/>
              <a:t>THANK YOU!</a:t>
            </a:r>
          </a:p>
        </p:txBody>
      </p:sp>
      <p:cxnSp>
        <p:nvCxnSpPr>
          <p:cNvPr id="71" name="Straight Connector 7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21" name="Graphic 20" descr="Handshake">
            <a:extLst>
              <a:ext uri="{FF2B5EF4-FFF2-40B4-BE49-F238E27FC236}">
                <a16:creationId xmlns:a16="http://schemas.microsoft.com/office/drawing/2014/main" id="{59BAF683-B21D-0F4B-C19E-72019CD4C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24425" y="3429000"/>
            <a:ext cx="2339975" cy="2339975"/>
          </a:xfrm>
          <a:prstGeom prst="rect">
            <a:avLst/>
          </a:prstGeom>
        </p:spPr>
      </p:pic>
    </p:spTree>
    <p:extLst>
      <p:ext uri="{BB962C8B-B14F-4D97-AF65-F5344CB8AC3E}">
        <p14:creationId xmlns:p14="http://schemas.microsoft.com/office/powerpoint/2010/main" val="143451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21"/>
                                        </p:tgtEl>
                                        <p:attrNameLst>
                                          <p:attrName>style.visibility</p:attrName>
                                        </p:attrNameLst>
                                      </p:cBhvr>
                                      <p:to>
                                        <p:strVal val="visible"/>
                                      </p:to>
                                    </p:set>
                                    <p:animEffect transition="in" filter="fade">
                                      <p:cBhvr>
                                        <p:cTn id="10" dur="7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8D2B2-56DF-ED79-DFF4-D3A4A817224C}"/>
              </a:ext>
            </a:extLst>
          </p:cNvPr>
          <p:cNvSpPr>
            <a:spLocks noGrp="1"/>
          </p:cNvSpPr>
          <p:nvPr>
            <p:ph type="title"/>
          </p:nvPr>
        </p:nvSpPr>
        <p:spPr>
          <a:xfrm>
            <a:off x="3777509" y="76199"/>
            <a:ext cx="3948360" cy="608965"/>
          </a:xfrm>
        </p:spPr>
        <p:txBody>
          <a:bodyPr/>
          <a:lstStyle/>
          <a:p>
            <a:pPr algn="ctr"/>
            <a:r>
              <a:rPr lang="en-US" dirty="0">
                <a:latin typeface="Calibri" panose="020F0502020204030204" pitchFamily="34" charset="0"/>
                <a:cs typeface="Calibri" panose="020F0502020204030204" pitchFamily="34" charset="0"/>
              </a:rPr>
              <a:t>APPENDIX</a:t>
            </a:r>
            <a:endParaRPr lang="en-IN" dirty="0">
              <a:latin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0074DFE8-0B46-F6D5-E829-C348306C8943}"/>
              </a:ext>
            </a:extLst>
          </p:cNvPr>
          <p:cNvGraphicFramePr>
            <a:graphicFrameLocks noGrp="1"/>
          </p:cNvGraphicFramePr>
          <p:nvPr>
            <p:ph idx="1"/>
            <p:extLst>
              <p:ext uri="{D42A27DB-BD31-4B8C-83A1-F6EECF244321}">
                <p14:modId xmlns:p14="http://schemas.microsoft.com/office/powerpoint/2010/main" val="1003093166"/>
              </p:ext>
            </p:extLst>
          </p:nvPr>
        </p:nvGraphicFramePr>
        <p:xfrm>
          <a:off x="369651" y="685164"/>
          <a:ext cx="11488366" cy="6096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6145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BE86-1ADE-AB7D-32DF-C18271E914A8}"/>
              </a:ext>
            </a:extLst>
          </p:cNvPr>
          <p:cNvSpPr>
            <a:spLocks noGrp="1"/>
          </p:cNvSpPr>
          <p:nvPr>
            <p:ph type="title"/>
          </p:nvPr>
        </p:nvSpPr>
        <p:spPr>
          <a:xfrm>
            <a:off x="989400" y="395289"/>
            <a:ext cx="10213200" cy="431188"/>
          </a:xfrm>
        </p:spPr>
        <p:txBody>
          <a:bodyPr>
            <a:normAutofit fontScale="90000"/>
          </a:bodyPr>
          <a:lstStyle/>
          <a:p>
            <a:pPr algn="ctr"/>
            <a:r>
              <a:rPr lang="en-US" sz="2400" dirty="0">
                <a:latin typeface="Calibri" panose="020F0502020204030204" pitchFamily="34" charset="0"/>
                <a:cs typeface="Calibri" panose="020F0502020204030204" pitchFamily="34" charset="0"/>
              </a:rPr>
              <a:t>Why Scaling and Logistic Regression for Predicting Labour Support</a:t>
            </a: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E3D66DF-0B02-7BC4-0663-D7DB0C355634}"/>
              </a:ext>
            </a:extLst>
          </p:cNvPr>
          <p:cNvSpPr>
            <a:spLocks noGrp="1"/>
          </p:cNvSpPr>
          <p:nvPr>
            <p:ph idx="1"/>
          </p:nvPr>
        </p:nvSpPr>
        <p:spPr>
          <a:xfrm>
            <a:off x="989400" y="1096840"/>
            <a:ext cx="10213200" cy="5444637"/>
          </a:xfrm>
        </p:spPr>
        <p:txBody>
          <a:bodyPr>
            <a:normAutofit lnSpcReduction="10000"/>
          </a:bodyPr>
          <a:lstStyle/>
          <a:p>
            <a:pPr marL="228600" indent="-228600">
              <a:buAutoNum type="arabicPeriod"/>
            </a:pPr>
            <a:r>
              <a:rPr lang="en-US" sz="1200" b="1" dirty="0">
                <a:latin typeface="Calibri" panose="020F0502020204030204" pitchFamily="34" charset="0"/>
                <a:cs typeface="Calibri" panose="020F0502020204030204" pitchFamily="34" charset="0"/>
              </a:rPr>
              <a:t>Scaling Requirement:</a:t>
            </a:r>
          </a:p>
          <a:p>
            <a:r>
              <a:rPr lang="en-US" sz="1200" i="1" u="sng" dirty="0">
                <a:latin typeface="Calibri" panose="020F0502020204030204" pitchFamily="34" charset="0"/>
                <a:cs typeface="Calibri" panose="020F0502020204030204" pitchFamily="34" charset="0"/>
              </a:rPr>
              <a:t>Why It’s Needed</a:t>
            </a:r>
            <a:r>
              <a:rPr lang="en-US" sz="1200" u="sng"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Logistic regression can be sensitive to the scale of features, especially when we have features with different units (e.g., age in years vs. sentiment scores). Scaling, or standardizing, ensures all features contribute equally, preventing larger-scale features from disproportionately influencing the model.</a:t>
            </a:r>
            <a:endParaRPr lang="en-US" sz="1200" b="1" dirty="0">
              <a:latin typeface="Calibri" panose="020F0502020204030204" pitchFamily="34" charset="0"/>
              <a:cs typeface="Calibri" panose="020F0502020204030204" pitchFamily="34" charset="0"/>
            </a:endParaRPr>
          </a:p>
          <a:p>
            <a:r>
              <a:rPr lang="en-US" sz="1200" u="sng" dirty="0">
                <a:latin typeface="Calibri" panose="020F0502020204030204" pitchFamily="34" charset="0"/>
                <a:cs typeface="Calibri" panose="020F0502020204030204" pitchFamily="34" charset="0"/>
              </a:rPr>
              <a:t>Pro</a:t>
            </a:r>
            <a:r>
              <a:rPr lang="en-US" sz="1200" i="1" u="sng" dirty="0">
                <a:latin typeface="Calibri" panose="020F0502020204030204" pitchFamily="34" charset="0"/>
                <a:cs typeface="Calibri" panose="020F0502020204030204" pitchFamily="34" charset="0"/>
              </a:rPr>
              <a:t>ject Relevance</a:t>
            </a:r>
            <a:r>
              <a:rPr lang="en-US" sz="1200" u="sng"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For instance, a voter’s </a:t>
            </a:r>
            <a:r>
              <a:rPr lang="en-US" sz="1200" i="1" dirty="0">
                <a:latin typeface="Calibri" panose="020F0502020204030204" pitchFamily="34" charset="0"/>
                <a:cs typeface="Calibri" panose="020F0502020204030204" pitchFamily="34" charset="0"/>
              </a:rPr>
              <a:t>age</a:t>
            </a:r>
            <a:r>
              <a:rPr lang="en-US" sz="1200" dirty="0">
                <a:latin typeface="Calibri" panose="020F0502020204030204" pitchFamily="34" charset="0"/>
                <a:cs typeface="Calibri" panose="020F0502020204030204" pitchFamily="34" charset="0"/>
              </a:rPr>
              <a:t> (ranging from 18 to 90+) and </a:t>
            </a:r>
            <a:r>
              <a:rPr lang="en-US" sz="1200" i="1" dirty="0">
                <a:latin typeface="Calibri" panose="020F0502020204030204" pitchFamily="34" charset="0"/>
                <a:cs typeface="Calibri" panose="020F0502020204030204" pitchFamily="34" charset="0"/>
              </a:rPr>
              <a:t>Blair Favorability</a:t>
            </a:r>
            <a:r>
              <a:rPr lang="en-US" sz="1200" dirty="0">
                <a:latin typeface="Calibri" panose="020F0502020204030204" pitchFamily="34" charset="0"/>
                <a:cs typeface="Calibri" panose="020F0502020204030204" pitchFamily="34" charset="0"/>
              </a:rPr>
              <a:t> (on a smaller, more condensed scale) could otherwise lead to bias in coefficient estimation. Scaling aligns these features, making the model’s learning process more stable and consistent across different feature ranges.</a:t>
            </a:r>
            <a:endParaRPr lang="en-US" sz="1200" b="1" dirty="0">
              <a:latin typeface="Calibri" panose="020F0502020204030204" pitchFamily="34" charset="0"/>
              <a:cs typeface="Calibri" panose="020F0502020204030204" pitchFamily="34" charset="0"/>
            </a:endParaRPr>
          </a:p>
          <a:p>
            <a:pPr marL="0" indent="0">
              <a:buNone/>
            </a:pPr>
            <a:r>
              <a:rPr lang="en-US" sz="1200" b="1" dirty="0">
                <a:latin typeface="Calibri" panose="020F0502020204030204" pitchFamily="34" charset="0"/>
                <a:cs typeface="Calibri" panose="020F0502020204030204" pitchFamily="34" charset="0"/>
              </a:rPr>
              <a:t>2. Why Logistic Regression:</a:t>
            </a:r>
          </a:p>
          <a:p>
            <a:r>
              <a:rPr lang="en-US" sz="1200" i="1" u="sng" dirty="0">
                <a:latin typeface="Calibri" panose="020F0502020204030204" pitchFamily="34" charset="0"/>
                <a:cs typeface="Calibri" panose="020F0502020204030204" pitchFamily="34" charset="0"/>
              </a:rPr>
              <a:t>Binary Outcome Focus</a:t>
            </a:r>
            <a:r>
              <a:rPr lang="en-US" sz="1200" u="sng" dirty="0">
                <a:latin typeface="Calibri" panose="020F0502020204030204" pitchFamily="34" charset="0"/>
                <a:cs typeface="Calibri" panose="020F0502020204030204" pitchFamily="34" charset="0"/>
              </a:rPr>
              <a:t>:</a:t>
            </a:r>
            <a:r>
              <a:rPr lang="en-US" sz="1200" dirty="0">
                <a:latin typeface="Calibri" panose="020F0502020204030204" pitchFamily="34" charset="0"/>
                <a:cs typeface="Calibri" panose="020F0502020204030204" pitchFamily="34" charset="0"/>
              </a:rPr>
              <a:t> The primary task is to predict Labour support, which is a binary outcome. Logistic regression is specifically designed for binary classifications, making it an ideal choice for this yes/no type of question.</a:t>
            </a:r>
            <a:endParaRPr lang="en-US" sz="1200" b="1" dirty="0">
              <a:latin typeface="Calibri" panose="020F0502020204030204" pitchFamily="34" charset="0"/>
              <a:cs typeface="Calibri" panose="020F0502020204030204" pitchFamily="34" charset="0"/>
            </a:endParaRPr>
          </a:p>
          <a:p>
            <a:r>
              <a:rPr lang="en-US" sz="1200" i="1" u="sng" dirty="0">
                <a:latin typeface="Calibri" panose="020F0502020204030204" pitchFamily="34" charset="0"/>
                <a:cs typeface="Calibri" panose="020F0502020204030204" pitchFamily="34" charset="0"/>
              </a:rPr>
              <a:t>Probability-Based Output</a:t>
            </a:r>
            <a:r>
              <a:rPr lang="en-US" sz="1200" u="sng"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Logistic regression provides probabilities for each voter’s likelihood of supporting Labour, allowing the campaign team to prioritize outreach by probability scores—targeting voters most likely to be influenced.</a:t>
            </a:r>
            <a:endParaRPr lang="en-US" sz="1200" b="1" dirty="0">
              <a:latin typeface="Calibri" panose="020F0502020204030204" pitchFamily="34" charset="0"/>
              <a:cs typeface="Calibri" panose="020F0502020204030204" pitchFamily="34" charset="0"/>
            </a:endParaRPr>
          </a:p>
          <a:p>
            <a:r>
              <a:rPr lang="en-US" sz="1200" i="1" u="sng" dirty="0">
                <a:latin typeface="Calibri" panose="020F0502020204030204" pitchFamily="34" charset="0"/>
                <a:cs typeface="Calibri" panose="020F0502020204030204" pitchFamily="34" charset="0"/>
              </a:rPr>
              <a:t>Interpretability</a:t>
            </a:r>
            <a:r>
              <a:rPr lang="en-US" sz="1200" u="sng" dirty="0">
                <a:latin typeface="Calibri" panose="020F0502020204030204" pitchFamily="34" charset="0"/>
                <a:cs typeface="Calibri" panose="020F0502020204030204" pitchFamily="34" charset="0"/>
              </a:rPr>
              <a:t>: </a:t>
            </a:r>
            <a:r>
              <a:rPr lang="en-US" sz="1200" dirty="0">
                <a:latin typeface="Calibri" panose="020F0502020204030204" pitchFamily="34" charset="0"/>
                <a:cs typeface="Calibri" panose="020F0502020204030204" pitchFamily="34" charset="0"/>
              </a:rPr>
              <a:t>Logistic regression estimates how each feature (like </a:t>
            </a:r>
            <a:r>
              <a:rPr lang="en-US" sz="1200" i="1" dirty="0">
                <a:latin typeface="Calibri" panose="020F0502020204030204" pitchFamily="34" charset="0"/>
                <a:cs typeface="Calibri" panose="020F0502020204030204" pitchFamily="34" charset="0"/>
              </a:rPr>
              <a:t>Blair Favorability</a:t>
            </a:r>
            <a:r>
              <a:rPr lang="en-US" sz="1200" dirty="0">
                <a:latin typeface="Calibri" panose="020F0502020204030204" pitchFamily="34" charset="0"/>
                <a:cs typeface="Calibri" panose="020F0502020204030204" pitchFamily="34" charset="0"/>
              </a:rPr>
              <a:t> or </a:t>
            </a:r>
            <a:r>
              <a:rPr lang="en-US" sz="1200" i="1" dirty="0">
                <a:latin typeface="Calibri" panose="020F0502020204030204" pitchFamily="34" charset="0"/>
                <a:cs typeface="Calibri" panose="020F0502020204030204" pitchFamily="34" charset="0"/>
              </a:rPr>
              <a:t>National Economic Condition</a:t>
            </a:r>
            <a:r>
              <a:rPr lang="en-US" sz="1200" dirty="0">
                <a:latin typeface="Calibri" panose="020F0502020204030204" pitchFamily="34" charset="0"/>
                <a:cs typeface="Calibri" panose="020F0502020204030204" pitchFamily="34" charset="0"/>
              </a:rPr>
              <a:t>) affects the odds of Labour support. This is valuable because it helps reveal what’s driving voter support, allowing us to communicate actionable insights to stakeholders in plain language.</a:t>
            </a:r>
          </a:p>
          <a:p>
            <a:pPr marL="0" indent="0">
              <a:buNone/>
            </a:pPr>
            <a:r>
              <a:rPr lang="en-US" sz="1200" dirty="0">
                <a:latin typeface="Calibri" panose="020F0502020204030204" pitchFamily="34" charset="0"/>
                <a:cs typeface="Calibri" panose="020F0502020204030204" pitchFamily="34" charset="0"/>
              </a:rPr>
              <a:t>Overall, scaling supports model reliability, while logistic regression delivers interpretable and actionable probability scores that align with the campaign’s need for targeted insights into Labour support.</a:t>
            </a:r>
            <a:endParaRPr lang="en-US" sz="1200" b="1" dirty="0">
              <a:latin typeface="Calibri" panose="020F0502020204030204" pitchFamily="34" charset="0"/>
              <a:cs typeface="Calibri" panose="020F0502020204030204" pitchFamily="34" charset="0"/>
            </a:endParaRPr>
          </a:p>
          <a:p>
            <a:pPr marL="457200" indent="-457200">
              <a:buAutoNum type="arabicPeriod"/>
            </a:pPr>
            <a:endParaRPr lang="en-IN" dirty="0"/>
          </a:p>
        </p:txBody>
      </p:sp>
    </p:spTree>
    <p:extLst>
      <p:ext uri="{BB962C8B-B14F-4D97-AF65-F5344CB8AC3E}">
        <p14:creationId xmlns:p14="http://schemas.microsoft.com/office/powerpoint/2010/main" val="3519831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475E7-C721-FCEC-FECB-DDD0B65E8958}"/>
              </a:ext>
            </a:extLst>
          </p:cNvPr>
          <p:cNvSpPr>
            <a:spLocks noGrp="1"/>
          </p:cNvSpPr>
          <p:nvPr>
            <p:ph type="title"/>
          </p:nvPr>
        </p:nvSpPr>
        <p:spPr>
          <a:xfrm>
            <a:off x="1001507" y="103849"/>
            <a:ext cx="6317998" cy="489810"/>
          </a:xfrm>
        </p:spPr>
        <p:txBody>
          <a:bodyPr wrap="square" anchor="b">
            <a:normAutofit fontScale="90000"/>
          </a:bodyPr>
          <a:lstStyle/>
          <a:p>
            <a:pPr algn="ctr"/>
            <a:r>
              <a:rPr lang="en-US" b="1" dirty="0">
                <a:latin typeface="Calibri" panose="020F0502020204030204" pitchFamily="34" charset="0"/>
                <a:cs typeface="Calibri" panose="020F0502020204030204" pitchFamily="34" charset="0"/>
              </a:rPr>
              <a:t>Other Important Features</a:t>
            </a:r>
            <a:endParaRPr lang="en-IN" b="1" dirty="0">
              <a:latin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F261EAB-17D2-E64E-384A-44052CC3CC1C}"/>
              </a:ext>
            </a:extLst>
          </p:cNvPr>
          <p:cNvSpPr>
            <a:spLocks noGrp="1"/>
          </p:cNvSpPr>
          <p:nvPr>
            <p:ph idx="1"/>
          </p:nvPr>
        </p:nvSpPr>
        <p:spPr>
          <a:xfrm>
            <a:off x="151214" y="593659"/>
            <a:ext cx="8932496" cy="6160492"/>
          </a:xfrm>
        </p:spPr>
        <p:txBody>
          <a:bodyPr>
            <a:noAutofit/>
          </a:bodyPr>
          <a:lstStyle/>
          <a:p>
            <a:pPr marL="0" indent="0">
              <a:lnSpc>
                <a:spcPct val="140000"/>
              </a:lnSpc>
              <a:buNone/>
            </a:pPr>
            <a:r>
              <a:rPr lang="en-US" sz="1100" b="1" dirty="0">
                <a:latin typeface="Calibri" panose="020F0502020204030204" pitchFamily="34" charset="0"/>
                <a:cs typeface="Calibri" panose="020F0502020204030204" pitchFamily="34" charset="0"/>
              </a:rPr>
              <a:t>Demographic Factors (Age, Gender)</a:t>
            </a:r>
          </a:p>
          <a:p>
            <a:pPr>
              <a:lnSpc>
                <a:spcPct val="140000"/>
              </a:lnSpc>
            </a:pPr>
            <a:r>
              <a:rPr lang="en-US" sz="1100" b="1" dirty="0">
                <a:latin typeface="Calibri" panose="020F0502020204030204" pitchFamily="34" charset="0"/>
                <a:cs typeface="Calibri" panose="020F0502020204030204" pitchFamily="34" charset="0"/>
              </a:rPr>
              <a:t>Relevance</a:t>
            </a:r>
            <a:r>
              <a:rPr lang="en-US" sz="1100" dirty="0">
                <a:latin typeface="Calibri" panose="020F0502020204030204" pitchFamily="34" charset="0"/>
                <a:cs typeface="Calibri" panose="020F0502020204030204" pitchFamily="34" charset="0"/>
              </a:rPr>
              <a:t>: These fundamental details help identify voter segments based on life stage and gender-related interests or concerns.</a:t>
            </a:r>
            <a:endParaRPr lang="en-US" sz="1100" b="1" dirty="0">
              <a:latin typeface="Calibri" panose="020F0502020204030204" pitchFamily="34" charset="0"/>
              <a:cs typeface="Calibri" panose="020F0502020204030204" pitchFamily="34" charset="0"/>
            </a:endParaRPr>
          </a:p>
          <a:p>
            <a:pPr>
              <a:lnSpc>
                <a:spcPct val="140000"/>
              </a:lnSpc>
            </a:pPr>
            <a:r>
              <a:rPr lang="en-US" sz="1100" b="1" dirty="0">
                <a:latin typeface="Calibri" panose="020F0502020204030204" pitchFamily="34" charset="0"/>
                <a:cs typeface="Calibri" panose="020F0502020204030204" pitchFamily="34" charset="0"/>
              </a:rPr>
              <a:t>Campaign Insight</a:t>
            </a:r>
            <a:r>
              <a:rPr lang="en-US" sz="1100" dirty="0">
                <a:latin typeface="Calibri" panose="020F0502020204030204" pitchFamily="34" charset="0"/>
                <a:cs typeface="Calibri" panose="020F0502020204030204" pitchFamily="34" charset="0"/>
              </a:rPr>
              <a:t>: Understanding which age groups and genders are more likely to support Labour or Conservative can direct messaging to be age- or gender-relevant, like focusing on family policies for younger groups or retirement policies for older ones.</a:t>
            </a:r>
          </a:p>
          <a:p>
            <a:pPr marL="0" indent="0">
              <a:lnSpc>
                <a:spcPct val="140000"/>
              </a:lnSpc>
              <a:buNone/>
            </a:pPr>
            <a:r>
              <a:rPr lang="en-US" sz="1100" b="1" dirty="0">
                <a:latin typeface="Calibri" panose="020F0502020204030204" pitchFamily="34" charset="0"/>
                <a:cs typeface="Calibri" panose="020F0502020204030204" pitchFamily="34" charset="0"/>
              </a:rPr>
              <a:t>Economic Perception (Economic Condition - National, Economic Condition - Household)</a:t>
            </a:r>
          </a:p>
          <a:p>
            <a:pPr>
              <a:lnSpc>
                <a:spcPct val="140000"/>
              </a:lnSpc>
            </a:pPr>
            <a:r>
              <a:rPr lang="en-US" sz="1100" b="1" dirty="0">
                <a:latin typeface="Calibri" panose="020F0502020204030204" pitchFamily="34" charset="0"/>
                <a:cs typeface="Calibri" panose="020F0502020204030204" pitchFamily="34" charset="0"/>
              </a:rPr>
              <a:t>Relevance</a:t>
            </a:r>
            <a:r>
              <a:rPr lang="en-US" sz="1100" dirty="0">
                <a:latin typeface="Calibri" panose="020F0502020204030204" pitchFamily="34" charset="0"/>
                <a:cs typeface="Calibri" panose="020F0502020204030204" pitchFamily="34" charset="0"/>
              </a:rPr>
              <a:t>: These features reflect voters’ views on both the national economy and their financial well-being, which are often critical election issues.</a:t>
            </a:r>
          </a:p>
          <a:p>
            <a:pPr>
              <a:lnSpc>
                <a:spcPct val="140000"/>
              </a:lnSpc>
            </a:pPr>
            <a:r>
              <a:rPr lang="en-US" sz="1100" b="1" dirty="0">
                <a:latin typeface="Calibri" panose="020F0502020204030204" pitchFamily="34" charset="0"/>
                <a:cs typeface="Calibri" panose="020F0502020204030204" pitchFamily="34" charset="0"/>
              </a:rPr>
              <a:t>Campaign Insight</a:t>
            </a:r>
            <a:r>
              <a:rPr lang="en-US" sz="1100" dirty="0">
                <a:latin typeface="Calibri" panose="020F0502020204030204" pitchFamily="34" charset="0"/>
                <a:cs typeface="Calibri" panose="020F0502020204030204" pitchFamily="34" charset="0"/>
              </a:rPr>
              <a:t>: By identifying which economic concerns resonate with different voter groups, campaigns can highlight relevant economic policies. For example, if the national economic outlook drives support, messaging can focus on the party’s plans for economic stability or growth.</a:t>
            </a:r>
          </a:p>
          <a:p>
            <a:pPr marL="0" indent="0">
              <a:lnSpc>
                <a:spcPct val="140000"/>
              </a:lnSpc>
              <a:buNone/>
            </a:pPr>
            <a:r>
              <a:rPr lang="en-US" sz="1100" b="1" dirty="0">
                <a:latin typeface="Calibri" panose="020F0502020204030204" pitchFamily="34" charset="0"/>
                <a:cs typeface="Calibri" panose="020F0502020204030204" pitchFamily="34" charset="0"/>
              </a:rPr>
              <a:t>Political Engagement and Awareness (Political Knowledge, Europe)</a:t>
            </a:r>
          </a:p>
          <a:p>
            <a:pPr>
              <a:lnSpc>
                <a:spcPct val="140000"/>
              </a:lnSpc>
            </a:pPr>
            <a:r>
              <a:rPr lang="en-US" sz="1100" b="1" dirty="0">
                <a:latin typeface="Calibri" panose="020F0502020204030204" pitchFamily="34" charset="0"/>
                <a:cs typeface="Calibri" panose="020F0502020204030204" pitchFamily="34" charset="0"/>
              </a:rPr>
              <a:t>Relevance</a:t>
            </a:r>
            <a:r>
              <a:rPr lang="en-US" sz="1100" dirty="0">
                <a:latin typeface="Calibri" panose="020F0502020204030204" pitchFamily="34" charset="0"/>
                <a:cs typeface="Calibri" panose="020F0502020204030204" pitchFamily="34" charset="0"/>
              </a:rPr>
              <a:t>: These factors measure a voter’s interest in politics and their stance on key issues, such as the UK’s relationship with Europe.</a:t>
            </a:r>
            <a:endParaRPr lang="en-US" sz="1100" b="1" dirty="0">
              <a:latin typeface="Calibri" panose="020F0502020204030204" pitchFamily="34" charset="0"/>
              <a:cs typeface="Calibri" panose="020F0502020204030204" pitchFamily="34" charset="0"/>
            </a:endParaRPr>
          </a:p>
          <a:p>
            <a:pPr>
              <a:lnSpc>
                <a:spcPct val="140000"/>
              </a:lnSpc>
            </a:pPr>
            <a:r>
              <a:rPr lang="en-US" sz="1100" b="1" dirty="0">
                <a:latin typeface="Calibri" panose="020F0502020204030204" pitchFamily="34" charset="0"/>
                <a:cs typeface="Calibri" panose="020F0502020204030204" pitchFamily="34" charset="0"/>
              </a:rPr>
              <a:t>Campaign Insight</a:t>
            </a:r>
            <a:r>
              <a:rPr lang="en-US" sz="1100" dirty="0">
                <a:latin typeface="Calibri" panose="020F0502020204030204" pitchFamily="34" charset="0"/>
                <a:cs typeface="Calibri" panose="020F0502020204030204" pitchFamily="34" charset="0"/>
              </a:rPr>
              <a:t>: Understanding the level of engagement and positions on major topics helps the campaign refine its approach. For instance, targeting highly engaged voters with detailed policy discussions on Europe, while using simpler messages for those with less political engagement, can increase overall reach and impact.</a:t>
            </a:r>
          </a:p>
          <a:p>
            <a:pPr marL="0" indent="0">
              <a:lnSpc>
                <a:spcPct val="140000"/>
              </a:lnSpc>
              <a:buNone/>
            </a:pPr>
            <a:r>
              <a:rPr lang="en-US" sz="1100" b="1" dirty="0">
                <a:latin typeface="Calibri" panose="020F0502020204030204" pitchFamily="34" charset="0"/>
                <a:cs typeface="Calibri" panose="020F0502020204030204" pitchFamily="34" charset="0"/>
              </a:rPr>
              <a:t>Outcome Variable (Vote)</a:t>
            </a:r>
          </a:p>
          <a:p>
            <a:pPr>
              <a:lnSpc>
                <a:spcPct val="140000"/>
              </a:lnSpc>
            </a:pPr>
            <a:r>
              <a:rPr lang="en-US" sz="1100" b="1" dirty="0">
                <a:latin typeface="Calibri" panose="020F0502020204030204" pitchFamily="34" charset="0"/>
                <a:cs typeface="Calibri" panose="020F0502020204030204" pitchFamily="34" charset="0"/>
              </a:rPr>
              <a:t>Relevance</a:t>
            </a:r>
            <a:r>
              <a:rPr lang="en-US" sz="1100" dirty="0">
                <a:latin typeface="Calibri" panose="020F0502020204030204" pitchFamily="34" charset="0"/>
                <a:cs typeface="Calibri" panose="020F0502020204030204" pitchFamily="34" charset="0"/>
              </a:rPr>
              <a:t>: This is the actual party preference, either Labour or Conservative, which the model aims to predict.</a:t>
            </a:r>
            <a:endParaRPr lang="en-US" sz="1100" b="1" dirty="0">
              <a:latin typeface="Calibri" panose="020F0502020204030204" pitchFamily="34" charset="0"/>
              <a:cs typeface="Calibri" panose="020F0502020204030204" pitchFamily="34" charset="0"/>
            </a:endParaRPr>
          </a:p>
          <a:p>
            <a:pPr>
              <a:lnSpc>
                <a:spcPct val="140000"/>
              </a:lnSpc>
            </a:pPr>
            <a:r>
              <a:rPr lang="en-US" sz="1100" b="1" dirty="0">
                <a:latin typeface="Calibri" panose="020F0502020204030204" pitchFamily="34" charset="0"/>
                <a:cs typeface="Calibri" panose="020F0502020204030204" pitchFamily="34" charset="0"/>
              </a:rPr>
              <a:t>Campaign Insight</a:t>
            </a:r>
            <a:r>
              <a:rPr lang="en-US" sz="1100" dirty="0">
                <a:latin typeface="Calibri" panose="020F0502020204030204" pitchFamily="34" charset="0"/>
                <a:cs typeface="Calibri" panose="020F0502020204030204" pitchFamily="34" charset="0"/>
              </a:rPr>
              <a:t>: Knowing likely supporters allows for focused, efficient resource allocation, helping the campaign to prioritize high-potential voters and adjust strategies for undecided or opposition-leaning groups.</a:t>
            </a:r>
            <a:endParaRPr lang="en-US" sz="1100" b="1" dirty="0">
              <a:latin typeface="Calibri" panose="020F0502020204030204" pitchFamily="34" charset="0"/>
              <a:cs typeface="Calibri" panose="020F0502020204030204" pitchFamily="34" charset="0"/>
            </a:endParaRPr>
          </a:p>
          <a:p>
            <a:pPr marL="0" indent="0">
              <a:lnSpc>
                <a:spcPct val="140000"/>
              </a:lnSpc>
              <a:buNone/>
            </a:pPr>
            <a:endParaRPr lang="en-IN" sz="1100" b="1" dirty="0">
              <a:latin typeface="Calibri" panose="020F0502020204030204" pitchFamily="34" charset="0"/>
              <a:cs typeface="Calibri" panose="020F0502020204030204" pitchFamily="34" charset="0"/>
            </a:endParaRPr>
          </a:p>
        </p:txBody>
      </p:sp>
      <p:pic>
        <p:nvPicPr>
          <p:cNvPr id="5" name="Picture 4" descr="One in a crowd">
            <a:extLst>
              <a:ext uri="{FF2B5EF4-FFF2-40B4-BE49-F238E27FC236}">
                <a16:creationId xmlns:a16="http://schemas.microsoft.com/office/drawing/2014/main" id="{76D65E78-AF63-E7D2-7371-44A86286A068}"/>
              </a:ext>
            </a:extLst>
          </p:cNvPr>
          <p:cNvPicPr>
            <a:picLocks noChangeAspect="1"/>
          </p:cNvPicPr>
          <p:nvPr/>
        </p:nvPicPr>
        <p:blipFill>
          <a:blip r:embed="rId2"/>
          <a:srcRect l="32928" r="24738"/>
          <a:stretch/>
        </p:blipFill>
        <p:spPr>
          <a:xfrm>
            <a:off x="9184193" y="10"/>
            <a:ext cx="3007807" cy="6857990"/>
          </a:xfrm>
          <a:prstGeom prst="rect">
            <a:avLst/>
          </a:prstGeom>
        </p:spPr>
      </p:pic>
    </p:spTree>
    <p:extLst>
      <p:ext uri="{BB962C8B-B14F-4D97-AF65-F5344CB8AC3E}">
        <p14:creationId xmlns:p14="http://schemas.microsoft.com/office/powerpoint/2010/main" val="3445212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7568DC-11D3-6744-FFB7-B10FB93D2182}"/>
              </a:ext>
            </a:extLst>
          </p:cNvPr>
          <p:cNvSpPr>
            <a:spLocks noGrp="1"/>
          </p:cNvSpPr>
          <p:nvPr>
            <p:ph type="title"/>
          </p:nvPr>
        </p:nvSpPr>
        <p:spPr>
          <a:xfrm rot="10800000" flipV="1">
            <a:off x="1079500" y="162652"/>
            <a:ext cx="9209077" cy="509954"/>
          </a:xfrm>
        </p:spPr>
        <p:txBody>
          <a:bodyPr anchor="t">
            <a:normAutofit fontScale="90000"/>
          </a:bodyPr>
          <a:lstStyle/>
          <a:p>
            <a:pPr algn="ctr"/>
            <a:r>
              <a:rPr lang="en-US" sz="3000" dirty="0">
                <a:latin typeface="Calibri" panose="020F0502020204030204" pitchFamily="34" charset="0"/>
                <a:cs typeface="Calibri" panose="020F0502020204030204" pitchFamily="34" charset="0"/>
              </a:rPr>
              <a:t>Model Performance on Train Data: ROC Curve and AUC Score</a:t>
            </a:r>
            <a:endParaRPr lang="en-IN" sz="3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AB72B64-DFB4-F5B6-5028-5580CEA66F05}"/>
              </a:ext>
            </a:extLst>
          </p:cNvPr>
          <p:cNvSpPr>
            <a:spLocks noGrp="1"/>
          </p:cNvSpPr>
          <p:nvPr>
            <p:ph idx="1"/>
          </p:nvPr>
        </p:nvSpPr>
        <p:spPr>
          <a:xfrm>
            <a:off x="4448908" y="835257"/>
            <a:ext cx="7359161" cy="5767765"/>
          </a:xfrm>
        </p:spPr>
        <p:txBody>
          <a:bodyPr>
            <a:noAutofit/>
          </a:bodyPr>
          <a:lstStyle/>
          <a:p>
            <a:pPr marL="0" indent="0">
              <a:buNone/>
            </a:pPr>
            <a:r>
              <a:rPr lang="en-US" sz="1100" b="1" dirty="0">
                <a:latin typeface="Calibri" panose="020F0502020204030204" pitchFamily="34" charset="0"/>
                <a:cs typeface="Calibri" panose="020F0502020204030204" pitchFamily="34" charset="0"/>
              </a:rPr>
              <a:t>ROC Curve &amp; AUC on Train Data</a:t>
            </a:r>
          </a:p>
          <a:p>
            <a:pPr marL="0" indent="0">
              <a:buNone/>
            </a:pPr>
            <a:r>
              <a:rPr lang="en-US" sz="1100" b="1" dirty="0">
                <a:latin typeface="Calibri" panose="020F0502020204030204" pitchFamily="34" charset="0"/>
                <a:cs typeface="Calibri" panose="020F0502020204030204" pitchFamily="34" charset="0"/>
              </a:rPr>
              <a:t>1. What the ROC Curve shows</a:t>
            </a:r>
          </a:p>
          <a:p>
            <a:r>
              <a:rPr lang="en-US" sz="1100" dirty="0">
                <a:latin typeface="Calibri" panose="020F0502020204030204" pitchFamily="34" charset="0"/>
                <a:cs typeface="Calibri" panose="020F0502020204030204" pitchFamily="34" charset="0"/>
              </a:rPr>
              <a:t>Our goal is to have a curve that leans towards the top left corner, which would indicate that the model is making correct predictions more frequently than incorrect ones.</a:t>
            </a:r>
            <a:endParaRPr lang="en-US" sz="1100" b="1" dirty="0">
              <a:latin typeface="Calibri" panose="020F0502020204030204" pitchFamily="34" charset="0"/>
              <a:cs typeface="Calibri" panose="020F0502020204030204" pitchFamily="34" charset="0"/>
            </a:endParaRPr>
          </a:p>
          <a:p>
            <a:pPr marL="0" indent="0">
              <a:buNone/>
            </a:pPr>
            <a:r>
              <a:rPr lang="en-US" sz="1100" b="1" dirty="0">
                <a:latin typeface="Calibri" panose="020F0502020204030204" pitchFamily="34" charset="0"/>
                <a:cs typeface="Calibri" panose="020F0502020204030204" pitchFamily="34" charset="0"/>
              </a:rPr>
              <a:t>2. The AUC Score: A Measure of Success</a:t>
            </a:r>
          </a:p>
          <a:p>
            <a:r>
              <a:rPr lang="en-US" sz="1100" dirty="0">
                <a:latin typeface="Calibri" panose="020F0502020204030204" pitchFamily="34" charset="0"/>
                <a:cs typeface="Calibri" panose="020F0502020204030204" pitchFamily="34" charset="0"/>
              </a:rPr>
              <a:t>In this project, we achieved an AUC score of around (for example) </a:t>
            </a:r>
            <a:r>
              <a:rPr lang="en-US" sz="1100" b="1" dirty="0">
                <a:latin typeface="Calibri" panose="020F0502020204030204" pitchFamily="34" charset="0"/>
                <a:cs typeface="Calibri" panose="020F0502020204030204" pitchFamily="34" charset="0"/>
              </a:rPr>
              <a:t>0.88</a:t>
            </a:r>
            <a:r>
              <a:rPr lang="en-US" sz="1100" dirty="0">
                <a:latin typeface="Calibri" panose="020F0502020204030204" pitchFamily="34" charset="0"/>
                <a:cs typeface="Calibri" panose="020F0502020204030204" pitchFamily="34" charset="0"/>
              </a:rPr>
              <a:t> on the training data, which indicates that the model is performing quite well in identifying voter preferences.</a:t>
            </a:r>
          </a:p>
          <a:p>
            <a:r>
              <a:rPr lang="en-US" sz="1100" dirty="0">
                <a:latin typeface="Calibri" panose="020F0502020204030204" pitchFamily="34" charset="0"/>
                <a:cs typeface="Calibri" panose="020F0502020204030204" pitchFamily="34" charset="0"/>
              </a:rPr>
              <a:t>An AUC score of 0.88 means that there’s an 88% chance that the model will correctly rank a randomly chosen pro-Labour voter higher than a pro-Conservative voter (or vice versa).</a:t>
            </a:r>
          </a:p>
          <a:p>
            <a:pPr marL="0" indent="0">
              <a:buNone/>
            </a:pPr>
            <a:r>
              <a:rPr lang="en-US" sz="1100" b="1" dirty="0">
                <a:latin typeface="Calibri" panose="020F0502020204030204" pitchFamily="34" charset="0"/>
                <a:cs typeface="Calibri" panose="020F0502020204030204" pitchFamily="34" charset="0"/>
              </a:rPr>
              <a:t>3. Why this matters for Campaign Strategy:</a:t>
            </a:r>
          </a:p>
          <a:p>
            <a:r>
              <a:rPr lang="en-US" sz="1100" dirty="0">
                <a:latin typeface="Calibri" panose="020F0502020204030204" pitchFamily="34" charset="0"/>
                <a:cs typeface="Calibri" panose="020F0502020204030204" pitchFamily="34" charset="0"/>
              </a:rPr>
              <a:t>A high AUC score on training data suggests that our model is effective in distinguishing between different types of voters within the data it was trained on.</a:t>
            </a:r>
          </a:p>
          <a:p>
            <a:r>
              <a:rPr lang="en-US" sz="1100" dirty="0">
                <a:latin typeface="Calibri" panose="020F0502020204030204" pitchFamily="34" charset="0"/>
                <a:cs typeface="Calibri" panose="020F0502020204030204" pitchFamily="34" charset="0"/>
              </a:rPr>
              <a:t>This helps campaign strategists identify and focus on specific groups of voters with more confidence, knowing that the model can accurately predict their likely political preference based on the features used (e.g., economic views, age, political awareness).</a:t>
            </a:r>
          </a:p>
          <a:p>
            <a:r>
              <a:rPr lang="en-US" sz="1100" dirty="0">
                <a:latin typeface="Calibri" panose="020F0502020204030204" pitchFamily="34" charset="0"/>
                <a:cs typeface="Calibri" panose="020F0502020204030204" pitchFamily="34" charset="0"/>
              </a:rPr>
              <a:t>However, it’s essential to also test the model on new data (like the test data) to ensure it’s not just memorizing patterns in the training data but can generalize to unseen voter data, making it a reliable tool for real-world campaign strategies.</a:t>
            </a:r>
            <a:endParaRPr lang="en-US" sz="1100" b="1" dirty="0">
              <a:latin typeface="Calibri" panose="020F0502020204030204" pitchFamily="34" charset="0"/>
              <a:cs typeface="Calibri" panose="020F0502020204030204" pitchFamily="34" charset="0"/>
            </a:endParaRPr>
          </a:p>
          <a:p>
            <a:pPr marL="0" indent="0">
              <a:buNone/>
            </a:pPr>
            <a:endParaRPr lang="en-US" sz="1200" b="1"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600" b="0" i="0" u="none" strike="noStrike" baseline="0" dirty="0">
                <a:solidFill>
                  <a:srgbClr val="616161"/>
                </a:solidFill>
                <a:latin typeface="ProximaNova-Regular"/>
              </a:rPr>
              <a:t>      </a:t>
            </a:r>
            <a:endParaRPr lang="en-US" sz="1400" b="1" dirty="0">
              <a:latin typeface="Calibri" panose="020F0502020204030204" pitchFamily="34" charset="0"/>
              <a:cs typeface="Calibri" panose="020F0502020204030204" pitchFamily="34" charset="0"/>
            </a:endParaRPr>
          </a:p>
          <a:p>
            <a:pPr marL="0" indent="0">
              <a:buNone/>
            </a:pPr>
            <a:endParaRPr lang="en-IN" sz="1600" b="1"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E720C0A2-51F8-5ED4-CD03-2863E3E85A5E}"/>
              </a:ext>
            </a:extLst>
          </p:cNvPr>
          <p:cNvSpPr txBox="1">
            <a:spLocks/>
          </p:cNvSpPr>
          <p:nvPr/>
        </p:nvSpPr>
        <p:spPr>
          <a:xfrm>
            <a:off x="864577" y="6356838"/>
            <a:ext cx="3238500" cy="338511"/>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600" b="1" dirty="0">
              <a:latin typeface="Calibri" panose="020F0502020204030204" pitchFamily="34" charset="0"/>
              <a:cs typeface="Calibri" panose="020F0502020204030204" pitchFamily="34" charset="0"/>
            </a:endParaRPr>
          </a:p>
        </p:txBody>
      </p:sp>
      <p:sp>
        <p:nvSpPr>
          <p:cNvPr id="9" name="Content Placeholder 2">
            <a:extLst>
              <a:ext uri="{FF2B5EF4-FFF2-40B4-BE49-F238E27FC236}">
                <a16:creationId xmlns:a16="http://schemas.microsoft.com/office/drawing/2014/main" id="{B88D499C-986B-4384-DAAF-9029234E887E}"/>
              </a:ext>
            </a:extLst>
          </p:cNvPr>
          <p:cNvSpPr txBox="1">
            <a:spLocks/>
          </p:cNvSpPr>
          <p:nvPr/>
        </p:nvSpPr>
        <p:spPr>
          <a:xfrm>
            <a:off x="146538" y="4750043"/>
            <a:ext cx="4592516" cy="808893"/>
          </a:xfrm>
          <a:prstGeom prst="rect">
            <a:avLst/>
          </a:prstGeom>
        </p:spPr>
        <p:txBody>
          <a:bodyPr vert="horz" lIns="91440" tIns="45720" rIns="91440" bIns="45720" rtlCol="0">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77E3B1B-9DA8-B5D3-FD73-403C2450DACE}"/>
              </a:ext>
            </a:extLst>
          </p:cNvPr>
          <p:cNvPicPr>
            <a:picLocks noChangeAspect="1"/>
          </p:cNvPicPr>
          <p:nvPr/>
        </p:nvPicPr>
        <p:blipFill>
          <a:blip r:embed="rId2"/>
          <a:stretch>
            <a:fillRect/>
          </a:stretch>
        </p:blipFill>
        <p:spPr>
          <a:xfrm>
            <a:off x="277324" y="1563952"/>
            <a:ext cx="4040798" cy="3730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14654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7E4-EA2F-09DB-72BB-CF29F6E53DFE}"/>
              </a:ext>
            </a:extLst>
          </p:cNvPr>
          <p:cNvSpPr>
            <a:spLocks noGrp="1"/>
          </p:cNvSpPr>
          <p:nvPr>
            <p:ph type="title"/>
          </p:nvPr>
        </p:nvSpPr>
        <p:spPr>
          <a:xfrm>
            <a:off x="3671054" y="0"/>
            <a:ext cx="4206854" cy="571865"/>
          </a:xfrm>
        </p:spPr>
        <p:txBody>
          <a:bodyPr>
            <a:normAutofit fontScale="90000"/>
          </a:bodyPr>
          <a:lstStyle/>
          <a:p>
            <a:pPr algn="ctr"/>
            <a:r>
              <a:rPr lang="en-US" dirty="0"/>
              <a:t>Confusion Matrix Insights</a:t>
            </a:r>
            <a:endParaRPr lang="en-IN" dirty="0"/>
          </a:p>
        </p:txBody>
      </p:sp>
      <p:sp>
        <p:nvSpPr>
          <p:cNvPr id="3" name="Content Placeholder 2">
            <a:extLst>
              <a:ext uri="{FF2B5EF4-FFF2-40B4-BE49-F238E27FC236}">
                <a16:creationId xmlns:a16="http://schemas.microsoft.com/office/drawing/2014/main" id="{F30F2E38-1B81-FDBC-F6AB-60723630E935}"/>
              </a:ext>
            </a:extLst>
          </p:cNvPr>
          <p:cNvSpPr>
            <a:spLocks noGrp="1"/>
          </p:cNvSpPr>
          <p:nvPr>
            <p:ph idx="1"/>
          </p:nvPr>
        </p:nvSpPr>
        <p:spPr>
          <a:xfrm>
            <a:off x="348762" y="627321"/>
            <a:ext cx="7529146" cy="6006943"/>
          </a:xfrm>
        </p:spPr>
        <p:txBody>
          <a:bodyPr>
            <a:normAutofit/>
          </a:bodyPr>
          <a:lstStyle/>
          <a:p>
            <a:endParaRPr lang="en-US" sz="1100" dirty="0"/>
          </a:p>
          <a:p>
            <a:pPr marL="0" indent="0">
              <a:buNone/>
            </a:pPr>
            <a:endParaRPr lang="en-US" sz="1200" b="1" dirty="0">
              <a:latin typeface="Calibri" panose="020F0502020204030204" pitchFamily="34" charset="0"/>
              <a:cs typeface="Calibri" panose="020F0502020204030204" pitchFamily="34" charset="0"/>
            </a:endParaRPr>
          </a:p>
          <a:p>
            <a:pPr marL="0" indent="0">
              <a:buNone/>
            </a:pPr>
            <a:endParaRPr lang="en-IN" sz="1200" dirty="0">
              <a:latin typeface="Calibri" panose="020F0502020204030204" pitchFamily="34" charset="0"/>
              <a:cs typeface="Calibri" panose="020F0502020204030204" pitchFamily="34" charset="0"/>
            </a:endParaRPr>
          </a:p>
        </p:txBody>
      </p:sp>
      <p:sp>
        <p:nvSpPr>
          <p:cNvPr id="8" name="Content Placeholder 2">
            <a:extLst>
              <a:ext uri="{FF2B5EF4-FFF2-40B4-BE49-F238E27FC236}">
                <a16:creationId xmlns:a16="http://schemas.microsoft.com/office/drawing/2014/main" id="{FF6C7889-F7C9-5B2B-D04C-0188C94EE310}"/>
              </a:ext>
            </a:extLst>
          </p:cNvPr>
          <p:cNvSpPr txBox="1">
            <a:spLocks/>
          </p:cNvSpPr>
          <p:nvPr/>
        </p:nvSpPr>
        <p:spPr>
          <a:xfrm>
            <a:off x="489439" y="1514933"/>
            <a:ext cx="6746630" cy="4015017"/>
          </a:xfrm>
          <a:prstGeom prst="rect">
            <a:avLst/>
          </a:prstGeom>
        </p:spPr>
        <p:txBody>
          <a:bodyPr vert="horz" lIns="91440" tIns="45720" rIns="91440" bIns="45720" rtlCol="0">
            <a:norm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100" dirty="0"/>
          </a:p>
          <a:p>
            <a:pPr marL="0" indent="0">
              <a:buFont typeface="Wingdings" panose="05000000000000000000" pitchFamily="2" charset="2"/>
              <a:buNone/>
            </a:pPr>
            <a:endParaRPr lang="en-US" sz="1200" b="1" dirty="0">
              <a:latin typeface="Calibri" panose="020F0502020204030204" pitchFamily="34" charset="0"/>
              <a:cs typeface="Calibri" panose="020F0502020204030204" pitchFamily="34" charset="0"/>
            </a:endParaRPr>
          </a:p>
          <a:p>
            <a:pPr marL="0" indent="0">
              <a:buFont typeface="Wingdings" panose="05000000000000000000" pitchFamily="2" charset="2"/>
              <a:buNone/>
            </a:pPr>
            <a:endParaRPr lang="en-IN" sz="12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5A8CAA6C-B914-577C-6615-6AE5D87BCC95}"/>
              </a:ext>
            </a:extLst>
          </p:cNvPr>
          <p:cNvPicPr>
            <a:picLocks noChangeAspect="1"/>
          </p:cNvPicPr>
          <p:nvPr/>
        </p:nvPicPr>
        <p:blipFill>
          <a:blip r:embed="rId2"/>
          <a:stretch>
            <a:fillRect/>
          </a:stretch>
        </p:blipFill>
        <p:spPr>
          <a:xfrm>
            <a:off x="252415" y="627321"/>
            <a:ext cx="7529146" cy="2968733"/>
          </a:xfrm>
          <a:prstGeom prst="rect">
            <a:avLst/>
          </a:prstGeom>
        </p:spPr>
      </p:pic>
      <p:pic>
        <p:nvPicPr>
          <p:cNvPr id="12" name="Picture 11">
            <a:extLst>
              <a:ext uri="{FF2B5EF4-FFF2-40B4-BE49-F238E27FC236}">
                <a16:creationId xmlns:a16="http://schemas.microsoft.com/office/drawing/2014/main" id="{C117EBC7-267F-1966-5C7D-D611A461E383}"/>
              </a:ext>
            </a:extLst>
          </p:cNvPr>
          <p:cNvPicPr>
            <a:picLocks noChangeAspect="1"/>
          </p:cNvPicPr>
          <p:nvPr/>
        </p:nvPicPr>
        <p:blipFill>
          <a:blip r:embed="rId3"/>
          <a:stretch>
            <a:fillRect/>
          </a:stretch>
        </p:blipFill>
        <p:spPr>
          <a:xfrm>
            <a:off x="252414" y="3596054"/>
            <a:ext cx="7529147" cy="2462016"/>
          </a:xfrm>
          <a:prstGeom prst="rect">
            <a:avLst/>
          </a:prstGeom>
        </p:spPr>
      </p:pic>
      <p:sp>
        <p:nvSpPr>
          <p:cNvPr id="14" name="TextBox 13">
            <a:extLst>
              <a:ext uri="{FF2B5EF4-FFF2-40B4-BE49-F238E27FC236}">
                <a16:creationId xmlns:a16="http://schemas.microsoft.com/office/drawing/2014/main" id="{A730E43C-925C-44F1-A59A-364D7DAB1AA1}"/>
              </a:ext>
            </a:extLst>
          </p:cNvPr>
          <p:cNvSpPr txBox="1"/>
          <p:nvPr/>
        </p:nvSpPr>
        <p:spPr>
          <a:xfrm>
            <a:off x="1019940" y="6277840"/>
            <a:ext cx="5264128" cy="369332"/>
          </a:xfrm>
          <a:prstGeom prst="rect">
            <a:avLst/>
          </a:prstGeom>
          <a:noFill/>
        </p:spPr>
        <p:txBody>
          <a:bodyPr wrap="square">
            <a:spAutoFit/>
          </a:bodyPr>
          <a:lstStyle/>
          <a:p>
            <a:r>
              <a:rPr lang="en-US" sz="1800" b="0" i="0" u="none" strike="noStrike" baseline="0" dirty="0">
                <a:solidFill>
                  <a:srgbClr val="616161"/>
                </a:solidFill>
                <a:latin typeface="ProximaNova-Regular"/>
              </a:rPr>
              <a:t> </a:t>
            </a:r>
            <a:endParaRPr lang="en-IN" dirty="0"/>
          </a:p>
        </p:txBody>
      </p:sp>
    </p:spTree>
    <p:extLst>
      <p:ext uri="{BB962C8B-B14F-4D97-AF65-F5344CB8AC3E}">
        <p14:creationId xmlns:p14="http://schemas.microsoft.com/office/powerpoint/2010/main" val="11654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38662-63AE-2F4D-914D-0974F29F2FBE}"/>
              </a:ext>
            </a:extLst>
          </p:cNvPr>
          <p:cNvSpPr>
            <a:spLocks noGrp="1"/>
          </p:cNvSpPr>
          <p:nvPr>
            <p:ph type="title"/>
          </p:nvPr>
        </p:nvSpPr>
        <p:spPr>
          <a:xfrm>
            <a:off x="989999" y="395289"/>
            <a:ext cx="6317998" cy="571866"/>
          </a:xfrm>
        </p:spPr>
        <p:txBody>
          <a:bodyPr wrap="square" anchor="b">
            <a:normAutofit fontScale="90000"/>
          </a:bodyPr>
          <a:lstStyle/>
          <a:p>
            <a:pPr algn="ctr"/>
            <a:r>
              <a:rPr lang="en-US" dirty="0">
                <a:latin typeface="Calibri" panose="020F0502020204030204" pitchFamily="34" charset="0"/>
                <a:cs typeface="Calibri" panose="020F0502020204030204" pitchFamily="34" charset="0"/>
              </a:rPr>
              <a:t>Executive Summary</a:t>
            </a:r>
            <a:endParaRPr lang="en-IN" dirty="0">
              <a:latin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16C132CB-661F-4A80-B2A5-D78FF18C0C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78998"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FBDF32-ABA0-DB65-E95F-842BD770E25A}"/>
              </a:ext>
            </a:extLst>
          </p:cNvPr>
          <p:cNvSpPr>
            <a:spLocks noGrp="1"/>
          </p:cNvSpPr>
          <p:nvPr>
            <p:ph idx="1"/>
          </p:nvPr>
        </p:nvSpPr>
        <p:spPr>
          <a:xfrm>
            <a:off x="381310" y="967155"/>
            <a:ext cx="7558392" cy="5495556"/>
          </a:xfrm>
        </p:spPr>
        <p:txBody>
          <a:bodyPr>
            <a:noAutofit/>
          </a:bodyPr>
          <a:lstStyle/>
          <a:p>
            <a:pPr marL="0" indent="0">
              <a:lnSpc>
                <a:spcPct val="140000"/>
              </a:lnSpc>
              <a:buNone/>
            </a:pPr>
            <a:r>
              <a:rPr lang="en-US" sz="1600" dirty="0">
                <a:latin typeface="Calibri" panose="020F0502020204030204" pitchFamily="34" charset="0"/>
                <a:cs typeface="Calibri" panose="020F0502020204030204" pitchFamily="34" charset="0"/>
              </a:rPr>
              <a:t>This project aims to help </a:t>
            </a:r>
            <a:r>
              <a:rPr lang="en-US" sz="1600" b="1" dirty="0">
                <a:latin typeface="Calibri" panose="020F0502020204030204" pitchFamily="34" charset="0"/>
                <a:cs typeface="Calibri" panose="020F0502020204030204" pitchFamily="34" charset="0"/>
              </a:rPr>
              <a:t>CNBE, a leading news channel</a:t>
            </a:r>
            <a:r>
              <a:rPr lang="en-US" sz="1600" dirty="0">
                <a:latin typeface="Calibri" panose="020F0502020204030204" pitchFamily="34" charset="0"/>
                <a:cs typeface="Calibri" panose="020F0502020204030204" pitchFamily="34" charset="0"/>
              </a:rPr>
              <a:t>, predict election outcomes through an exit poll model based on voter survey data. By analyzing responses from</a:t>
            </a:r>
            <a:r>
              <a:rPr lang="en-US" sz="1600" b="1" dirty="0">
                <a:latin typeface="Calibri" panose="020F0502020204030204" pitchFamily="34" charset="0"/>
                <a:cs typeface="Calibri" panose="020F0502020204030204" pitchFamily="34" charset="0"/>
              </a:rPr>
              <a:t> 1,525 voters </a:t>
            </a:r>
            <a:r>
              <a:rPr lang="en-US" sz="1600" dirty="0">
                <a:latin typeface="Calibri" panose="020F0502020204030204" pitchFamily="34" charset="0"/>
                <a:cs typeface="Calibri" panose="020F0502020204030204" pitchFamily="34" charset="0"/>
              </a:rPr>
              <a:t>across nine variables—including demographics, political preferences, and economic outlook—the model can forecast the likelihood of voters choosing either the Labour or Conservative party. </a:t>
            </a:r>
            <a:r>
              <a:rPr lang="en-US" sz="1600" u="sng" dirty="0">
                <a:latin typeface="Calibri" panose="020F0502020204030204" pitchFamily="34" charset="0"/>
                <a:cs typeface="Calibri" panose="020F0502020204030204" pitchFamily="34" charset="0"/>
              </a:rPr>
              <a:t>The goal is to provide CNBE with accurate predictions of each party’s overall win and seat coverage, enhancing their election coverage and credibility.</a:t>
            </a:r>
          </a:p>
          <a:p>
            <a:pPr marL="0" indent="0">
              <a:lnSpc>
                <a:spcPct val="140000"/>
              </a:lnSpc>
              <a:buNone/>
            </a:pPr>
            <a:r>
              <a:rPr lang="en-US" sz="1600" dirty="0">
                <a:latin typeface="Calibri" panose="020F0502020204030204" pitchFamily="34" charset="0"/>
                <a:cs typeface="Calibri" panose="020F0502020204030204" pitchFamily="34" charset="0"/>
              </a:rPr>
              <a:t>The data in this project represents voter information from the </a:t>
            </a:r>
            <a:r>
              <a:rPr lang="en-US" sz="1600" b="1" dirty="0">
                <a:latin typeface="Calibri" panose="020F0502020204030204" pitchFamily="34" charset="0"/>
                <a:cs typeface="Calibri" panose="020F0502020204030204" pitchFamily="34" charset="0"/>
              </a:rPr>
              <a:t>United Kingdom (UK)</a:t>
            </a:r>
            <a:r>
              <a:rPr lang="en-US" sz="1600" dirty="0">
                <a:latin typeface="Calibri" panose="020F0502020204030204" pitchFamily="34" charset="0"/>
                <a:cs typeface="Calibri" panose="020F0502020204030204" pitchFamily="34" charset="0"/>
              </a:rPr>
              <a:t>, a country with a rich history of political diversity, where major political parties like the </a:t>
            </a:r>
            <a:r>
              <a:rPr lang="en-US" sz="1600" b="1" dirty="0">
                <a:latin typeface="Calibri" panose="020F0502020204030204" pitchFamily="34" charset="0"/>
                <a:cs typeface="Calibri" panose="020F0502020204030204" pitchFamily="34" charset="0"/>
              </a:rPr>
              <a:t>Labour Party</a:t>
            </a:r>
            <a:r>
              <a:rPr lang="en-US" sz="1600" dirty="0">
                <a:latin typeface="Calibri" panose="020F0502020204030204" pitchFamily="34" charset="0"/>
                <a:cs typeface="Calibri" panose="020F0502020204030204" pitchFamily="34" charset="0"/>
              </a:rPr>
              <a:t> and the </a:t>
            </a:r>
            <a:r>
              <a:rPr lang="en-US" sz="1600" b="1" dirty="0">
                <a:latin typeface="Calibri" panose="020F0502020204030204" pitchFamily="34" charset="0"/>
                <a:cs typeface="Calibri" panose="020F0502020204030204" pitchFamily="34" charset="0"/>
              </a:rPr>
              <a:t>Conservative Party</a:t>
            </a:r>
            <a:r>
              <a:rPr lang="en-US" sz="1600" dirty="0">
                <a:latin typeface="Calibri" panose="020F0502020204030204" pitchFamily="34" charset="0"/>
                <a:cs typeface="Calibri" panose="020F0502020204030204" pitchFamily="34" charset="0"/>
              </a:rPr>
              <a:t> hold distinct positions on economic, social, and international issues.</a:t>
            </a:r>
          </a:p>
          <a:p>
            <a:pPr marL="0" indent="0">
              <a:lnSpc>
                <a:spcPct val="140000"/>
              </a:lnSpc>
              <a:buNone/>
            </a:pPr>
            <a:r>
              <a:rPr lang="en-US" sz="1600" dirty="0">
                <a:latin typeface="Calibri" panose="020F0502020204030204" pitchFamily="34" charset="0"/>
                <a:cs typeface="Calibri" panose="020F0502020204030204" pitchFamily="34" charset="0"/>
              </a:rPr>
              <a:t>The UK's relationship with Europe has long been a central political issue, notably with Brexit. Voters’ attitudes toward Europe provide insights into their broader political views, such as nationalism and trade policy, which may impact party preferences.</a:t>
            </a:r>
          </a:p>
          <a:p>
            <a:pPr marL="0" indent="0">
              <a:lnSpc>
                <a:spcPct val="140000"/>
              </a:lnSpc>
              <a:buNone/>
            </a:pPr>
            <a:endParaRPr lang="en-US" sz="1400" dirty="0">
              <a:latin typeface="Calibri" panose="020F0502020204030204" pitchFamily="34" charset="0"/>
              <a:cs typeface="Calibri" panose="020F0502020204030204" pitchFamily="34" charset="0"/>
            </a:endParaRPr>
          </a:p>
          <a:p>
            <a:pPr marL="0" indent="0">
              <a:lnSpc>
                <a:spcPct val="140000"/>
              </a:lnSpc>
              <a:buNone/>
            </a:pPr>
            <a:endParaRPr lang="en-US" sz="1600" dirty="0">
              <a:latin typeface="Calibri" panose="020F0502020204030204" pitchFamily="34" charset="0"/>
              <a:cs typeface="Calibri" panose="020F0502020204030204" pitchFamily="34" charset="0"/>
            </a:endParaRPr>
          </a:p>
        </p:txBody>
      </p:sp>
      <p:pic>
        <p:nvPicPr>
          <p:cNvPr id="5" name="Picture 4" descr="Colorful carved figures of humans">
            <a:extLst>
              <a:ext uri="{FF2B5EF4-FFF2-40B4-BE49-F238E27FC236}">
                <a16:creationId xmlns:a16="http://schemas.microsoft.com/office/drawing/2014/main" id="{A000FDDB-5F5B-118E-FE7A-D00638F80B86}"/>
              </a:ext>
            </a:extLst>
          </p:cNvPr>
          <p:cNvPicPr>
            <a:picLocks noChangeAspect="1"/>
          </p:cNvPicPr>
          <p:nvPr/>
        </p:nvPicPr>
        <p:blipFill>
          <a:blip r:embed="rId2"/>
          <a:srcRect l="30008" r="29775" b="-1"/>
          <a:stretch/>
        </p:blipFill>
        <p:spPr>
          <a:xfrm>
            <a:off x="8321011" y="10"/>
            <a:ext cx="3870989" cy="6857990"/>
          </a:xfrm>
          <a:prstGeom prst="rect">
            <a:avLst/>
          </a:prstGeom>
        </p:spPr>
      </p:pic>
    </p:spTree>
    <p:extLst>
      <p:ext uri="{BB962C8B-B14F-4D97-AF65-F5344CB8AC3E}">
        <p14:creationId xmlns:p14="http://schemas.microsoft.com/office/powerpoint/2010/main" val="1010093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3E70-FFA9-E491-F408-4A026BDBD075}"/>
              </a:ext>
            </a:extLst>
          </p:cNvPr>
          <p:cNvSpPr>
            <a:spLocks noGrp="1"/>
          </p:cNvSpPr>
          <p:nvPr>
            <p:ph type="title"/>
          </p:nvPr>
        </p:nvSpPr>
        <p:spPr>
          <a:xfrm>
            <a:off x="2804095" y="194553"/>
            <a:ext cx="5579040" cy="473391"/>
          </a:xfrm>
        </p:spPr>
        <p:txBody>
          <a:bodyPr>
            <a:normAutofit/>
          </a:bodyPr>
          <a:lstStyle/>
          <a:p>
            <a:pPr algn="ctr"/>
            <a:r>
              <a:rPr lang="en-US" sz="2400" dirty="0">
                <a:latin typeface="Calibri" panose="020F0502020204030204" pitchFamily="34" charset="0"/>
                <a:cs typeface="Calibri" panose="020F0502020204030204" pitchFamily="34" charset="0"/>
              </a:rPr>
              <a:t>Evaluation Metrics (Continuation)</a:t>
            </a:r>
            <a:endParaRPr lang="en-IN" sz="2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6A86CCE-AE1B-4A37-8E60-BEF190FA6557}"/>
              </a:ext>
            </a:extLst>
          </p:cNvPr>
          <p:cNvSpPr>
            <a:spLocks noGrp="1"/>
          </p:cNvSpPr>
          <p:nvPr>
            <p:ph idx="1"/>
          </p:nvPr>
        </p:nvSpPr>
        <p:spPr>
          <a:xfrm>
            <a:off x="825975" y="769620"/>
            <a:ext cx="10910608" cy="5746572"/>
          </a:xfrm>
        </p:spPr>
        <p:txBody>
          <a:bodyPr>
            <a:normAutofit fontScale="92500" lnSpcReduction="20000"/>
          </a:bodyPr>
          <a:lstStyle/>
          <a:p>
            <a:pPr marL="0" indent="0">
              <a:buNone/>
            </a:pPr>
            <a:r>
              <a:rPr lang="en-US" sz="1500" b="1" dirty="0">
                <a:latin typeface="Calibri" panose="020F0502020204030204" pitchFamily="34" charset="0"/>
                <a:cs typeface="Calibri" panose="020F0502020204030204" pitchFamily="34" charset="0"/>
              </a:rPr>
              <a:t>1. Precision:</a:t>
            </a:r>
          </a:p>
          <a:p>
            <a:r>
              <a:rPr lang="en-US" sz="1500" b="1" dirty="0">
                <a:latin typeface="Calibri" panose="020F0502020204030204" pitchFamily="34" charset="0"/>
                <a:cs typeface="Calibri" panose="020F0502020204030204" pitchFamily="34" charset="0"/>
              </a:rPr>
              <a:t>Class 0 (Conservative)</a:t>
            </a:r>
            <a:r>
              <a:rPr lang="en-US" sz="1500" dirty="0">
                <a:latin typeface="Calibri" panose="020F0502020204030204" pitchFamily="34" charset="0"/>
                <a:cs typeface="Calibri" panose="020F0502020204030204" pitchFamily="34" charset="0"/>
              </a:rPr>
              <a:t>: 0.87 precision, meaning that 87% of the instances predicted as Conservative are correct.</a:t>
            </a:r>
          </a:p>
          <a:p>
            <a:r>
              <a:rPr lang="en-US" sz="1500" b="1" dirty="0">
                <a:latin typeface="Calibri" panose="020F0502020204030204" pitchFamily="34" charset="0"/>
                <a:cs typeface="Calibri" panose="020F0502020204030204" pitchFamily="34" charset="0"/>
              </a:rPr>
              <a:t>Class 1 (Labour)</a:t>
            </a:r>
            <a:r>
              <a:rPr lang="en-US" sz="1500" dirty="0">
                <a:latin typeface="Calibri" panose="020F0502020204030204" pitchFamily="34" charset="0"/>
                <a:cs typeface="Calibri" panose="020F0502020204030204" pitchFamily="34" charset="0"/>
              </a:rPr>
              <a:t>: 0.70 precision, meaning that 70% of the instances predicted as Labour are correct.</a:t>
            </a:r>
          </a:p>
          <a:p>
            <a:r>
              <a:rPr lang="en-US" sz="1500" b="1" dirty="0">
                <a:latin typeface="Calibri" panose="020F0502020204030204" pitchFamily="34" charset="0"/>
                <a:cs typeface="Calibri" panose="020F0502020204030204" pitchFamily="34" charset="0"/>
              </a:rPr>
              <a:t>Interpretation</a:t>
            </a:r>
            <a:r>
              <a:rPr lang="en-US" sz="1500" dirty="0">
                <a:latin typeface="Calibri" panose="020F0502020204030204" pitchFamily="34" charset="0"/>
                <a:cs typeface="Calibri" panose="020F0502020204030204" pitchFamily="34" charset="0"/>
              </a:rPr>
              <a:t>: Higher precision for Class 0 indicates that the model is better at correctly identifying Conservative voters without too many misclassifications as Labour.</a:t>
            </a:r>
          </a:p>
          <a:p>
            <a:pPr marL="0" indent="0">
              <a:buNone/>
            </a:pPr>
            <a:r>
              <a:rPr lang="en-US" sz="1500" b="1" dirty="0">
                <a:latin typeface="Calibri" panose="020F0502020204030204" pitchFamily="34" charset="0"/>
                <a:cs typeface="Calibri" panose="020F0502020204030204" pitchFamily="34" charset="0"/>
              </a:rPr>
              <a:t>2. Recall:</a:t>
            </a:r>
          </a:p>
          <a:p>
            <a:r>
              <a:rPr lang="en-US" sz="1500" b="1" dirty="0">
                <a:latin typeface="Calibri" panose="020F0502020204030204" pitchFamily="34" charset="0"/>
                <a:cs typeface="Calibri" panose="020F0502020204030204" pitchFamily="34" charset="0"/>
              </a:rPr>
              <a:t>Class 0</a:t>
            </a:r>
            <a:r>
              <a:rPr lang="en-US" sz="1500" dirty="0">
                <a:latin typeface="Calibri" panose="020F0502020204030204" pitchFamily="34" charset="0"/>
                <a:cs typeface="Calibri" panose="020F0502020204030204" pitchFamily="34" charset="0"/>
              </a:rPr>
              <a:t>: 0.89 recall, indicating that 89% of actual Conservative voters are correctly identified.</a:t>
            </a:r>
            <a:endParaRPr lang="en-US" sz="1500" b="1" dirty="0">
              <a:latin typeface="Calibri" panose="020F0502020204030204" pitchFamily="34" charset="0"/>
              <a:cs typeface="Calibri" panose="020F0502020204030204" pitchFamily="34" charset="0"/>
            </a:endParaRPr>
          </a:p>
          <a:p>
            <a:r>
              <a:rPr lang="en-US" sz="1500" b="1" dirty="0">
                <a:latin typeface="Calibri" panose="020F0502020204030204" pitchFamily="34" charset="0"/>
                <a:cs typeface="Calibri" panose="020F0502020204030204" pitchFamily="34" charset="0"/>
              </a:rPr>
              <a:t>Class 1</a:t>
            </a:r>
            <a:r>
              <a:rPr lang="en-US" sz="1500" dirty="0">
                <a:latin typeface="Calibri" panose="020F0502020204030204" pitchFamily="34" charset="0"/>
                <a:cs typeface="Calibri" panose="020F0502020204030204" pitchFamily="34" charset="0"/>
              </a:rPr>
              <a:t>: 0.65 recall, indicating that 65% of actual Labour voters are correctly identified.</a:t>
            </a:r>
            <a:endParaRPr lang="en-US" sz="1500" b="1" dirty="0">
              <a:latin typeface="Calibri" panose="020F0502020204030204" pitchFamily="34" charset="0"/>
              <a:cs typeface="Calibri" panose="020F0502020204030204" pitchFamily="34" charset="0"/>
            </a:endParaRPr>
          </a:p>
          <a:p>
            <a:r>
              <a:rPr lang="en-US" sz="1500" b="1" dirty="0">
                <a:latin typeface="Calibri" panose="020F0502020204030204" pitchFamily="34" charset="0"/>
                <a:cs typeface="Calibri" panose="020F0502020204030204" pitchFamily="34" charset="0"/>
              </a:rPr>
              <a:t>Interpretation</a:t>
            </a:r>
            <a:r>
              <a:rPr lang="en-US" sz="1500" dirty="0">
                <a:latin typeface="Calibri" panose="020F0502020204030204" pitchFamily="34" charset="0"/>
                <a:cs typeface="Calibri" panose="020F0502020204030204" pitchFamily="34" charset="0"/>
              </a:rPr>
              <a:t>: The lower recall for Class 1 means that the model misses some Labour voters, which could be improved for targeting these individuals more accurately.</a:t>
            </a:r>
          </a:p>
          <a:p>
            <a:pPr marL="0" indent="0">
              <a:buNone/>
            </a:pPr>
            <a:r>
              <a:rPr lang="en-US" sz="1500" b="1" dirty="0">
                <a:latin typeface="Calibri" panose="020F0502020204030204" pitchFamily="34" charset="0"/>
                <a:cs typeface="Calibri" panose="020F0502020204030204" pitchFamily="34" charset="0"/>
              </a:rPr>
              <a:t>3. F1-Score</a:t>
            </a:r>
          </a:p>
          <a:p>
            <a:r>
              <a:rPr lang="en-US" sz="1500" b="1" dirty="0">
                <a:latin typeface="Calibri" panose="020F0502020204030204" pitchFamily="34" charset="0"/>
                <a:cs typeface="Calibri" panose="020F0502020204030204" pitchFamily="34" charset="0"/>
              </a:rPr>
              <a:t>Class 0</a:t>
            </a:r>
            <a:r>
              <a:rPr lang="en-US" sz="1500" dirty="0">
                <a:latin typeface="Calibri" panose="020F0502020204030204" pitchFamily="34" charset="0"/>
                <a:cs typeface="Calibri" panose="020F0502020204030204" pitchFamily="34" charset="0"/>
              </a:rPr>
              <a:t>: 0.88, which balances the model's precision and recall for Conservative voters.</a:t>
            </a:r>
            <a:endParaRPr lang="en-US" sz="1500" b="1" dirty="0">
              <a:latin typeface="Calibri" panose="020F0502020204030204" pitchFamily="34" charset="0"/>
              <a:cs typeface="Calibri" panose="020F0502020204030204" pitchFamily="34" charset="0"/>
            </a:endParaRPr>
          </a:p>
          <a:p>
            <a:r>
              <a:rPr lang="en-US" sz="1500" b="1" dirty="0">
                <a:latin typeface="Calibri" panose="020F0502020204030204" pitchFamily="34" charset="0"/>
                <a:cs typeface="Calibri" panose="020F0502020204030204" pitchFamily="34" charset="0"/>
              </a:rPr>
              <a:t>Class 1</a:t>
            </a:r>
            <a:r>
              <a:rPr lang="en-US" sz="1500" dirty="0">
                <a:latin typeface="Calibri" panose="020F0502020204030204" pitchFamily="34" charset="0"/>
                <a:cs typeface="Calibri" panose="020F0502020204030204" pitchFamily="34" charset="0"/>
              </a:rPr>
              <a:t>: 0.68, which balances precision and recall for Labour voters.</a:t>
            </a:r>
            <a:r>
              <a:rPr lang="en-US" sz="1500" b="1" dirty="0">
                <a:latin typeface="Calibri" panose="020F0502020204030204" pitchFamily="34" charset="0"/>
                <a:cs typeface="Calibri" panose="020F0502020204030204" pitchFamily="34" charset="0"/>
              </a:rPr>
              <a:t> </a:t>
            </a:r>
          </a:p>
          <a:p>
            <a:r>
              <a:rPr lang="en-US" sz="1500" b="1" dirty="0">
                <a:latin typeface="Calibri" panose="020F0502020204030204" pitchFamily="34" charset="0"/>
                <a:cs typeface="Calibri" panose="020F0502020204030204" pitchFamily="34" charset="0"/>
              </a:rPr>
              <a:t>Interpretation</a:t>
            </a:r>
            <a:r>
              <a:rPr lang="en-US" sz="1500" dirty="0">
                <a:latin typeface="Calibri" panose="020F0502020204030204" pitchFamily="34" charset="0"/>
                <a:cs typeface="Calibri" panose="020F0502020204030204" pitchFamily="34" charset="0"/>
              </a:rPr>
              <a:t>: The lower F1 score for Labour voters reflects the need for a better balance between precision and recall, as some Labour supporters are missed by the model.</a:t>
            </a:r>
            <a:endParaRPr lang="en-US" sz="1500" b="1" dirty="0">
              <a:latin typeface="Calibri" panose="020F0502020204030204" pitchFamily="34" charset="0"/>
              <a:cs typeface="Calibri" panose="020F0502020204030204" pitchFamily="34" charset="0"/>
            </a:endParaRPr>
          </a:p>
          <a:p>
            <a:endParaRPr lang="en-IN" sz="11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985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AF629-046C-611C-3A82-1060D06C6682}"/>
              </a:ext>
            </a:extLst>
          </p:cNvPr>
          <p:cNvSpPr>
            <a:spLocks noGrp="1"/>
          </p:cNvSpPr>
          <p:nvPr>
            <p:ph type="title"/>
          </p:nvPr>
        </p:nvSpPr>
        <p:spPr>
          <a:xfrm>
            <a:off x="989400" y="396000"/>
            <a:ext cx="10213200" cy="1119600"/>
          </a:xfrm>
        </p:spPr>
        <p:txBody>
          <a:bodyPr>
            <a:normAutofit/>
          </a:bodyPr>
          <a:lstStyle/>
          <a:p>
            <a:pPr algn="ctr"/>
            <a:r>
              <a:rPr lang="en-US" dirty="0">
                <a:latin typeface="Calibri" panose="020F0502020204030204" pitchFamily="34" charset="0"/>
                <a:cs typeface="Calibri" panose="020F0502020204030204" pitchFamily="34" charset="0"/>
              </a:rPr>
              <a:t>Project Plan Recap</a:t>
            </a:r>
            <a:endParaRPr lang="en-IN" dirty="0">
              <a:latin typeface="Calibri" panose="020F0502020204030204" pitchFamily="34" charset="0"/>
              <a:cs typeface="Calibri" panose="020F0502020204030204" pitchFamily="34" charset="0"/>
            </a:endParaRPr>
          </a:p>
        </p:txBody>
      </p:sp>
      <p:cxnSp>
        <p:nvCxnSpPr>
          <p:cNvPr id="38" name="Straight Connector 3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FD74840A-C324-53FA-32AC-F3DE7EC9BB6C}"/>
              </a:ext>
            </a:extLst>
          </p:cNvPr>
          <p:cNvGraphicFramePr>
            <a:graphicFrameLocks noGrp="1"/>
          </p:cNvGraphicFramePr>
          <p:nvPr>
            <p:ph idx="1"/>
            <p:extLst>
              <p:ext uri="{D42A27DB-BD31-4B8C-83A1-F6EECF244321}">
                <p14:modId xmlns:p14="http://schemas.microsoft.com/office/powerpoint/2010/main" val="2057959924"/>
              </p:ext>
            </p:extLst>
          </p:nvPr>
        </p:nvGraphicFramePr>
        <p:xfrm>
          <a:off x="1132175" y="2100395"/>
          <a:ext cx="9927649" cy="2949812"/>
        </p:xfrm>
        <a:graphic>
          <a:graphicData uri="http://schemas.openxmlformats.org/drawingml/2006/table">
            <a:tbl>
              <a:tblPr firstRow="1" bandRow="1">
                <a:tableStyleId>{5C22544A-7EE6-4342-B048-85BDC9FD1C3A}</a:tableStyleId>
              </a:tblPr>
              <a:tblGrid>
                <a:gridCol w="4180466">
                  <a:extLst>
                    <a:ext uri="{9D8B030D-6E8A-4147-A177-3AD203B41FA5}">
                      <a16:colId xmlns:a16="http://schemas.microsoft.com/office/drawing/2014/main" val="1164620537"/>
                    </a:ext>
                  </a:extLst>
                </a:gridCol>
                <a:gridCol w="2951138">
                  <a:extLst>
                    <a:ext uri="{9D8B030D-6E8A-4147-A177-3AD203B41FA5}">
                      <a16:colId xmlns:a16="http://schemas.microsoft.com/office/drawing/2014/main" val="1690016906"/>
                    </a:ext>
                  </a:extLst>
                </a:gridCol>
                <a:gridCol w="2796045">
                  <a:extLst>
                    <a:ext uri="{9D8B030D-6E8A-4147-A177-3AD203B41FA5}">
                      <a16:colId xmlns:a16="http://schemas.microsoft.com/office/drawing/2014/main" val="4044664037"/>
                    </a:ext>
                  </a:extLst>
                </a:gridCol>
              </a:tblGrid>
              <a:tr h="365241">
                <a:tc>
                  <a:txBody>
                    <a:bodyPr/>
                    <a:lstStyle/>
                    <a:p>
                      <a:r>
                        <a:rPr lang="en-US" sz="2000">
                          <a:solidFill>
                            <a:schemeClr val="tx1">
                              <a:lumMod val="95000"/>
                              <a:lumOff val="5000"/>
                            </a:schemeClr>
                          </a:solidFill>
                          <a:latin typeface="Calibri" panose="020F0502020204030204" pitchFamily="34" charset="0"/>
                          <a:cs typeface="Calibri" panose="020F0502020204030204" pitchFamily="34" charset="0"/>
                        </a:rPr>
                        <a:t>Deliverable</a:t>
                      </a:r>
                      <a:endParaRPr lang="en-IN" sz="2000">
                        <a:solidFill>
                          <a:schemeClr val="tx1">
                            <a:lumMod val="95000"/>
                            <a:lumOff val="5000"/>
                          </a:schemeClr>
                        </a:solidFill>
                        <a:latin typeface="Calibri" panose="020F0502020204030204" pitchFamily="34" charset="0"/>
                        <a:cs typeface="Calibri" panose="020F0502020204030204" pitchFamily="34" charset="0"/>
                      </a:endParaRPr>
                    </a:p>
                  </a:txBody>
                  <a:tcPr marL="84487" marR="84487" marT="42244" marB="42244">
                    <a:noFill/>
                  </a:tcPr>
                </a:tc>
                <a:tc>
                  <a:txBody>
                    <a:bodyPr/>
                    <a:lstStyle/>
                    <a:p>
                      <a:r>
                        <a:rPr lang="en-US" sz="2000">
                          <a:solidFill>
                            <a:schemeClr val="tx1">
                              <a:lumMod val="95000"/>
                              <a:lumOff val="5000"/>
                            </a:schemeClr>
                          </a:solidFill>
                          <a:latin typeface="Calibri" panose="020F0502020204030204" pitchFamily="34" charset="0"/>
                          <a:cs typeface="Calibri" panose="020F0502020204030204" pitchFamily="34" charset="0"/>
                        </a:rPr>
                        <a:t>Due Date</a:t>
                      </a:r>
                      <a:endParaRPr lang="en-IN" sz="2000">
                        <a:solidFill>
                          <a:schemeClr val="tx1">
                            <a:lumMod val="95000"/>
                            <a:lumOff val="5000"/>
                          </a:schemeClr>
                        </a:solidFill>
                        <a:latin typeface="Calibri" panose="020F0502020204030204" pitchFamily="34" charset="0"/>
                        <a:cs typeface="Calibri" panose="020F0502020204030204" pitchFamily="34" charset="0"/>
                      </a:endParaRPr>
                    </a:p>
                  </a:txBody>
                  <a:tcPr marL="84487" marR="84487" marT="42244" marB="42244">
                    <a:noFill/>
                  </a:tcPr>
                </a:tc>
                <a:tc>
                  <a:txBody>
                    <a:bodyPr/>
                    <a:lstStyle/>
                    <a:p>
                      <a:pPr marL="0" algn="l" defTabSz="914400" rtl="0" eaLnBrk="1" latinLnBrk="0" hangingPunct="1"/>
                      <a:r>
                        <a:rPr lang="en-US" sz="2000" b="1" kern="1200" dirty="0">
                          <a:solidFill>
                            <a:schemeClr val="tx1">
                              <a:lumMod val="95000"/>
                              <a:lumOff val="5000"/>
                            </a:schemeClr>
                          </a:solidFill>
                          <a:latin typeface="Calibri" panose="020F0502020204030204" pitchFamily="34" charset="0"/>
                          <a:ea typeface="+mn-ea"/>
                          <a:cs typeface="Calibri" panose="020F0502020204030204" pitchFamily="34" charset="0"/>
                        </a:rPr>
                        <a:t>Status</a:t>
                      </a:r>
                      <a:endParaRPr lang="en-IN" sz="2000" b="1" kern="1200" dirty="0">
                        <a:solidFill>
                          <a:schemeClr val="tx1">
                            <a:lumMod val="95000"/>
                            <a:lumOff val="5000"/>
                          </a:schemeClr>
                        </a:solidFill>
                        <a:latin typeface="Calibri" panose="020F0502020204030204" pitchFamily="34" charset="0"/>
                        <a:ea typeface="+mn-ea"/>
                        <a:cs typeface="Calibri" panose="020F0502020204030204" pitchFamily="34" charset="0"/>
                      </a:endParaRPr>
                    </a:p>
                  </a:txBody>
                  <a:tcPr marL="84487" marR="84487" marT="42244" marB="42244">
                    <a:noFill/>
                  </a:tcPr>
                </a:tc>
                <a:extLst>
                  <a:ext uri="{0D108BD9-81ED-4DB2-BD59-A6C34878D82A}">
                    <a16:rowId xmlns:a16="http://schemas.microsoft.com/office/drawing/2014/main" val="3686231264"/>
                  </a:ext>
                </a:extLst>
              </a:tr>
              <a:tr h="853508">
                <a:tc>
                  <a:txBody>
                    <a:bodyPr/>
                    <a:lstStyle/>
                    <a:p>
                      <a:r>
                        <a:rPr lang="en-US" sz="2000">
                          <a:latin typeface="Calibri" panose="020F0502020204030204" pitchFamily="34" charset="0"/>
                          <a:cs typeface="Calibri" panose="020F0502020204030204" pitchFamily="34" charset="0"/>
                        </a:rPr>
                        <a:t>Data &amp; EDA</a:t>
                      </a:r>
                    </a:p>
                  </a:txBody>
                  <a:tcPr marL="84487" marR="84487" marT="42244" marB="42244">
                    <a:noFill/>
                  </a:tcPr>
                </a:tc>
                <a:tc>
                  <a:txBody>
                    <a:bodyPr/>
                    <a:lstStyle/>
                    <a:p>
                      <a:r>
                        <a:rPr lang="en-US" sz="2000" dirty="0">
                          <a:latin typeface="Calibri" panose="020F0502020204030204" pitchFamily="34" charset="0"/>
                          <a:cs typeface="Calibri" panose="020F0502020204030204" pitchFamily="34" charset="0"/>
                        </a:rPr>
                        <a:t>11/05/2024</a:t>
                      </a:r>
                      <a:endParaRPr lang="en-IN" sz="2000" dirty="0">
                        <a:latin typeface="Calibri" panose="020F0502020204030204" pitchFamily="34" charset="0"/>
                        <a:cs typeface="Calibri" panose="020F0502020204030204" pitchFamily="34" charset="0"/>
                      </a:endParaRPr>
                    </a:p>
                  </a:txBody>
                  <a:tcPr marL="84487" marR="84487" marT="42244" marB="42244">
                    <a:noFill/>
                  </a:tcPr>
                </a:tc>
                <a:tc>
                  <a:txBody>
                    <a:bodyPr/>
                    <a:lstStyle/>
                    <a:p>
                      <a:r>
                        <a:rPr lang="en-IN" sz="2000" dirty="0">
                          <a:highlight>
                            <a:srgbClr val="00FF00"/>
                          </a:highlight>
                          <a:latin typeface="Calibri" panose="020F0502020204030204" pitchFamily="34" charset="0"/>
                          <a:cs typeface="Calibri" panose="020F0502020204030204" pitchFamily="34" charset="0"/>
                        </a:rPr>
                        <a:t>Complete</a:t>
                      </a:r>
                      <a:endParaRPr lang="en-US" sz="2000" dirty="0">
                        <a:highlight>
                          <a:srgbClr val="00FF00"/>
                        </a:highlight>
                        <a:latin typeface="Calibri" panose="020F0502020204030204" pitchFamily="34" charset="0"/>
                        <a:cs typeface="Calibri" panose="020F0502020204030204" pitchFamily="34" charset="0"/>
                      </a:endParaRPr>
                    </a:p>
                  </a:txBody>
                  <a:tcPr marL="84487" marR="84487" marT="42244" marB="42244">
                    <a:noFill/>
                  </a:tcPr>
                </a:tc>
                <a:extLst>
                  <a:ext uri="{0D108BD9-81ED-4DB2-BD59-A6C34878D82A}">
                    <a16:rowId xmlns:a16="http://schemas.microsoft.com/office/drawing/2014/main" val="3003134697"/>
                  </a:ext>
                </a:extLst>
              </a:tr>
              <a:tr h="853508">
                <a:tc>
                  <a:txBody>
                    <a:bodyPr/>
                    <a:lstStyle/>
                    <a:p>
                      <a:r>
                        <a:rPr lang="en-US" sz="2000">
                          <a:latin typeface="Calibri" panose="020F0502020204030204" pitchFamily="34" charset="0"/>
                          <a:cs typeface="Calibri" panose="020F0502020204030204" pitchFamily="34" charset="0"/>
                        </a:rPr>
                        <a:t>Methods, Findings &amp; Recommendation</a:t>
                      </a:r>
                      <a:endParaRPr lang="en-IN" sz="2000">
                        <a:latin typeface="Calibri" panose="020F0502020204030204" pitchFamily="34" charset="0"/>
                        <a:cs typeface="Calibri" panose="020F0502020204030204" pitchFamily="34" charset="0"/>
                      </a:endParaRPr>
                    </a:p>
                  </a:txBody>
                  <a:tcPr marL="84487" marR="84487" marT="42244" marB="42244">
                    <a:noFill/>
                  </a:tcPr>
                </a:tc>
                <a:tc>
                  <a:txBody>
                    <a:bodyPr/>
                    <a:lstStyle/>
                    <a:p>
                      <a:r>
                        <a:rPr lang="en-US" sz="2000">
                          <a:latin typeface="Calibri" panose="020F0502020204030204" pitchFamily="34" charset="0"/>
                          <a:cs typeface="Calibri" panose="020F0502020204030204" pitchFamily="34" charset="0"/>
                        </a:rPr>
                        <a:t>11/12/2024</a:t>
                      </a:r>
                      <a:endParaRPr lang="en-IN" sz="2000">
                        <a:latin typeface="Calibri" panose="020F0502020204030204" pitchFamily="34" charset="0"/>
                        <a:cs typeface="Calibri" panose="020F0502020204030204" pitchFamily="34" charset="0"/>
                      </a:endParaRPr>
                    </a:p>
                  </a:txBody>
                  <a:tcPr marL="84487" marR="84487" marT="42244" marB="42244">
                    <a:noFill/>
                  </a:tcPr>
                </a:tc>
                <a:tc>
                  <a:txBody>
                    <a:bodyPr/>
                    <a:lstStyle/>
                    <a:p>
                      <a:r>
                        <a:rPr lang="en-IN" sz="2000" dirty="0">
                          <a:highlight>
                            <a:srgbClr val="00FF00"/>
                          </a:highlight>
                          <a:latin typeface="Calibri" panose="020F0502020204030204" pitchFamily="34" charset="0"/>
                          <a:cs typeface="Calibri" panose="020F0502020204030204" pitchFamily="34" charset="0"/>
                        </a:rPr>
                        <a:t>Complete</a:t>
                      </a:r>
                      <a:endParaRPr lang="en-US" sz="2000" dirty="0">
                        <a:highlight>
                          <a:srgbClr val="00FF00"/>
                        </a:highlight>
                        <a:latin typeface="Calibri" panose="020F0502020204030204" pitchFamily="34" charset="0"/>
                        <a:cs typeface="Calibri" panose="020F0502020204030204" pitchFamily="34" charset="0"/>
                      </a:endParaRPr>
                    </a:p>
                  </a:txBody>
                  <a:tcPr marL="84487" marR="84487" marT="42244" marB="42244">
                    <a:noFill/>
                  </a:tcPr>
                </a:tc>
                <a:extLst>
                  <a:ext uri="{0D108BD9-81ED-4DB2-BD59-A6C34878D82A}">
                    <a16:rowId xmlns:a16="http://schemas.microsoft.com/office/drawing/2014/main" val="1048557398"/>
                  </a:ext>
                </a:extLst>
              </a:tr>
              <a:tr h="853508">
                <a:tc>
                  <a:txBody>
                    <a:bodyPr/>
                    <a:lstStyle/>
                    <a:p>
                      <a:r>
                        <a:rPr lang="en-US" sz="2000">
                          <a:latin typeface="Calibri" panose="020F0502020204030204" pitchFamily="34" charset="0"/>
                          <a:cs typeface="Calibri" panose="020F0502020204030204" pitchFamily="34" charset="0"/>
                        </a:rPr>
                        <a:t>Final Presentation</a:t>
                      </a:r>
                      <a:endParaRPr lang="en-IN" sz="2000">
                        <a:latin typeface="Calibri" panose="020F0502020204030204" pitchFamily="34" charset="0"/>
                        <a:cs typeface="Calibri" panose="020F0502020204030204" pitchFamily="34" charset="0"/>
                      </a:endParaRPr>
                    </a:p>
                  </a:txBody>
                  <a:tcPr marL="84487" marR="84487" marT="42244" marB="42244">
                    <a:noFill/>
                  </a:tcPr>
                </a:tc>
                <a:tc>
                  <a:txBody>
                    <a:bodyPr/>
                    <a:lstStyle/>
                    <a:p>
                      <a:r>
                        <a:rPr lang="en-US" sz="2000">
                          <a:latin typeface="Calibri" panose="020F0502020204030204" pitchFamily="34" charset="0"/>
                          <a:cs typeface="Calibri" panose="020F0502020204030204" pitchFamily="34" charset="0"/>
                        </a:rPr>
                        <a:t>12/03/2024</a:t>
                      </a:r>
                      <a:endParaRPr lang="en-IN" sz="2000">
                        <a:latin typeface="Calibri" panose="020F0502020204030204" pitchFamily="34" charset="0"/>
                        <a:cs typeface="Calibri" panose="020F0502020204030204" pitchFamily="34" charset="0"/>
                      </a:endParaRPr>
                    </a:p>
                  </a:txBody>
                  <a:tcPr marL="84487" marR="84487" marT="42244" marB="42244">
                    <a:noFill/>
                  </a:tcPr>
                </a:tc>
                <a:tc>
                  <a:txBody>
                    <a:bodyPr/>
                    <a:lstStyle/>
                    <a:p>
                      <a:r>
                        <a:rPr lang="en-US" sz="2000" dirty="0">
                          <a:highlight>
                            <a:srgbClr val="FF0000"/>
                          </a:highlight>
                          <a:latin typeface="Calibri" panose="020F0502020204030204" pitchFamily="34" charset="0"/>
                          <a:cs typeface="Calibri" panose="020F0502020204030204" pitchFamily="34" charset="0"/>
                        </a:rPr>
                        <a:t>Not started</a:t>
                      </a:r>
                      <a:endParaRPr lang="en-IN" sz="2000" dirty="0">
                        <a:latin typeface="Calibri" panose="020F0502020204030204" pitchFamily="34" charset="0"/>
                        <a:cs typeface="Calibri" panose="020F0502020204030204" pitchFamily="34" charset="0"/>
                      </a:endParaRPr>
                    </a:p>
                  </a:txBody>
                  <a:tcPr marL="84487" marR="84487" marT="42244" marB="42244">
                    <a:noFill/>
                  </a:tcPr>
                </a:tc>
                <a:extLst>
                  <a:ext uri="{0D108BD9-81ED-4DB2-BD59-A6C34878D82A}">
                    <a16:rowId xmlns:a16="http://schemas.microsoft.com/office/drawing/2014/main" val="4034349643"/>
                  </a:ext>
                </a:extLst>
              </a:tr>
            </a:tbl>
          </a:graphicData>
        </a:graphic>
      </p:graphicFrame>
    </p:spTree>
    <p:extLst>
      <p:ext uri="{BB962C8B-B14F-4D97-AF65-F5344CB8AC3E}">
        <p14:creationId xmlns:p14="http://schemas.microsoft.com/office/powerpoint/2010/main" val="328664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76CC-0B1E-A5DE-625D-6164DAEABDFB}"/>
              </a:ext>
            </a:extLst>
          </p:cNvPr>
          <p:cNvSpPr>
            <a:spLocks noGrp="1"/>
          </p:cNvSpPr>
          <p:nvPr>
            <p:ph type="title"/>
          </p:nvPr>
        </p:nvSpPr>
        <p:spPr>
          <a:xfrm>
            <a:off x="823219" y="2568750"/>
            <a:ext cx="10213200" cy="692785"/>
          </a:xfrm>
        </p:spPr>
        <p:txBody>
          <a:bodyPr/>
          <a:lstStyle/>
          <a:p>
            <a:r>
              <a:rPr lang="en-US" dirty="0">
                <a:latin typeface="Calibri" panose="020F0502020204030204" pitchFamily="34" charset="0"/>
                <a:cs typeface="Calibri" panose="020F0502020204030204" pitchFamily="34" charset="0"/>
              </a:rPr>
              <a:t>Data</a:t>
            </a:r>
            <a:endParaRPr lang="en-IN"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82E3E280-8B1F-E1DA-5B0F-BEDC98E592FD}"/>
              </a:ext>
            </a:extLst>
          </p:cNvPr>
          <p:cNvCxnSpPr>
            <a:cxnSpLocks/>
          </p:cNvCxnSpPr>
          <p:nvPr/>
        </p:nvCxnSpPr>
        <p:spPr>
          <a:xfrm>
            <a:off x="0" y="3512820"/>
            <a:ext cx="121920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3416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2641-BB54-FE15-0DA9-98212046F77A}"/>
              </a:ext>
            </a:extLst>
          </p:cNvPr>
          <p:cNvSpPr>
            <a:spLocks noGrp="1"/>
          </p:cNvSpPr>
          <p:nvPr>
            <p:ph type="title"/>
          </p:nvPr>
        </p:nvSpPr>
        <p:spPr>
          <a:xfrm>
            <a:off x="4670059" y="290774"/>
            <a:ext cx="2523420" cy="533400"/>
          </a:xfrm>
        </p:spPr>
        <p:txBody>
          <a:bodyPr>
            <a:noAutofit/>
          </a:bodyPr>
          <a:lstStyle/>
          <a:p>
            <a:pPr algn="ctr"/>
            <a:r>
              <a:rPr lang="en-US" dirty="0">
                <a:latin typeface="Calibri" panose="020F0502020204030204" pitchFamily="34" charset="0"/>
                <a:cs typeface="Calibri" panose="020F0502020204030204" pitchFamily="34" charset="0"/>
              </a:rPr>
              <a:t>Data Details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35EFC9-9F67-390D-54A7-74DE74D40C76}"/>
              </a:ext>
            </a:extLst>
          </p:cNvPr>
          <p:cNvSpPr>
            <a:spLocks noGrp="1"/>
          </p:cNvSpPr>
          <p:nvPr>
            <p:ph idx="1"/>
          </p:nvPr>
        </p:nvSpPr>
        <p:spPr>
          <a:xfrm>
            <a:off x="5515264" y="1918317"/>
            <a:ext cx="6470580" cy="3224158"/>
          </a:xfrm>
        </p:spPr>
        <p:txBody>
          <a:bodyPr>
            <a:noAutofit/>
          </a:bodyPr>
          <a:lstStyle/>
          <a:p>
            <a:r>
              <a:rPr lang="en-US" sz="1600" b="1" dirty="0">
                <a:latin typeface="Calibri" panose="020F0502020204030204" pitchFamily="34" charset="0"/>
                <a:cs typeface="Calibri" panose="020F0502020204030204" pitchFamily="34" charset="0"/>
              </a:rPr>
              <a:t>Data Source: </a:t>
            </a:r>
            <a:r>
              <a:rPr lang="en-US" sz="1600" dirty="0">
                <a:latin typeface="Calibri" panose="020F0502020204030204" pitchFamily="34" charset="0"/>
                <a:cs typeface="Calibri" panose="020F0502020204030204" pitchFamily="34" charset="0"/>
              </a:rPr>
              <a:t>Election_Data.xlsx file, sourced for analysis to understand voting patterns for CNBE’s exit poll project.</a:t>
            </a:r>
          </a:p>
          <a:p>
            <a:r>
              <a:rPr lang="en-US" sz="1600" b="1" dirty="0">
                <a:latin typeface="Calibri" panose="020F0502020204030204" pitchFamily="34" charset="0"/>
                <a:cs typeface="Calibri" panose="020F0502020204030204" pitchFamily="34" charset="0"/>
              </a:rPr>
              <a:t>Sample Size: </a:t>
            </a:r>
            <a:r>
              <a:rPr lang="en-US" sz="1600" dirty="0">
                <a:latin typeface="Calibri" panose="020F0502020204030204" pitchFamily="34" charset="0"/>
                <a:cs typeface="Calibri" panose="020F0502020204030204" pitchFamily="34" charset="0"/>
              </a:rPr>
              <a:t>1525 Voters.</a:t>
            </a:r>
          </a:p>
          <a:p>
            <a:r>
              <a:rPr lang="en-US" sz="1600" b="1" dirty="0">
                <a:latin typeface="Calibri" panose="020F0502020204030204" pitchFamily="34" charset="0"/>
                <a:cs typeface="Calibri" panose="020F0502020204030204" pitchFamily="34" charset="0"/>
              </a:rPr>
              <a:t>Variables: </a:t>
            </a:r>
            <a:r>
              <a:rPr lang="en-US" sz="1600" dirty="0">
                <a:latin typeface="Calibri" panose="020F0502020204030204" pitchFamily="34" charset="0"/>
                <a:cs typeface="Calibri" panose="020F0502020204030204" pitchFamily="34" charset="0"/>
              </a:rPr>
              <a:t>9 variables, covering demographics, economic assessments, political leader ratings, and political knowledge. </a:t>
            </a:r>
          </a:p>
          <a:p>
            <a:r>
              <a:rPr lang="en-US" sz="1600" b="1" dirty="0">
                <a:latin typeface="Calibri" panose="020F0502020204030204" pitchFamily="34" charset="0"/>
                <a:cs typeface="Calibri" panose="020F0502020204030204" pitchFamily="34" charset="0"/>
              </a:rPr>
              <a:t>Time Period: </a:t>
            </a:r>
            <a:r>
              <a:rPr lang="en-US" sz="1600" dirty="0">
                <a:latin typeface="Calibri" panose="020F0502020204030204" pitchFamily="34" charset="0"/>
                <a:cs typeface="Calibri" panose="020F0502020204030204" pitchFamily="34" charset="0"/>
              </a:rPr>
              <a:t>Not specified, but assumed recently based on the use for exit poll predictions.</a:t>
            </a:r>
            <a:endParaRPr lang="en-IN"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CF23749-AF27-E82F-BE15-38A8CB1394FC}"/>
              </a:ext>
            </a:extLst>
          </p:cNvPr>
          <p:cNvPicPr>
            <a:picLocks noChangeAspect="1"/>
          </p:cNvPicPr>
          <p:nvPr/>
        </p:nvPicPr>
        <p:blipFill>
          <a:blip r:embed="rId2"/>
          <a:stretch>
            <a:fillRect/>
          </a:stretch>
        </p:blipFill>
        <p:spPr>
          <a:xfrm>
            <a:off x="480339" y="1045376"/>
            <a:ext cx="4516350" cy="5093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969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9A9-F058-36A0-B51B-78703E02ADF9}"/>
              </a:ext>
            </a:extLst>
          </p:cNvPr>
          <p:cNvSpPr>
            <a:spLocks noGrp="1"/>
          </p:cNvSpPr>
          <p:nvPr>
            <p:ph type="title"/>
          </p:nvPr>
        </p:nvSpPr>
        <p:spPr>
          <a:xfrm>
            <a:off x="692058" y="2728771"/>
            <a:ext cx="10213200" cy="601980"/>
          </a:xfrm>
        </p:spPr>
        <p:txBody>
          <a:bodyPr/>
          <a:lstStyle/>
          <a:p>
            <a:r>
              <a:rPr lang="en-US" dirty="0">
                <a:latin typeface="Calibri" panose="020F0502020204030204" pitchFamily="34" charset="0"/>
                <a:cs typeface="Calibri" panose="020F0502020204030204" pitchFamily="34" charset="0"/>
              </a:rPr>
              <a:t>Exploratory Data Analysis</a:t>
            </a:r>
            <a:endParaRPr lang="en-IN" dirty="0">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75302A4A-A64D-5536-CF62-8D40707776EF}"/>
              </a:ext>
            </a:extLst>
          </p:cNvPr>
          <p:cNvCxnSpPr>
            <a:cxnSpLocks/>
          </p:cNvCxnSpPr>
          <p:nvPr/>
        </p:nvCxnSpPr>
        <p:spPr>
          <a:xfrm>
            <a:off x="0" y="3733800"/>
            <a:ext cx="12192000" cy="0"/>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59038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DAABD-F829-C3D8-01B5-C113D67AC620}"/>
              </a:ext>
            </a:extLst>
          </p:cNvPr>
          <p:cNvSpPr>
            <a:spLocks noGrp="1"/>
          </p:cNvSpPr>
          <p:nvPr>
            <p:ph type="title"/>
          </p:nvPr>
        </p:nvSpPr>
        <p:spPr>
          <a:xfrm>
            <a:off x="600387" y="395288"/>
            <a:ext cx="4895227" cy="772031"/>
          </a:xfrm>
        </p:spPr>
        <p:txBody>
          <a:bodyPr wrap="square" anchor="b">
            <a:normAutofit/>
          </a:bodyPr>
          <a:lstStyle/>
          <a:p>
            <a:pPr algn="ctr"/>
            <a:r>
              <a:rPr lang="en-US" dirty="0">
                <a:latin typeface="Calibri" panose="020F0502020204030204" pitchFamily="34" charset="0"/>
                <a:cs typeface="Calibri" panose="020F0502020204030204" pitchFamily="34" charset="0"/>
              </a:rPr>
              <a:t>Representation of Votes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9430AB9-14A6-F736-00EC-994E88A7418B}"/>
              </a:ext>
            </a:extLst>
          </p:cNvPr>
          <p:cNvSpPr>
            <a:spLocks noGrp="1"/>
          </p:cNvSpPr>
          <p:nvPr>
            <p:ph idx="1"/>
          </p:nvPr>
        </p:nvSpPr>
        <p:spPr>
          <a:xfrm>
            <a:off x="687934" y="1324287"/>
            <a:ext cx="4895224" cy="5138425"/>
          </a:xfrm>
        </p:spPr>
        <p:txBody>
          <a:bodyPr>
            <a:noAutofit/>
          </a:bodyPr>
          <a:lstStyle/>
          <a:p>
            <a:pPr marL="0" indent="0">
              <a:lnSpc>
                <a:spcPct val="140000"/>
              </a:lnSpc>
              <a:buNone/>
            </a:pPr>
            <a:r>
              <a:rPr lang="en-US" sz="1600" b="1" u="sng" dirty="0">
                <a:latin typeface="Calibri" panose="020F0502020204030204" pitchFamily="34" charset="0"/>
                <a:cs typeface="Calibri" panose="020F0502020204030204" pitchFamily="34" charset="0"/>
              </a:rPr>
              <a:t>Observation:</a:t>
            </a:r>
            <a:endParaRPr lang="en-US" sz="1600" u="sng" dirty="0">
              <a:latin typeface="Calibri" panose="020F0502020204030204" pitchFamily="34" charset="0"/>
              <a:cs typeface="Calibri" panose="020F0502020204030204" pitchFamily="34" charset="0"/>
            </a:endParaRPr>
          </a:p>
          <a:p>
            <a:pPr>
              <a:lnSpc>
                <a:spcPct val="140000"/>
              </a:lnSpc>
            </a:pPr>
            <a:r>
              <a:rPr lang="en-US" sz="1600" dirty="0">
                <a:latin typeface="Calibri" panose="020F0502020204030204" pitchFamily="34" charset="0"/>
                <a:cs typeface="Calibri" panose="020F0502020204030204" pitchFamily="34" charset="0"/>
              </a:rPr>
              <a:t> The Labour Party has 1057 votes.</a:t>
            </a:r>
          </a:p>
          <a:p>
            <a:pPr>
              <a:lnSpc>
                <a:spcPct val="140000"/>
              </a:lnSpc>
            </a:pPr>
            <a:r>
              <a:rPr lang="en-US" sz="1600" dirty="0">
                <a:latin typeface="Calibri" panose="020F0502020204030204" pitchFamily="34" charset="0"/>
                <a:cs typeface="Calibri" panose="020F0502020204030204" pitchFamily="34" charset="0"/>
              </a:rPr>
              <a:t> The Conservative Party has 460 votes.</a:t>
            </a:r>
          </a:p>
          <a:p>
            <a:pPr marL="0" indent="0">
              <a:lnSpc>
                <a:spcPct val="140000"/>
              </a:lnSpc>
              <a:buNone/>
            </a:pPr>
            <a:r>
              <a:rPr lang="en-US" sz="1600" b="1" u="sng" dirty="0">
                <a:latin typeface="Calibri" panose="020F0502020204030204" pitchFamily="34" charset="0"/>
                <a:cs typeface="Calibri" panose="020F0502020204030204" pitchFamily="34" charset="0"/>
              </a:rPr>
              <a:t>Key Findings:</a:t>
            </a:r>
          </a:p>
          <a:p>
            <a:pPr marL="0" indent="0">
              <a:lnSpc>
                <a:spcPct val="140000"/>
              </a:lnSpc>
              <a:buNone/>
            </a:pPr>
            <a:r>
              <a:rPr lang="en-US" sz="1600" b="1" dirty="0">
                <a:latin typeface="Calibri" panose="020F0502020204030204" pitchFamily="34" charset="0"/>
                <a:cs typeface="Calibri" panose="020F0502020204030204" pitchFamily="34" charset="0"/>
              </a:rPr>
              <a:t>Labour: </a:t>
            </a:r>
            <a:r>
              <a:rPr lang="en-US" sz="1600" dirty="0">
                <a:latin typeface="Calibri" panose="020F0502020204030204" pitchFamily="34" charset="0"/>
                <a:cs typeface="Calibri" panose="020F0502020204030204" pitchFamily="34" charset="0"/>
              </a:rPr>
              <a:t>If the Labour Party has broader appeal across demographics, it might reflect stronger overall popularity or policies that resonate with a wider range of voters.</a:t>
            </a:r>
          </a:p>
          <a:p>
            <a:pPr marL="0" indent="0">
              <a:lnSpc>
                <a:spcPct val="140000"/>
              </a:lnSpc>
              <a:buNone/>
            </a:pPr>
            <a:r>
              <a:rPr lang="en-US" sz="1600" b="1" dirty="0">
                <a:latin typeface="Calibri" panose="020F0502020204030204" pitchFamily="34" charset="0"/>
                <a:cs typeface="Calibri" panose="020F0502020204030204" pitchFamily="34" charset="0"/>
              </a:rPr>
              <a:t>Conservative: </a:t>
            </a:r>
            <a:r>
              <a:rPr lang="en-US" sz="1600" dirty="0">
                <a:latin typeface="Calibri" panose="020F0502020204030204" pitchFamily="34" charset="0"/>
                <a:cs typeface="Calibri" panose="020F0502020204030204" pitchFamily="34" charset="0"/>
              </a:rPr>
              <a:t>The Conservative Party may have specific, strong bases among certain demographics. This concentrated support can be an advantage, as targeted messaging to these groups could increase voter turnout and loyalty.</a:t>
            </a:r>
          </a:p>
          <a:p>
            <a:pPr>
              <a:lnSpc>
                <a:spcPct val="140000"/>
              </a:lnSpc>
            </a:pPr>
            <a:endParaRPr lang="en-IN" sz="1600" b="1" dirty="0">
              <a:latin typeface="Calibri" panose="020F0502020204030204" pitchFamily="34" charset="0"/>
              <a:cs typeface="Calibri" panose="020F0502020204030204" pitchFamily="34" charset="0"/>
            </a:endParaRPr>
          </a:p>
        </p:txBody>
      </p:sp>
      <p:cxnSp>
        <p:nvCxnSpPr>
          <p:cNvPr id="12" name="Straight Connector 11">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2F376DA-A728-4147-CA41-57B8E1123A4E}"/>
              </a:ext>
            </a:extLst>
          </p:cNvPr>
          <p:cNvPicPr>
            <a:picLocks noChangeAspect="1"/>
          </p:cNvPicPr>
          <p:nvPr/>
        </p:nvPicPr>
        <p:blipFill>
          <a:blip r:embed="rId2"/>
          <a:stretch>
            <a:fillRect/>
          </a:stretch>
        </p:blipFill>
        <p:spPr>
          <a:xfrm>
            <a:off x="6651127" y="1478603"/>
            <a:ext cx="4999885" cy="3394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1938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D2EE047-566C-48D4-9F44-4BB3B58F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9C80B-4331-8DDB-AF19-512FDC7F48A3}"/>
              </a:ext>
            </a:extLst>
          </p:cNvPr>
          <p:cNvSpPr>
            <a:spLocks noGrp="1"/>
          </p:cNvSpPr>
          <p:nvPr>
            <p:ph type="title"/>
          </p:nvPr>
        </p:nvSpPr>
        <p:spPr>
          <a:xfrm>
            <a:off x="2643702" y="209135"/>
            <a:ext cx="7424426" cy="493768"/>
          </a:xfrm>
        </p:spPr>
        <p:txBody>
          <a:bodyPr anchor="t">
            <a:normAutofit fontScale="90000"/>
          </a:bodyPr>
          <a:lstStyle/>
          <a:p>
            <a:r>
              <a:rPr lang="en-US" dirty="0">
                <a:latin typeface="Calibri" panose="020F0502020204030204" pitchFamily="34" charset="0"/>
                <a:cs typeface="Calibri" panose="020F0502020204030204" pitchFamily="34" charset="0"/>
              </a:rPr>
              <a:t>Blair’s Popularity &amp; Economic Conditions</a:t>
            </a:r>
            <a:endParaRPr lang="en-IN" dirty="0">
              <a:latin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AE1056E7-5000-714F-C117-7F5FEFED7730}"/>
              </a:ext>
            </a:extLst>
          </p:cNvPr>
          <p:cNvSpPr>
            <a:spLocks noGrp="1"/>
          </p:cNvSpPr>
          <p:nvPr>
            <p:ph idx="1"/>
          </p:nvPr>
        </p:nvSpPr>
        <p:spPr>
          <a:xfrm>
            <a:off x="5127633" y="835169"/>
            <a:ext cx="6957837" cy="5904689"/>
          </a:xfrm>
        </p:spPr>
        <p:txBody>
          <a:bodyPr>
            <a:noAutofit/>
          </a:bodyPr>
          <a:lstStyle/>
          <a:p>
            <a:pPr marL="0" indent="0">
              <a:lnSpc>
                <a:spcPct val="140000"/>
              </a:lnSpc>
              <a:buNone/>
            </a:pPr>
            <a:r>
              <a:rPr lang="en-US" sz="1600" dirty="0">
                <a:latin typeface="Calibri" panose="020F0502020204030204" pitchFamily="34" charset="0"/>
                <a:cs typeface="Calibri" panose="020F0502020204030204" pitchFamily="34" charset="0"/>
              </a:rPr>
              <a:t>The color with numbers represents Different </a:t>
            </a:r>
            <a:r>
              <a:rPr lang="en-US" sz="1600" u="sng" dirty="0">
                <a:latin typeface="Calibri" panose="020F0502020204030204" pitchFamily="34" charset="0"/>
                <a:cs typeface="Calibri" panose="020F0502020204030204" pitchFamily="34" charset="0"/>
              </a:rPr>
              <a:t>national economic conditions</a:t>
            </a:r>
            <a:r>
              <a:rPr lang="en-US" sz="1600" dirty="0">
                <a:latin typeface="Calibri" panose="020F0502020204030204" pitchFamily="34" charset="0"/>
                <a:cs typeface="Calibri" panose="020F0502020204030204" pitchFamily="34" charset="0"/>
              </a:rPr>
              <a:t>, likely split into categories such as </a:t>
            </a:r>
            <a:r>
              <a:rPr lang="en-US" sz="1600" b="1" dirty="0">
                <a:latin typeface="Calibri" panose="020F0502020204030204" pitchFamily="34" charset="0"/>
                <a:cs typeface="Calibri" panose="020F0502020204030204" pitchFamily="34" charset="0"/>
              </a:rPr>
              <a:t>“Very poor”, ”Poor”, ”Average”, “Good”, and “Very Good.”</a:t>
            </a:r>
            <a:r>
              <a:rPr lang="en-US" sz="1600" dirty="0">
                <a:latin typeface="Calibri" panose="020F0502020204030204" pitchFamily="34" charset="0"/>
                <a:cs typeface="Calibri" panose="020F0502020204030204" pitchFamily="34" charset="0"/>
              </a:rPr>
              <a:t> Each color represents a different perception of the national economy. The color with numbers represents different levels of </a:t>
            </a:r>
            <a:r>
              <a:rPr lang="en-US" sz="1600" u="sng" dirty="0">
                <a:latin typeface="Calibri" panose="020F0502020204030204" pitchFamily="34" charset="0"/>
                <a:cs typeface="Calibri" panose="020F0502020204030204" pitchFamily="34" charset="0"/>
              </a:rPr>
              <a:t>household financial satisfaction</a:t>
            </a:r>
            <a:r>
              <a:rPr lang="en-US" sz="1600" dirty="0">
                <a:latin typeface="Calibri" panose="020F0502020204030204" pitchFamily="34" charset="0"/>
                <a:cs typeface="Calibri" panose="020F0502020204030204" pitchFamily="34" charset="0"/>
              </a:rPr>
              <a:t>, possibly categories like </a:t>
            </a:r>
            <a:r>
              <a:rPr lang="en-US" sz="1600" b="1" dirty="0">
                <a:latin typeface="Calibri" panose="020F0502020204030204" pitchFamily="34" charset="0"/>
                <a:cs typeface="Calibri" panose="020F0502020204030204" pitchFamily="34" charset="0"/>
              </a:rPr>
              <a:t>"Struggling," "Stable," "Prosperous,” and more. </a:t>
            </a:r>
          </a:p>
          <a:p>
            <a:pPr marL="0" indent="0">
              <a:lnSpc>
                <a:spcPct val="140000"/>
              </a:lnSpc>
              <a:buNone/>
            </a:pPr>
            <a:r>
              <a:rPr lang="en-US" sz="1600" b="1" dirty="0">
                <a:latin typeface="Calibri" panose="020F0502020204030204" pitchFamily="34" charset="0"/>
                <a:cs typeface="Calibri" panose="020F0502020204030204" pitchFamily="34" charset="0"/>
              </a:rPr>
              <a:t>What We Looked At: </a:t>
            </a:r>
            <a:r>
              <a:rPr lang="en-US" sz="1600" dirty="0">
                <a:latin typeface="Calibri" panose="020F0502020204030204" pitchFamily="34" charset="0"/>
                <a:cs typeface="Calibri" panose="020F0502020204030204" pitchFamily="34" charset="0"/>
              </a:rPr>
              <a:t>We examined how people’s opinions on Blair change with national and household economic conditions—how they feel about the broader economy and their personal finances.</a:t>
            </a:r>
          </a:p>
          <a:p>
            <a:pPr marL="0" indent="0">
              <a:lnSpc>
                <a:spcPct val="140000"/>
              </a:lnSpc>
              <a:buNone/>
            </a:pPr>
            <a:r>
              <a:rPr lang="en-US" sz="1600" b="1" dirty="0">
                <a:latin typeface="Calibri" panose="020F0502020204030204" pitchFamily="34" charset="0"/>
                <a:cs typeface="Calibri" panose="020F0502020204030204" pitchFamily="34" charset="0"/>
              </a:rPr>
              <a:t>Insights</a:t>
            </a:r>
            <a:r>
              <a:rPr lang="en-US" sz="1600" dirty="0">
                <a:latin typeface="Calibri" panose="020F0502020204030204" pitchFamily="34" charset="0"/>
                <a:cs typeface="Calibri" panose="020F0502020204030204" pitchFamily="34" charset="0"/>
              </a:rPr>
              <a:t>: Blair’s support increases when people feel the national economy, or their finances are strong. This suggests that positive economic feelings may increase his appeal to voters.</a:t>
            </a:r>
          </a:p>
          <a:p>
            <a:pPr marL="0" indent="0">
              <a:lnSpc>
                <a:spcPct val="140000"/>
              </a:lnSpc>
              <a:buNone/>
            </a:pPr>
            <a:r>
              <a:rPr lang="en-US" sz="1600" b="1" dirty="0">
                <a:latin typeface="Calibri" panose="020F0502020204030204" pitchFamily="34" charset="0"/>
                <a:cs typeface="Calibri" panose="020F0502020204030204" pitchFamily="34" charset="0"/>
              </a:rPr>
              <a:t>Possible Actions</a:t>
            </a:r>
            <a:r>
              <a:rPr lang="en-US" sz="1600" dirty="0">
                <a:latin typeface="Calibri" panose="020F0502020204030204" pitchFamily="34" charset="0"/>
                <a:cs typeface="Calibri" panose="020F0502020204030204" pitchFamily="34" charset="0"/>
              </a:rPr>
              <a:t>: If the economy were to improve, Blair’s team could highlight this in their messaging, tying his campaign to economic success. Conversely, if economic conditions decline, they might need to focus on alternative strengths, like social issues, to maintain support.</a:t>
            </a:r>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BC182D9-B417-BB20-FDF1-97D9473AEC2D}"/>
              </a:ext>
            </a:extLst>
          </p:cNvPr>
          <p:cNvPicPr>
            <a:picLocks noChangeAspect="1"/>
          </p:cNvPicPr>
          <p:nvPr/>
        </p:nvPicPr>
        <p:blipFill>
          <a:blip r:embed="rId2"/>
          <a:stretch>
            <a:fillRect/>
          </a:stretch>
        </p:blipFill>
        <p:spPr>
          <a:xfrm>
            <a:off x="282007" y="1140214"/>
            <a:ext cx="4503058" cy="50563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6186818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8369</TotalTime>
  <Words>3449</Words>
  <Application>Microsoft Office PowerPoint</Application>
  <PresentationFormat>Widescreen</PresentationFormat>
  <Paragraphs>206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Avenir Next LT Pro</vt:lpstr>
      <vt:lpstr>Calibri</vt:lpstr>
      <vt:lpstr>Goudy Old Style</vt:lpstr>
      <vt:lpstr>ProximaNova-Regular</vt:lpstr>
      <vt:lpstr>Wingdings</vt:lpstr>
      <vt:lpstr>FrostyVTI</vt:lpstr>
      <vt:lpstr>Project: Election Data</vt:lpstr>
      <vt:lpstr>Agenda</vt:lpstr>
      <vt:lpstr>Executive Summary</vt:lpstr>
      <vt:lpstr>Project Plan Recap</vt:lpstr>
      <vt:lpstr>Data</vt:lpstr>
      <vt:lpstr>Data Details</vt:lpstr>
      <vt:lpstr>Exploratory Data Analysis</vt:lpstr>
      <vt:lpstr>Representation of Votes</vt:lpstr>
      <vt:lpstr>Blair’s Popularity &amp; Economic Conditions</vt:lpstr>
      <vt:lpstr>Hague’s Popularity &amp; Economic Conditions</vt:lpstr>
      <vt:lpstr>Distribution of Voters’ Age</vt:lpstr>
      <vt:lpstr>Correlation Heat Map</vt:lpstr>
      <vt:lpstr>Modeling Method</vt:lpstr>
      <vt:lpstr>Logistic Regression </vt:lpstr>
      <vt:lpstr>Key Features for Predicting the Model</vt:lpstr>
      <vt:lpstr>Findings</vt:lpstr>
      <vt:lpstr>Feature Analysis: Understanding Voter Influences</vt:lpstr>
      <vt:lpstr>Model Performance on Test Data: ROC Curve and AUC Score</vt:lpstr>
      <vt:lpstr>Confusion Matrix Insights</vt:lpstr>
      <vt:lpstr>Evaluation Metrics (Continuation)</vt:lpstr>
      <vt:lpstr>Recommendations and Data Science Next Steps</vt:lpstr>
      <vt:lpstr>Key Insights and Recommendations</vt:lpstr>
      <vt:lpstr>Next Steps for Campaign Insights</vt:lpstr>
      <vt:lpstr>THANK YOU!</vt:lpstr>
      <vt:lpstr>APPENDIX</vt:lpstr>
      <vt:lpstr>Why Scaling and Logistic Regression for Predicting Labour Support</vt:lpstr>
      <vt:lpstr>Other Important Features</vt:lpstr>
      <vt:lpstr>Model Performance on Train Data: ROC Curve and AUC Score</vt:lpstr>
      <vt:lpstr>Confusion Matrix Insights</vt:lpstr>
      <vt:lpstr>Evaluation Metrics (Continuation)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dhaval vakharia</dc:creator>
  <cp:lastModifiedBy>dhaval vakharia</cp:lastModifiedBy>
  <cp:revision>12</cp:revision>
  <dcterms:created xsi:type="dcterms:W3CDTF">2024-11-02T03:31:25Z</dcterms:created>
  <dcterms:modified xsi:type="dcterms:W3CDTF">2024-11-12T16:01:07Z</dcterms:modified>
</cp:coreProperties>
</file>