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2" r:id="rId1"/>
  </p:sldMasterIdLst>
  <p:sldIdLst>
    <p:sldId id="265" r:id="rId2"/>
    <p:sldId id="259" r:id="rId3"/>
    <p:sldId id="260" r:id="rId4"/>
    <p:sldId id="264" r:id="rId5"/>
    <p:sldId id="261" r:id="rId6"/>
    <p:sldId id="262" r:id="rId7"/>
    <p:sldId id="269" r:id="rId8"/>
    <p:sldId id="266" r:id="rId9"/>
    <p:sldId id="26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12/13/20</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554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12/13/20</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02676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12/13/20</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22466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17138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12/13/20</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9752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31535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12/13/20</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0726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12/13/20</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597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12/13/20</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81837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12/13/20</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9477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12/13/20</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5007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12/13/20</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147724002"/>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05" r:id="rId6"/>
    <p:sldLayoutId id="2147484001" r:id="rId7"/>
    <p:sldLayoutId id="2147484002" r:id="rId8"/>
    <p:sldLayoutId id="2147484003" r:id="rId9"/>
    <p:sldLayoutId id="2147484004" r:id="rId10"/>
    <p:sldLayoutId id="2147484006"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hyperlink" Target="https://towardsdatascience.com/" TargetMode="External"/><Relationship Id="rId4" Type="http://schemas.openxmlformats.org/officeDocument/2006/relationships/hyperlink" Target="https://medium.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prasy46/credit-score-prediction"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xtures &amp; Backgrounds Royalty Free Stock Vectors | rawpixel">
            <a:extLst>
              <a:ext uri="{FF2B5EF4-FFF2-40B4-BE49-F238E27FC236}">
                <a16:creationId xmlns:a16="http://schemas.microsoft.com/office/drawing/2014/main" id="{19B2BA4F-716D-42C0-A3D3-5817A6091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2720"/>
            <a:ext cx="12192000" cy="7203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sterCard Logo PNG Transparent &amp; SVG Vector - Freebie Supply in 2020 | Mastercard  logo, Logos, Loreal logo">
            <a:extLst>
              <a:ext uri="{FF2B5EF4-FFF2-40B4-BE49-F238E27FC236}">
                <a16:creationId xmlns:a16="http://schemas.microsoft.com/office/drawing/2014/main" id="{65604FEF-4FFE-4795-91A4-2FBFA44C2A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4565" y="4363085"/>
            <a:ext cx="3362960" cy="21437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39EC204-8D96-4B17-A452-960815134FA6}"/>
              </a:ext>
            </a:extLst>
          </p:cNvPr>
          <p:cNvSpPr/>
          <p:nvPr/>
        </p:nvSpPr>
        <p:spPr>
          <a:xfrm>
            <a:off x="0" y="2757904"/>
            <a:ext cx="12192000" cy="590550"/>
          </a:xfrm>
          <a:prstGeom prst="rect">
            <a:avLst/>
          </a:prstGeom>
          <a:solidFill>
            <a:srgbClr val="CC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5" name="TextBox 4">
            <a:extLst>
              <a:ext uri="{FF2B5EF4-FFF2-40B4-BE49-F238E27FC236}">
                <a16:creationId xmlns:a16="http://schemas.microsoft.com/office/drawing/2014/main" id="{C182A2FF-A4FF-48DC-BE16-FA166EEC4276}"/>
              </a:ext>
            </a:extLst>
          </p:cNvPr>
          <p:cNvSpPr txBox="1"/>
          <p:nvPr/>
        </p:nvSpPr>
        <p:spPr>
          <a:xfrm>
            <a:off x="6943725" y="2825234"/>
            <a:ext cx="4895850" cy="523220"/>
          </a:xfrm>
          <a:prstGeom prst="rect">
            <a:avLst/>
          </a:prstGeom>
          <a:solidFill>
            <a:srgbClr val="CC0000"/>
          </a:solidFill>
        </p:spPr>
        <p:txBody>
          <a:bodyPr wrap="square" rtlCol="0">
            <a:spAutoFit/>
          </a:bodyPr>
          <a:lstStyle/>
          <a:p>
            <a:r>
              <a:rPr lang="en-US" sz="2800" b="1" dirty="0">
                <a:solidFill>
                  <a:schemeClr val="bg2">
                    <a:lumMod val="95000"/>
                  </a:schemeClr>
                </a:solidFill>
                <a:latin typeface="Arial Narrow" panose="020B0606020202030204" pitchFamily="34" charset="0"/>
              </a:rPr>
              <a:t>		</a:t>
            </a:r>
            <a:r>
              <a:rPr lang="en-US" sz="2600" b="1" dirty="0">
                <a:solidFill>
                  <a:schemeClr val="bg2">
                    <a:lumMod val="95000"/>
                  </a:schemeClr>
                </a:solidFill>
                <a:latin typeface="Arial Narrow" panose="020B0606020202030204" pitchFamily="34" charset="0"/>
              </a:rPr>
              <a:t>BUSINESS CARD</a:t>
            </a:r>
          </a:p>
        </p:txBody>
      </p:sp>
      <p:pic>
        <p:nvPicPr>
          <p:cNvPr id="9" name="Picture 8">
            <a:extLst>
              <a:ext uri="{FF2B5EF4-FFF2-40B4-BE49-F238E27FC236}">
                <a16:creationId xmlns:a16="http://schemas.microsoft.com/office/drawing/2014/main" id="{0CEB386E-7D3D-4C07-B827-24D3AAEF87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57325" y="2400300"/>
            <a:ext cx="876300" cy="539778"/>
          </a:xfrm>
          <a:prstGeom prst="rect">
            <a:avLst/>
          </a:prstGeom>
        </p:spPr>
      </p:pic>
      <p:sp>
        <p:nvSpPr>
          <p:cNvPr id="10" name="TextBox 9">
            <a:extLst>
              <a:ext uri="{FF2B5EF4-FFF2-40B4-BE49-F238E27FC236}">
                <a16:creationId xmlns:a16="http://schemas.microsoft.com/office/drawing/2014/main" id="{7EFC49F3-46BD-4149-A424-D767B9703043}"/>
              </a:ext>
            </a:extLst>
          </p:cNvPr>
          <p:cNvSpPr txBox="1"/>
          <p:nvPr/>
        </p:nvSpPr>
        <p:spPr>
          <a:xfrm>
            <a:off x="1371600" y="351155"/>
            <a:ext cx="8601075" cy="646331"/>
          </a:xfrm>
          <a:prstGeom prst="rect">
            <a:avLst/>
          </a:prstGeom>
          <a:noFill/>
        </p:spPr>
        <p:txBody>
          <a:bodyPr wrap="square" rtlCol="0">
            <a:spAutoFit/>
          </a:bodyPr>
          <a:lstStyle/>
          <a:p>
            <a:r>
              <a:rPr lang="en-US" sz="3600" b="1" dirty="0">
                <a:solidFill>
                  <a:srgbClr val="0070C0"/>
                </a:solidFill>
              </a:rPr>
              <a:t>CREDIT SCORE PREDICTION</a:t>
            </a:r>
          </a:p>
        </p:txBody>
      </p:sp>
      <p:sp>
        <p:nvSpPr>
          <p:cNvPr id="11" name="TextBox 10">
            <a:extLst>
              <a:ext uri="{FF2B5EF4-FFF2-40B4-BE49-F238E27FC236}">
                <a16:creationId xmlns:a16="http://schemas.microsoft.com/office/drawing/2014/main" id="{95AB9467-E618-45EA-A063-B4325DB30B43}"/>
              </a:ext>
            </a:extLst>
          </p:cNvPr>
          <p:cNvSpPr txBox="1"/>
          <p:nvPr/>
        </p:nvSpPr>
        <p:spPr>
          <a:xfrm>
            <a:off x="1457325" y="962362"/>
            <a:ext cx="4543425" cy="369332"/>
          </a:xfrm>
          <a:prstGeom prst="rect">
            <a:avLst/>
          </a:prstGeom>
          <a:noFill/>
        </p:spPr>
        <p:txBody>
          <a:bodyPr wrap="square" rtlCol="0">
            <a:spAutoFit/>
          </a:bodyPr>
          <a:lstStyle/>
          <a:p>
            <a:r>
              <a:rPr lang="en-US" b="1" dirty="0">
                <a:solidFill>
                  <a:srgbClr val="FF0000"/>
                </a:solidFill>
              </a:rPr>
              <a:t>INFO 6105</a:t>
            </a:r>
          </a:p>
        </p:txBody>
      </p:sp>
      <p:sp>
        <p:nvSpPr>
          <p:cNvPr id="12" name="TextBox 11">
            <a:extLst>
              <a:ext uri="{FF2B5EF4-FFF2-40B4-BE49-F238E27FC236}">
                <a16:creationId xmlns:a16="http://schemas.microsoft.com/office/drawing/2014/main" id="{E11FD40D-C112-479D-88C3-102A19D2AB43}"/>
              </a:ext>
            </a:extLst>
          </p:cNvPr>
          <p:cNvSpPr txBox="1"/>
          <p:nvPr/>
        </p:nvSpPr>
        <p:spPr>
          <a:xfrm>
            <a:off x="1457325" y="4191952"/>
            <a:ext cx="5305425" cy="2031325"/>
          </a:xfrm>
          <a:prstGeom prst="rect">
            <a:avLst/>
          </a:prstGeom>
          <a:noFill/>
        </p:spPr>
        <p:txBody>
          <a:bodyPr wrap="square" rtlCol="0">
            <a:spAutoFit/>
          </a:bodyPr>
          <a:lstStyle/>
          <a:p>
            <a:r>
              <a:rPr lang="en-US" b="1" dirty="0">
                <a:solidFill>
                  <a:schemeClr val="accent5">
                    <a:lumMod val="50000"/>
                  </a:schemeClr>
                </a:solidFill>
              </a:rPr>
              <a:t>BY:</a:t>
            </a:r>
          </a:p>
          <a:p>
            <a:endParaRPr lang="en-US" b="1" dirty="0">
              <a:solidFill>
                <a:schemeClr val="accent5">
                  <a:lumMod val="50000"/>
                </a:schemeClr>
              </a:solidFill>
            </a:endParaRPr>
          </a:p>
          <a:p>
            <a:r>
              <a:rPr lang="en-US" b="1" dirty="0">
                <a:solidFill>
                  <a:schemeClr val="accent5">
                    <a:lumMod val="50000"/>
                  </a:schemeClr>
                </a:solidFill>
              </a:rPr>
              <a:t>NITYASHREE VIJAYKUMAR (001817368)</a:t>
            </a:r>
          </a:p>
          <a:p>
            <a:endParaRPr lang="en-US" b="1" dirty="0">
              <a:solidFill>
                <a:schemeClr val="accent5">
                  <a:lumMod val="50000"/>
                </a:schemeClr>
              </a:solidFill>
            </a:endParaRPr>
          </a:p>
          <a:p>
            <a:r>
              <a:rPr lang="en-US" b="1" dirty="0">
                <a:solidFill>
                  <a:schemeClr val="accent5">
                    <a:lumMod val="50000"/>
                  </a:schemeClr>
                </a:solidFill>
              </a:rPr>
              <a:t>NIRAMAY KELKAR (001080777)</a:t>
            </a:r>
          </a:p>
          <a:p>
            <a:endParaRPr lang="en-US" b="1" dirty="0">
              <a:solidFill>
                <a:schemeClr val="accent5">
                  <a:lumMod val="50000"/>
                </a:schemeClr>
              </a:solidFill>
            </a:endParaRPr>
          </a:p>
          <a:p>
            <a:r>
              <a:rPr lang="en-US" b="1">
                <a:solidFill>
                  <a:schemeClr val="accent5">
                    <a:lumMod val="50000"/>
                  </a:schemeClr>
                </a:solidFill>
              </a:rPr>
              <a:t>SHRAVANI VAZE (001375943)</a:t>
            </a:r>
            <a:endParaRPr lang="en-US" b="1" dirty="0">
              <a:solidFill>
                <a:schemeClr val="accent5">
                  <a:lumMod val="50000"/>
                </a:schemeClr>
              </a:solidFill>
            </a:endParaRPr>
          </a:p>
        </p:txBody>
      </p:sp>
      <p:pic>
        <p:nvPicPr>
          <p:cNvPr id="1030" name="Picture 6" descr="Bank of America logo">
            <a:extLst>
              <a:ext uri="{FF2B5EF4-FFF2-40B4-BE49-F238E27FC236}">
                <a16:creationId xmlns:a16="http://schemas.microsoft.com/office/drawing/2014/main" id="{99C8A591-E617-48C2-A6DC-378EE9B24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8576" y="-172720"/>
            <a:ext cx="2275841" cy="1314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8368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A0B9B68-05C7-4CFB-A7ED-7CDF02748EDA}"/>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10"/>
            <a:ext cx="8668512" cy="6857990"/>
          </a:xfrm>
          <a:prstGeom prst="rect">
            <a:avLst/>
          </a:prstGeom>
        </p:spPr>
      </p:pic>
      <p:sp>
        <p:nvSpPr>
          <p:cNvPr id="23"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9124AB-52C6-402B-977D-905ED2950E3A}"/>
              </a:ext>
            </a:extLst>
          </p:cNvPr>
          <p:cNvSpPr>
            <a:spLocks noGrp="1"/>
          </p:cNvSpPr>
          <p:nvPr>
            <p:ph type="title"/>
          </p:nvPr>
        </p:nvSpPr>
        <p:spPr>
          <a:xfrm>
            <a:off x="371093" y="1161288"/>
            <a:ext cx="5963031" cy="1124712"/>
          </a:xfrm>
        </p:spPr>
        <p:txBody>
          <a:bodyPr anchor="b">
            <a:normAutofit/>
          </a:bodyPr>
          <a:lstStyle/>
          <a:p>
            <a:r>
              <a:rPr lang="en-US" sz="3600" dirty="0"/>
              <a:t>REFERENCES</a:t>
            </a:r>
          </a:p>
        </p:txBody>
      </p:sp>
      <p:sp>
        <p:nvSpPr>
          <p:cNvPr id="24"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E2378D0-7A63-4101-8CF5-4DD1865FBA95}"/>
              </a:ext>
            </a:extLst>
          </p:cNvPr>
          <p:cNvSpPr>
            <a:spLocks noGrp="1"/>
          </p:cNvSpPr>
          <p:nvPr>
            <p:ph idx="1"/>
          </p:nvPr>
        </p:nvSpPr>
        <p:spPr>
          <a:xfrm>
            <a:off x="371094" y="3180968"/>
            <a:ext cx="6220206" cy="2744344"/>
          </a:xfrm>
        </p:spPr>
        <p:txBody>
          <a:bodyPr anchor="t">
            <a:normAutofit/>
          </a:bodyPr>
          <a:lstStyle/>
          <a:p>
            <a:r>
              <a:rPr lang="en-US" sz="2000" dirty="0">
                <a:hlinkClick r:id="rId3"/>
              </a:rPr>
              <a:t>https://www.kaggle.com</a:t>
            </a:r>
            <a:endParaRPr lang="en-US" sz="2000" dirty="0"/>
          </a:p>
          <a:p>
            <a:r>
              <a:rPr lang="en-US" sz="2000" dirty="0">
                <a:hlinkClick r:id="rId4"/>
              </a:rPr>
              <a:t>https://medium.com</a:t>
            </a:r>
            <a:endParaRPr lang="en-US" sz="2000" dirty="0"/>
          </a:p>
          <a:p>
            <a:r>
              <a:rPr lang="en-US" sz="2000" dirty="0">
                <a:hlinkClick r:id="rId5"/>
              </a:rPr>
              <a:t>https://towardsdatascience.com</a:t>
            </a:r>
            <a:endParaRPr lang="en-US" sz="2000" dirty="0"/>
          </a:p>
          <a:p>
            <a:r>
              <a:rPr lang="en-US" sz="2000" dirty="0"/>
              <a:t>Course Materials</a:t>
            </a:r>
          </a:p>
          <a:p>
            <a:endParaRPr lang="en-US" sz="1700" dirty="0"/>
          </a:p>
        </p:txBody>
      </p:sp>
    </p:spTree>
    <p:extLst>
      <p:ext uri="{BB962C8B-B14F-4D97-AF65-F5344CB8AC3E}">
        <p14:creationId xmlns:p14="http://schemas.microsoft.com/office/powerpoint/2010/main" val="33666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3A0AEC92-ECBD-4918-8A96-FCA2042736C7}"/>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330854" y="-152390"/>
            <a:ext cx="8861146" cy="7010390"/>
          </a:xfrm>
          <a:prstGeom prst="rect">
            <a:avLst/>
          </a:prstGeom>
        </p:spPr>
      </p:pic>
      <p:sp>
        <p:nvSpPr>
          <p:cNvPr id="31" name="Rectangle 3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C842D0-C682-460A-8C96-B1D497EEC1C1}"/>
              </a:ext>
            </a:extLst>
          </p:cNvPr>
          <p:cNvSpPr>
            <a:spLocks noGrp="1"/>
          </p:cNvSpPr>
          <p:nvPr>
            <p:ph type="title"/>
          </p:nvPr>
        </p:nvSpPr>
        <p:spPr>
          <a:xfrm>
            <a:off x="371094" y="1161288"/>
            <a:ext cx="5186426" cy="1124712"/>
          </a:xfrm>
        </p:spPr>
        <p:txBody>
          <a:bodyPr anchor="b">
            <a:normAutofit/>
          </a:bodyPr>
          <a:lstStyle/>
          <a:p>
            <a:r>
              <a:rPr lang="en-US" sz="3600" dirty="0"/>
              <a:t>Problem Statement </a:t>
            </a:r>
          </a:p>
        </p:txBody>
      </p:sp>
      <p:sp>
        <p:nvSpPr>
          <p:cNvPr id="33" name="Rectangle 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Content Placeholder 8">
            <a:extLst>
              <a:ext uri="{FF2B5EF4-FFF2-40B4-BE49-F238E27FC236}">
                <a16:creationId xmlns:a16="http://schemas.microsoft.com/office/drawing/2014/main" id="{55CB012B-8037-4A64-A2BD-528CA17B9AC1}"/>
              </a:ext>
            </a:extLst>
          </p:cNvPr>
          <p:cNvSpPr>
            <a:spLocks noGrp="1"/>
          </p:cNvSpPr>
          <p:nvPr>
            <p:ph idx="1"/>
          </p:nvPr>
        </p:nvSpPr>
        <p:spPr>
          <a:xfrm>
            <a:off x="371094" y="2718054"/>
            <a:ext cx="5186426" cy="3207258"/>
          </a:xfrm>
        </p:spPr>
        <p:txBody>
          <a:bodyPr anchor="t">
            <a:normAutofit/>
          </a:bodyPr>
          <a:lstStyle/>
          <a:p>
            <a:pPr marL="0" indent="0">
              <a:buNone/>
            </a:pPr>
            <a:r>
              <a:rPr lang="en-US" dirty="0"/>
              <a:t>Develop a data-driven credit risk model in python to predict the credit score of potential borrowers </a:t>
            </a:r>
          </a:p>
          <a:p>
            <a:pPr marL="0" indent="0">
              <a:buNone/>
            </a:pPr>
            <a:endParaRPr lang="en-US" dirty="0"/>
          </a:p>
        </p:txBody>
      </p:sp>
    </p:spTree>
    <p:extLst>
      <p:ext uri="{BB962C8B-B14F-4D97-AF65-F5344CB8AC3E}">
        <p14:creationId xmlns:p14="http://schemas.microsoft.com/office/powerpoint/2010/main" val="226894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08DE4FF-4B98-499D-B778-A72E26A8C614}"/>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406390"/>
            <a:ext cx="8668512" cy="72643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10407B-3C47-44D5-BAB1-51B5EF9C9361}"/>
              </a:ext>
            </a:extLst>
          </p:cNvPr>
          <p:cNvSpPr>
            <a:spLocks noGrp="1"/>
          </p:cNvSpPr>
          <p:nvPr>
            <p:ph type="title"/>
          </p:nvPr>
        </p:nvSpPr>
        <p:spPr>
          <a:xfrm>
            <a:off x="371093" y="1161288"/>
            <a:ext cx="5620131" cy="1150366"/>
          </a:xfrm>
        </p:spPr>
        <p:txBody>
          <a:bodyPr anchor="b">
            <a:normAutofit/>
          </a:bodyPr>
          <a:lstStyle/>
          <a:p>
            <a:r>
              <a:rPr lang="en-US" sz="3600" dirty="0"/>
              <a:t>Data Source</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E8CB828C-2B85-41DF-B6A4-13DE259C6D6E}"/>
              </a:ext>
            </a:extLst>
          </p:cNvPr>
          <p:cNvSpPr>
            <a:spLocks noGrp="1"/>
          </p:cNvSpPr>
          <p:nvPr>
            <p:ph idx="1"/>
          </p:nvPr>
        </p:nvSpPr>
        <p:spPr>
          <a:xfrm>
            <a:off x="371093" y="2718054"/>
            <a:ext cx="5620131" cy="3837940"/>
          </a:xfrm>
        </p:spPr>
        <p:txBody>
          <a:bodyPr anchor="t">
            <a:noAutofit/>
          </a:bodyPr>
          <a:lstStyle/>
          <a:p>
            <a:pPr marL="0" indent="0">
              <a:buNone/>
            </a:pPr>
            <a:r>
              <a:rPr lang="en-US" sz="1900" dirty="0"/>
              <a:t>The credit score prediction dataset can be obtained from Kaggle.</a:t>
            </a:r>
          </a:p>
          <a:p>
            <a:pPr marL="0" indent="0">
              <a:buNone/>
            </a:pPr>
            <a:r>
              <a:rPr lang="en-US" sz="1900" dirty="0"/>
              <a:t>The data is present in form of two csv files namely:</a:t>
            </a:r>
          </a:p>
          <a:p>
            <a:r>
              <a:rPr lang="en-US" sz="1900" dirty="0"/>
              <a:t>CreditScore_train.csv</a:t>
            </a:r>
          </a:p>
          <a:p>
            <a:r>
              <a:rPr lang="en-US" sz="1900" dirty="0"/>
              <a:t>CreditScore_test.csv</a:t>
            </a:r>
          </a:p>
          <a:p>
            <a:pPr marL="0" indent="0">
              <a:buNone/>
            </a:pPr>
            <a:r>
              <a:rPr lang="en-US" sz="1900" dirty="0"/>
              <a:t>The link to the dataset can be found below</a:t>
            </a:r>
          </a:p>
          <a:p>
            <a:pPr marL="0" indent="0">
              <a:buNone/>
            </a:pPr>
            <a:r>
              <a:rPr lang="en-US" sz="1900" dirty="0">
                <a:hlinkClick r:id="rId3"/>
              </a:rPr>
              <a:t>https://www.kaggle.com/prasy46/credit-score-prediction</a:t>
            </a:r>
            <a:r>
              <a:rPr lang="en-US" sz="1900" dirty="0"/>
              <a:t> </a:t>
            </a:r>
          </a:p>
        </p:txBody>
      </p:sp>
    </p:spTree>
    <p:extLst>
      <p:ext uri="{BB962C8B-B14F-4D97-AF65-F5344CB8AC3E}">
        <p14:creationId xmlns:p14="http://schemas.microsoft.com/office/powerpoint/2010/main" val="117653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Content Placeholder 21">
            <a:extLst>
              <a:ext uri="{FF2B5EF4-FFF2-40B4-BE49-F238E27FC236}">
                <a16:creationId xmlns:a16="http://schemas.microsoft.com/office/drawing/2014/main" id="{66D07FE4-7CD7-4D3B-881D-85D6A0B40B06}"/>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330854" y="-152390"/>
            <a:ext cx="8861146" cy="7010390"/>
          </a:xfrm>
          <a:prstGeom prst="rect">
            <a:avLst/>
          </a:prstGeom>
        </p:spPr>
      </p:pic>
      <p:sp>
        <p:nvSpPr>
          <p:cNvPr id="31" name="Rectangle 3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27CBDCC9-A0E1-4D8B-B1A6-C1EB2A42E6EB}"/>
              </a:ext>
            </a:extLst>
          </p:cNvPr>
          <p:cNvSpPr>
            <a:spLocks noGrp="1"/>
          </p:cNvSpPr>
          <p:nvPr>
            <p:ph type="title"/>
          </p:nvPr>
        </p:nvSpPr>
        <p:spPr>
          <a:xfrm>
            <a:off x="371094" y="1415288"/>
            <a:ext cx="7868666" cy="560070"/>
          </a:xfrm>
        </p:spPr>
        <p:txBody>
          <a:bodyPr anchor="b">
            <a:normAutofit/>
          </a:bodyPr>
          <a:lstStyle/>
          <a:p>
            <a:r>
              <a:rPr lang="en-US" sz="3200" dirty="0"/>
              <a:t>Existing Solutions</a:t>
            </a:r>
          </a:p>
        </p:txBody>
      </p:sp>
      <p:sp>
        <p:nvSpPr>
          <p:cNvPr id="33" name="Rectangle 3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Content Placeholder 25">
            <a:extLst>
              <a:ext uri="{FF2B5EF4-FFF2-40B4-BE49-F238E27FC236}">
                <a16:creationId xmlns:a16="http://schemas.microsoft.com/office/drawing/2014/main" id="{12614D6A-B8FA-4297-BA74-672F9566D4AD}"/>
              </a:ext>
            </a:extLst>
          </p:cNvPr>
          <p:cNvSpPr>
            <a:spLocks noGrp="1"/>
          </p:cNvSpPr>
          <p:nvPr>
            <p:ph idx="1"/>
          </p:nvPr>
        </p:nvSpPr>
        <p:spPr>
          <a:xfrm>
            <a:off x="371094" y="2718054"/>
            <a:ext cx="5521706" cy="3876802"/>
          </a:xfrm>
        </p:spPr>
        <p:txBody>
          <a:bodyPr anchor="t">
            <a:normAutofit/>
          </a:bodyPr>
          <a:lstStyle/>
          <a:p>
            <a:r>
              <a:rPr lang="en-US" sz="1700" dirty="0"/>
              <a:t>Existing Solutions predict the credit scores by splitting the data into train and test datasets while our solution approaches the problem by splitting the data into train, validation and test datasets</a:t>
            </a:r>
          </a:p>
          <a:p>
            <a:r>
              <a:rPr lang="en-US" sz="1700" dirty="0"/>
              <a:t>Implemented the hyper parameter tuning that was absent in the existing solutions </a:t>
            </a:r>
          </a:p>
          <a:p>
            <a:r>
              <a:rPr lang="en-US" sz="1700" dirty="0"/>
              <a:t>The approach taken to preprocess the data in the</a:t>
            </a:r>
            <a:r>
              <a:rPr lang="en-US" sz="2000" dirty="0"/>
              <a:t> </a:t>
            </a:r>
            <a:r>
              <a:rPr lang="en-US" sz="1700" dirty="0"/>
              <a:t>existing solution is by merging the train and test dataset, however our solution follows the procedure taught by the professor wherein the test data is preprocessed individually.</a:t>
            </a:r>
          </a:p>
          <a:p>
            <a:endParaRPr lang="en-US" sz="1700" dirty="0"/>
          </a:p>
        </p:txBody>
      </p:sp>
    </p:spTree>
    <p:extLst>
      <p:ext uri="{BB962C8B-B14F-4D97-AF65-F5344CB8AC3E}">
        <p14:creationId xmlns:p14="http://schemas.microsoft.com/office/powerpoint/2010/main" val="372535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5410156-E56E-48CE-BE04-B7B2A04B0013}"/>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26CEEA-47DC-4074-9FAD-969CD81DB265}"/>
              </a:ext>
            </a:extLst>
          </p:cNvPr>
          <p:cNvSpPr>
            <a:spLocks noGrp="1"/>
          </p:cNvSpPr>
          <p:nvPr>
            <p:ph type="title"/>
          </p:nvPr>
        </p:nvSpPr>
        <p:spPr>
          <a:xfrm>
            <a:off x="371094" y="1161288"/>
            <a:ext cx="5592826" cy="1154176"/>
          </a:xfrm>
        </p:spPr>
        <p:txBody>
          <a:bodyPr anchor="b">
            <a:normAutofit/>
          </a:bodyPr>
          <a:lstStyle/>
          <a:p>
            <a:r>
              <a:rPr lang="en-US" sz="3600" dirty="0"/>
              <a:t>Idea</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206BF55C-881E-4B46-BFF0-8331A066076F}"/>
              </a:ext>
            </a:extLst>
          </p:cNvPr>
          <p:cNvSpPr>
            <a:spLocks noGrp="1"/>
          </p:cNvSpPr>
          <p:nvPr>
            <p:ph idx="1"/>
          </p:nvPr>
        </p:nvSpPr>
        <p:spPr>
          <a:xfrm>
            <a:off x="371094" y="2553208"/>
            <a:ext cx="5592826" cy="4098671"/>
          </a:xfrm>
        </p:spPr>
        <p:txBody>
          <a:bodyPr anchor="t">
            <a:normAutofit/>
          </a:bodyPr>
          <a:lstStyle/>
          <a:p>
            <a:r>
              <a:rPr lang="en-US" dirty="0"/>
              <a:t>Develop a data-driven credit risk model in python to predict the credit score of potential borrowers </a:t>
            </a:r>
          </a:p>
          <a:p>
            <a:r>
              <a:rPr lang="en-US" dirty="0"/>
              <a:t>Try all Regression models and benchmark the best and predict using the same</a:t>
            </a:r>
          </a:p>
          <a:p>
            <a:pPr marL="0" indent="0">
              <a:buNone/>
            </a:pPr>
            <a:endParaRPr lang="en-US" sz="2100" dirty="0"/>
          </a:p>
          <a:p>
            <a:endParaRPr lang="en-US" sz="1800" dirty="0"/>
          </a:p>
          <a:p>
            <a:endParaRPr lang="en-US" sz="1800" dirty="0"/>
          </a:p>
          <a:p>
            <a:endParaRPr lang="en-US" sz="1800" dirty="0"/>
          </a:p>
          <a:p>
            <a:endParaRPr lang="en-US" sz="1800" dirty="0"/>
          </a:p>
          <a:p>
            <a:pPr marL="0" indent="0">
              <a:buNone/>
            </a:pPr>
            <a:endParaRPr lang="en-US" sz="1700" dirty="0"/>
          </a:p>
        </p:txBody>
      </p:sp>
    </p:spTree>
    <p:extLst>
      <p:ext uri="{BB962C8B-B14F-4D97-AF65-F5344CB8AC3E}">
        <p14:creationId xmlns:p14="http://schemas.microsoft.com/office/powerpoint/2010/main" val="14181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2846268-B594-4905-BA9F-E3699FE51ECC}"/>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10"/>
            <a:ext cx="8668512" cy="6857990"/>
          </a:xfrm>
          <a:prstGeom prst="rect">
            <a:avLst/>
          </a:prstGeom>
        </p:spPr>
      </p:pic>
      <p:sp>
        <p:nvSpPr>
          <p:cNvPr id="23"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C43AA99-583B-4C07-B04F-790650EBD369}"/>
              </a:ext>
            </a:extLst>
          </p:cNvPr>
          <p:cNvSpPr>
            <a:spLocks noGrp="1"/>
          </p:cNvSpPr>
          <p:nvPr>
            <p:ph type="title"/>
          </p:nvPr>
        </p:nvSpPr>
        <p:spPr>
          <a:xfrm>
            <a:off x="371094" y="1161288"/>
            <a:ext cx="8668512" cy="739648"/>
          </a:xfrm>
        </p:spPr>
        <p:txBody>
          <a:bodyPr anchor="b">
            <a:normAutofit/>
          </a:bodyPr>
          <a:lstStyle/>
          <a:p>
            <a:r>
              <a:rPr lang="en-US" sz="3600" dirty="0"/>
              <a:t>Data Preprocessing</a:t>
            </a:r>
          </a:p>
        </p:txBody>
      </p:sp>
      <p:sp>
        <p:nvSpPr>
          <p:cNvPr id="24"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BDBE5196-2071-4968-954D-23A3D61012FF}"/>
              </a:ext>
            </a:extLst>
          </p:cNvPr>
          <p:cNvSpPr>
            <a:spLocks noGrp="1"/>
          </p:cNvSpPr>
          <p:nvPr>
            <p:ph idx="1"/>
          </p:nvPr>
        </p:nvSpPr>
        <p:spPr>
          <a:xfrm>
            <a:off x="371094" y="2747390"/>
            <a:ext cx="8249031" cy="3729610"/>
          </a:xfrm>
        </p:spPr>
        <p:txBody>
          <a:bodyPr anchor="t">
            <a:normAutofit fontScale="70000" lnSpcReduction="20000"/>
          </a:bodyPr>
          <a:lstStyle/>
          <a:p>
            <a:r>
              <a:rPr lang="en-US" sz="2900" dirty="0"/>
              <a:t>Dropped 12 columns with more than 60% missing values as it made no sense to impute these values</a:t>
            </a:r>
          </a:p>
          <a:p>
            <a:r>
              <a:rPr lang="en-US" sz="2900" dirty="0"/>
              <a:t>Dropped the columns that had correlation coefficient more than 0.3</a:t>
            </a:r>
          </a:p>
          <a:p>
            <a:r>
              <a:rPr lang="en-US" sz="2900" dirty="0"/>
              <a:t>Used p-value for feature-selection based on feature’s statistical significance. </a:t>
            </a:r>
          </a:p>
          <a:p>
            <a:r>
              <a:rPr lang="en-US" sz="2900" dirty="0"/>
              <a:t>Dropped columns that had p-value more than 0.05</a:t>
            </a:r>
          </a:p>
          <a:p>
            <a:r>
              <a:rPr lang="en-US" sz="2900" dirty="0"/>
              <a:t>Data imputation using mean and backfill method in fillna</a:t>
            </a:r>
          </a:p>
          <a:p>
            <a:endParaRPr lang="en-US" sz="1700" dirty="0"/>
          </a:p>
          <a:p>
            <a:pPr marL="0" indent="0">
              <a:buNone/>
            </a:pPr>
            <a:endParaRPr lang="en-US" sz="1700" dirty="0"/>
          </a:p>
          <a:p>
            <a:pPr marL="0" indent="0">
              <a:buNone/>
            </a:pPr>
            <a:r>
              <a:rPr lang="en-US" sz="1700" dirty="0"/>
              <a:t>	</a:t>
            </a:r>
          </a:p>
        </p:txBody>
      </p:sp>
    </p:spTree>
    <p:extLst>
      <p:ext uri="{BB962C8B-B14F-4D97-AF65-F5344CB8AC3E}">
        <p14:creationId xmlns:p14="http://schemas.microsoft.com/office/powerpoint/2010/main" val="284671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660217A-DBC7-40C1-8C7C-51DA919262C3}"/>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1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317544-31CB-4298-8B2E-272A28724405}"/>
              </a:ext>
            </a:extLst>
          </p:cNvPr>
          <p:cNvSpPr>
            <a:spLocks noGrp="1"/>
          </p:cNvSpPr>
          <p:nvPr>
            <p:ph type="title"/>
          </p:nvPr>
        </p:nvSpPr>
        <p:spPr>
          <a:xfrm>
            <a:off x="371094" y="1161288"/>
            <a:ext cx="8336026" cy="906780"/>
          </a:xfrm>
        </p:spPr>
        <p:txBody>
          <a:bodyPr anchor="b">
            <a:normAutofit/>
          </a:bodyPr>
          <a:lstStyle/>
          <a:p>
            <a:r>
              <a:rPr lang="en-US" sz="3600" dirty="0"/>
              <a:t>Model Training</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036F6DF-82D0-4E36-AFD8-8D376C02F478}"/>
              </a:ext>
            </a:extLst>
          </p:cNvPr>
          <p:cNvSpPr>
            <a:spLocks noGrp="1"/>
          </p:cNvSpPr>
          <p:nvPr>
            <p:ph idx="1"/>
          </p:nvPr>
        </p:nvSpPr>
        <p:spPr>
          <a:xfrm>
            <a:off x="371094" y="2530601"/>
            <a:ext cx="8336026" cy="4146551"/>
          </a:xfrm>
        </p:spPr>
        <p:txBody>
          <a:bodyPr anchor="t">
            <a:normAutofit/>
          </a:bodyPr>
          <a:lstStyle/>
          <a:p>
            <a:pPr marL="0" indent="0">
              <a:buNone/>
            </a:pPr>
            <a:r>
              <a:rPr lang="en-US" sz="1700" dirty="0"/>
              <a:t>Regressor models used on credit score prediction dataset:</a:t>
            </a:r>
          </a:p>
          <a:p>
            <a:r>
              <a:rPr lang="en-US" sz="1700" dirty="0"/>
              <a:t>Linear Regression</a:t>
            </a:r>
          </a:p>
          <a:p>
            <a:r>
              <a:rPr lang="en-US" sz="1700" dirty="0"/>
              <a:t>Decision Tree Regressor</a:t>
            </a:r>
          </a:p>
          <a:p>
            <a:r>
              <a:rPr lang="en-US" sz="1700" dirty="0"/>
              <a:t>KNeighbors Regressor</a:t>
            </a:r>
          </a:p>
          <a:p>
            <a:r>
              <a:rPr lang="en-US" sz="1700" dirty="0"/>
              <a:t>Random Forest Regressor</a:t>
            </a:r>
          </a:p>
          <a:p>
            <a:r>
              <a:rPr lang="en-US" sz="1700" dirty="0"/>
              <a:t>Gradient Boosting Regressor</a:t>
            </a:r>
          </a:p>
          <a:p>
            <a:r>
              <a:rPr lang="en-US" sz="1700" dirty="0"/>
              <a:t>Ada Boost Regressor</a:t>
            </a:r>
          </a:p>
          <a:p>
            <a:pPr marL="0" indent="0">
              <a:buNone/>
            </a:pPr>
            <a:r>
              <a:rPr lang="en-US" sz="1700" dirty="0"/>
              <a:t>Compared different models using negative mean absolute error metrics</a:t>
            </a:r>
          </a:p>
          <a:p>
            <a:pPr marL="0" indent="0">
              <a:buNone/>
            </a:pPr>
            <a:endParaRPr lang="en-US" sz="1700" dirty="0"/>
          </a:p>
          <a:p>
            <a:endParaRPr lang="en-US" sz="1700" dirty="0"/>
          </a:p>
          <a:p>
            <a:endParaRPr lang="en-US" sz="1700" dirty="0"/>
          </a:p>
          <a:p>
            <a:endParaRPr lang="en-US" sz="1700" dirty="0"/>
          </a:p>
          <a:p>
            <a:endParaRPr lang="en-US" sz="1700" dirty="0"/>
          </a:p>
        </p:txBody>
      </p:sp>
    </p:spTree>
    <p:extLst>
      <p:ext uri="{BB962C8B-B14F-4D97-AF65-F5344CB8AC3E}">
        <p14:creationId xmlns:p14="http://schemas.microsoft.com/office/powerpoint/2010/main" val="1402956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087F4C1-7304-40E6-A5D7-5DF13EA3D65F}"/>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152390"/>
            <a:ext cx="8668512" cy="6857990"/>
          </a:xfrm>
          <a:prstGeom prst="rect">
            <a:avLst/>
          </a:prstGeom>
        </p:spPr>
      </p:pic>
      <p:sp>
        <p:nvSpPr>
          <p:cNvPr id="11"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26E95AE2-4DF4-47B6-9831-32FBC54A37F4}"/>
              </a:ext>
            </a:extLst>
          </p:cNvPr>
          <p:cNvSpPr>
            <a:spLocks noGrp="1"/>
          </p:cNvSpPr>
          <p:nvPr>
            <p:ph type="title"/>
          </p:nvPr>
        </p:nvSpPr>
        <p:spPr>
          <a:xfrm>
            <a:off x="371093" y="1161288"/>
            <a:ext cx="6744081" cy="1124712"/>
          </a:xfrm>
        </p:spPr>
        <p:txBody>
          <a:bodyPr anchor="b">
            <a:normAutofit/>
          </a:bodyPr>
          <a:lstStyle/>
          <a:p>
            <a:r>
              <a:rPr lang="en-US" sz="2800" dirty="0"/>
              <a:t>RESULTS</a:t>
            </a:r>
          </a:p>
        </p:txBody>
      </p:sp>
      <p:sp>
        <p:nvSpPr>
          <p:cNvPr id="13"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025706D1-BA88-4A10-8C4A-C59250150D3D}"/>
              </a:ext>
            </a:extLst>
          </p:cNvPr>
          <p:cNvSpPr>
            <a:spLocks noGrp="1"/>
          </p:cNvSpPr>
          <p:nvPr>
            <p:ph idx="1"/>
          </p:nvPr>
        </p:nvSpPr>
        <p:spPr>
          <a:xfrm>
            <a:off x="371094" y="2718054"/>
            <a:ext cx="7077456" cy="3207258"/>
          </a:xfrm>
        </p:spPr>
        <p:txBody>
          <a:bodyPr anchor="t">
            <a:normAutofit/>
          </a:bodyPr>
          <a:lstStyle/>
          <a:p>
            <a:r>
              <a:rPr lang="en-US" sz="1900" dirty="0"/>
              <a:t>Random Forest Regressor outperform all the other models hence is considered as an ideal fit for this dataset.</a:t>
            </a:r>
          </a:p>
          <a:p>
            <a:r>
              <a:rPr lang="en-US" sz="1900" dirty="0"/>
              <a:t>Implemented Hyperparameter Tuning for RandomForestRegressor and GradientBoostingRegressor using GridSearchCV to evaluate which one performed better </a:t>
            </a:r>
          </a:p>
          <a:p>
            <a:r>
              <a:rPr lang="en-US" sz="1900" dirty="0"/>
              <a:t>Tested Random Forest Regressor to obtain a r2 score of </a:t>
            </a:r>
            <a:r>
              <a:rPr lang="en-US" sz="1900" b="1" dirty="0"/>
              <a:t>0.98</a:t>
            </a:r>
          </a:p>
          <a:p>
            <a:pPr marL="0" indent="0">
              <a:buNone/>
            </a:pPr>
            <a:endParaRPr lang="en-US" sz="1700" dirty="0"/>
          </a:p>
        </p:txBody>
      </p:sp>
    </p:spTree>
    <p:extLst>
      <p:ext uri="{BB962C8B-B14F-4D97-AF65-F5344CB8AC3E}">
        <p14:creationId xmlns:p14="http://schemas.microsoft.com/office/powerpoint/2010/main" val="2679457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7EC7E88-4432-4AAD-A612-8738895D5A01}"/>
              </a:ext>
            </a:extLst>
          </p:cNvPr>
          <p:cNvPicPr>
            <a:picLocks noChangeAspect="1"/>
          </p:cNvPicPr>
          <p:nvPr/>
        </p:nvPicPr>
        <p:blipFill rotWithShape="1">
          <a:blip r:embed="rId2">
            <a:extLst>
              <a:ext uri="{28A0092B-C50C-407E-A947-70E740481C1C}">
                <a14:useLocalDpi xmlns:a14="http://schemas.microsoft.com/office/drawing/2010/main" val="0"/>
              </a:ext>
            </a:extLst>
          </a:blip>
          <a:srcRect l="3591" r="25309"/>
          <a:stretch/>
        </p:blipFill>
        <p:spPr>
          <a:xfrm>
            <a:off x="3523488" y="-152390"/>
            <a:ext cx="8668512" cy="6857990"/>
          </a:xfrm>
          <a:prstGeom prst="rect">
            <a:avLst/>
          </a:prstGeom>
        </p:spPr>
      </p:pic>
      <p:sp>
        <p:nvSpPr>
          <p:cNvPr id="14" name="Rectangle 1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D271DE4-0D09-4587-B52F-E8097D24D640}"/>
              </a:ext>
            </a:extLst>
          </p:cNvPr>
          <p:cNvSpPr>
            <a:spLocks noGrp="1"/>
          </p:cNvSpPr>
          <p:nvPr>
            <p:ph type="title"/>
          </p:nvPr>
        </p:nvSpPr>
        <p:spPr>
          <a:xfrm>
            <a:off x="371093" y="1161288"/>
            <a:ext cx="6477381" cy="1124712"/>
          </a:xfrm>
        </p:spPr>
        <p:txBody>
          <a:bodyPr anchor="b">
            <a:normAutofit/>
          </a:bodyPr>
          <a:lstStyle/>
          <a:p>
            <a:r>
              <a:rPr lang="en-US" sz="3600" dirty="0"/>
              <a:t>FUTURE SCOPE</a:t>
            </a: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F2FD615C-2438-48A0-A7C3-437A77995037}"/>
              </a:ext>
            </a:extLst>
          </p:cNvPr>
          <p:cNvSpPr>
            <a:spLocks noGrp="1"/>
          </p:cNvSpPr>
          <p:nvPr>
            <p:ph idx="1"/>
          </p:nvPr>
        </p:nvSpPr>
        <p:spPr>
          <a:xfrm>
            <a:off x="371093" y="2718054"/>
            <a:ext cx="6572631" cy="3268980"/>
          </a:xfrm>
        </p:spPr>
        <p:txBody>
          <a:bodyPr anchor="t">
            <a:normAutofit/>
          </a:bodyPr>
          <a:lstStyle/>
          <a:p>
            <a:r>
              <a:rPr lang="en-US" dirty="0"/>
              <a:t>Additional preprocessing on the given data</a:t>
            </a:r>
          </a:p>
          <a:p>
            <a:r>
              <a:rPr lang="en-US" dirty="0"/>
              <a:t>Greater variety of base model can be used</a:t>
            </a:r>
          </a:p>
          <a:p>
            <a:pPr marL="0" indent="0">
              <a:buNone/>
            </a:pPr>
            <a:endParaRPr lang="en-US" sz="1700" dirty="0"/>
          </a:p>
        </p:txBody>
      </p:sp>
    </p:spTree>
    <p:extLst>
      <p:ext uri="{BB962C8B-B14F-4D97-AF65-F5344CB8AC3E}">
        <p14:creationId xmlns:p14="http://schemas.microsoft.com/office/powerpoint/2010/main" val="423135144"/>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49</TotalTime>
  <Words>390</Words>
  <Application>Microsoft Macintosh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Narrow</vt:lpstr>
      <vt:lpstr>Calibri</vt:lpstr>
      <vt:lpstr>Neue Haas Grotesk Text Pro</vt:lpstr>
      <vt:lpstr>AccentBoxVTI</vt:lpstr>
      <vt:lpstr>PowerPoint Presentation</vt:lpstr>
      <vt:lpstr>Problem Statement </vt:lpstr>
      <vt:lpstr>Data Source</vt:lpstr>
      <vt:lpstr>Existing Solutions</vt:lpstr>
      <vt:lpstr>Idea</vt:lpstr>
      <vt:lpstr>Data Preprocessing</vt:lpstr>
      <vt:lpstr>Model Training</vt:lpstr>
      <vt:lpstr>RESULTS</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Bhushan Vaze</dc:creator>
  <cp:lastModifiedBy>Niramay Kelkar</cp:lastModifiedBy>
  <cp:revision>8</cp:revision>
  <dcterms:created xsi:type="dcterms:W3CDTF">2020-12-13T15:14:00Z</dcterms:created>
  <dcterms:modified xsi:type="dcterms:W3CDTF">2020-12-13T17:19:33Z</dcterms:modified>
</cp:coreProperties>
</file>