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7" r:id="rId12"/>
    <p:sldId id="268" r:id="rId13"/>
    <p:sldId id="265" r:id="rId14"/>
  </p:sldIdLst>
  <p:sldSz cx="18288000" cy="10287000"/>
  <p:notesSz cx="6858000" cy="9144000"/>
  <p:embeddedFontLst>
    <p:embeddedFont>
      <p:font typeface="Century Gothic Paneuropean" panose="020B0604020202020204" charset="0"/>
      <p:regular r:id="rId15"/>
    </p:embeddedFont>
    <p:embeddedFont>
      <p:font typeface="Century Gothic Paneuropean 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0" d="100"/>
          <a:sy n="40" d="100"/>
        </p:scale>
        <p:origin x="900" y="3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636466" y="2970873"/>
            <a:ext cx="13018493" cy="2998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71"/>
              </a:lnSpc>
            </a:pPr>
            <a:r>
              <a:rPr lang="en-US" sz="5693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AN ANALYSIS OF CAREER TRAJECTORIES: SALARY &amp; EXPERIENCE ACROSS GLOBAL INDUSTRIES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835982" y="6043818"/>
            <a:ext cx="4684128" cy="41709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0"/>
              </a:lnSpc>
            </a:pPr>
            <a:r>
              <a:rPr lang="en-US" sz="3393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Submitted By</a:t>
            </a:r>
          </a:p>
          <a:p>
            <a:pPr algn="ctr">
              <a:lnSpc>
                <a:spcPts val="4750"/>
              </a:lnSpc>
            </a:pPr>
            <a:r>
              <a:rPr lang="en-US" sz="3393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NIRANJANA KS</a:t>
            </a:r>
          </a:p>
          <a:p>
            <a:pPr algn="ctr">
              <a:lnSpc>
                <a:spcPts val="4750"/>
              </a:lnSpc>
            </a:pPr>
            <a:r>
              <a:rPr lang="en-US" sz="3393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10/08/2025</a:t>
            </a:r>
          </a:p>
          <a:p>
            <a:pPr algn="ctr">
              <a:lnSpc>
                <a:spcPts val="4750"/>
              </a:lnSpc>
            </a:pPr>
            <a:r>
              <a:rPr lang="en-US" sz="3393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DATA ANALYTICS &amp; DATA SCIENCE</a:t>
            </a:r>
          </a:p>
          <a:p>
            <a:pPr algn="ctr">
              <a:lnSpc>
                <a:spcPts val="4750"/>
              </a:lnSpc>
            </a:pPr>
            <a:r>
              <a:rPr lang="en-US" sz="3393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Batch: May-2025</a:t>
            </a:r>
          </a:p>
          <a:p>
            <a:pPr algn="ctr">
              <a:lnSpc>
                <a:spcPts val="4750"/>
              </a:lnSpc>
            </a:pPr>
            <a:endParaRPr lang="en-US" sz="3393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75411" y="1690069"/>
            <a:ext cx="8537178" cy="1402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IN" sz="8800" dirty="0"/>
              <a:t>KEY INSIGHTS</a:t>
            </a:r>
            <a:endParaRPr lang="en-US" sz="8192" b="1" dirty="0">
              <a:solidFill>
                <a:srgbClr val="000000"/>
              </a:solidFill>
              <a:latin typeface="Century Gothic Paneuropean Bold"/>
              <a:ea typeface="Century Gothic Paneuropean Bold"/>
              <a:cs typeface="Century Gothic Paneuropean Bold"/>
              <a:sym typeface="Century Gothic Paneuropean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853040" y="3467100"/>
            <a:ext cx="14585343" cy="55399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dirty="0"/>
              <a:t>1. Professionals with 10+ years’ experience earn 2.5× more than those with &lt;3 years.</a:t>
            </a:r>
          </a:p>
          <a:p>
            <a:r>
              <a:rPr lang="en-US" sz="4000" dirty="0"/>
              <a:t>2. Interpretation, International Development, and Oil lead in salaries.</a:t>
            </a:r>
          </a:p>
          <a:p>
            <a:r>
              <a:rPr lang="en-US" sz="4000" dirty="0"/>
              <a:t>3. Gender pay gap of 10–15% in 60%+ of industries.</a:t>
            </a:r>
          </a:p>
          <a:p>
            <a:r>
              <a:rPr lang="en-US" sz="4000" dirty="0"/>
              <a:t>4. Master’s/College degree holders earn more.</a:t>
            </a:r>
          </a:p>
          <a:p>
            <a:r>
              <a:rPr lang="en-US" sz="4000" dirty="0"/>
              <a:t>5. USA, Canada, and Australia offer highest pay.</a:t>
            </a:r>
          </a:p>
          <a:p>
            <a:r>
              <a:rPr lang="en-US" sz="4000" dirty="0"/>
              <a:t>6. Salaries in USD are higher than other currencies.</a:t>
            </a:r>
          </a:p>
          <a:p>
            <a:r>
              <a:rPr lang="en-US" sz="4000" dirty="0"/>
              <a:t>7. Top job titles: Director, Software Engineer, Project Manager, Senior Software Engineer.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CE2F18-3C9A-7128-F64A-827C5250FA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901D206F-4062-D5C9-5487-0FC70320BA47}"/>
              </a:ext>
            </a:extLst>
          </p:cNvPr>
          <p:cNvSpPr txBox="1"/>
          <p:nvPr/>
        </p:nvSpPr>
        <p:spPr>
          <a:xfrm>
            <a:off x="3226469" y="1398459"/>
            <a:ext cx="11810999" cy="14025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IN" sz="8800" dirty="0"/>
              <a:t>RECOMMENDATIONS</a:t>
            </a:r>
            <a:endParaRPr lang="en-US" sz="8192" b="1" dirty="0">
              <a:solidFill>
                <a:srgbClr val="000000"/>
              </a:solidFill>
              <a:latin typeface="Century Gothic Paneuropean Bold"/>
              <a:ea typeface="Century Gothic Paneuropean Bold"/>
              <a:cs typeface="Century Gothic Paneuropean Bold"/>
              <a:sym typeface="Century Gothic Paneuropean Bold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9109CC83-F30B-50FB-9F43-050B5210C707}"/>
              </a:ext>
            </a:extLst>
          </p:cNvPr>
          <p:cNvSpPr txBox="1"/>
          <p:nvPr/>
        </p:nvSpPr>
        <p:spPr>
          <a:xfrm>
            <a:off x="1853040" y="3467100"/>
            <a:ext cx="14585343" cy="30777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dirty="0"/>
              <a:t>- Retain senior talent through competitive pay &amp; career growth</a:t>
            </a:r>
          </a:p>
          <a:p>
            <a:r>
              <a:rPr lang="en-US" sz="4000" dirty="0"/>
              <a:t>- Audit and close gender pay gaps</a:t>
            </a:r>
          </a:p>
          <a:p>
            <a:r>
              <a:rPr lang="en-US" sz="4000" dirty="0"/>
              <a:t>- Invest in higher education &amp; upskilling programs</a:t>
            </a:r>
          </a:p>
          <a:p>
            <a:r>
              <a:rPr lang="en-US" sz="4000" dirty="0"/>
              <a:t>- Explore high-paying industries &amp; countries</a:t>
            </a:r>
          </a:p>
          <a:p>
            <a:r>
              <a:rPr lang="en-US" sz="4000" dirty="0"/>
              <a:t>- Standardize salary reporting in USD for comparison</a:t>
            </a:r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67E52AAA-276D-842E-C930-D6BB32AECAB7}"/>
              </a:ext>
            </a:extLst>
          </p:cNvPr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F837A0D1-4FC8-0471-1FDB-C7133C685D4C}"/>
                </a:ext>
              </a:extLst>
            </p:cNvPr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8438622C-CCD4-AB97-1BEA-D5ED672895BA}"/>
                </a:ext>
              </a:extLst>
            </p:cNvPr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F5CC6004-C468-1D0E-C927-F00C7D212B6B}"/>
              </a:ext>
            </a:extLst>
          </p:cNvPr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6D2E82FA-4BE4-6878-6FA3-3639AA7947CF}"/>
                </a:ext>
              </a:extLst>
            </p:cNvPr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54BD3EF3-9401-05EC-CD6B-EA9A3F889465}"/>
                </a:ext>
              </a:extLst>
            </p:cNvPr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>
            <a:extLst>
              <a:ext uri="{FF2B5EF4-FFF2-40B4-BE49-F238E27FC236}">
                <a16:creationId xmlns:a16="http://schemas.microsoft.com/office/drawing/2014/main" id="{84136072-6408-4F1F-1907-794FD2AE56F5}"/>
              </a:ext>
            </a:extLst>
          </p:cNvPr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175F1104-5B56-0379-F2A9-F8B698262EA8}"/>
              </a:ext>
            </a:extLst>
          </p:cNvPr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>
            <a:extLst>
              <a:ext uri="{FF2B5EF4-FFF2-40B4-BE49-F238E27FC236}">
                <a16:creationId xmlns:a16="http://schemas.microsoft.com/office/drawing/2014/main" id="{7FFAB08D-E267-F90C-2CE5-1E91F5C9F4D7}"/>
              </a:ext>
            </a:extLst>
          </p:cNvPr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AE36C3CA-B7F3-8ACC-5E04-117A22921F4D}"/>
                </a:ext>
              </a:extLst>
            </p:cNvPr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56951635-DE03-ED30-9361-14C2A9BB48BF}"/>
                </a:ext>
              </a:extLst>
            </p:cNvPr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73943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88A82-5D13-DD6A-1712-7A1987C71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9B61443A-F507-F9F4-3CED-49011FFA8430}"/>
              </a:ext>
            </a:extLst>
          </p:cNvPr>
          <p:cNvSpPr txBox="1"/>
          <p:nvPr/>
        </p:nvSpPr>
        <p:spPr>
          <a:xfrm>
            <a:off x="3226469" y="1398459"/>
            <a:ext cx="11810999" cy="14025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IN" sz="8800" dirty="0"/>
              <a:t>CONCLUTION</a:t>
            </a:r>
            <a:endParaRPr lang="en-US" sz="8192" b="1" dirty="0">
              <a:solidFill>
                <a:srgbClr val="000000"/>
              </a:solidFill>
              <a:latin typeface="Century Gothic Paneuropean Bold"/>
              <a:ea typeface="Century Gothic Paneuropean Bold"/>
              <a:cs typeface="Century Gothic Paneuropean Bold"/>
              <a:sym typeface="Century Gothic Paneuropean Bold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8571022F-E1B9-F10D-7514-31663B7654B8}"/>
              </a:ext>
            </a:extLst>
          </p:cNvPr>
          <p:cNvSpPr txBox="1"/>
          <p:nvPr/>
        </p:nvSpPr>
        <p:spPr>
          <a:xfrm>
            <a:off x="1853040" y="3912393"/>
            <a:ext cx="14585343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dirty="0"/>
              <a:t>- Salary trends are influenced by experience, education, industry, and geography.</a:t>
            </a:r>
          </a:p>
          <a:p>
            <a:r>
              <a:rPr lang="en-US" sz="4000" dirty="0"/>
              <a:t>- Insights support better career planning &amp; recruitment strategy.</a:t>
            </a:r>
          </a:p>
          <a:p>
            <a:r>
              <a:rPr lang="en-US" sz="4000" dirty="0"/>
              <a:t>- Future work: include year-over-year salary growth tracking.</a:t>
            </a:r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0AC343BE-B418-C63B-BB21-4B4CD86CCDE4}"/>
              </a:ext>
            </a:extLst>
          </p:cNvPr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8534FEB7-07FF-27D3-A6F5-214A8B9EB25E}"/>
                </a:ext>
              </a:extLst>
            </p:cNvPr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DE0030A1-EC55-F4F7-1621-9A649CE29AB3}"/>
                </a:ext>
              </a:extLst>
            </p:cNvPr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38CCD898-688C-1993-123A-C7356B0C845C}"/>
              </a:ext>
            </a:extLst>
          </p:cNvPr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ECDEAD8B-E437-CA9F-F757-3B0756690FBC}"/>
                </a:ext>
              </a:extLst>
            </p:cNvPr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08F838A0-94EF-8187-A20D-C457254D7CD4}"/>
                </a:ext>
              </a:extLst>
            </p:cNvPr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>
            <a:extLst>
              <a:ext uri="{FF2B5EF4-FFF2-40B4-BE49-F238E27FC236}">
                <a16:creationId xmlns:a16="http://schemas.microsoft.com/office/drawing/2014/main" id="{C33F0476-2403-56BB-2607-BCBDB7B0F419}"/>
              </a:ext>
            </a:extLst>
          </p:cNvPr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E73262DD-BE22-77B6-820D-E0576B7E7841}"/>
              </a:ext>
            </a:extLst>
          </p:cNvPr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>
            <a:extLst>
              <a:ext uri="{FF2B5EF4-FFF2-40B4-BE49-F238E27FC236}">
                <a16:creationId xmlns:a16="http://schemas.microsoft.com/office/drawing/2014/main" id="{9104F886-33BC-1A60-E7D0-9EC8D9B70660}"/>
              </a:ext>
            </a:extLst>
          </p:cNvPr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16852C9E-D489-1C24-8B05-8654D8FCB1AE}"/>
                </a:ext>
              </a:extLst>
            </p:cNvPr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06FF3150-1506-43FB-5558-EA85F05DD46A}"/>
                </a:ext>
              </a:extLst>
            </p:cNvPr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42493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950481" y="4013348"/>
            <a:ext cx="12387037" cy="20317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641"/>
              </a:lnSpc>
            </a:pPr>
            <a:r>
              <a:rPr lang="en-US" sz="11886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THANK YOU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875411" y="1108758"/>
            <a:ext cx="8537178" cy="1402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800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AGENDA</a:t>
            </a:r>
            <a:endParaRPr lang="en-US" sz="8192" b="1" dirty="0">
              <a:solidFill>
                <a:srgbClr val="000000"/>
              </a:solidFill>
              <a:latin typeface="Century Gothic Paneuropean Bold"/>
              <a:ea typeface="Century Gothic Paneuropean Bold"/>
              <a:cs typeface="Century Gothic Paneuropean Bold"/>
              <a:sym typeface="Century Gothic Paneuropean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581400" y="3091189"/>
            <a:ext cx="12454772" cy="5539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4000" dirty="0"/>
              <a:t>1. Objectives</a:t>
            </a:r>
          </a:p>
          <a:p>
            <a:r>
              <a:rPr lang="en-US" sz="4000" dirty="0"/>
              <a:t>2. Dataset Overview</a:t>
            </a:r>
          </a:p>
          <a:p>
            <a:r>
              <a:rPr lang="en-US" sz="4000" dirty="0"/>
              <a:t>3. Data Cleaning Process</a:t>
            </a:r>
          </a:p>
          <a:p>
            <a:r>
              <a:rPr lang="en-US" sz="4000" dirty="0"/>
              <a:t>4. SQL Query Performance</a:t>
            </a:r>
          </a:p>
          <a:p>
            <a:r>
              <a:rPr lang="en-US" sz="4000" dirty="0"/>
              <a:t>5. Pivot Tables &amp; Charts</a:t>
            </a:r>
          </a:p>
          <a:p>
            <a:r>
              <a:rPr lang="en-US" sz="4000" dirty="0"/>
              <a:t>6. Dashboard</a:t>
            </a:r>
          </a:p>
          <a:p>
            <a:r>
              <a:rPr lang="en-US" sz="4000" dirty="0"/>
              <a:t>7. Key Insights</a:t>
            </a:r>
          </a:p>
          <a:p>
            <a:r>
              <a:rPr lang="en-US" sz="4000" dirty="0"/>
              <a:t>8. Recommendations</a:t>
            </a:r>
          </a:p>
          <a:p>
            <a:r>
              <a:rPr lang="en-US" sz="4000" dirty="0"/>
              <a:t>9. Conclusion</a:t>
            </a:r>
          </a:p>
        </p:txBody>
      </p:sp>
      <p:sp>
        <p:nvSpPr>
          <p:cNvPr id="10" name="Freeform 10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75411" y="1690069"/>
            <a:ext cx="8537178" cy="1395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OBJECTIVES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819400" y="3423598"/>
            <a:ext cx="12026612" cy="52034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5932" lvl="1" indent="-392966">
              <a:lnSpc>
                <a:spcPts val="5096"/>
              </a:lnSpc>
              <a:buFont typeface="Arial"/>
              <a:buChar char="•"/>
            </a:pPr>
            <a:r>
              <a:rPr lang="en-US" sz="4000" dirty="0"/>
              <a:t>Industry Pay Comparison – Compare average salaries across industries to determine which sectors offer higher or lower compensation.</a:t>
            </a:r>
          </a:p>
          <a:p>
            <a:pPr marL="785932" lvl="1" indent="-392966">
              <a:lnSpc>
                <a:spcPts val="5096"/>
              </a:lnSpc>
              <a:buFont typeface="Arial"/>
              <a:buChar char="•"/>
            </a:pPr>
            <a:r>
              <a:rPr lang="en-US" sz="4000" dirty="0"/>
              <a:t>Job Title Analysis – Examine salaries for similar roles in different industries or locations to spot variations.</a:t>
            </a:r>
          </a:p>
          <a:p>
            <a:pPr marL="785932" lvl="1" indent="-392966">
              <a:lnSpc>
                <a:spcPts val="5096"/>
              </a:lnSpc>
              <a:buFont typeface="Arial"/>
              <a:buChar char="•"/>
            </a:pPr>
            <a:r>
              <a:rPr lang="en-US" sz="4000" dirty="0"/>
              <a:t>Regional Salary Trends – Analyze pay differences across countries, states, or cities to identify geographic disparities.</a:t>
            </a:r>
            <a:endParaRPr lang="en-US" sz="3640" dirty="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648200" y="1367205"/>
            <a:ext cx="9526389" cy="14025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IN" sz="8800" dirty="0"/>
              <a:t>DATASET OVERVIEW</a:t>
            </a:r>
            <a:endParaRPr lang="en-US" sz="8192" b="1" dirty="0">
              <a:solidFill>
                <a:srgbClr val="000000"/>
              </a:solidFill>
              <a:latin typeface="Century Gothic Paneuropean Bold"/>
              <a:ea typeface="Century Gothic Paneuropean Bold"/>
              <a:cs typeface="Century Gothic Paneuropean Bold"/>
              <a:sym typeface="Century Gothic Paneuropean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078903" y="3379817"/>
            <a:ext cx="12130193" cy="5539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Number of Entries: 28,104 rows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Number of Attributes: 16 columns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Data from a global salary survey covering various industries and job roles.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 Key attributes: Age Range, Industry, Job Title, Annual Salary, Compensation, Education, and Experience.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 Includes salary data from multiple countries and currencies.</a:t>
            </a:r>
          </a:p>
          <a:p>
            <a:endParaRPr lang="en-US" sz="4000" dirty="0"/>
          </a:p>
        </p:txBody>
      </p:sp>
      <p:grpSp>
        <p:nvGrpSpPr>
          <p:cNvPr id="5" name="Group 5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133600" y="1363686"/>
            <a:ext cx="13639800" cy="13769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DATA CLEANING PROCESS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95401" y="3427064"/>
            <a:ext cx="6324600" cy="45493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96"/>
              </a:lnSpc>
            </a:pPr>
            <a:r>
              <a:rPr lang="en-IN" sz="4000" dirty="0"/>
              <a:t>▪ Removed duplicates </a:t>
            </a:r>
          </a:p>
          <a:p>
            <a:pPr>
              <a:lnSpc>
                <a:spcPts val="5096"/>
              </a:lnSpc>
            </a:pPr>
            <a:r>
              <a:rPr lang="en-IN" sz="4000" dirty="0"/>
              <a:t>▪ Spell checked </a:t>
            </a:r>
          </a:p>
          <a:p>
            <a:pPr>
              <a:lnSpc>
                <a:spcPts val="5096"/>
              </a:lnSpc>
            </a:pPr>
            <a:r>
              <a:rPr lang="en-IN" sz="4000" dirty="0"/>
              <a:t>▪ </a:t>
            </a:r>
            <a:r>
              <a:rPr lang="en-US" sz="4000" dirty="0"/>
              <a:t>Standardized currency codes and country names</a:t>
            </a:r>
            <a:endParaRPr lang="en-IN" sz="4000" dirty="0"/>
          </a:p>
          <a:p>
            <a:pPr>
              <a:lnSpc>
                <a:spcPts val="5096"/>
              </a:lnSpc>
            </a:pPr>
            <a:r>
              <a:rPr lang="en-IN" sz="4000" dirty="0"/>
              <a:t>▪ Grouping genders</a:t>
            </a:r>
          </a:p>
          <a:p>
            <a:pPr>
              <a:lnSpc>
                <a:spcPts val="5096"/>
              </a:lnSpc>
            </a:pPr>
            <a:r>
              <a:rPr lang="en-IN" sz="4000" dirty="0"/>
              <a:t> ▪ Converted currency values </a:t>
            </a:r>
          </a:p>
          <a:p>
            <a:pPr>
              <a:lnSpc>
                <a:spcPts val="5096"/>
              </a:lnSpc>
            </a:pPr>
            <a:r>
              <a:rPr lang="en-IN" sz="4000" dirty="0"/>
              <a:t>▪ Identified outliers</a:t>
            </a:r>
            <a:endParaRPr lang="en-US" sz="3640" dirty="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2C2DC748-701F-369F-7481-791D9A759B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452" y="3835978"/>
            <a:ext cx="8617393" cy="223531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19C69C4-2B5C-B80B-26FF-2F747ABD6E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399" y="6966283"/>
            <a:ext cx="8617393" cy="195703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7335822-19F7-5367-328A-891D6879E1C3}"/>
              </a:ext>
            </a:extLst>
          </p:cNvPr>
          <p:cNvSpPr txBox="1"/>
          <p:nvPr/>
        </p:nvSpPr>
        <p:spPr>
          <a:xfrm>
            <a:off x="7792452" y="3040716"/>
            <a:ext cx="1733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Row Data</a:t>
            </a:r>
            <a:endParaRPr lang="en-IN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5938D0-4FA0-7ED6-9A3C-B970B891ABA7}"/>
              </a:ext>
            </a:extLst>
          </p:cNvPr>
          <p:cNvSpPr txBox="1"/>
          <p:nvPr/>
        </p:nvSpPr>
        <p:spPr>
          <a:xfrm>
            <a:off x="7772399" y="6328490"/>
            <a:ext cx="2243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Cleaned Data</a:t>
            </a:r>
            <a:endParaRPr lang="en-IN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28800" y="1103545"/>
            <a:ext cx="14204343" cy="14025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IN" sz="8800" dirty="0"/>
              <a:t>SQL QUERY PERFORMANCE</a:t>
            </a:r>
            <a:endParaRPr lang="en-US" sz="8192" b="1" dirty="0">
              <a:solidFill>
                <a:srgbClr val="000000"/>
              </a:solidFill>
              <a:latin typeface="Century Gothic Paneuropean Bold"/>
              <a:ea typeface="Century Gothic Paneuropean Bold"/>
              <a:cs typeface="Century Gothic Paneuropean Bold"/>
              <a:sym typeface="Century Gothic Paneuropean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274910" y="2004152"/>
            <a:ext cx="14870091" cy="70788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IN" sz="6000" b="1" dirty="0">
              <a:solidFill>
                <a:srgbClr val="0090A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Average Salary by Industry and 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Total Salary Compensation by Job Title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Salary Distribution by Education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Number of Employees by Industry and Years of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Median Salary by Age Range and 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Job Titles with the Highest Salary in Each Country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Average Salary by City and Industry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Percentage of Employees with Additional Compensation by 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Total Compensation by Job Title and Years of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Average Salary by Industry, Gender, and Education Level</a:t>
            </a:r>
            <a:endParaRPr lang="en-IN" sz="4000" dirty="0"/>
          </a:p>
        </p:txBody>
      </p:sp>
      <p:grpSp>
        <p:nvGrpSpPr>
          <p:cNvPr id="5" name="Group 5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24B56855-442F-F56B-B062-220D2DD599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310" y="1257300"/>
            <a:ext cx="4349974" cy="255283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196960B-BAC0-62D5-5841-3BB937B6AA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9734" y="4584195"/>
            <a:ext cx="5020508" cy="288107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36BBF49-B777-4789-FBB9-4D93FB6926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724" y="4501641"/>
            <a:ext cx="5626389" cy="296362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8EDE69B-1031-6CA2-D7B9-13548D8DC9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759" y="4501641"/>
            <a:ext cx="4381725" cy="296362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D34C74F-D523-0DC9-31A6-BD335EAA58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760" y="1191792"/>
            <a:ext cx="4807197" cy="261633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BA55061-FFB0-965A-AD74-771183D7C9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020" y="1260631"/>
            <a:ext cx="4559534" cy="26925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65DF4C-05E4-09E7-96DD-470CA3737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5E7AB4CE-D5A2-CA7D-40FB-D24AEF058165}"/>
              </a:ext>
            </a:extLst>
          </p:cNvPr>
          <p:cNvSpPr txBox="1"/>
          <p:nvPr/>
        </p:nvSpPr>
        <p:spPr>
          <a:xfrm>
            <a:off x="2514600" y="1242919"/>
            <a:ext cx="12823110" cy="13769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PIVOT TABLE AND CHART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62D07384-F5DF-D2C7-DD11-49556E1CE9C5}"/>
              </a:ext>
            </a:extLst>
          </p:cNvPr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F37A2E56-366D-BD63-88E3-8E39EF43FC69}"/>
                </a:ext>
              </a:extLst>
            </p:cNvPr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C9A64FDD-3222-854A-7160-8BB82A22A606}"/>
                </a:ext>
              </a:extLst>
            </p:cNvPr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EFE95E50-FE8C-7B40-75C3-6E0932E9FF61}"/>
              </a:ext>
            </a:extLst>
          </p:cNvPr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C2561292-5746-4866-3A57-B18E3BFCEF58}"/>
                </a:ext>
              </a:extLst>
            </p:cNvPr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E21D3017-A2A1-61E1-9E6F-078B189A642E}"/>
                </a:ext>
              </a:extLst>
            </p:cNvPr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>
            <a:extLst>
              <a:ext uri="{FF2B5EF4-FFF2-40B4-BE49-F238E27FC236}">
                <a16:creationId xmlns:a16="http://schemas.microsoft.com/office/drawing/2014/main" id="{C4B7B01B-09C3-B264-8E40-50A4C5495F4E}"/>
              </a:ext>
            </a:extLst>
          </p:cNvPr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D0F5DC2C-9426-F724-7EA6-E6FDC330C423}"/>
              </a:ext>
            </a:extLst>
          </p:cNvPr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>
            <a:extLst>
              <a:ext uri="{FF2B5EF4-FFF2-40B4-BE49-F238E27FC236}">
                <a16:creationId xmlns:a16="http://schemas.microsoft.com/office/drawing/2014/main" id="{802F4BB1-50C5-1F63-05C1-C6B1AFD12A1F}"/>
              </a:ext>
            </a:extLst>
          </p:cNvPr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E480BAF2-FA77-7A64-6552-E77B0789CC0B}"/>
                </a:ext>
              </a:extLst>
            </p:cNvPr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4" name="TextBox 14">
              <a:extLst>
                <a:ext uri="{FF2B5EF4-FFF2-40B4-BE49-F238E27FC236}">
                  <a16:creationId xmlns:a16="http://schemas.microsoft.com/office/drawing/2014/main" id="{2EA9AE77-D98D-3953-E7E6-F3FE463CBD60}"/>
                </a:ext>
              </a:extLst>
            </p:cNvPr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A3E345F2-5484-A5C9-8B8C-84EB039448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360" y="3044925"/>
            <a:ext cx="4388076" cy="299735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7BAC8C2-C4ED-3814-A98F-7513FF99A0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5789" y="6230211"/>
            <a:ext cx="4518707" cy="315488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554A686-BE6D-13D6-54F6-897EB8FAE6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6079161"/>
            <a:ext cx="6140766" cy="311166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CA91B0D-ACDE-807E-11B5-E233430BB3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43" y="2958772"/>
            <a:ext cx="6338223" cy="299735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E550FDE-F1D0-C255-D10A-030F53F027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588" y="3042919"/>
            <a:ext cx="6274122" cy="284835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B6E3D9C-B33C-F323-174C-7491E7DEEAE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365" y="6079161"/>
            <a:ext cx="6616435" cy="339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203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72000" y="1194849"/>
            <a:ext cx="8537178" cy="1402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IN" sz="8800" dirty="0"/>
              <a:t>DASHBOARD</a:t>
            </a:r>
            <a:endParaRPr lang="en-US" sz="8192" b="1" dirty="0">
              <a:solidFill>
                <a:srgbClr val="000000"/>
              </a:solidFill>
              <a:latin typeface="Century Gothic Paneuropean Bold"/>
              <a:ea typeface="Century Gothic Paneuropean Bold"/>
              <a:cs typeface="Century Gothic Paneuropean Bold"/>
              <a:sym typeface="Century Gothic Paneuropean Bold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C8984EFE-98C9-1EE3-5B92-53AEE55295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007" y="3107231"/>
            <a:ext cx="12801599" cy="4876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2521</TotalTime>
  <Words>470</Words>
  <Application>Microsoft Office PowerPoint</Application>
  <PresentationFormat>Custom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 Paneuropean</vt:lpstr>
      <vt:lpstr>Century Gothic Paneuropean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Profile</dc:title>
  <dc:creator>Admin</dc:creator>
  <cp:lastModifiedBy>Niranjana ks</cp:lastModifiedBy>
  <cp:revision>3</cp:revision>
  <dcterms:created xsi:type="dcterms:W3CDTF">2006-08-16T00:00:00Z</dcterms:created>
  <dcterms:modified xsi:type="dcterms:W3CDTF">2025-08-12T08:25:29Z</dcterms:modified>
  <dc:identifier>DAGvrNjzkj0</dc:identifier>
</cp:coreProperties>
</file>