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353" r:id="rId5"/>
    <p:sldId id="296" r:id="rId6"/>
    <p:sldId id="359" r:id="rId7"/>
    <p:sldId id="361" r:id="rId8"/>
    <p:sldId id="300" r:id="rId9"/>
    <p:sldId id="378" r:id="rId10"/>
    <p:sldId id="379" r:id="rId11"/>
    <p:sldId id="358" r:id="rId12"/>
    <p:sldId id="367" r:id="rId13"/>
    <p:sldId id="364" r:id="rId14"/>
    <p:sldId id="327" r:id="rId15"/>
    <p:sldId id="363" r:id="rId16"/>
    <p:sldId id="375" r:id="rId17"/>
    <p:sldId id="368" r:id="rId18"/>
    <p:sldId id="387" r:id="rId19"/>
    <p:sldId id="369" r:id="rId20"/>
    <p:sldId id="386" r:id="rId21"/>
    <p:sldId id="370" r:id="rId22"/>
    <p:sldId id="385" r:id="rId23"/>
    <p:sldId id="371" r:id="rId24"/>
    <p:sldId id="384" r:id="rId25"/>
    <p:sldId id="372" r:id="rId26"/>
    <p:sldId id="383" r:id="rId27"/>
    <p:sldId id="376" r:id="rId28"/>
    <p:sldId id="380" r:id="rId29"/>
    <p:sldId id="373" r:id="rId30"/>
    <p:sldId id="374" r:id="rId31"/>
    <p:sldId id="377" r:id="rId32"/>
    <p:sldId id="394" r:id="rId33"/>
    <p:sldId id="395" r:id="rId34"/>
    <p:sldId id="393" r:id="rId35"/>
    <p:sldId id="381" r:id="rId36"/>
    <p:sldId id="382" r:id="rId37"/>
    <p:sldId id="328" r:id="rId38"/>
    <p:sldId id="389" r:id="rId39"/>
    <p:sldId id="349" r:id="rId40"/>
    <p:sldId id="357" r:id="rId41"/>
    <p:sldId id="388" r:id="rId42"/>
    <p:sldId id="390" r:id="rId43"/>
    <p:sldId id="391" r:id="rId44"/>
    <p:sldId id="392" r:id="rId45"/>
    <p:sldId id="262" r:id="rId4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521415D9-36F7-43E2-AB2F-B90AF26B5E84}">
      <p14:sectionLst xmlns:p14="http://schemas.microsoft.com/office/powerpoint/2010/main">
        <p14:section name="Default Section" id="{ED5A1C6B-D5E5-4F6E-AE3F-A5AB6B0C66AF}">
          <p14:sldIdLst>
            <p14:sldId id="256"/>
            <p14:sldId id="257"/>
            <p14:sldId id="267"/>
            <p14:sldId id="353"/>
            <p14:sldId id="296"/>
            <p14:sldId id="359"/>
            <p14:sldId id="361"/>
          </p14:sldIdLst>
        </p14:section>
        <p14:section name="Untitled Section" id="{180F05D2-CF9F-447C-81F1-1DB4F52595F4}">
          <p14:sldIdLst>
            <p14:sldId id="300"/>
            <p14:sldId id="378"/>
            <p14:sldId id="379"/>
            <p14:sldId id="358"/>
            <p14:sldId id="367"/>
            <p14:sldId id="364"/>
            <p14:sldId id="327"/>
            <p14:sldId id="363"/>
            <p14:sldId id="375"/>
            <p14:sldId id="368"/>
            <p14:sldId id="387"/>
            <p14:sldId id="369"/>
            <p14:sldId id="386"/>
            <p14:sldId id="370"/>
            <p14:sldId id="385"/>
            <p14:sldId id="371"/>
            <p14:sldId id="384"/>
            <p14:sldId id="372"/>
            <p14:sldId id="383"/>
            <p14:sldId id="376"/>
            <p14:sldId id="380"/>
            <p14:sldId id="373"/>
            <p14:sldId id="374"/>
            <p14:sldId id="377"/>
            <p14:sldId id="394"/>
            <p14:sldId id="395"/>
            <p14:sldId id="393"/>
            <p14:sldId id="381"/>
            <p14:sldId id="382"/>
            <p14:sldId id="328"/>
            <p14:sldId id="389"/>
            <p14:sldId id="349"/>
            <p14:sldId id="357"/>
            <p14:sldId id="388"/>
            <p14:sldId id="390"/>
            <p14:sldId id="391"/>
            <p14:sldId id="392"/>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cfa25ed243dbb5b6" providerId="Windows Live"/>
      </p:ext>
    </p:extLst>
  </p:cmAuthor>
  <p:cmAuthor id="2" name="Pradeepan Raju" initials="PR" lastIdx="1" clrIdx="1">
    <p:extLst>
      <p:ext uri="{19B8F6BF-5375-455C-9EA6-DF929625EA0E}">
        <p15:presenceInfo xmlns:p15="http://schemas.microsoft.com/office/powerpoint/2012/main" userId="547fa933278e4a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662" autoAdjust="0"/>
    <p:restoredTop sz="94660"/>
  </p:normalViewPr>
  <p:slideViewPr>
    <p:cSldViewPr>
      <p:cViewPr varScale="1">
        <p:scale>
          <a:sx n="58" d="100"/>
          <a:sy n="58" d="100"/>
        </p:scale>
        <p:origin x="90" y="19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0CB385-B829-4231-BCB9-83AB197BD347}"/>
              </a:ext>
            </a:extLst>
          </p:cNvPr>
          <p:cNvSpPr>
            <a:spLocks noGrp="1"/>
          </p:cNvSpPr>
          <p:nvPr>
            <p:ph type="dt" sz="half" idx="10"/>
          </p:nvPr>
        </p:nvSpPr>
        <p:spPr/>
        <p:txBody>
          <a:bodyPr/>
          <a:lstStyle>
            <a:lvl1pPr>
              <a:defRPr/>
            </a:lvl1pPr>
          </a:lstStyle>
          <a:p>
            <a:pPr>
              <a:defRPr/>
            </a:pPr>
            <a:fld id="{0424B723-05C1-4B1C-989A-5353EF5BA5C0}" type="datetimeFigureOut">
              <a:rPr lang="en-IN"/>
              <a:pPr>
                <a:defRPr/>
              </a:pPr>
              <a:t>05-04-2024</a:t>
            </a:fld>
            <a:endParaRPr lang="en-IN" dirty="0"/>
          </a:p>
        </p:txBody>
      </p:sp>
      <p:sp>
        <p:nvSpPr>
          <p:cNvPr id="5" name="Footer Placeholder 4">
            <a:extLst>
              <a:ext uri="{FF2B5EF4-FFF2-40B4-BE49-F238E27FC236}">
                <a16:creationId xmlns:a16="http://schemas.microsoft.com/office/drawing/2014/main" id="{8B59A8BF-CD4D-48F4-9571-DF685936FA9F}"/>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3FA474E4-1D93-46B8-B500-3614CFF7987B}"/>
              </a:ext>
            </a:extLst>
          </p:cNvPr>
          <p:cNvSpPr>
            <a:spLocks noGrp="1"/>
          </p:cNvSpPr>
          <p:nvPr>
            <p:ph type="sldNum" sz="quarter" idx="12"/>
          </p:nvPr>
        </p:nvSpPr>
        <p:spPr/>
        <p:txBody>
          <a:bodyPr/>
          <a:lstStyle>
            <a:lvl1pPr>
              <a:defRPr/>
            </a:lvl1pPr>
          </a:lstStyle>
          <a:p>
            <a:pPr>
              <a:defRPr/>
            </a:pPr>
            <a:fld id="{78C073F1-F156-4ECC-93F3-CE5E7246AD90}" type="slidenum">
              <a:rPr lang="en-IN" altLang="en-US"/>
              <a:pPr>
                <a:defRPr/>
              </a:pPr>
              <a:t>‹#›</a:t>
            </a:fld>
            <a:endParaRPr lang="en-IN" altLang="en-US" dirty="0"/>
          </a:p>
        </p:txBody>
      </p:sp>
    </p:spTree>
    <p:extLst>
      <p:ext uri="{BB962C8B-B14F-4D97-AF65-F5344CB8AC3E}">
        <p14:creationId xmlns:p14="http://schemas.microsoft.com/office/powerpoint/2010/main" val="1670771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FC01A7-C1CF-418B-A472-ABF7A806DB90}"/>
              </a:ext>
            </a:extLst>
          </p:cNvPr>
          <p:cNvSpPr>
            <a:spLocks noGrp="1"/>
          </p:cNvSpPr>
          <p:nvPr>
            <p:ph type="dt" sz="half" idx="10"/>
          </p:nvPr>
        </p:nvSpPr>
        <p:spPr/>
        <p:txBody>
          <a:bodyPr/>
          <a:lstStyle>
            <a:lvl1pPr>
              <a:defRPr/>
            </a:lvl1pPr>
          </a:lstStyle>
          <a:p>
            <a:pPr>
              <a:defRPr/>
            </a:pPr>
            <a:fld id="{AE138D1B-AA16-4635-BF65-DFACBA70EDCE}" type="datetimeFigureOut">
              <a:rPr lang="en-IN"/>
              <a:pPr>
                <a:defRPr/>
              </a:pPr>
              <a:t>05-04-2024</a:t>
            </a:fld>
            <a:endParaRPr lang="en-IN" dirty="0"/>
          </a:p>
        </p:txBody>
      </p:sp>
      <p:sp>
        <p:nvSpPr>
          <p:cNvPr id="5" name="Footer Placeholder 4">
            <a:extLst>
              <a:ext uri="{FF2B5EF4-FFF2-40B4-BE49-F238E27FC236}">
                <a16:creationId xmlns:a16="http://schemas.microsoft.com/office/drawing/2014/main" id="{FE6E0D9E-62D7-4947-B414-76B723BD85DC}"/>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4D3855C3-F2DA-4106-B81C-11C926AD8DE8}"/>
              </a:ext>
            </a:extLst>
          </p:cNvPr>
          <p:cNvSpPr>
            <a:spLocks noGrp="1"/>
          </p:cNvSpPr>
          <p:nvPr>
            <p:ph type="sldNum" sz="quarter" idx="12"/>
          </p:nvPr>
        </p:nvSpPr>
        <p:spPr/>
        <p:txBody>
          <a:bodyPr/>
          <a:lstStyle>
            <a:lvl1pPr>
              <a:defRPr/>
            </a:lvl1pPr>
          </a:lstStyle>
          <a:p>
            <a:pPr>
              <a:defRPr/>
            </a:pPr>
            <a:fld id="{DDFA10FF-9134-4262-9BCC-6EDE8A4ECAC1}" type="slidenum">
              <a:rPr lang="en-IN" altLang="en-US"/>
              <a:pPr>
                <a:defRPr/>
              </a:pPr>
              <a:t>‹#›</a:t>
            </a:fld>
            <a:endParaRPr lang="en-IN" altLang="en-US" dirty="0"/>
          </a:p>
        </p:txBody>
      </p:sp>
    </p:spTree>
    <p:extLst>
      <p:ext uri="{BB962C8B-B14F-4D97-AF65-F5344CB8AC3E}">
        <p14:creationId xmlns:p14="http://schemas.microsoft.com/office/powerpoint/2010/main" val="2693300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BE316F-9281-4827-8FE4-A1B0D55F6366}"/>
              </a:ext>
            </a:extLst>
          </p:cNvPr>
          <p:cNvSpPr>
            <a:spLocks noGrp="1"/>
          </p:cNvSpPr>
          <p:nvPr>
            <p:ph type="dt" sz="half" idx="10"/>
          </p:nvPr>
        </p:nvSpPr>
        <p:spPr/>
        <p:txBody>
          <a:bodyPr/>
          <a:lstStyle>
            <a:lvl1pPr>
              <a:defRPr/>
            </a:lvl1pPr>
          </a:lstStyle>
          <a:p>
            <a:pPr>
              <a:defRPr/>
            </a:pPr>
            <a:fld id="{E6A58164-8AD0-450E-8EF0-5DCD2096B2AA}" type="datetimeFigureOut">
              <a:rPr lang="en-IN"/>
              <a:pPr>
                <a:defRPr/>
              </a:pPr>
              <a:t>05-04-2024</a:t>
            </a:fld>
            <a:endParaRPr lang="en-IN" dirty="0"/>
          </a:p>
        </p:txBody>
      </p:sp>
      <p:sp>
        <p:nvSpPr>
          <p:cNvPr id="5" name="Footer Placeholder 4">
            <a:extLst>
              <a:ext uri="{FF2B5EF4-FFF2-40B4-BE49-F238E27FC236}">
                <a16:creationId xmlns:a16="http://schemas.microsoft.com/office/drawing/2014/main" id="{5FE0CCBC-0790-4B7F-B351-A8073B7C09CE}"/>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1C2092A1-A679-4B95-9A30-563EA10B0E66}"/>
              </a:ext>
            </a:extLst>
          </p:cNvPr>
          <p:cNvSpPr>
            <a:spLocks noGrp="1"/>
          </p:cNvSpPr>
          <p:nvPr>
            <p:ph type="sldNum" sz="quarter" idx="12"/>
          </p:nvPr>
        </p:nvSpPr>
        <p:spPr/>
        <p:txBody>
          <a:bodyPr/>
          <a:lstStyle>
            <a:lvl1pPr>
              <a:defRPr/>
            </a:lvl1pPr>
          </a:lstStyle>
          <a:p>
            <a:pPr>
              <a:defRPr/>
            </a:pPr>
            <a:fld id="{EE748255-E0B2-459F-978B-2037D6EF965C}" type="slidenum">
              <a:rPr lang="en-IN" altLang="en-US"/>
              <a:pPr>
                <a:defRPr/>
              </a:pPr>
              <a:t>‹#›</a:t>
            </a:fld>
            <a:endParaRPr lang="en-IN" altLang="en-US" dirty="0"/>
          </a:p>
        </p:txBody>
      </p:sp>
    </p:spTree>
    <p:extLst>
      <p:ext uri="{BB962C8B-B14F-4D97-AF65-F5344CB8AC3E}">
        <p14:creationId xmlns:p14="http://schemas.microsoft.com/office/powerpoint/2010/main" val="1891794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08E86-9AFD-4BBF-97A4-F80DA7204D7F}"/>
              </a:ext>
            </a:extLst>
          </p:cNvPr>
          <p:cNvSpPr>
            <a:spLocks noGrp="1"/>
          </p:cNvSpPr>
          <p:nvPr>
            <p:ph type="dt" sz="half" idx="10"/>
          </p:nvPr>
        </p:nvSpPr>
        <p:spPr/>
        <p:txBody>
          <a:bodyPr/>
          <a:lstStyle>
            <a:lvl1pPr>
              <a:defRPr/>
            </a:lvl1pPr>
          </a:lstStyle>
          <a:p>
            <a:pPr>
              <a:defRPr/>
            </a:pPr>
            <a:fld id="{FD235F99-D308-46F2-9B6E-CDAF71FF4AAF}" type="datetimeFigureOut">
              <a:rPr lang="en-IN"/>
              <a:pPr>
                <a:defRPr/>
              </a:pPr>
              <a:t>05-04-2024</a:t>
            </a:fld>
            <a:endParaRPr lang="en-IN" dirty="0"/>
          </a:p>
        </p:txBody>
      </p:sp>
      <p:sp>
        <p:nvSpPr>
          <p:cNvPr id="5" name="Footer Placeholder 4">
            <a:extLst>
              <a:ext uri="{FF2B5EF4-FFF2-40B4-BE49-F238E27FC236}">
                <a16:creationId xmlns:a16="http://schemas.microsoft.com/office/drawing/2014/main" id="{0D2B461D-5E59-447B-8D82-7CCD30DA406D}"/>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45D72828-B65B-4CC8-BA31-1AD0F1E3208C}"/>
              </a:ext>
            </a:extLst>
          </p:cNvPr>
          <p:cNvSpPr>
            <a:spLocks noGrp="1"/>
          </p:cNvSpPr>
          <p:nvPr>
            <p:ph type="sldNum" sz="quarter" idx="12"/>
          </p:nvPr>
        </p:nvSpPr>
        <p:spPr/>
        <p:txBody>
          <a:bodyPr/>
          <a:lstStyle>
            <a:lvl1pPr>
              <a:defRPr/>
            </a:lvl1pPr>
          </a:lstStyle>
          <a:p>
            <a:pPr>
              <a:defRPr/>
            </a:pPr>
            <a:fld id="{86C63166-E021-4182-8B4C-1C1480A7FCA0}" type="slidenum">
              <a:rPr lang="en-IN" altLang="en-US"/>
              <a:pPr>
                <a:defRPr/>
              </a:pPr>
              <a:t>‹#›</a:t>
            </a:fld>
            <a:endParaRPr lang="en-IN" altLang="en-US" dirty="0"/>
          </a:p>
        </p:txBody>
      </p:sp>
    </p:spTree>
    <p:extLst>
      <p:ext uri="{BB962C8B-B14F-4D97-AF65-F5344CB8AC3E}">
        <p14:creationId xmlns:p14="http://schemas.microsoft.com/office/powerpoint/2010/main" val="1853905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4C11D9-62F4-43E8-B487-F0002A6E2399}"/>
              </a:ext>
            </a:extLst>
          </p:cNvPr>
          <p:cNvSpPr>
            <a:spLocks noGrp="1"/>
          </p:cNvSpPr>
          <p:nvPr>
            <p:ph type="dt" sz="half" idx="10"/>
          </p:nvPr>
        </p:nvSpPr>
        <p:spPr/>
        <p:txBody>
          <a:bodyPr/>
          <a:lstStyle>
            <a:lvl1pPr>
              <a:defRPr/>
            </a:lvl1pPr>
          </a:lstStyle>
          <a:p>
            <a:pPr>
              <a:defRPr/>
            </a:pPr>
            <a:fld id="{69DE978E-FBB1-442C-B189-0F0D01BA5DA4}" type="datetimeFigureOut">
              <a:rPr lang="en-IN"/>
              <a:pPr>
                <a:defRPr/>
              </a:pPr>
              <a:t>05-04-2024</a:t>
            </a:fld>
            <a:endParaRPr lang="en-IN" dirty="0"/>
          </a:p>
        </p:txBody>
      </p:sp>
      <p:sp>
        <p:nvSpPr>
          <p:cNvPr id="5" name="Footer Placeholder 4">
            <a:extLst>
              <a:ext uri="{FF2B5EF4-FFF2-40B4-BE49-F238E27FC236}">
                <a16:creationId xmlns:a16="http://schemas.microsoft.com/office/drawing/2014/main" id="{8D642C93-04D2-4EAA-A9FB-901DEB003B4D}"/>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A6B2CCE5-A09E-442B-9E56-404DE8BAC958}"/>
              </a:ext>
            </a:extLst>
          </p:cNvPr>
          <p:cNvSpPr>
            <a:spLocks noGrp="1"/>
          </p:cNvSpPr>
          <p:nvPr>
            <p:ph type="sldNum" sz="quarter" idx="12"/>
          </p:nvPr>
        </p:nvSpPr>
        <p:spPr/>
        <p:txBody>
          <a:bodyPr/>
          <a:lstStyle>
            <a:lvl1pPr>
              <a:defRPr/>
            </a:lvl1pPr>
          </a:lstStyle>
          <a:p>
            <a:pPr>
              <a:defRPr/>
            </a:pPr>
            <a:fld id="{72AA7727-CCD8-40BA-BD6D-87B772E77A46}" type="slidenum">
              <a:rPr lang="en-IN" altLang="en-US"/>
              <a:pPr>
                <a:defRPr/>
              </a:pPr>
              <a:t>‹#›</a:t>
            </a:fld>
            <a:endParaRPr lang="en-IN" altLang="en-US" dirty="0"/>
          </a:p>
        </p:txBody>
      </p:sp>
    </p:spTree>
    <p:extLst>
      <p:ext uri="{BB962C8B-B14F-4D97-AF65-F5344CB8AC3E}">
        <p14:creationId xmlns:p14="http://schemas.microsoft.com/office/powerpoint/2010/main" val="3081394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9B074D0F-CEA9-477B-9D34-18A8FADD28B5}"/>
              </a:ext>
            </a:extLst>
          </p:cNvPr>
          <p:cNvSpPr>
            <a:spLocks noGrp="1"/>
          </p:cNvSpPr>
          <p:nvPr>
            <p:ph type="dt" sz="half" idx="10"/>
          </p:nvPr>
        </p:nvSpPr>
        <p:spPr/>
        <p:txBody>
          <a:bodyPr/>
          <a:lstStyle>
            <a:lvl1pPr>
              <a:defRPr/>
            </a:lvl1pPr>
          </a:lstStyle>
          <a:p>
            <a:pPr>
              <a:defRPr/>
            </a:pPr>
            <a:fld id="{89F6A123-B5B2-4549-B206-A56D292BC58F}" type="datetimeFigureOut">
              <a:rPr lang="en-IN"/>
              <a:pPr>
                <a:defRPr/>
              </a:pPr>
              <a:t>05-04-2024</a:t>
            </a:fld>
            <a:endParaRPr lang="en-IN" dirty="0"/>
          </a:p>
        </p:txBody>
      </p:sp>
      <p:sp>
        <p:nvSpPr>
          <p:cNvPr id="6" name="Footer Placeholder 4">
            <a:extLst>
              <a:ext uri="{FF2B5EF4-FFF2-40B4-BE49-F238E27FC236}">
                <a16:creationId xmlns:a16="http://schemas.microsoft.com/office/drawing/2014/main" id="{9741FA3C-47F3-4995-8AC1-A540FAFD5F26}"/>
              </a:ext>
            </a:extLst>
          </p:cNvPr>
          <p:cNvSpPr>
            <a:spLocks noGrp="1"/>
          </p:cNvSpPr>
          <p:nvPr>
            <p:ph type="ftr" sz="quarter" idx="11"/>
          </p:nvPr>
        </p:nvSpPr>
        <p:spPr/>
        <p:txBody>
          <a:bodyPr/>
          <a:lstStyle>
            <a:lvl1pPr>
              <a:defRPr/>
            </a:lvl1pPr>
          </a:lstStyle>
          <a:p>
            <a:pPr>
              <a:defRPr/>
            </a:pPr>
            <a:endParaRPr lang="en-IN" dirty="0"/>
          </a:p>
        </p:txBody>
      </p:sp>
      <p:sp>
        <p:nvSpPr>
          <p:cNvPr id="7" name="Slide Number Placeholder 5">
            <a:extLst>
              <a:ext uri="{FF2B5EF4-FFF2-40B4-BE49-F238E27FC236}">
                <a16:creationId xmlns:a16="http://schemas.microsoft.com/office/drawing/2014/main" id="{AB8EF456-80DB-41A1-A5E7-B10F3E14210C}"/>
              </a:ext>
            </a:extLst>
          </p:cNvPr>
          <p:cNvSpPr>
            <a:spLocks noGrp="1"/>
          </p:cNvSpPr>
          <p:nvPr>
            <p:ph type="sldNum" sz="quarter" idx="12"/>
          </p:nvPr>
        </p:nvSpPr>
        <p:spPr/>
        <p:txBody>
          <a:bodyPr/>
          <a:lstStyle>
            <a:lvl1pPr>
              <a:defRPr/>
            </a:lvl1pPr>
          </a:lstStyle>
          <a:p>
            <a:pPr>
              <a:defRPr/>
            </a:pPr>
            <a:fld id="{22E6F507-073F-4FFC-AB3A-54AEC627FB4A}" type="slidenum">
              <a:rPr lang="en-IN" altLang="en-US"/>
              <a:pPr>
                <a:defRPr/>
              </a:pPr>
              <a:t>‹#›</a:t>
            </a:fld>
            <a:endParaRPr lang="en-IN" altLang="en-US" dirty="0"/>
          </a:p>
        </p:txBody>
      </p:sp>
    </p:spTree>
    <p:extLst>
      <p:ext uri="{BB962C8B-B14F-4D97-AF65-F5344CB8AC3E}">
        <p14:creationId xmlns:p14="http://schemas.microsoft.com/office/powerpoint/2010/main" val="2215363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C680E11F-C525-478C-9E52-6F9A6DC6B2B7}"/>
              </a:ext>
            </a:extLst>
          </p:cNvPr>
          <p:cNvSpPr>
            <a:spLocks noGrp="1"/>
          </p:cNvSpPr>
          <p:nvPr>
            <p:ph type="dt" sz="half" idx="10"/>
          </p:nvPr>
        </p:nvSpPr>
        <p:spPr/>
        <p:txBody>
          <a:bodyPr/>
          <a:lstStyle>
            <a:lvl1pPr>
              <a:defRPr/>
            </a:lvl1pPr>
          </a:lstStyle>
          <a:p>
            <a:pPr>
              <a:defRPr/>
            </a:pPr>
            <a:fld id="{F8023E09-3305-4DD7-AD76-30FD9EF4252F}" type="datetimeFigureOut">
              <a:rPr lang="en-IN"/>
              <a:pPr>
                <a:defRPr/>
              </a:pPr>
              <a:t>05-04-2024</a:t>
            </a:fld>
            <a:endParaRPr lang="en-IN" dirty="0"/>
          </a:p>
        </p:txBody>
      </p:sp>
      <p:sp>
        <p:nvSpPr>
          <p:cNvPr id="8" name="Footer Placeholder 4">
            <a:extLst>
              <a:ext uri="{FF2B5EF4-FFF2-40B4-BE49-F238E27FC236}">
                <a16:creationId xmlns:a16="http://schemas.microsoft.com/office/drawing/2014/main" id="{70227E5C-0099-48DA-AE5B-5842CBB1928F}"/>
              </a:ext>
            </a:extLst>
          </p:cNvPr>
          <p:cNvSpPr>
            <a:spLocks noGrp="1"/>
          </p:cNvSpPr>
          <p:nvPr>
            <p:ph type="ftr" sz="quarter" idx="11"/>
          </p:nvPr>
        </p:nvSpPr>
        <p:spPr/>
        <p:txBody>
          <a:bodyPr/>
          <a:lstStyle>
            <a:lvl1pPr>
              <a:defRPr/>
            </a:lvl1pPr>
          </a:lstStyle>
          <a:p>
            <a:pPr>
              <a:defRPr/>
            </a:pPr>
            <a:endParaRPr lang="en-IN" dirty="0"/>
          </a:p>
        </p:txBody>
      </p:sp>
      <p:sp>
        <p:nvSpPr>
          <p:cNvPr id="9" name="Slide Number Placeholder 5">
            <a:extLst>
              <a:ext uri="{FF2B5EF4-FFF2-40B4-BE49-F238E27FC236}">
                <a16:creationId xmlns:a16="http://schemas.microsoft.com/office/drawing/2014/main" id="{759BCE33-D28B-441B-BC34-A8B1DD40DB9A}"/>
              </a:ext>
            </a:extLst>
          </p:cNvPr>
          <p:cNvSpPr>
            <a:spLocks noGrp="1"/>
          </p:cNvSpPr>
          <p:nvPr>
            <p:ph type="sldNum" sz="quarter" idx="12"/>
          </p:nvPr>
        </p:nvSpPr>
        <p:spPr/>
        <p:txBody>
          <a:bodyPr/>
          <a:lstStyle>
            <a:lvl1pPr>
              <a:defRPr/>
            </a:lvl1pPr>
          </a:lstStyle>
          <a:p>
            <a:pPr>
              <a:defRPr/>
            </a:pPr>
            <a:fld id="{D4196A60-76C9-4377-B45C-494E0CDF5ECE}" type="slidenum">
              <a:rPr lang="en-IN" altLang="en-US"/>
              <a:pPr>
                <a:defRPr/>
              </a:pPr>
              <a:t>‹#›</a:t>
            </a:fld>
            <a:endParaRPr lang="en-IN" altLang="en-US" dirty="0"/>
          </a:p>
        </p:txBody>
      </p:sp>
    </p:spTree>
    <p:extLst>
      <p:ext uri="{BB962C8B-B14F-4D97-AF65-F5344CB8AC3E}">
        <p14:creationId xmlns:p14="http://schemas.microsoft.com/office/powerpoint/2010/main" val="4179904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BEB7F557-BAE0-4596-B8E4-2AAB75063A68}"/>
              </a:ext>
            </a:extLst>
          </p:cNvPr>
          <p:cNvSpPr>
            <a:spLocks noGrp="1"/>
          </p:cNvSpPr>
          <p:nvPr>
            <p:ph type="dt" sz="half" idx="10"/>
          </p:nvPr>
        </p:nvSpPr>
        <p:spPr/>
        <p:txBody>
          <a:bodyPr/>
          <a:lstStyle>
            <a:lvl1pPr>
              <a:defRPr/>
            </a:lvl1pPr>
          </a:lstStyle>
          <a:p>
            <a:pPr>
              <a:defRPr/>
            </a:pPr>
            <a:fld id="{11DBE8C2-C5F0-443C-9687-6282034491AA}" type="datetimeFigureOut">
              <a:rPr lang="en-IN"/>
              <a:pPr>
                <a:defRPr/>
              </a:pPr>
              <a:t>05-04-2024</a:t>
            </a:fld>
            <a:endParaRPr lang="en-IN" dirty="0"/>
          </a:p>
        </p:txBody>
      </p:sp>
      <p:sp>
        <p:nvSpPr>
          <p:cNvPr id="4" name="Footer Placeholder 4">
            <a:extLst>
              <a:ext uri="{FF2B5EF4-FFF2-40B4-BE49-F238E27FC236}">
                <a16:creationId xmlns:a16="http://schemas.microsoft.com/office/drawing/2014/main" id="{53055EF2-5632-4AE3-B641-228FEA44D0B9}"/>
              </a:ext>
            </a:extLst>
          </p:cNvPr>
          <p:cNvSpPr>
            <a:spLocks noGrp="1"/>
          </p:cNvSpPr>
          <p:nvPr>
            <p:ph type="ftr" sz="quarter" idx="11"/>
          </p:nvPr>
        </p:nvSpPr>
        <p:spPr/>
        <p:txBody>
          <a:bodyPr/>
          <a:lstStyle>
            <a:lvl1pPr>
              <a:defRPr/>
            </a:lvl1pPr>
          </a:lstStyle>
          <a:p>
            <a:pPr>
              <a:defRPr/>
            </a:pPr>
            <a:endParaRPr lang="en-IN" dirty="0"/>
          </a:p>
        </p:txBody>
      </p:sp>
      <p:sp>
        <p:nvSpPr>
          <p:cNvPr id="5" name="Slide Number Placeholder 5">
            <a:extLst>
              <a:ext uri="{FF2B5EF4-FFF2-40B4-BE49-F238E27FC236}">
                <a16:creationId xmlns:a16="http://schemas.microsoft.com/office/drawing/2014/main" id="{5C4B7F08-3D99-481A-B9C8-013A4A76BBAC}"/>
              </a:ext>
            </a:extLst>
          </p:cNvPr>
          <p:cNvSpPr>
            <a:spLocks noGrp="1"/>
          </p:cNvSpPr>
          <p:nvPr>
            <p:ph type="sldNum" sz="quarter" idx="12"/>
          </p:nvPr>
        </p:nvSpPr>
        <p:spPr/>
        <p:txBody>
          <a:bodyPr/>
          <a:lstStyle>
            <a:lvl1pPr>
              <a:defRPr/>
            </a:lvl1pPr>
          </a:lstStyle>
          <a:p>
            <a:pPr>
              <a:defRPr/>
            </a:pPr>
            <a:fld id="{A71FD13D-B5C6-46A8-B1FC-A9F629F607A6}" type="slidenum">
              <a:rPr lang="en-IN" altLang="en-US"/>
              <a:pPr>
                <a:defRPr/>
              </a:pPr>
              <a:t>‹#›</a:t>
            </a:fld>
            <a:endParaRPr lang="en-IN" altLang="en-US" dirty="0"/>
          </a:p>
        </p:txBody>
      </p:sp>
    </p:spTree>
    <p:extLst>
      <p:ext uri="{BB962C8B-B14F-4D97-AF65-F5344CB8AC3E}">
        <p14:creationId xmlns:p14="http://schemas.microsoft.com/office/powerpoint/2010/main" val="1101049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2891576-DF28-4F7F-86E0-BB9DFEE786A9}"/>
              </a:ext>
            </a:extLst>
          </p:cNvPr>
          <p:cNvSpPr>
            <a:spLocks noGrp="1"/>
          </p:cNvSpPr>
          <p:nvPr>
            <p:ph type="dt" sz="half" idx="10"/>
          </p:nvPr>
        </p:nvSpPr>
        <p:spPr/>
        <p:txBody>
          <a:bodyPr/>
          <a:lstStyle>
            <a:lvl1pPr>
              <a:defRPr/>
            </a:lvl1pPr>
          </a:lstStyle>
          <a:p>
            <a:pPr>
              <a:defRPr/>
            </a:pPr>
            <a:fld id="{E1FC3538-E142-4928-A59B-FED81AD719C3}" type="datetimeFigureOut">
              <a:rPr lang="en-IN"/>
              <a:pPr>
                <a:defRPr/>
              </a:pPr>
              <a:t>05-04-2024</a:t>
            </a:fld>
            <a:endParaRPr lang="en-IN" dirty="0"/>
          </a:p>
        </p:txBody>
      </p:sp>
      <p:sp>
        <p:nvSpPr>
          <p:cNvPr id="3" name="Footer Placeholder 4">
            <a:extLst>
              <a:ext uri="{FF2B5EF4-FFF2-40B4-BE49-F238E27FC236}">
                <a16:creationId xmlns:a16="http://schemas.microsoft.com/office/drawing/2014/main" id="{A4F00160-F787-40EE-B3DC-F00390C737E3}"/>
              </a:ext>
            </a:extLst>
          </p:cNvPr>
          <p:cNvSpPr>
            <a:spLocks noGrp="1"/>
          </p:cNvSpPr>
          <p:nvPr>
            <p:ph type="ftr" sz="quarter" idx="11"/>
          </p:nvPr>
        </p:nvSpPr>
        <p:spPr/>
        <p:txBody>
          <a:bodyPr/>
          <a:lstStyle>
            <a:lvl1pPr>
              <a:defRPr/>
            </a:lvl1pPr>
          </a:lstStyle>
          <a:p>
            <a:pPr>
              <a:defRPr/>
            </a:pPr>
            <a:endParaRPr lang="en-IN" dirty="0"/>
          </a:p>
        </p:txBody>
      </p:sp>
      <p:sp>
        <p:nvSpPr>
          <p:cNvPr id="4" name="Slide Number Placeholder 5">
            <a:extLst>
              <a:ext uri="{FF2B5EF4-FFF2-40B4-BE49-F238E27FC236}">
                <a16:creationId xmlns:a16="http://schemas.microsoft.com/office/drawing/2014/main" id="{0D54D808-708B-4A68-AEEA-17464E3FDDB3}"/>
              </a:ext>
            </a:extLst>
          </p:cNvPr>
          <p:cNvSpPr>
            <a:spLocks noGrp="1"/>
          </p:cNvSpPr>
          <p:nvPr>
            <p:ph type="sldNum" sz="quarter" idx="12"/>
          </p:nvPr>
        </p:nvSpPr>
        <p:spPr/>
        <p:txBody>
          <a:bodyPr/>
          <a:lstStyle>
            <a:lvl1pPr>
              <a:defRPr/>
            </a:lvl1pPr>
          </a:lstStyle>
          <a:p>
            <a:pPr>
              <a:defRPr/>
            </a:pPr>
            <a:fld id="{ACB59120-4804-4380-9ADA-6F176CE6BA30}" type="slidenum">
              <a:rPr lang="en-IN" altLang="en-US"/>
              <a:pPr>
                <a:defRPr/>
              </a:pPr>
              <a:t>‹#›</a:t>
            </a:fld>
            <a:endParaRPr lang="en-IN" altLang="en-US" dirty="0"/>
          </a:p>
        </p:txBody>
      </p:sp>
    </p:spTree>
    <p:extLst>
      <p:ext uri="{BB962C8B-B14F-4D97-AF65-F5344CB8AC3E}">
        <p14:creationId xmlns:p14="http://schemas.microsoft.com/office/powerpoint/2010/main" val="3717048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0B85DC9-D113-4DA1-BBBC-012515BFAFC2}"/>
              </a:ext>
            </a:extLst>
          </p:cNvPr>
          <p:cNvSpPr>
            <a:spLocks noGrp="1"/>
          </p:cNvSpPr>
          <p:nvPr>
            <p:ph type="dt" sz="half" idx="10"/>
          </p:nvPr>
        </p:nvSpPr>
        <p:spPr/>
        <p:txBody>
          <a:bodyPr/>
          <a:lstStyle>
            <a:lvl1pPr>
              <a:defRPr/>
            </a:lvl1pPr>
          </a:lstStyle>
          <a:p>
            <a:pPr>
              <a:defRPr/>
            </a:pPr>
            <a:fld id="{64E6EE38-C5A7-4EFD-94E8-95CAD40E1005}" type="datetimeFigureOut">
              <a:rPr lang="en-IN"/>
              <a:pPr>
                <a:defRPr/>
              </a:pPr>
              <a:t>05-04-2024</a:t>
            </a:fld>
            <a:endParaRPr lang="en-IN" dirty="0"/>
          </a:p>
        </p:txBody>
      </p:sp>
      <p:sp>
        <p:nvSpPr>
          <p:cNvPr id="6" name="Footer Placeholder 4">
            <a:extLst>
              <a:ext uri="{FF2B5EF4-FFF2-40B4-BE49-F238E27FC236}">
                <a16:creationId xmlns:a16="http://schemas.microsoft.com/office/drawing/2014/main" id="{0654F4EC-466C-4793-A442-D2EC19F95656}"/>
              </a:ext>
            </a:extLst>
          </p:cNvPr>
          <p:cNvSpPr>
            <a:spLocks noGrp="1"/>
          </p:cNvSpPr>
          <p:nvPr>
            <p:ph type="ftr" sz="quarter" idx="11"/>
          </p:nvPr>
        </p:nvSpPr>
        <p:spPr/>
        <p:txBody>
          <a:bodyPr/>
          <a:lstStyle>
            <a:lvl1pPr>
              <a:defRPr/>
            </a:lvl1pPr>
          </a:lstStyle>
          <a:p>
            <a:pPr>
              <a:defRPr/>
            </a:pPr>
            <a:endParaRPr lang="en-IN" dirty="0"/>
          </a:p>
        </p:txBody>
      </p:sp>
      <p:sp>
        <p:nvSpPr>
          <p:cNvPr id="7" name="Slide Number Placeholder 5">
            <a:extLst>
              <a:ext uri="{FF2B5EF4-FFF2-40B4-BE49-F238E27FC236}">
                <a16:creationId xmlns:a16="http://schemas.microsoft.com/office/drawing/2014/main" id="{BBFD53BF-167B-49A0-AF67-CD3335CA1D9C}"/>
              </a:ext>
            </a:extLst>
          </p:cNvPr>
          <p:cNvSpPr>
            <a:spLocks noGrp="1"/>
          </p:cNvSpPr>
          <p:nvPr>
            <p:ph type="sldNum" sz="quarter" idx="12"/>
          </p:nvPr>
        </p:nvSpPr>
        <p:spPr/>
        <p:txBody>
          <a:bodyPr/>
          <a:lstStyle>
            <a:lvl1pPr>
              <a:defRPr/>
            </a:lvl1pPr>
          </a:lstStyle>
          <a:p>
            <a:pPr>
              <a:defRPr/>
            </a:pPr>
            <a:fld id="{772615F8-D352-4A49-9B1A-97A53519531B}" type="slidenum">
              <a:rPr lang="en-IN" altLang="en-US"/>
              <a:pPr>
                <a:defRPr/>
              </a:pPr>
              <a:t>‹#›</a:t>
            </a:fld>
            <a:endParaRPr lang="en-IN" altLang="en-US" dirty="0"/>
          </a:p>
        </p:txBody>
      </p:sp>
    </p:spTree>
    <p:extLst>
      <p:ext uri="{BB962C8B-B14F-4D97-AF65-F5344CB8AC3E}">
        <p14:creationId xmlns:p14="http://schemas.microsoft.com/office/powerpoint/2010/main" val="380507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2EEB5D7-3FC6-4BD1-9EE4-7FAB4CE70A5A}"/>
              </a:ext>
            </a:extLst>
          </p:cNvPr>
          <p:cNvSpPr>
            <a:spLocks noGrp="1"/>
          </p:cNvSpPr>
          <p:nvPr>
            <p:ph type="dt" sz="half" idx="10"/>
          </p:nvPr>
        </p:nvSpPr>
        <p:spPr/>
        <p:txBody>
          <a:bodyPr/>
          <a:lstStyle>
            <a:lvl1pPr>
              <a:defRPr/>
            </a:lvl1pPr>
          </a:lstStyle>
          <a:p>
            <a:pPr>
              <a:defRPr/>
            </a:pPr>
            <a:fld id="{D82B5166-7CEE-4732-B5B9-8CA976B99498}" type="datetimeFigureOut">
              <a:rPr lang="en-IN"/>
              <a:pPr>
                <a:defRPr/>
              </a:pPr>
              <a:t>05-04-2024</a:t>
            </a:fld>
            <a:endParaRPr lang="en-IN" dirty="0"/>
          </a:p>
        </p:txBody>
      </p:sp>
      <p:sp>
        <p:nvSpPr>
          <p:cNvPr id="6" name="Footer Placeholder 4">
            <a:extLst>
              <a:ext uri="{FF2B5EF4-FFF2-40B4-BE49-F238E27FC236}">
                <a16:creationId xmlns:a16="http://schemas.microsoft.com/office/drawing/2014/main" id="{B0F39D56-66A9-4D0D-ADB2-4A784F3DDD68}"/>
              </a:ext>
            </a:extLst>
          </p:cNvPr>
          <p:cNvSpPr>
            <a:spLocks noGrp="1"/>
          </p:cNvSpPr>
          <p:nvPr>
            <p:ph type="ftr" sz="quarter" idx="11"/>
          </p:nvPr>
        </p:nvSpPr>
        <p:spPr/>
        <p:txBody>
          <a:bodyPr/>
          <a:lstStyle>
            <a:lvl1pPr>
              <a:defRPr/>
            </a:lvl1pPr>
          </a:lstStyle>
          <a:p>
            <a:pPr>
              <a:defRPr/>
            </a:pPr>
            <a:endParaRPr lang="en-IN" dirty="0"/>
          </a:p>
        </p:txBody>
      </p:sp>
      <p:sp>
        <p:nvSpPr>
          <p:cNvPr id="7" name="Slide Number Placeholder 5">
            <a:extLst>
              <a:ext uri="{FF2B5EF4-FFF2-40B4-BE49-F238E27FC236}">
                <a16:creationId xmlns:a16="http://schemas.microsoft.com/office/drawing/2014/main" id="{9E85EF1B-3768-4DAE-89F9-F39B7A50BC63}"/>
              </a:ext>
            </a:extLst>
          </p:cNvPr>
          <p:cNvSpPr>
            <a:spLocks noGrp="1"/>
          </p:cNvSpPr>
          <p:nvPr>
            <p:ph type="sldNum" sz="quarter" idx="12"/>
          </p:nvPr>
        </p:nvSpPr>
        <p:spPr/>
        <p:txBody>
          <a:bodyPr/>
          <a:lstStyle>
            <a:lvl1pPr>
              <a:defRPr/>
            </a:lvl1pPr>
          </a:lstStyle>
          <a:p>
            <a:pPr>
              <a:defRPr/>
            </a:pPr>
            <a:fld id="{CCAF98BD-DB30-424F-8BDD-27619F170AEB}" type="slidenum">
              <a:rPr lang="en-IN" altLang="en-US"/>
              <a:pPr>
                <a:defRPr/>
              </a:pPr>
              <a:t>‹#›</a:t>
            </a:fld>
            <a:endParaRPr lang="en-IN" altLang="en-US" dirty="0"/>
          </a:p>
        </p:txBody>
      </p:sp>
    </p:spTree>
    <p:extLst>
      <p:ext uri="{BB962C8B-B14F-4D97-AF65-F5344CB8AC3E}">
        <p14:creationId xmlns:p14="http://schemas.microsoft.com/office/powerpoint/2010/main" val="3175042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192EE45-279F-4959-8675-14DAB884C7D5}"/>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03F66BC6-4322-46F1-9CF8-2118EFA72CF9}"/>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9801076F-FC6B-43B9-BEB6-DDF201D8FF18}"/>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57EC2B6-79F4-4D32-B1CF-158054DBBBEC}" type="datetimeFigureOut">
              <a:rPr lang="en-IN"/>
              <a:pPr>
                <a:defRPr/>
              </a:pPr>
              <a:t>05-04-2024</a:t>
            </a:fld>
            <a:endParaRPr lang="en-IN" dirty="0"/>
          </a:p>
        </p:txBody>
      </p:sp>
      <p:sp>
        <p:nvSpPr>
          <p:cNvPr id="5" name="Footer Placeholder 4">
            <a:extLst>
              <a:ext uri="{FF2B5EF4-FFF2-40B4-BE49-F238E27FC236}">
                <a16:creationId xmlns:a16="http://schemas.microsoft.com/office/drawing/2014/main" id="{66FBADB8-343A-4741-AB11-D76C3335C998}"/>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dirty="0"/>
          </a:p>
        </p:txBody>
      </p:sp>
      <p:sp>
        <p:nvSpPr>
          <p:cNvPr id="6" name="Slide Number Placeholder 5">
            <a:extLst>
              <a:ext uri="{FF2B5EF4-FFF2-40B4-BE49-F238E27FC236}">
                <a16:creationId xmlns:a16="http://schemas.microsoft.com/office/drawing/2014/main" id="{6ACDB9E3-3879-4C49-A3E9-180972860E2A}"/>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6C4EBAF-4FA1-486E-9331-70E824296162}" type="slidenum">
              <a:rPr lang="en-IN" altLang="en-US"/>
              <a:pPr>
                <a:defRPr/>
              </a:pPr>
              <a:t>‹#›</a:t>
            </a:fld>
            <a:endParaRPr lang="en-I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EC3B4D-29B4-47D8-BF71-A114F9174AF9}"/>
              </a:ext>
            </a:extLst>
          </p:cNvPr>
          <p:cNvSpPr txBox="1">
            <a:spLocks/>
          </p:cNvSpPr>
          <p:nvPr/>
        </p:nvSpPr>
        <p:spPr>
          <a:xfrm>
            <a:off x="2438400" y="0"/>
            <a:ext cx="7315200" cy="609600"/>
          </a:xfrm>
          <a:prstGeom prst="rect">
            <a:avLst/>
          </a:prstGeom>
        </p:spPr>
        <p:txBody>
          <a:bodyPr anchor="ctr">
            <a:noAutofit/>
          </a:bodyPr>
          <a:lstStyle/>
          <a:p>
            <a:pPr algn="ctr" eaLnBrk="1" fontAlgn="auto" hangingPunct="1">
              <a:spcAft>
                <a:spcPts val="0"/>
              </a:spcAft>
              <a:defRPr/>
            </a:pPr>
            <a:r>
              <a:rPr lang="en-IN" sz="3600" b="1" dirty="0">
                <a:solidFill>
                  <a:schemeClr val="bg1"/>
                </a:solidFill>
                <a:latin typeface="Times New Roman" pitchFamily="18" charset="0"/>
                <a:ea typeface="+mj-ea"/>
                <a:cs typeface="Times New Roman" pitchFamily="18" charset="0"/>
              </a:rPr>
              <a:t>20IT801L-Project Work</a:t>
            </a:r>
          </a:p>
        </p:txBody>
      </p:sp>
      <p:sp>
        <p:nvSpPr>
          <p:cNvPr id="5" name="Title 1"/>
          <p:cNvSpPr txBox="1">
            <a:spLocks/>
          </p:cNvSpPr>
          <p:nvPr/>
        </p:nvSpPr>
        <p:spPr>
          <a:xfrm>
            <a:off x="4953000" y="64770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mj-lt"/>
              <a:ea typeface="+mj-ea"/>
              <a:cs typeface="+mj-cs"/>
            </a:endParaRPr>
          </a:p>
        </p:txBody>
      </p:sp>
      <p:sp>
        <p:nvSpPr>
          <p:cNvPr id="8" name="Title 1">
            <a:extLst>
              <a:ext uri="{FF2B5EF4-FFF2-40B4-BE49-F238E27FC236}">
                <a16:creationId xmlns:a16="http://schemas.microsoft.com/office/drawing/2014/main" id="{062A1157-D8D9-5998-F683-E67DDCF6D79A}"/>
              </a:ext>
            </a:extLst>
          </p:cNvPr>
          <p:cNvSpPr>
            <a:spLocks noGrp="1"/>
          </p:cNvSpPr>
          <p:nvPr>
            <p:ph type="ctrTitle"/>
          </p:nvPr>
        </p:nvSpPr>
        <p:spPr>
          <a:xfrm>
            <a:off x="215182" y="1009650"/>
            <a:ext cx="11857482" cy="1281113"/>
          </a:xfrm>
        </p:spPr>
        <p:txBody>
          <a:bodyPr>
            <a:normAutofit/>
          </a:bodyPr>
          <a:lstStyle/>
          <a:p>
            <a:r>
              <a:rPr lang="en-US" sz="3600" dirty="0">
                <a:latin typeface="Times New Roman" panose="02020603050405020304" pitchFamily="18" charset="0"/>
                <a:cs typeface="Times New Roman" panose="02020603050405020304" pitchFamily="18" charset="0"/>
              </a:rPr>
              <a:t>Improving The Lives of Visually Impaired Individuals With IoT-Powered Companion Technology</a:t>
            </a:r>
            <a:endParaRPr lang="en-IN" sz="3600" b="1" dirty="0">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2A49C275-F07F-3A5A-CF30-C8A1AFCB6797}"/>
              </a:ext>
            </a:extLst>
          </p:cNvPr>
          <p:cNvSpPr>
            <a:spLocks noGrp="1"/>
          </p:cNvSpPr>
          <p:nvPr>
            <p:ph type="subTitle" idx="1"/>
          </p:nvPr>
        </p:nvSpPr>
        <p:spPr>
          <a:xfrm>
            <a:off x="1300162" y="2771775"/>
            <a:ext cx="10053638" cy="3590925"/>
          </a:xfrm>
        </p:spPr>
        <p:txBody>
          <a:bodyPr>
            <a:noAutofit/>
          </a:bodyPr>
          <a:lstStyle/>
          <a:p>
            <a:pPr algn="l" fontAlgn="auto">
              <a:lnSpc>
                <a:spcPct val="150000"/>
              </a:lnSpc>
              <a:spcAft>
                <a:spcPts val="0"/>
              </a:spcAft>
              <a:defRPr/>
            </a:pPr>
            <a:r>
              <a:rPr lang="en-US" sz="1600" b="1" dirty="0">
                <a:solidFill>
                  <a:srgbClr val="0070C0"/>
                </a:solidFill>
                <a:latin typeface="Times New Roman" panose="02020603050405020304" pitchFamily="18" charset="0"/>
                <a:cs typeface="Times New Roman" panose="02020603050405020304" pitchFamily="18" charset="0"/>
              </a:rPr>
              <a:t>TEAM MEMBERS:				                               GUIDE:</a:t>
            </a:r>
          </a:p>
          <a:p>
            <a:pPr algn="l" fontAlgn="auto">
              <a:lnSpc>
                <a:spcPct val="150000"/>
              </a:lnSpc>
              <a:spcAft>
                <a:spcPts val="0"/>
              </a:spcAft>
              <a:defRPr/>
            </a:pPr>
            <a:r>
              <a:rPr lang="en-US" sz="1600" b="1" dirty="0">
                <a:solidFill>
                  <a:srgbClr val="002060"/>
                </a:solidFill>
                <a:latin typeface="Times New Roman" panose="02020603050405020304" pitchFamily="18" charset="0"/>
                <a:cs typeface="Times New Roman" pitchFamily="18" charset="0"/>
              </a:rPr>
              <a:t>NIRANJAN  S                 (621320205033) 	                                              Mr. R.PALANI KUMAR, M.E., (</a:t>
            </a:r>
            <a:r>
              <a:rPr lang="en-US" sz="1600" b="1" dirty="0" err="1">
                <a:solidFill>
                  <a:srgbClr val="002060"/>
                </a:solidFill>
                <a:latin typeface="Times New Roman" panose="02020603050405020304" pitchFamily="18" charset="0"/>
                <a:cs typeface="Times New Roman" pitchFamily="18" charset="0"/>
              </a:rPr>
              <a:t>Ph.D</a:t>
            </a:r>
            <a:r>
              <a:rPr lang="en-US" sz="1600" b="1" dirty="0">
                <a:solidFill>
                  <a:srgbClr val="002060"/>
                </a:solidFill>
                <a:latin typeface="Times New Roman" panose="02020603050405020304" pitchFamily="18" charset="0"/>
                <a:cs typeface="Times New Roman" pitchFamily="18" charset="0"/>
              </a:rPr>
              <a:t>) </a:t>
            </a:r>
          </a:p>
          <a:p>
            <a:pPr algn="l" fontAlgn="auto">
              <a:lnSpc>
                <a:spcPct val="150000"/>
              </a:lnSpc>
              <a:spcAft>
                <a:spcPts val="0"/>
              </a:spcAft>
              <a:defRPr/>
            </a:pPr>
            <a:r>
              <a:rPr lang="en-US" sz="1600" b="1" dirty="0">
                <a:solidFill>
                  <a:srgbClr val="002060"/>
                </a:solidFill>
                <a:latin typeface="Times New Roman" panose="02020603050405020304" pitchFamily="18" charset="0"/>
                <a:cs typeface="Times New Roman" pitchFamily="18" charset="0"/>
              </a:rPr>
              <a:t>RAHUL  C R                   (621320205045)</a:t>
            </a:r>
            <a:r>
              <a:rPr lang="en-US" sz="1600" b="1" dirty="0">
                <a:solidFill>
                  <a:schemeClr val="tx1"/>
                </a:solidFill>
                <a:latin typeface="Times New Roman" panose="02020603050405020304" pitchFamily="18" charset="0"/>
                <a:cs typeface="Times New Roman" panose="02020603050405020304" pitchFamily="18" charset="0"/>
              </a:rPr>
              <a:t>                                                  AP/IT</a:t>
            </a:r>
            <a:endParaRPr lang="en-US" sz="1600" b="1" dirty="0">
              <a:solidFill>
                <a:srgbClr val="0070C0"/>
              </a:solidFill>
              <a:latin typeface="Times New Roman" panose="02020603050405020304" pitchFamily="18" charset="0"/>
              <a:cs typeface="Times New Roman" panose="02020603050405020304" pitchFamily="18" charset="0"/>
            </a:endParaRPr>
          </a:p>
          <a:p>
            <a:pPr algn="l" fontAlgn="auto">
              <a:lnSpc>
                <a:spcPct val="150000"/>
              </a:lnSpc>
              <a:spcAft>
                <a:spcPts val="0"/>
              </a:spcAft>
              <a:defRPr/>
            </a:pPr>
            <a:r>
              <a:rPr lang="en-US" sz="1600" b="1" dirty="0">
                <a:solidFill>
                  <a:srgbClr val="002060"/>
                </a:solidFill>
                <a:latin typeface="Times New Roman" panose="02020603050405020304" pitchFamily="18" charset="0"/>
                <a:cs typeface="Times New Roman" pitchFamily="18" charset="0"/>
              </a:rPr>
              <a:t>DINESH KUMAR  M    (621320205301)   		 </a:t>
            </a:r>
          </a:p>
          <a:p>
            <a:pPr algn="l" fontAlgn="auto">
              <a:lnSpc>
                <a:spcPct val="150000"/>
              </a:lnSpc>
              <a:spcAft>
                <a:spcPts val="0"/>
              </a:spcAft>
              <a:defRPr/>
            </a:pPr>
            <a:r>
              <a:rPr lang="en-US" sz="1600" b="1" dirty="0">
                <a:solidFill>
                  <a:srgbClr val="002060"/>
                </a:solidFill>
                <a:latin typeface="Times New Roman" panose="02020603050405020304" pitchFamily="18" charset="0"/>
                <a:cs typeface="Times New Roman" pitchFamily="18" charset="0"/>
              </a:rPr>
              <a:t>	</a:t>
            </a:r>
          </a:p>
          <a:p>
            <a:pPr algn="l" eaLnBrk="1" fontAlgn="auto" hangingPunct="1">
              <a:lnSpc>
                <a:spcPct val="150000"/>
              </a:lnSpc>
              <a:spcAft>
                <a:spcPts val="0"/>
              </a:spcAft>
              <a:defRPr/>
            </a:pPr>
            <a:r>
              <a:rPr lang="en-US" sz="1600" b="1" dirty="0">
                <a:solidFill>
                  <a:srgbClr val="002060"/>
                </a:solidFill>
                <a:latin typeface="Times New Roman" panose="02020603050405020304" pitchFamily="18" charset="0"/>
                <a:cs typeface="Times New Roman" pitchFamily="18" charset="0"/>
              </a:rPr>
              <a:t>					</a:t>
            </a:r>
          </a:p>
          <a:p>
            <a:pPr algn="l" fontAlgn="auto">
              <a:lnSpc>
                <a:spcPct val="150000"/>
              </a:lnSpc>
              <a:spcAft>
                <a:spcPts val="0"/>
              </a:spcAft>
              <a:defRPr/>
            </a:pPr>
            <a:r>
              <a:rPr lang="en-US" sz="1600" b="1" dirty="0">
                <a:solidFill>
                  <a:srgbClr val="002060"/>
                </a:solidFill>
                <a:latin typeface="Times New Roman" panose="02020603050405020304" pitchFamily="18" charset="0"/>
                <a:cs typeface="Times New Roman" pitchFamily="18" charset="0"/>
              </a:rPr>
              <a:t> </a:t>
            </a:r>
          </a:p>
          <a:p>
            <a:pPr algn="l" fontAlgn="auto">
              <a:lnSpc>
                <a:spcPct val="150000"/>
              </a:lnSpc>
              <a:spcAft>
                <a:spcPts val="0"/>
              </a:spcAft>
              <a:defRPr/>
            </a:pPr>
            <a:endParaRPr lang="en-US" sz="1600" b="1" dirty="0">
              <a:solidFill>
                <a:srgbClr val="002060"/>
              </a:solidFill>
              <a:latin typeface="Times New Roman" panose="02020603050405020304" pitchFamily="18" charset="0"/>
              <a:cs typeface="Times New Roman" pitchFamily="18" charset="0"/>
            </a:endParaRPr>
          </a:p>
          <a:p>
            <a:pPr algn="l" eaLnBrk="1" fontAlgn="auto" hangingPunct="1">
              <a:lnSpc>
                <a:spcPct val="150000"/>
              </a:lnSpc>
              <a:spcAft>
                <a:spcPts val="0"/>
              </a:spcAft>
              <a:defRPr/>
            </a:pPr>
            <a:endParaRPr lang="en-IN" sz="1600" b="1" dirty="0">
              <a:solidFill>
                <a:schemeClr val="tx1"/>
              </a:solidFill>
              <a:latin typeface="Times New Roman" panose="02020603050405020304" pitchFamily="18" charset="0"/>
              <a:cs typeface="Times New Roman" panose="02020603050405020304" pitchFamily="18" charset="0"/>
            </a:endParaRPr>
          </a:p>
          <a:p>
            <a:pPr algn="l" eaLnBrk="1" fontAlgn="auto" hangingPunct="1">
              <a:lnSpc>
                <a:spcPct val="150000"/>
              </a:lnSpc>
              <a:spcAft>
                <a:spcPts val="0"/>
              </a:spcAft>
              <a:defRPr/>
            </a:pPr>
            <a:endParaRPr lang="en-US" sz="16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9A0B-24D3-46A5-8866-70F971DD63E6}"/>
              </a:ext>
            </a:extLst>
          </p:cNvPr>
          <p:cNvSpPr>
            <a:spLocks noGrp="1"/>
          </p:cNvSpPr>
          <p:nvPr>
            <p:ph type="title"/>
          </p:nvPr>
        </p:nvSpPr>
        <p:spPr>
          <a:xfrm>
            <a:off x="228600" y="9378"/>
            <a:ext cx="11277600" cy="5635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F9B985-A27D-4691-9A96-F15CABAEDEB9}"/>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F02ED001-13AE-4952-A624-98192829903B}"/>
              </a:ext>
            </a:extLst>
          </p:cNvPr>
          <p:cNvGraphicFramePr>
            <a:graphicFrameLocks noGrp="1"/>
          </p:cNvGraphicFramePr>
          <p:nvPr>
            <p:extLst>
              <p:ext uri="{D42A27DB-BD31-4B8C-83A1-F6EECF244321}">
                <p14:modId xmlns:p14="http://schemas.microsoft.com/office/powerpoint/2010/main" val="3417017471"/>
              </p:ext>
            </p:extLst>
          </p:nvPr>
        </p:nvGraphicFramePr>
        <p:xfrm>
          <a:off x="0" y="685800"/>
          <a:ext cx="12192000" cy="3345400"/>
        </p:xfrm>
        <a:graphic>
          <a:graphicData uri="http://schemas.openxmlformats.org/drawingml/2006/table">
            <a:tbl>
              <a:tblPr firstRow="1" bandRow="1">
                <a:tableStyleId>{5C22544A-7EE6-4342-B048-85BDC9FD1C3A}</a:tableStyleId>
              </a:tblPr>
              <a:tblGrid>
                <a:gridCol w="648280">
                  <a:extLst>
                    <a:ext uri="{9D8B030D-6E8A-4147-A177-3AD203B41FA5}">
                      <a16:colId xmlns:a16="http://schemas.microsoft.com/office/drawing/2014/main" val="3208326295"/>
                    </a:ext>
                  </a:extLst>
                </a:gridCol>
                <a:gridCol w="2982091">
                  <a:extLst>
                    <a:ext uri="{9D8B030D-6E8A-4147-A177-3AD203B41FA5}">
                      <a16:colId xmlns:a16="http://schemas.microsoft.com/office/drawing/2014/main" val="4294250720"/>
                    </a:ext>
                  </a:extLst>
                </a:gridCol>
                <a:gridCol w="1474960">
                  <a:extLst>
                    <a:ext uri="{9D8B030D-6E8A-4147-A177-3AD203B41FA5}">
                      <a16:colId xmlns:a16="http://schemas.microsoft.com/office/drawing/2014/main" val="1495446813"/>
                    </a:ext>
                  </a:extLst>
                </a:gridCol>
                <a:gridCol w="3513151">
                  <a:extLst>
                    <a:ext uri="{9D8B030D-6E8A-4147-A177-3AD203B41FA5}">
                      <a16:colId xmlns:a16="http://schemas.microsoft.com/office/drawing/2014/main" val="960716365"/>
                    </a:ext>
                  </a:extLst>
                </a:gridCol>
                <a:gridCol w="3573518">
                  <a:extLst>
                    <a:ext uri="{9D8B030D-6E8A-4147-A177-3AD203B41FA5}">
                      <a16:colId xmlns:a16="http://schemas.microsoft.com/office/drawing/2014/main" val="4079856432"/>
                    </a:ext>
                  </a:extLst>
                </a:gridCol>
              </a:tblGrid>
              <a:tr h="1676577">
                <a:tc>
                  <a:txBody>
                    <a:bodyPr/>
                    <a:lstStyle/>
                    <a:p>
                      <a:pPr marL="0" algn="ctr" defTabSz="914400" rtl="0" eaLnBrk="1" latinLnBrk="0" hangingPunct="1">
                        <a:lnSpc>
                          <a:spcPct val="107000"/>
                        </a:lnSpc>
                        <a:spcAft>
                          <a:spcPts val="800"/>
                        </a:spcAft>
                      </a:pPr>
                      <a:r>
                        <a:rPr lang="en-IN" sz="1800" b="0" i="0" kern="1200" dirty="0">
                          <a:solidFill>
                            <a:schemeClr val="dk1"/>
                          </a:solidFill>
                          <a:effectLst/>
                          <a:latin typeface="Times New Roman" pitchFamily="18" charset="0"/>
                          <a:ea typeface="+mn-ea"/>
                          <a:cs typeface="Times New Roman" pitchFamily="18" charset="0"/>
                        </a:rPr>
                        <a:t>7</a:t>
                      </a: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Patel, A. (2022)</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Journal of Assistive Technology</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"IoT-based Navigation Aids: A Survey"</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smartphone applications for real-time updates.</a:t>
                      </a:r>
                    </a:p>
                    <a:p>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Uncomfortable design for user.</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8895" marR="48895" marT="5195" marB="0" anchor="ctr">
                    <a:solidFill>
                      <a:schemeClr val="tx2">
                        <a:lumMod val="20000"/>
                        <a:lumOff val="80000"/>
                      </a:schemeClr>
                    </a:solidFill>
                  </a:tcPr>
                </a:tc>
                <a:extLst>
                  <a:ext uri="{0D108BD9-81ED-4DB2-BD59-A6C34878D82A}">
                    <a16:rowId xmlns:a16="http://schemas.microsoft.com/office/drawing/2014/main" val="3464143189"/>
                  </a:ext>
                </a:extLst>
              </a:tr>
              <a:tr h="1668823">
                <a:tc>
                  <a:txBody>
                    <a:bodyPr/>
                    <a:lstStyle/>
                    <a:p>
                      <a:pPr marL="0" algn="ctr" defTabSz="914400" rtl="0" eaLnBrk="1" latinLnBrk="0" hangingPunct="1">
                        <a:lnSpc>
                          <a:spcPct val="107000"/>
                        </a:lnSpc>
                        <a:spcAft>
                          <a:spcPts val="800"/>
                        </a:spcAft>
                      </a:pPr>
                      <a:r>
                        <a:rPr lang="en-IN" sz="1800" b="0" i="0" kern="1200" dirty="0">
                          <a:solidFill>
                            <a:schemeClr val="dk1"/>
                          </a:solidFill>
                          <a:effectLst/>
                          <a:latin typeface="Times New Roman" pitchFamily="18" charset="0"/>
                          <a:ea typeface="+mn-ea"/>
                          <a:cs typeface="Times New Roman" pitchFamily="18" charset="0"/>
                        </a:rPr>
                        <a:t>8</a:t>
                      </a: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de-DE" sz="1800" b="0" kern="1200" dirty="0">
                          <a:solidFill>
                            <a:schemeClr val="dk1"/>
                          </a:solidFill>
                          <a:effectLst/>
                          <a:latin typeface="Times New Roman" panose="02020603050405020304" pitchFamily="18" charset="0"/>
                          <a:ea typeface="+mn-ea"/>
                          <a:cs typeface="Times New Roman" panose="02020603050405020304" pitchFamily="18" charset="0"/>
                        </a:rPr>
                        <a:t>Wang, Q., &amp; Li, J. (2023)</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IEEE Explore </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"Real-time GPS-based Emergency Communication in Smart Canes"</a:t>
                      </a:r>
                      <a:endParaRPr lang="en-US" sz="1800" b="0" i="0" kern="1200" dirty="0">
                        <a:solidFill>
                          <a:schemeClr val="dk1"/>
                        </a:solidFill>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GPS-enabled SOS feature for precise location tracking.</a:t>
                      </a:r>
                    </a:p>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Weak GPS signal.</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extLst>
                  <a:ext uri="{0D108BD9-81ED-4DB2-BD59-A6C34878D82A}">
                    <a16:rowId xmlns:a16="http://schemas.microsoft.com/office/drawing/2014/main" val="1651781429"/>
                  </a:ext>
                </a:extLst>
              </a:tr>
            </a:tbl>
          </a:graphicData>
        </a:graphic>
      </p:graphicFrame>
      <p:graphicFrame>
        <p:nvGraphicFramePr>
          <p:cNvPr id="5" name="Content Placeholder 3">
            <a:extLst>
              <a:ext uri="{FF2B5EF4-FFF2-40B4-BE49-F238E27FC236}">
                <a16:creationId xmlns:a16="http://schemas.microsoft.com/office/drawing/2014/main" id="{C327A7B3-9A0A-49E3-A6F9-4B38EDCA7C01}"/>
              </a:ext>
            </a:extLst>
          </p:cNvPr>
          <p:cNvGraphicFramePr>
            <a:graphicFrameLocks/>
          </p:cNvGraphicFramePr>
          <p:nvPr>
            <p:extLst>
              <p:ext uri="{D42A27DB-BD31-4B8C-83A1-F6EECF244321}">
                <p14:modId xmlns:p14="http://schemas.microsoft.com/office/powerpoint/2010/main" val="1216513836"/>
              </p:ext>
            </p:extLst>
          </p:nvPr>
        </p:nvGraphicFramePr>
        <p:xfrm>
          <a:off x="0" y="3854726"/>
          <a:ext cx="12192000" cy="2363598"/>
        </p:xfrm>
        <a:graphic>
          <a:graphicData uri="http://schemas.openxmlformats.org/drawingml/2006/table">
            <a:tbl>
              <a:tblPr firstRow="1" bandRow="1">
                <a:tableStyleId>{5C22544A-7EE6-4342-B048-85BDC9FD1C3A}</a:tableStyleId>
              </a:tblPr>
              <a:tblGrid>
                <a:gridCol w="648280">
                  <a:extLst>
                    <a:ext uri="{9D8B030D-6E8A-4147-A177-3AD203B41FA5}">
                      <a16:colId xmlns:a16="http://schemas.microsoft.com/office/drawing/2014/main" val="1335746952"/>
                    </a:ext>
                  </a:extLst>
                </a:gridCol>
                <a:gridCol w="2982091">
                  <a:extLst>
                    <a:ext uri="{9D8B030D-6E8A-4147-A177-3AD203B41FA5}">
                      <a16:colId xmlns:a16="http://schemas.microsoft.com/office/drawing/2014/main" val="2210905934"/>
                    </a:ext>
                  </a:extLst>
                </a:gridCol>
                <a:gridCol w="1474960">
                  <a:extLst>
                    <a:ext uri="{9D8B030D-6E8A-4147-A177-3AD203B41FA5}">
                      <a16:colId xmlns:a16="http://schemas.microsoft.com/office/drawing/2014/main" val="707201159"/>
                    </a:ext>
                  </a:extLst>
                </a:gridCol>
                <a:gridCol w="3513151">
                  <a:extLst>
                    <a:ext uri="{9D8B030D-6E8A-4147-A177-3AD203B41FA5}">
                      <a16:colId xmlns:a16="http://schemas.microsoft.com/office/drawing/2014/main" val="814804856"/>
                    </a:ext>
                  </a:extLst>
                </a:gridCol>
                <a:gridCol w="3573518">
                  <a:extLst>
                    <a:ext uri="{9D8B030D-6E8A-4147-A177-3AD203B41FA5}">
                      <a16:colId xmlns:a16="http://schemas.microsoft.com/office/drawing/2014/main" val="3702397486"/>
                    </a:ext>
                  </a:extLst>
                </a:gridCol>
              </a:tblGrid>
              <a:tr h="1086206">
                <a:tc>
                  <a:txBody>
                    <a:bodyPr/>
                    <a:lstStyle/>
                    <a:p>
                      <a:pPr marL="0" algn="ctr" defTabSz="914400" rtl="0" eaLnBrk="1" latinLnBrk="0" hangingPunct="1">
                        <a:lnSpc>
                          <a:spcPct val="107000"/>
                        </a:lnSpc>
                        <a:spcAft>
                          <a:spcPts val="800"/>
                        </a:spcAft>
                      </a:pPr>
                      <a:r>
                        <a:rPr lang="en-IN" sz="1800" b="0" i="0" kern="1200" dirty="0">
                          <a:solidFill>
                            <a:schemeClr val="tx1"/>
                          </a:solidFill>
                          <a:effectLst/>
                          <a:latin typeface="Times New Roman" pitchFamily="18" charset="0"/>
                          <a:ea typeface="+mn-ea"/>
                          <a:cs typeface="Times New Roman" pitchFamily="18" charset="0"/>
                        </a:rPr>
                        <a:t>9</a:t>
                      </a: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da-DK" b="0" dirty="0">
                          <a:solidFill>
                            <a:schemeClr val="tx1"/>
                          </a:solidFill>
                          <a:latin typeface="Times New Roman" panose="02020603050405020304" pitchFamily="18" charset="0"/>
                          <a:cs typeface="Times New Roman" panose="02020603050405020304" pitchFamily="18" charset="0"/>
                        </a:rPr>
                        <a:t>Wu, Y., et al. (2023)</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IEEE Explore</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"Integration of Haptic Feedback in Smart Sticks"</a:t>
                      </a:r>
                      <a:endParaRPr lang="en-US" sz="1800" b="0" i="0" kern="1200" dirty="0">
                        <a:solidFill>
                          <a:schemeClr val="tx1"/>
                        </a:solidFill>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Haptic feedback for enhanced user awareness of obstacles.</a:t>
                      </a:r>
                    </a:p>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Challenges on haptic feedback.</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extLst>
                  <a:ext uri="{0D108BD9-81ED-4DB2-BD59-A6C34878D82A}">
                    <a16:rowId xmlns:a16="http://schemas.microsoft.com/office/drawing/2014/main" val="4184947123"/>
                  </a:ext>
                </a:extLst>
              </a:tr>
              <a:tr h="1277392">
                <a:tc>
                  <a:txBody>
                    <a:bodyPr/>
                    <a:lstStyle/>
                    <a:p>
                      <a:pPr marL="0" algn="ctr" defTabSz="914400" rtl="0" eaLnBrk="1" latinLnBrk="0" hangingPunct="1">
                        <a:lnSpc>
                          <a:spcPct val="107000"/>
                        </a:lnSpc>
                        <a:spcAft>
                          <a:spcPts val="800"/>
                        </a:spcAft>
                      </a:pPr>
                      <a:r>
                        <a:rPr lang="en-IN" sz="1800" b="0" i="0" kern="1200" dirty="0">
                          <a:solidFill>
                            <a:schemeClr val="tx1"/>
                          </a:solidFill>
                          <a:effectLst/>
                          <a:latin typeface="Times New Roman" pitchFamily="18" charset="0"/>
                          <a:ea typeface="+mn-ea"/>
                          <a:cs typeface="Times New Roman" pitchFamily="18" charset="0"/>
                        </a:rPr>
                        <a:t>10</a:t>
                      </a: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IN" dirty="0">
                          <a:solidFill>
                            <a:schemeClr val="tx1"/>
                          </a:solidFill>
                          <a:latin typeface="Times New Roman" panose="02020603050405020304" pitchFamily="18" charset="0"/>
                          <a:cs typeface="Times New Roman" panose="02020603050405020304" pitchFamily="18" charset="0"/>
                        </a:rPr>
                        <a:t>Zhang, Y. (2023)</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IEEE Transactions on X</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algn="just"/>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"Smart Stick for the Visually Impaired: A Comprehensive Review"</a:t>
                      </a:r>
                      <a:endParaRPr lang="en-US" sz="1800" b="0" i="0" kern="1200" dirty="0">
                        <a:solidFill>
                          <a:schemeClr val="tx1"/>
                        </a:solidFill>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Integration of advanced obstacle detection using computer vision.</a:t>
                      </a:r>
                    </a:p>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Consume more power.</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extLst>
                  <a:ext uri="{0D108BD9-81ED-4DB2-BD59-A6C34878D82A}">
                    <a16:rowId xmlns:a16="http://schemas.microsoft.com/office/drawing/2014/main" val="2182167074"/>
                  </a:ext>
                </a:extLst>
              </a:tr>
            </a:tbl>
          </a:graphicData>
        </a:graphic>
      </p:graphicFrame>
      <p:sp>
        <p:nvSpPr>
          <p:cNvPr id="6" name="Text Box 2">
            <a:extLst>
              <a:ext uri="{FF2B5EF4-FFF2-40B4-BE49-F238E27FC236}">
                <a16:creationId xmlns:a16="http://schemas.microsoft.com/office/drawing/2014/main" id="{1CF58E17-AFCC-41B5-A269-4605E5C61890}"/>
              </a:ext>
            </a:extLst>
          </p:cNvPr>
          <p:cNvSpPr txBox="1"/>
          <p:nvPr/>
        </p:nvSpPr>
        <p:spPr>
          <a:xfrm>
            <a:off x="381000" y="6381690"/>
            <a:ext cx="533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1335438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
            <a:extLst>
              <a:ext uri="{FF2B5EF4-FFF2-40B4-BE49-F238E27FC236}">
                <a16:creationId xmlns:a16="http://schemas.microsoft.com/office/drawing/2014/main" id="{B7354307-F418-6945-DD33-2377BE359916}"/>
              </a:ext>
            </a:extLst>
          </p:cNvPr>
          <p:cNvSpPr txBox="1"/>
          <p:nvPr/>
        </p:nvSpPr>
        <p:spPr>
          <a:xfrm>
            <a:off x="381000" y="6381690"/>
            <a:ext cx="43492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9</a:t>
            </a:r>
          </a:p>
        </p:txBody>
      </p:sp>
      <p:sp>
        <p:nvSpPr>
          <p:cNvPr id="5" name="Title 4">
            <a:extLst>
              <a:ext uri="{FF2B5EF4-FFF2-40B4-BE49-F238E27FC236}">
                <a16:creationId xmlns:a16="http://schemas.microsoft.com/office/drawing/2014/main" id="{1D12B59C-013F-47A3-B6B8-E73096BAA685}"/>
              </a:ext>
            </a:extLst>
          </p:cNvPr>
          <p:cNvSpPr>
            <a:spLocks noGrp="1"/>
          </p:cNvSpPr>
          <p:nvPr>
            <p:ph type="title"/>
          </p:nvPr>
        </p:nvSpPr>
        <p:spPr>
          <a:xfrm>
            <a:off x="152400" y="14514"/>
            <a:ext cx="11353800" cy="518886"/>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6" name="Content Placeholder 5">
            <a:extLst>
              <a:ext uri="{FF2B5EF4-FFF2-40B4-BE49-F238E27FC236}">
                <a16:creationId xmlns:a16="http://schemas.microsoft.com/office/drawing/2014/main" id="{09C827A0-FD10-4A2D-B729-6896EB8A71C4}"/>
              </a:ext>
            </a:extLst>
          </p:cNvPr>
          <p:cNvSpPr>
            <a:spLocks noGrp="1"/>
          </p:cNvSpPr>
          <p:nvPr>
            <p:ph idx="1"/>
          </p:nvPr>
        </p:nvSpPr>
        <p:spPr>
          <a:xfrm>
            <a:off x="304800" y="685800"/>
            <a:ext cx="11582400" cy="5486400"/>
          </a:xfrm>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Findings</a:t>
            </a:r>
            <a:endParaRPr lang="en-US" sz="2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	The project successfully implemented key functionalities integratedly such as obstacle detection, water surface analysis, SOS feature, and live location tracking, providing valuable assistance to visually impaired individuals. With user friendly design and at low cost with more features with reduced hardware components. </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Gaps</a:t>
            </a:r>
            <a:endParaRPr lang="en-US" sz="2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Limitations in obstacle detection and water surface analysis accuracy require refinement of sensor and calibration. Challenges with GPS connectivity in remote or indoor areas suggest the need for exploring alternative positioning technologies or improving network coverage.</a:t>
            </a:r>
          </a:p>
        </p:txBody>
      </p:sp>
    </p:spTree>
    <p:extLst>
      <p:ext uri="{BB962C8B-B14F-4D97-AF65-F5344CB8AC3E}">
        <p14:creationId xmlns:p14="http://schemas.microsoft.com/office/powerpoint/2010/main" val="260540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2456-945E-4B4D-A367-B9A5A7723051}"/>
              </a:ext>
            </a:extLst>
          </p:cNvPr>
          <p:cNvSpPr>
            <a:spLocks noGrp="1"/>
          </p:cNvSpPr>
          <p:nvPr>
            <p:ph type="title"/>
          </p:nvPr>
        </p:nvSpPr>
        <p:spPr>
          <a:xfrm>
            <a:off x="76200" y="-14990"/>
            <a:ext cx="11353800" cy="639762"/>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FE5ABA3A-5F51-40D4-87A0-8E2014550FC8}"/>
              </a:ext>
            </a:extLst>
          </p:cNvPr>
          <p:cNvSpPr>
            <a:spLocks noGrp="1"/>
          </p:cNvSpPr>
          <p:nvPr>
            <p:ph idx="1"/>
          </p:nvPr>
        </p:nvSpPr>
        <p:spPr>
          <a:xfrm>
            <a:off x="533400" y="914400"/>
            <a:ext cx="10972800" cy="4525963"/>
          </a:xfrm>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Existing System</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Existing systems rely on ultrasonic sensors for obstacle detection but lack water sensing and a robust SOS feature.</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Limited integration with GPS Techniques compromises real-time location tracking and emergency assistance capabilities.</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Highly cost and more weight with less functionality and low quality manufacturing.</a:t>
            </a:r>
          </a:p>
        </p:txBody>
      </p:sp>
      <p:sp>
        <p:nvSpPr>
          <p:cNvPr id="5" name="Text Box 2">
            <a:extLst>
              <a:ext uri="{FF2B5EF4-FFF2-40B4-BE49-F238E27FC236}">
                <a16:creationId xmlns:a16="http://schemas.microsoft.com/office/drawing/2014/main" id="{2C79001D-3B68-45D9-B805-F3BA80A47A9E}"/>
              </a:ext>
            </a:extLst>
          </p:cNvPr>
          <p:cNvSpPr txBox="1"/>
          <p:nvPr/>
        </p:nvSpPr>
        <p:spPr>
          <a:xfrm>
            <a:off x="381000" y="6381690"/>
            <a:ext cx="533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3087395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11277600" cy="563562"/>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381000" y="685800"/>
            <a:ext cx="10972800" cy="5410200"/>
          </a:xfrm>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Novelty in Proposed System</a:t>
            </a: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proposed smart stick integrates ultrasonic sensors for obstacle detection and water sensors for surface condition analysis, offering a more comprehensive and nuanced understanding of the environment.</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inclusion of water sensors is a novel aspect, enhancing safety by alerting users to potentially slippery areas, particularly in adverse weather conditions.</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proposed system integrates GPS technology, allowing for the automatic sending of emergency message, enabling a faster and more effective response from assistance services and also used to communicate with the smart stick by using Wi-Fi connection.</a:t>
            </a:r>
          </a:p>
          <a:p>
            <a:pPr algn="just">
              <a:lnSpc>
                <a:spcPct val="150000"/>
              </a:lnSpc>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
        <p:nvSpPr>
          <p:cNvPr id="4" name="Text Box 2">
            <a:extLst>
              <a:ext uri="{FF2B5EF4-FFF2-40B4-BE49-F238E27FC236}">
                <a16:creationId xmlns:a16="http://schemas.microsoft.com/office/drawing/2014/main" id="{A056232D-8820-4806-8B9F-78E780F632F7}"/>
              </a:ext>
            </a:extLst>
          </p:cNvPr>
          <p:cNvSpPr txBox="1"/>
          <p:nvPr/>
        </p:nvSpPr>
        <p:spPr>
          <a:xfrm>
            <a:off x="381000" y="6381690"/>
            <a:ext cx="4572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136490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F5E2DDE4-0DDC-42FC-8575-B3B0FDEBB33B}"/>
              </a:ext>
            </a:extLst>
          </p:cNvPr>
          <p:cNvSpPr>
            <a:spLocks noGrp="1"/>
          </p:cNvSpPr>
          <p:nvPr>
            <p:ph type="title"/>
          </p:nvPr>
        </p:nvSpPr>
        <p:spPr>
          <a:xfrm>
            <a:off x="1981200" y="0"/>
            <a:ext cx="8229600" cy="533400"/>
          </a:xfrm>
        </p:spPr>
        <p:txBody>
          <a:bodyPr rtlCol="0">
            <a:noAutofit/>
          </a:bodyPr>
          <a:lstStyle/>
          <a:p>
            <a:pPr fontAlgn="auto">
              <a:spcAft>
                <a:spcPts val="0"/>
              </a:spcAft>
              <a:defRPr/>
            </a:pPr>
            <a:r>
              <a:rPr lang="en-IN" altLang="en-US" sz="3600" b="1" dirty="0">
                <a:solidFill>
                  <a:schemeClr val="bg1"/>
                </a:solidFill>
                <a:latin typeface="Times New Roman" pitchFamily="18" charset="0"/>
                <a:ea typeface="+mn-ea"/>
                <a:cs typeface="Times New Roman" pitchFamily="18" charset="0"/>
              </a:rPr>
              <a:t>5. PROPOSED SYSTEM</a:t>
            </a:r>
            <a:endParaRPr lang="en-IN" altLang="en-US" sz="3200" b="1" dirty="0">
              <a:solidFill>
                <a:schemeClr val="bg1"/>
              </a:solidFill>
              <a:ea typeface="+mn-ea"/>
              <a:cs typeface="+mn-cs"/>
            </a:endParaRPr>
          </a:p>
        </p:txBody>
      </p:sp>
      <p:sp>
        <p:nvSpPr>
          <p:cNvPr id="6" name="Title 1"/>
          <p:cNvSpPr txBox="1">
            <a:spLocks/>
          </p:cNvSpPr>
          <p:nvPr/>
        </p:nvSpPr>
        <p:spPr>
          <a:xfrm>
            <a:off x="8305800" y="64008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mj-lt"/>
              <a:ea typeface="+mj-ea"/>
              <a:cs typeface="+mj-cs"/>
            </a:endParaRPr>
          </a:p>
        </p:txBody>
      </p:sp>
      <p:sp>
        <p:nvSpPr>
          <p:cNvPr id="4" name="TextBox 3">
            <a:extLst>
              <a:ext uri="{FF2B5EF4-FFF2-40B4-BE49-F238E27FC236}">
                <a16:creationId xmlns:a16="http://schemas.microsoft.com/office/drawing/2014/main" id="{0B4274BC-6DA5-37C2-0F59-3F8AC6E6EE08}"/>
              </a:ext>
            </a:extLst>
          </p:cNvPr>
          <p:cNvSpPr txBox="1"/>
          <p:nvPr/>
        </p:nvSpPr>
        <p:spPr>
          <a:xfrm>
            <a:off x="381000" y="762000"/>
            <a:ext cx="11353800" cy="4457952"/>
          </a:xfrm>
          <a:prstGeom prst="rect">
            <a:avLst/>
          </a:prstGeom>
          <a:noFill/>
        </p:spPr>
        <p:txBody>
          <a:bodyPr wrap="square">
            <a:spAutoFit/>
          </a:bodyPr>
          <a:lstStyle/>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proposed system integrates ultrasonic sensors for real-time obstacle detection, enhancing safety for visually impaired users.</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Water sensors provide immediate feedback on surface conditions, improving user safety in challenging weather.</a:t>
            </a:r>
          </a:p>
          <a:p>
            <a:pPr marL="342900" indent="-342900"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GPS module enable precise location tracking and the emergency communication, triggered by an SOS button for quick assistance during critical situations. Managed by the ESP32 microcontroller, the system ensures efficient processing of sensor data and a user-friendly experience with feedback.</a:t>
            </a:r>
          </a:p>
        </p:txBody>
      </p:sp>
      <p:sp>
        <p:nvSpPr>
          <p:cNvPr id="5" name="Text Box 2"/>
          <p:cNvSpPr txBox="1"/>
          <p:nvPr/>
        </p:nvSpPr>
        <p:spPr>
          <a:xfrm>
            <a:off x="381000" y="6381690"/>
            <a:ext cx="4572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12</a:t>
            </a:r>
          </a:p>
        </p:txBody>
      </p:sp>
    </p:spTree>
    <p:extLst>
      <p:ext uri="{BB962C8B-B14F-4D97-AF65-F5344CB8AC3E}">
        <p14:creationId xmlns:p14="http://schemas.microsoft.com/office/powerpoint/2010/main" val="2377224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11353800" cy="487362"/>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4" name="Text Box 2">
            <a:extLst>
              <a:ext uri="{FF2B5EF4-FFF2-40B4-BE49-F238E27FC236}">
                <a16:creationId xmlns:a16="http://schemas.microsoft.com/office/drawing/2014/main" id="{38EC55B2-2D97-46FA-8927-122DD60E95F6}"/>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13</a:t>
            </a:r>
          </a:p>
        </p:txBody>
      </p:sp>
      <p:sp>
        <p:nvSpPr>
          <p:cNvPr id="3" name="Title 1">
            <a:extLst>
              <a:ext uri="{FF2B5EF4-FFF2-40B4-BE49-F238E27FC236}">
                <a16:creationId xmlns:a16="http://schemas.microsoft.com/office/drawing/2014/main" id="{863956A8-2858-7624-C0A0-B7D179160E09}"/>
              </a:ext>
            </a:extLst>
          </p:cNvPr>
          <p:cNvSpPr txBox="1">
            <a:spLocks/>
          </p:cNvSpPr>
          <p:nvPr/>
        </p:nvSpPr>
        <p:spPr bwMode="auto">
          <a:xfrm>
            <a:off x="381000" y="685800"/>
            <a:ext cx="1097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6" name="Title 1">
            <a:extLst>
              <a:ext uri="{FF2B5EF4-FFF2-40B4-BE49-F238E27FC236}">
                <a16:creationId xmlns:a16="http://schemas.microsoft.com/office/drawing/2014/main" id="{C8ED301C-B4C8-9B12-FF36-FBDDF8E4C9F0}"/>
              </a:ext>
            </a:extLst>
          </p:cNvPr>
          <p:cNvSpPr txBox="1">
            <a:spLocks/>
          </p:cNvSpPr>
          <p:nvPr/>
        </p:nvSpPr>
        <p:spPr bwMode="auto">
          <a:xfrm>
            <a:off x="304800" y="838200"/>
            <a:ext cx="1097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l"/>
            <a:r>
              <a:rPr lang="en-US" sz="2400" b="1" kern="1200" dirty="0">
                <a:effectLst/>
                <a:latin typeface="Times New Roman" panose="02020603050405020304" pitchFamily="18" charset="0"/>
                <a:ea typeface="+mj-ea"/>
                <a:cs typeface="Times New Roman" panose="02020603050405020304" pitchFamily="18" charset="0"/>
              </a:rPr>
              <a:t>Architecture</a:t>
            </a:r>
            <a:endParaRPr lang="en-US" sz="24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9E63A51A-7FC7-F5C9-354E-13EFA8EF1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1" y="1219200"/>
            <a:ext cx="10667999" cy="5105400"/>
          </a:xfrm>
        </p:spPr>
      </p:pic>
    </p:spTree>
    <p:extLst>
      <p:ext uri="{BB962C8B-B14F-4D97-AF65-F5344CB8AC3E}">
        <p14:creationId xmlns:p14="http://schemas.microsoft.com/office/powerpoint/2010/main" val="2855000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E2D71-7A9B-4DFF-96CB-A85EBFB35F81}"/>
              </a:ext>
            </a:extLst>
          </p:cNvPr>
          <p:cNvSpPr>
            <a:spLocks noGrp="1"/>
          </p:cNvSpPr>
          <p:nvPr>
            <p:ph type="title"/>
          </p:nvPr>
        </p:nvSpPr>
        <p:spPr>
          <a:xfrm>
            <a:off x="152400" y="0"/>
            <a:ext cx="11353800" cy="533400"/>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E184F6DB-703F-484C-8584-D249A840873A}"/>
              </a:ext>
            </a:extLst>
          </p:cNvPr>
          <p:cNvSpPr>
            <a:spLocks noGrp="1"/>
          </p:cNvSpPr>
          <p:nvPr>
            <p:ph idx="1"/>
          </p:nvPr>
        </p:nvSpPr>
        <p:spPr>
          <a:xfrm>
            <a:off x="457200" y="762000"/>
            <a:ext cx="10972800" cy="4525963"/>
          </a:xfrm>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Modules</a:t>
            </a:r>
            <a:endParaRPr lang="en-US" sz="2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sz="2400" dirty="0">
                <a:latin typeface="Times New Roman" panose="02020603050405020304" pitchFamily="18" charset="0"/>
                <a:cs typeface="Times New Roman" panose="02020603050405020304" pitchFamily="18" charset="0"/>
              </a:rPr>
              <a:t>1) Obstacle Detection Module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2) Water Sensing Module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3) SOS Communication Module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4) Live Location Tracking Module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5) Stick Identification Module.</a:t>
            </a:r>
            <a:endParaRPr lang="en-US" sz="2400" dirty="0"/>
          </a:p>
        </p:txBody>
      </p:sp>
      <p:sp>
        <p:nvSpPr>
          <p:cNvPr id="4" name="Text Box 2">
            <a:extLst>
              <a:ext uri="{FF2B5EF4-FFF2-40B4-BE49-F238E27FC236}">
                <a16:creationId xmlns:a16="http://schemas.microsoft.com/office/drawing/2014/main" id="{FD0E1355-252C-481A-B7E4-7BE7EED5178B}"/>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98405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F9F25-A22B-4B5D-969F-C8D50F5064A6}"/>
              </a:ext>
            </a:extLst>
          </p:cNvPr>
          <p:cNvSpPr>
            <a:spLocks noGrp="1"/>
          </p:cNvSpPr>
          <p:nvPr>
            <p:ph type="title"/>
          </p:nvPr>
        </p:nvSpPr>
        <p:spPr>
          <a:xfrm>
            <a:off x="152400" y="0"/>
            <a:ext cx="11277600" cy="6397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F73740-D4D7-4530-89C7-E5DC9C650BC6}"/>
              </a:ext>
            </a:extLst>
          </p:cNvPr>
          <p:cNvSpPr>
            <a:spLocks noGrp="1"/>
          </p:cNvSpPr>
          <p:nvPr>
            <p:ph idx="1"/>
          </p:nvPr>
        </p:nvSpPr>
        <p:spPr>
          <a:xfrm>
            <a:off x="457200" y="762000"/>
            <a:ext cx="11186410" cy="5334000"/>
          </a:xfrm>
        </p:spPr>
        <p:txBody>
          <a:bodyPr/>
          <a:lstStyle/>
          <a:p>
            <a:pPr marL="0" indent="0">
              <a:buNone/>
            </a:pPr>
            <a:r>
              <a:rPr lang="en-US" sz="2400" b="1" dirty="0">
                <a:latin typeface="Times New Roman" panose="02020603050405020304" pitchFamily="18" charset="0"/>
                <a:cs typeface="Times New Roman" panose="02020603050405020304" pitchFamily="18" charset="0"/>
              </a:rPr>
              <a:t>Obstacle Detection Module</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module utilizes ultrasonic sensors to detect obstacles in the path of visually impaired individuals. Ultrasonic sensors emit high-frequency sound waves and measure the time it takes for the waves to bounce back after hitting an obstacle, thereby determining the distance to the obstacle.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module is designed to detect obstacles within a specific range, typically around 50cm, though this range can be adjusted based on user preferences and environmental factors. When an obstacle is detected within the specified range, the module triggers a single buzzer alerting the user to the obstruction in their path to ensure their safety during mobility.</a:t>
            </a:r>
            <a:endParaRPr lang="en-US" sz="2000" dirty="0"/>
          </a:p>
        </p:txBody>
      </p:sp>
      <p:sp>
        <p:nvSpPr>
          <p:cNvPr id="4" name="Text Box 2">
            <a:extLst>
              <a:ext uri="{FF2B5EF4-FFF2-40B4-BE49-F238E27FC236}">
                <a16:creationId xmlns:a16="http://schemas.microsoft.com/office/drawing/2014/main" id="{6650C85E-8045-44A0-9A23-0C6DFAFC3D16}"/>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2497227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D732-1DDD-C7A5-CA75-4FBB17AE9A0B}"/>
              </a:ext>
            </a:extLst>
          </p:cNvPr>
          <p:cNvSpPr>
            <a:spLocks noGrp="1"/>
          </p:cNvSpPr>
          <p:nvPr>
            <p:ph type="title"/>
          </p:nvPr>
        </p:nvSpPr>
        <p:spPr>
          <a:xfrm>
            <a:off x="152400" y="0"/>
            <a:ext cx="10972800" cy="6397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pic>
        <p:nvPicPr>
          <p:cNvPr id="4" name="Content Placeholder 6">
            <a:extLst>
              <a:ext uri="{FF2B5EF4-FFF2-40B4-BE49-F238E27FC236}">
                <a16:creationId xmlns:a16="http://schemas.microsoft.com/office/drawing/2014/main" id="{A6B15403-CF5C-412D-B4A7-2914065646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838200"/>
            <a:ext cx="11429999" cy="5287963"/>
          </a:xfrm>
        </p:spPr>
      </p:pic>
      <p:sp>
        <p:nvSpPr>
          <p:cNvPr id="3" name="Text Box 2">
            <a:extLst>
              <a:ext uri="{FF2B5EF4-FFF2-40B4-BE49-F238E27FC236}">
                <a16:creationId xmlns:a16="http://schemas.microsoft.com/office/drawing/2014/main" id="{FCEC6BB7-45EC-7B7C-243F-0EFEF858F25D}"/>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196322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AD4B6-6854-4AC7-BEA6-AD37F3E40AB9}"/>
              </a:ext>
            </a:extLst>
          </p:cNvPr>
          <p:cNvSpPr>
            <a:spLocks noGrp="1"/>
          </p:cNvSpPr>
          <p:nvPr>
            <p:ph type="title"/>
          </p:nvPr>
        </p:nvSpPr>
        <p:spPr>
          <a:xfrm>
            <a:off x="152400" y="152400"/>
            <a:ext cx="11277600" cy="3349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04DED13B-4D5A-446A-BD5B-DCA4D13296C3}"/>
              </a:ext>
            </a:extLst>
          </p:cNvPr>
          <p:cNvSpPr>
            <a:spLocks noGrp="1"/>
          </p:cNvSpPr>
          <p:nvPr>
            <p:ph idx="1"/>
          </p:nvPr>
        </p:nvSpPr>
        <p:spPr>
          <a:xfrm>
            <a:off x="457200" y="685800"/>
            <a:ext cx="10972800" cy="5562600"/>
          </a:xfrm>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Water Sensing Module</a:t>
            </a:r>
          </a:p>
          <a:p>
            <a:pPr>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module is designed to detect wet surfaces, such as puddles or spills, which can pose slip hazards for visually impaired individuals. Moisture sensors are employed to detect the presence of water or other liquids on surfaces.</a:t>
            </a:r>
          </a:p>
          <a:p>
            <a:pPr>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When a wet surface is detected, the module provides dual buzzer feedback to alert the user to the potential slip hazard.</a:t>
            </a:r>
          </a:p>
          <a:p>
            <a:pPr>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dual buzzer feedback serves as a warning signal, prompting the user to exercise caution and avoid walking on the wet surface to prevent slips and falls, thus enhancing their safety during mobility.</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endParaRPr lang="en-US" dirty="0"/>
          </a:p>
        </p:txBody>
      </p:sp>
      <p:sp>
        <p:nvSpPr>
          <p:cNvPr id="4" name="Text Box 2">
            <a:extLst>
              <a:ext uri="{FF2B5EF4-FFF2-40B4-BE49-F238E27FC236}">
                <a16:creationId xmlns:a16="http://schemas.microsoft.com/office/drawing/2014/main" id="{17A6964D-BAF6-466D-83A4-5D4D7726A461}"/>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3083577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67103734-6ED4-4FC7-84B6-F1992422AEA2}"/>
              </a:ext>
            </a:extLst>
          </p:cNvPr>
          <p:cNvSpPr>
            <a:spLocks noGrp="1"/>
          </p:cNvSpPr>
          <p:nvPr>
            <p:ph type="title"/>
          </p:nvPr>
        </p:nvSpPr>
        <p:spPr>
          <a:xfrm>
            <a:off x="2438400" y="0"/>
            <a:ext cx="8229600" cy="609600"/>
          </a:xfrm>
        </p:spPr>
        <p:txBody>
          <a:bodyPr/>
          <a:lstStyle/>
          <a:p>
            <a:pPr eaLnBrk="1" hangingPunct="1"/>
            <a:r>
              <a:rPr lang="en-US" altLang="en-US" sz="3600" b="1" dirty="0">
                <a:solidFill>
                  <a:schemeClr val="bg1"/>
                </a:solidFill>
                <a:latin typeface="Times New Roman" pitchFamily="18" charset="0"/>
                <a:cs typeface="Times New Roman" pitchFamily="18" charset="0"/>
              </a:rPr>
              <a:t>Table of Contents</a:t>
            </a:r>
            <a:endParaRPr lang="en-IN" altLang="en-US" sz="3600" b="1" dirty="0">
              <a:solidFill>
                <a:schemeClr val="bg1"/>
              </a:solidFill>
              <a:latin typeface="Times New Roman" pitchFamily="18" charset="0"/>
              <a:cs typeface="Times New Roman" pitchFamily="18" charset="0"/>
            </a:endParaRPr>
          </a:p>
        </p:txBody>
      </p:sp>
      <p:sp>
        <p:nvSpPr>
          <p:cNvPr id="8" name="Title 1"/>
          <p:cNvSpPr txBox="1">
            <a:spLocks/>
          </p:cNvSpPr>
          <p:nvPr/>
        </p:nvSpPr>
        <p:spPr>
          <a:xfrm>
            <a:off x="8610600" y="64770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Times New Roman" pitchFamily="18" charset="0"/>
              <a:ea typeface="+mj-ea"/>
              <a:cs typeface="Times New Roman" pitchFamily="18" charset="0"/>
            </a:endParaRP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2313517146"/>
              </p:ext>
            </p:extLst>
          </p:nvPr>
        </p:nvGraphicFramePr>
        <p:xfrm>
          <a:off x="1981200" y="1066800"/>
          <a:ext cx="8153401" cy="4800604"/>
        </p:xfrm>
        <a:graphic>
          <a:graphicData uri="http://schemas.openxmlformats.org/drawingml/2006/table">
            <a:tbl>
              <a:tblPr firstRow="1" bandRow="1">
                <a:tableStyleId>{5940675A-B579-460E-94D1-54222C63F5DA}</a:tableStyleId>
              </a:tblPr>
              <a:tblGrid>
                <a:gridCol w="1324929">
                  <a:extLst>
                    <a:ext uri="{9D8B030D-6E8A-4147-A177-3AD203B41FA5}">
                      <a16:colId xmlns:a16="http://schemas.microsoft.com/office/drawing/2014/main" val="20000"/>
                    </a:ext>
                  </a:extLst>
                </a:gridCol>
                <a:gridCol w="5027562">
                  <a:extLst>
                    <a:ext uri="{9D8B030D-6E8A-4147-A177-3AD203B41FA5}">
                      <a16:colId xmlns:a16="http://schemas.microsoft.com/office/drawing/2014/main" val="20001"/>
                    </a:ext>
                  </a:extLst>
                </a:gridCol>
                <a:gridCol w="1800910">
                  <a:extLst>
                    <a:ext uri="{9D8B030D-6E8A-4147-A177-3AD203B41FA5}">
                      <a16:colId xmlns:a16="http://schemas.microsoft.com/office/drawing/2014/main" val="20002"/>
                    </a:ext>
                  </a:extLst>
                </a:gridCol>
              </a:tblGrid>
              <a:tr h="546694">
                <a:tc>
                  <a:txBody>
                    <a:bodyPr/>
                    <a:lstStyle/>
                    <a:p>
                      <a:pPr lvl="0" algn="ctr"/>
                      <a:r>
                        <a:rPr lang="en-US" sz="1500" b="1" dirty="0">
                          <a:latin typeface="Times New Roman" panose="02020603050405020304" pitchFamily="18" charset="0"/>
                          <a:cs typeface="Times New Roman" panose="02020603050405020304" pitchFamily="18" charset="0"/>
                        </a:rPr>
                        <a:t>S.NO</a:t>
                      </a:r>
                    </a:p>
                  </a:txBody>
                  <a:tcPr marL="70778" marR="70778" marT="35389" marB="35389"/>
                </a:tc>
                <a:tc>
                  <a:txBody>
                    <a:bodyPr/>
                    <a:lstStyle/>
                    <a:p>
                      <a:pPr lvl="0"/>
                      <a:r>
                        <a:rPr lang="en-US" sz="14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TOPIC</a:t>
                      </a: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PAGE NO</a:t>
                      </a:r>
                    </a:p>
                  </a:txBody>
                  <a:tcPr marL="70778" marR="70778" marT="35389" marB="35389"/>
                </a:tc>
                <a:extLst>
                  <a:ext uri="{0D108BD9-81ED-4DB2-BD59-A6C34878D82A}">
                    <a16:rowId xmlns:a16="http://schemas.microsoft.com/office/drawing/2014/main" val="10000"/>
                  </a:ext>
                </a:extLst>
              </a:tr>
              <a:tr h="425391">
                <a:tc>
                  <a:txBody>
                    <a:bodyPr/>
                    <a:lstStyle/>
                    <a:p>
                      <a:pPr lvl="0" algn="ctr"/>
                      <a:r>
                        <a:rPr lang="en-US" sz="1400" dirty="0">
                          <a:latin typeface="Times New Roman" panose="02020603050405020304" pitchFamily="18" charset="0"/>
                          <a:cs typeface="Times New Roman" panose="02020603050405020304" pitchFamily="18" charset="0"/>
                        </a:rPr>
                        <a:t>1.</a:t>
                      </a:r>
                    </a:p>
                  </a:txBody>
                  <a:tcPr marL="70778" marR="70778" marT="35389" marB="35389"/>
                </a:tc>
                <a:tc>
                  <a:txBody>
                    <a:bodyPr/>
                    <a:lstStyle/>
                    <a:p>
                      <a:pPr lvl="0"/>
                      <a:r>
                        <a:rPr lang="en-US" sz="1700" dirty="0">
                          <a:latin typeface="Times New Roman" panose="02020603050405020304" pitchFamily="18" charset="0"/>
                          <a:cs typeface="Times New Roman" panose="02020603050405020304" pitchFamily="18" charset="0"/>
                        </a:rPr>
                        <a:t>Abstract</a:t>
                      </a: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1</a:t>
                      </a:r>
                    </a:p>
                  </a:txBody>
                  <a:tcPr marL="70778" marR="70778" marT="35389" marB="35389"/>
                </a:tc>
                <a:extLst>
                  <a:ext uri="{0D108BD9-81ED-4DB2-BD59-A6C34878D82A}">
                    <a16:rowId xmlns:a16="http://schemas.microsoft.com/office/drawing/2014/main" val="10001"/>
                  </a:ext>
                </a:extLst>
              </a:tr>
              <a:tr h="425391">
                <a:tc>
                  <a:txBody>
                    <a:bodyPr/>
                    <a:lstStyle/>
                    <a:p>
                      <a:pPr lvl="0" algn="ctr"/>
                      <a:r>
                        <a:rPr lang="en-US" sz="1400" b="0" dirty="0">
                          <a:latin typeface="Times New Roman" panose="02020603050405020304" pitchFamily="18" charset="0"/>
                          <a:cs typeface="Times New Roman" panose="02020603050405020304" pitchFamily="18" charset="0"/>
                        </a:rPr>
                        <a:t>2.</a:t>
                      </a:r>
                    </a:p>
                  </a:txBody>
                  <a:tcPr marL="70778" marR="70778" marT="35389" marB="35389"/>
                </a:tc>
                <a:tc>
                  <a:txBody>
                    <a:bodyPr/>
                    <a:lstStyle/>
                    <a:p>
                      <a:pPr lvl="0"/>
                      <a:r>
                        <a:rPr lang="en-US" sz="1700" dirty="0">
                          <a:latin typeface="Times New Roman" panose="02020603050405020304" pitchFamily="18" charset="0"/>
                          <a:cs typeface="Times New Roman" panose="02020603050405020304" pitchFamily="18" charset="0"/>
                        </a:rPr>
                        <a:t>Introduction</a:t>
                      </a: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3</a:t>
                      </a:r>
                    </a:p>
                  </a:txBody>
                  <a:tcPr marL="70778" marR="70778" marT="35389" marB="35389"/>
                </a:tc>
                <a:extLst>
                  <a:ext uri="{0D108BD9-81ED-4DB2-BD59-A6C34878D82A}">
                    <a16:rowId xmlns:a16="http://schemas.microsoft.com/office/drawing/2014/main" val="10002"/>
                  </a:ext>
                </a:extLst>
              </a:tr>
              <a:tr h="425391">
                <a:tc>
                  <a:txBody>
                    <a:bodyPr/>
                    <a:lstStyle/>
                    <a:p>
                      <a:pPr lvl="0" algn="ctr"/>
                      <a:r>
                        <a:rPr lang="en-US" sz="1400" dirty="0">
                          <a:latin typeface="Times New Roman" panose="02020603050405020304" pitchFamily="18" charset="0"/>
                          <a:cs typeface="Times New Roman" panose="02020603050405020304" pitchFamily="18" charset="0"/>
                        </a:rPr>
                        <a:t>3.</a:t>
                      </a:r>
                    </a:p>
                  </a:txBody>
                  <a:tcPr marL="70778" marR="70778" marT="35389" marB="35389"/>
                </a:tc>
                <a:tc>
                  <a:txBody>
                    <a:bodyPr/>
                    <a:lstStyle/>
                    <a:p>
                      <a:pPr lvl="0"/>
                      <a:r>
                        <a:rPr lang="en-US" sz="1700" dirty="0">
                          <a:latin typeface="Times New Roman" panose="02020603050405020304" pitchFamily="18" charset="0"/>
                          <a:cs typeface="Times New Roman" panose="02020603050405020304" pitchFamily="18" charset="0"/>
                        </a:rPr>
                        <a:t>Objective of the project</a:t>
                      </a: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5</a:t>
                      </a:r>
                    </a:p>
                  </a:txBody>
                  <a:tcPr marL="70778" marR="70778" marT="35389" marB="35389"/>
                </a:tc>
                <a:extLst>
                  <a:ext uri="{0D108BD9-81ED-4DB2-BD59-A6C34878D82A}">
                    <a16:rowId xmlns:a16="http://schemas.microsoft.com/office/drawing/2014/main" val="10003"/>
                  </a:ext>
                </a:extLst>
              </a:tr>
              <a:tr h="425391">
                <a:tc>
                  <a:txBody>
                    <a:bodyPr/>
                    <a:lstStyle/>
                    <a:p>
                      <a:pPr lvl="0" algn="ctr"/>
                      <a:r>
                        <a:rPr lang="en-US" sz="1400" dirty="0">
                          <a:latin typeface="Times New Roman" panose="02020603050405020304" pitchFamily="18" charset="0"/>
                          <a:cs typeface="Times New Roman" panose="02020603050405020304" pitchFamily="18" charset="0"/>
                        </a:rPr>
                        <a:t>4.</a:t>
                      </a:r>
                    </a:p>
                  </a:txBody>
                  <a:tcPr marL="70778" marR="70778" marT="35389" marB="35389"/>
                </a:tc>
                <a:tc>
                  <a:txBody>
                    <a:bodyPr/>
                    <a:lstStyle/>
                    <a:p>
                      <a:pPr lvl="0"/>
                      <a:r>
                        <a:rPr lang="en-US" sz="1700" dirty="0">
                          <a:latin typeface="Times New Roman" panose="02020603050405020304" pitchFamily="18" charset="0"/>
                          <a:cs typeface="Times New Roman" panose="02020603050405020304" pitchFamily="18" charset="0"/>
                        </a:rPr>
                        <a:t>Literature Reviews – Findings and gaps</a:t>
                      </a: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6</a:t>
                      </a:r>
                    </a:p>
                  </a:txBody>
                  <a:tcPr marL="70778" marR="70778" marT="35389" marB="35389"/>
                </a:tc>
                <a:extLst>
                  <a:ext uri="{0D108BD9-81ED-4DB2-BD59-A6C34878D82A}">
                    <a16:rowId xmlns:a16="http://schemas.microsoft.com/office/drawing/2014/main" val="10004"/>
                  </a:ext>
                </a:extLst>
              </a:tr>
              <a:tr h="425391">
                <a:tc>
                  <a:txBody>
                    <a:bodyPr/>
                    <a:lstStyle/>
                    <a:p>
                      <a:pPr lvl="0" algn="ctr"/>
                      <a:r>
                        <a:rPr lang="en-US" sz="1400" dirty="0">
                          <a:latin typeface="Times New Roman" panose="02020603050405020304" pitchFamily="18" charset="0"/>
                          <a:cs typeface="Times New Roman" panose="02020603050405020304" pitchFamily="18" charset="0"/>
                        </a:rPr>
                        <a:t>5.</a:t>
                      </a:r>
                    </a:p>
                  </a:txBody>
                  <a:tcPr marL="70778" marR="70778" marT="35389" marB="35389"/>
                </a:tc>
                <a:tc>
                  <a:txBody>
                    <a:bodyPr/>
                    <a:lstStyle/>
                    <a:p>
                      <a:pPr lvl="0"/>
                      <a:r>
                        <a:rPr lang="en-US" sz="1700" dirty="0">
                          <a:latin typeface="Times New Roman" panose="02020603050405020304" pitchFamily="18" charset="0"/>
                          <a:cs typeface="Times New Roman" panose="02020603050405020304" pitchFamily="18" charset="0"/>
                        </a:rPr>
                        <a:t>Proposed</a:t>
                      </a:r>
                      <a:r>
                        <a:rPr lang="en-US" sz="1700" baseline="0" dirty="0">
                          <a:latin typeface="Times New Roman" panose="02020603050405020304" pitchFamily="18" charset="0"/>
                          <a:cs typeface="Times New Roman" panose="02020603050405020304" pitchFamily="18" charset="0"/>
                        </a:rPr>
                        <a:t> System</a:t>
                      </a:r>
                      <a:endParaRPr lang="en-US" sz="1700" dirty="0">
                        <a:latin typeface="Times New Roman" panose="02020603050405020304" pitchFamily="18" charset="0"/>
                        <a:cs typeface="Times New Roman" panose="02020603050405020304" pitchFamily="18" charset="0"/>
                      </a:endParaRP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12</a:t>
                      </a:r>
                    </a:p>
                  </a:txBody>
                  <a:tcPr marL="70778" marR="70778" marT="35389" marB="35389"/>
                </a:tc>
                <a:extLst>
                  <a:ext uri="{0D108BD9-81ED-4DB2-BD59-A6C34878D82A}">
                    <a16:rowId xmlns:a16="http://schemas.microsoft.com/office/drawing/2014/main" val="10005"/>
                  </a:ext>
                </a:extLst>
              </a:tr>
              <a:tr h="425391">
                <a:tc>
                  <a:txBody>
                    <a:bodyPr/>
                    <a:lstStyle/>
                    <a:p>
                      <a:pPr lvl="0" algn="ctr"/>
                      <a:r>
                        <a:rPr lang="en-US" sz="1400" dirty="0">
                          <a:latin typeface="Times New Roman" panose="02020603050405020304" pitchFamily="18" charset="0"/>
                          <a:cs typeface="Times New Roman" panose="02020603050405020304" pitchFamily="18" charset="0"/>
                        </a:rPr>
                        <a:t>6.</a:t>
                      </a:r>
                    </a:p>
                  </a:txBody>
                  <a:tcPr marL="70778" marR="70778" marT="35389" marB="35389"/>
                </a:tc>
                <a:tc>
                  <a:txBody>
                    <a:bodyPr/>
                    <a:lstStyle/>
                    <a:p>
                      <a:pPr lvl="0"/>
                      <a:r>
                        <a:rPr lang="en-US" sz="1700" dirty="0">
                          <a:latin typeface="Times New Roman" panose="02020603050405020304" pitchFamily="18" charset="0"/>
                          <a:cs typeface="Times New Roman" panose="02020603050405020304" pitchFamily="18" charset="0"/>
                        </a:rPr>
                        <a:t>System Requirements</a:t>
                      </a: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27</a:t>
                      </a:r>
                    </a:p>
                  </a:txBody>
                  <a:tcPr marL="70778" marR="70778" marT="35389" marB="35389"/>
                </a:tc>
                <a:extLst>
                  <a:ext uri="{0D108BD9-81ED-4DB2-BD59-A6C34878D82A}">
                    <a16:rowId xmlns:a16="http://schemas.microsoft.com/office/drawing/2014/main" val="1165926721"/>
                  </a:ext>
                </a:extLst>
              </a:tr>
              <a:tr h="425391">
                <a:tc>
                  <a:txBody>
                    <a:bodyPr/>
                    <a:lstStyle/>
                    <a:p>
                      <a:pPr lvl="0" algn="ctr"/>
                      <a:r>
                        <a:rPr lang="en-US" sz="1400" dirty="0">
                          <a:latin typeface="Times New Roman" panose="02020603050405020304" pitchFamily="18" charset="0"/>
                          <a:cs typeface="Times New Roman" panose="02020603050405020304" pitchFamily="18" charset="0"/>
                        </a:rPr>
                        <a:t>7.</a:t>
                      </a:r>
                    </a:p>
                  </a:txBody>
                  <a:tcPr marL="70778" marR="70778" marT="35389" marB="35389"/>
                </a:tc>
                <a:tc>
                  <a:txBody>
                    <a:bodyPr/>
                    <a:lstStyle/>
                    <a:p>
                      <a:pPr lvl="0"/>
                      <a:r>
                        <a:rPr lang="en-US" sz="1700" dirty="0">
                          <a:latin typeface="Times New Roman" panose="02020603050405020304" pitchFamily="18" charset="0"/>
                          <a:cs typeface="Times New Roman" panose="02020603050405020304" pitchFamily="18" charset="0"/>
                        </a:rPr>
                        <a:t>Result and Discussion</a:t>
                      </a: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29</a:t>
                      </a:r>
                    </a:p>
                  </a:txBody>
                  <a:tcPr marL="70778" marR="70778" marT="35389" marB="35389"/>
                </a:tc>
                <a:extLst>
                  <a:ext uri="{0D108BD9-81ED-4DB2-BD59-A6C34878D82A}">
                    <a16:rowId xmlns:a16="http://schemas.microsoft.com/office/drawing/2014/main" val="861773216"/>
                  </a:ext>
                </a:extLst>
              </a:tr>
              <a:tr h="425391">
                <a:tc>
                  <a:txBody>
                    <a:bodyPr/>
                    <a:lstStyle/>
                    <a:p>
                      <a:pPr lvl="0" algn="ctr"/>
                      <a:r>
                        <a:rPr lang="en-US" sz="1400" dirty="0">
                          <a:latin typeface="Times New Roman" panose="02020603050405020304" pitchFamily="18" charset="0"/>
                          <a:cs typeface="Times New Roman" panose="02020603050405020304" pitchFamily="18" charset="0"/>
                        </a:rPr>
                        <a:t>8.</a:t>
                      </a:r>
                    </a:p>
                  </a:txBody>
                  <a:tcPr marL="70778" marR="70778" marT="35389" marB="35389"/>
                </a:tc>
                <a:tc>
                  <a:txBody>
                    <a:bodyPr/>
                    <a:lstStyle/>
                    <a:p>
                      <a:pPr lvl="0"/>
                      <a:r>
                        <a:rPr lang="en-US" sz="1700" dirty="0">
                          <a:latin typeface="Times New Roman" panose="02020603050405020304" pitchFamily="18" charset="0"/>
                          <a:cs typeface="Times New Roman" panose="02020603050405020304" pitchFamily="18" charset="0"/>
                        </a:rPr>
                        <a:t>Conclusion and Future Work</a:t>
                      </a: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35</a:t>
                      </a:r>
                    </a:p>
                  </a:txBody>
                  <a:tcPr marL="70778" marR="70778" marT="35389" marB="35389"/>
                </a:tc>
                <a:extLst>
                  <a:ext uri="{0D108BD9-81ED-4DB2-BD59-A6C34878D82A}">
                    <a16:rowId xmlns:a16="http://schemas.microsoft.com/office/drawing/2014/main" val="1914583630"/>
                  </a:ext>
                </a:extLst>
              </a:tr>
              <a:tr h="425391">
                <a:tc>
                  <a:txBody>
                    <a:bodyPr/>
                    <a:lstStyle/>
                    <a:p>
                      <a:pPr lvl="0" algn="ctr"/>
                      <a:r>
                        <a:rPr lang="en-US" sz="1400" dirty="0">
                          <a:latin typeface="Times New Roman" panose="02020603050405020304" pitchFamily="18" charset="0"/>
                          <a:cs typeface="Times New Roman" panose="02020603050405020304" pitchFamily="18" charset="0"/>
                        </a:rPr>
                        <a:t>9.</a:t>
                      </a:r>
                    </a:p>
                  </a:txBody>
                  <a:tcPr marL="70778" marR="70778" marT="35389" marB="353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kern="1200" dirty="0">
                          <a:solidFill>
                            <a:schemeClr val="tx1"/>
                          </a:solidFill>
                          <a:effectLst/>
                          <a:latin typeface="Times New Roman" panose="02020603050405020304" pitchFamily="18" charset="0"/>
                          <a:ea typeface="+mn-ea"/>
                          <a:cs typeface="Times New Roman" panose="02020603050405020304" pitchFamily="18" charset="0"/>
                        </a:rPr>
                        <a:t>References</a:t>
                      </a:r>
                      <a:endParaRPr lang="en-US" sz="1700" dirty="0">
                        <a:effectLst/>
                        <a:latin typeface="Times New Roman" panose="02020603050405020304" pitchFamily="18" charset="0"/>
                        <a:cs typeface="Times New Roman" panose="02020603050405020304" pitchFamily="18" charset="0"/>
                      </a:endParaRP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37</a:t>
                      </a:r>
                    </a:p>
                  </a:txBody>
                  <a:tcPr marL="70778" marR="70778" marT="35389" marB="35389"/>
                </a:tc>
                <a:extLst>
                  <a:ext uri="{0D108BD9-81ED-4DB2-BD59-A6C34878D82A}">
                    <a16:rowId xmlns:a16="http://schemas.microsoft.com/office/drawing/2014/main" val="1934109516"/>
                  </a:ext>
                </a:extLst>
              </a:tr>
              <a:tr h="425391">
                <a:tc>
                  <a:txBody>
                    <a:bodyPr/>
                    <a:lstStyle/>
                    <a:p>
                      <a:pPr lvl="0" algn="ctr"/>
                      <a:r>
                        <a:rPr lang="en-IN" sz="1400" dirty="0">
                          <a:latin typeface="Times New Roman" panose="02020603050405020304" pitchFamily="18" charset="0"/>
                          <a:cs typeface="Times New Roman" panose="02020603050405020304" pitchFamily="18" charset="0"/>
                        </a:rPr>
                        <a:t>10.</a:t>
                      </a:r>
                      <a:endParaRPr lang="en-US" sz="1400" dirty="0">
                        <a:latin typeface="Times New Roman" panose="02020603050405020304" pitchFamily="18" charset="0"/>
                        <a:cs typeface="Times New Roman" panose="02020603050405020304" pitchFamily="18" charset="0"/>
                      </a:endParaRPr>
                    </a:p>
                  </a:txBody>
                  <a:tcPr marL="70778" marR="70778" marT="35389" marB="3538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latin typeface="Times New Roman" panose="02020603050405020304" pitchFamily="18" charset="0"/>
                          <a:cs typeface="Times New Roman" panose="02020603050405020304" pitchFamily="18" charset="0"/>
                        </a:rPr>
                        <a:t>List of Publication</a:t>
                      </a:r>
                    </a:p>
                  </a:txBody>
                  <a:tcPr marL="70778" marR="70778" marT="35389" marB="35389"/>
                </a:tc>
                <a:tc>
                  <a:txBody>
                    <a:bodyPr/>
                    <a:lstStyle/>
                    <a:p>
                      <a:pPr lvl="0" algn="ctr"/>
                      <a:r>
                        <a:rPr lang="en-US" sz="1400" dirty="0">
                          <a:latin typeface="Times New Roman" panose="02020603050405020304" pitchFamily="18" charset="0"/>
                          <a:cs typeface="Times New Roman" panose="02020603050405020304" pitchFamily="18" charset="0"/>
                        </a:rPr>
                        <a:t>39</a:t>
                      </a:r>
                    </a:p>
                  </a:txBody>
                  <a:tcPr marL="70778" marR="70778" marT="35389" marB="35389"/>
                </a:tc>
                <a:extLst>
                  <a:ext uri="{0D108BD9-81ED-4DB2-BD59-A6C34878D82A}">
                    <a16:rowId xmlns:a16="http://schemas.microsoft.com/office/drawing/2014/main" val="3875223138"/>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F7071-C568-FB91-2768-763BA42E4C25}"/>
              </a:ext>
            </a:extLst>
          </p:cNvPr>
          <p:cNvSpPr>
            <a:spLocks noGrp="1"/>
          </p:cNvSpPr>
          <p:nvPr>
            <p:ph type="title"/>
          </p:nvPr>
        </p:nvSpPr>
        <p:spPr>
          <a:xfrm>
            <a:off x="152400" y="23446"/>
            <a:ext cx="11201400" cy="5635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pic>
        <p:nvPicPr>
          <p:cNvPr id="4" name="Content Placeholder 6">
            <a:extLst>
              <a:ext uri="{FF2B5EF4-FFF2-40B4-BE49-F238E27FC236}">
                <a16:creationId xmlns:a16="http://schemas.microsoft.com/office/drawing/2014/main" id="{863FE53C-650B-7815-39AC-4DF6E8CDE1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914400"/>
            <a:ext cx="11201399" cy="5211763"/>
          </a:xfrm>
        </p:spPr>
      </p:pic>
      <p:sp>
        <p:nvSpPr>
          <p:cNvPr id="3" name="Text Box 2">
            <a:extLst>
              <a:ext uri="{FF2B5EF4-FFF2-40B4-BE49-F238E27FC236}">
                <a16:creationId xmlns:a16="http://schemas.microsoft.com/office/drawing/2014/main" id="{58553D2A-4607-D745-D1AD-B2464E4E3B7B}"/>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3083827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0794-B403-4509-9965-74E7A145BC6F}"/>
              </a:ext>
            </a:extLst>
          </p:cNvPr>
          <p:cNvSpPr>
            <a:spLocks noGrp="1"/>
          </p:cNvSpPr>
          <p:nvPr>
            <p:ph type="title"/>
          </p:nvPr>
        </p:nvSpPr>
        <p:spPr>
          <a:xfrm>
            <a:off x="152400" y="76200"/>
            <a:ext cx="11277600" cy="4873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0EA97C4C-F676-44DD-B0A1-B79261A62CBD}"/>
              </a:ext>
            </a:extLst>
          </p:cNvPr>
          <p:cNvSpPr>
            <a:spLocks noGrp="1"/>
          </p:cNvSpPr>
          <p:nvPr>
            <p:ph idx="1"/>
          </p:nvPr>
        </p:nvSpPr>
        <p:spPr>
          <a:xfrm>
            <a:off x="457200" y="609600"/>
            <a:ext cx="10972800" cy="5715000"/>
          </a:xfrm>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SOS Communication Module</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SOS module is vital for visually impaired individuals during emergencies. Activated by a push button, it sends emergency messages  predefined contacts.</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Buzzer sounds confirm successful transmission, providing reassurance that help is on the way. This module ensures quick and effective communication of assistance needs, enhancing safety and peace of mind.</a:t>
            </a:r>
            <a:endParaRPr lang="en-US" sz="2000" dirty="0"/>
          </a:p>
        </p:txBody>
      </p:sp>
      <p:sp>
        <p:nvSpPr>
          <p:cNvPr id="4" name="Text Box 2">
            <a:extLst>
              <a:ext uri="{FF2B5EF4-FFF2-40B4-BE49-F238E27FC236}">
                <a16:creationId xmlns:a16="http://schemas.microsoft.com/office/drawing/2014/main" id="{B8450F6E-AEB5-43BB-BAB8-2B2C3FF0C67F}"/>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19</a:t>
            </a:r>
          </a:p>
        </p:txBody>
      </p:sp>
    </p:spTree>
    <p:extLst>
      <p:ext uri="{BB962C8B-B14F-4D97-AF65-F5344CB8AC3E}">
        <p14:creationId xmlns:p14="http://schemas.microsoft.com/office/powerpoint/2010/main" val="12287372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EF90-B610-8144-0847-6A81AEAC2466}"/>
              </a:ext>
            </a:extLst>
          </p:cNvPr>
          <p:cNvSpPr>
            <a:spLocks noGrp="1"/>
          </p:cNvSpPr>
          <p:nvPr>
            <p:ph type="title"/>
          </p:nvPr>
        </p:nvSpPr>
        <p:spPr>
          <a:xfrm>
            <a:off x="152400" y="0"/>
            <a:ext cx="11049000" cy="5635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sp>
        <p:nvSpPr>
          <p:cNvPr id="3" name="Text Box 2">
            <a:extLst>
              <a:ext uri="{FF2B5EF4-FFF2-40B4-BE49-F238E27FC236}">
                <a16:creationId xmlns:a16="http://schemas.microsoft.com/office/drawing/2014/main" id="{675F5434-C87D-9402-6BA1-FEC2CD2C0D77}"/>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20</a:t>
            </a:r>
          </a:p>
        </p:txBody>
      </p:sp>
      <p:pic>
        <p:nvPicPr>
          <p:cNvPr id="7" name="Content Placeholder 6">
            <a:extLst>
              <a:ext uri="{FF2B5EF4-FFF2-40B4-BE49-F238E27FC236}">
                <a16:creationId xmlns:a16="http://schemas.microsoft.com/office/drawing/2014/main" id="{CBE935E6-0536-E19F-B4A4-8B1A6B725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838200"/>
            <a:ext cx="11048999" cy="5287963"/>
          </a:xfrm>
        </p:spPr>
      </p:pic>
    </p:spTree>
    <p:extLst>
      <p:ext uri="{BB962C8B-B14F-4D97-AF65-F5344CB8AC3E}">
        <p14:creationId xmlns:p14="http://schemas.microsoft.com/office/powerpoint/2010/main" val="1880156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62970-C376-4C27-88B0-F0077D8BE7F2}"/>
              </a:ext>
            </a:extLst>
          </p:cNvPr>
          <p:cNvSpPr>
            <a:spLocks noGrp="1"/>
          </p:cNvSpPr>
          <p:nvPr>
            <p:ph type="title"/>
          </p:nvPr>
        </p:nvSpPr>
        <p:spPr>
          <a:xfrm>
            <a:off x="152400" y="0"/>
            <a:ext cx="11430000" cy="5635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D5D09550-5AB1-4F36-B820-DC7F77C2FFB1}"/>
              </a:ext>
            </a:extLst>
          </p:cNvPr>
          <p:cNvSpPr>
            <a:spLocks noGrp="1"/>
          </p:cNvSpPr>
          <p:nvPr>
            <p:ph idx="1"/>
          </p:nvPr>
        </p:nvSpPr>
        <p:spPr>
          <a:xfrm>
            <a:off x="609600" y="762000"/>
            <a:ext cx="10972800" cy="5181600"/>
          </a:xfrm>
        </p:spPr>
        <p:txBody>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Live Location Tracking Module</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Live Location Tracking Module enables real-time monitoring of the user's whereabouts, providing an additional layer of safety.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utilizes GPS technology to determine the user's coordinates and integrates with the Blynk application for remote access. Caregivers or designated contacts can track the user's movements, enabling timely assistance.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promotes independence for visually impaired individuals and provides peace of mind to caregivers, knowing they can monitor the user's well-being remotely.</a:t>
            </a:r>
          </a:p>
        </p:txBody>
      </p:sp>
      <p:sp>
        <p:nvSpPr>
          <p:cNvPr id="4" name="Text Box 2">
            <a:extLst>
              <a:ext uri="{FF2B5EF4-FFF2-40B4-BE49-F238E27FC236}">
                <a16:creationId xmlns:a16="http://schemas.microsoft.com/office/drawing/2014/main" id="{009A7D2F-464A-4547-930D-6CE65351842D}"/>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21</a:t>
            </a:r>
          </a:p>
        </p:txBody>
      </p:sp>
    </p:spTree>
    <p:extLst>
      <p:ext uri="{BB962C8B-B14F-4D97-AF65-F5344CB8AC3E}">
        <p14:creationId xmlns:p14="http://schemas.microsoft.com/office/powerpoint/2010/main" val="17132380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A85A4-FD8C-EC1F-BD7C-2F0D2FE58281}"/>
              </a:ext>
            </a:extLst>
          </p:cNvPr>
          <p:cNvSpPr>
            <a:spLocks noGrp="1"/>
          </p:cNvSpPr>
          <p:nvPr>
            <p:ph type="title"/>
          </p:nvPr>
        </p:nvSpPr>
        <p:spPr>
          <a:xfrm>
            <a:off x="152400" y="0"/>
            <a:ext cx="11125200" cy="5635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pic>
        <p:nvPicPr>
          <p:cNvPr id="4" name="Content Placeholder 6">
            <a:extLst>
              <a:ext uri="{FF2B5EF4-FFF2-40B4-BE49-F238E27FC236}">
                <a16:creationId xmlns:a16="http://schemas.microsoft.com/office/drawing/2014/main" id="{6C83C926-D0DF-6EE7-E8D5-47B2C1260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762000"/>
            <a:ext cx="11353799" cy="5364163"/>
          </a:xfrm>
        </p:spPr>
      </p:pic>
      <p:sp>
        <p:nvSpPr>
          <p:cNvPr id="3" name="Text Box 2">
            <a:extLst>
              <a:ext uri="{FF2B5EF4-FFF2-40B4-BE49-F238E27FC236}">
                <a16:creationId xmlns:a16="http://schemas.microsoft.com/office/drawing/2014/main" id="{C97E4B28-D9B9-1CD5-AA3B-3996BD2D8C47}"/>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22</a:t>
            </a:r>
          </a:p>
        </p:txBody>
      </p:sp>
    </p:spTree>
    <p:extLst>
      <p:ext uri="{BB962C8B-B14F-4D97-AF65-F5344CB8AC3E}">
        <p14:creationId xmlns:p14="http://schemas.microsoft.com/office/powerpoint/2010/main" val="1498497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4F7B-2D0D-4B09-A963-9A166B0D8458}"/>
              </a:ext>
            </a:extLst>
          </p:cNvPr>
          <p:cNvSpPr>
            <a:spLocks noGrp="1"/>
          </p:cNvSpPr>
          <p:nvPr>
            <p:ph type="title"/>
          </p:nvPr>
        </p:nvSpPr>
        <p:spPr>
          <a:xfrm>
            <a:off x="152400" y="0"/>
            <a:ext cx="11353800" cy="5635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sp>
        <p:nvSpPr>
          <p:cNvPr id="3" name="Content Placeholder 2">
            <a:extLst>
              <a:ext uri="{FF2B5EF4-FFF2-40B4-BE49-F238E27FC236}">
                <a16:creationId xmlns:a16="http://schemas.microsoft.com/office/drawing/2014/main" id="{F7AEC37F-37DB-40B6-9B27-872CF38F80A1}"/>
              </a:ext>
            </a:extLst>
          </p:cNvPr>
          <p:cNvSpPr>
            <a:spLocks noGrp="1"/>
          </p:cNvSpPr>
          <p:nvPr>
            <p:ph idx="1"/>
          </p:nvPr>
        </p:nvSpPr>
        <p:spPr>
          <a:xfrm>
            <a:off x="381000" y="685800"/>
            <a:ext cx="11506200" cy="5181600"/>
          </a:xfrm>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Stick Identification Module</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module assists visually impaired individuals in locating their walking stick, a vital mobility aid. It is activated through the </a:t>
            </a:r>
            <a:r>
              <a:rPr lang="en-US" sz="2400" dirty="0" err="1">
                <a:latin typeface="Times New Roman" panose="02020603050405020304" pitchFamily="18" charset="0"/>
                <a:cs typeface="Times New Roman" panose="02020603050405020304" pitchFamily="18" charset="0"/>
              </a:rPr>
              <a:t>blynk</a:t>
            </a:r>
            <a:r>
              <a:rPr lang="en-US" sz="2400" dirty="0">
                <a:latin typeface="Times New Roman" panose="02020603050405020304" pitchFamily="18" charset="0"/>
                <a:cs typeface="Times New Roman" panose="02020603050405020304" pitchFamily="18" charset="0"/>
              </a:rPr>
              <a:t> application, enabling users to trigger the identification process remotely.</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Upon activation, the module activates a buzzer and a vibration motor attached to the walking stick, making it easier for the user to locate their stick, especially in crowded or unfamiliar environments.</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audible feedback provided by the buzzer helps visually impaired individuals quickly locate and retrieve their walking stick, enhancing their mobility and independence.</a:t>
            </a:r>
          </a:p>
        </p:txBody>
      </p:sp>
      <p:sp>
        <p:nvSpPr>
          <p:cNvPr id="4" name="Text Box 2">
            <a:extLst>
              <a:ext uri="{FF2B5EF4-FFF2-40B4-BE49-F238E27FC236}">
                <a16:creationId xmlns:a16="http://schemas.microsoft.com/office/drawing/2014/main" id="{9B28D45A-EEEC-401F-976A-337D26A02AEA}"/>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23</a:t>
            </a:r>
          </a:p>
        </p:txBody>
      </p:sp>
    </p:spTree>
    <p:extLst>
      <p:ext uri="{BB962C8B-B14F-4D97-AF65-F5344CB8AC3E}">
        <p14:creationId xmlns:p14="http://schemas.microsoft.com/office/powerpoint/2010/main" val="79497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4BE09-BD9F-C78A-D072-77ED450815C2}"/>
              </a:ext>
            </a:extLst>
          </p:cNvPr>
          <p:cNvSpPr>
            <a:spLocks noGrp="1"/>
          </p:cNvSpPr>
          <p:nvPr>
            <p:ph type="title"/>
          </p:nvPr>
        </p:nvSpPr>
        <p:spPr>
          <a:xfrm>
            <a:off x="152400" y="76200"/>
            <a:ext cx="11125200" cy="4873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pic>
        <p:nvPicPr>
          <p:cNvPr id="4" name="Content Placeholder 6">
            <a:extLst>
              <a:ext uri="{FF2B5EF4-FFF2-40B4-BE49-F238E27FC236}">
                <a16:creationId xmlns:a16="http://schemas.microsoft.com/office/drawing/2014/main" id="{04C4DA07-2B75-49E1-D35A-9434B7A6C1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762000"/>
            <a:ext cx="11201399" cy="5364163"/>
          </a:xfrm>
        </p:spPr>
      </p:pic>
      <p:sp>
        <p:nvSpPr>
          <p:cNvPr id="3" name="Text Box 2">
            <a:extLst>
              <a:ext uri="{FF2B5EF4-FFF2-40B4-BE49-F238E27FC236}">
                <a16:creationId xmlns:a16="http://schemas.microsoft.com/office/drawing/2014/main" id="{8885BF08-F670-6210-4248-05557E75F983}"/>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24</a:t>
            </a:r>
          </a:p>
        </p:txBody>
      </p:sp>
    </p:spTree>
    <p:extLst>
      <p:ext uri="{BB962C8B-B14F-4D97-AF65-F5344CB8AC3E}">
        <p14:creationId xmlns:p14="http://schemas.microsoft.com/office/powerpoint/2010/main" val="350775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C3638-1D02-4639-A472-50AAA264448E}"/>
              </a:ext>
            </a:extLst>
          </p:cNvPr>
          <p:cNvSpPr>
            <a:spLocks noGrp="1"/>
          </p:cNvSpPr>
          <p:nvPr>
            <p:ph type="title"/>
          </p:nvPr>
        </p:nvSpPr>
        <p:spPr>
          <a:xfrm>
            <a:off x="228600" y="27482"/>
            <a:ext cx="11353800" cy="487362"/>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FF01EE88-0061-4AAB-80D0-15BCF7E2E077}"/>
              </a:ext>
            </a:extLst>
          </p:cNvPr>
          <p:cNvSpPr>
            <a:spLocks noGrp="1"/>
          </p:cNvSpPr>
          <p:nvPr>
            <p:ph idx="1"/>
          </p:nvPr>
        </p:nvSpPr>
        <p:spPr>
          <a:xfrm>
            <a:off x="609600" y="762000"/>
            <a:ext cx="10972800" cy="5334000"/>
          </a:xfrm>
        </p:spPr>
        <p:txBody>
          <a:bodyPr/>
          <a:lstStyle/>
          <a:p>
            <a:pPr marL="0" marR="0" indent="0">
              <a:lnSpc>
                <a:spcPct val="150000"/>
              </a:lnSpc>
              <a:spcBef>
                <a:spcPts val="0"/>
              </a:spcBef>
              <a:spcAft>
                <a:spcPts val="800"/>
              </a:spcAft>
              <a:buNone/>
            </a:pPr>
            <a:r>
              <a:rPr lang="en-US" sz="2400" b="1" dirty="0">
                <a:latin typeface="Times New Roman" panose="02020603050405020304" pitchFamily="18" charset="0"/>
                <a:cs typeface="Times New Roman" panose="02020603050405020304" pitchFamily="18" charset="0"/>
              </a:rPr>
              <a:t>Pseudo Code</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Initialize all sensors, actuators, and communication modules</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while True:</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Obstacle Detection Module</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distance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ultrasonic_sensor.measure_distance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distance &lt;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obstacle_threshold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activate_buzzer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Water Detection Module</a:t>
            </a:r>
          </a:p>
          <a:p>
            <a:pPr marL="0" marR="0" indent="0">
              <a:lnSpc>
                <a:spcPct val="150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moisture_level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moisture_sensor.measure_moisture</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moisture_level</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&gt;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water_threshold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 Box 2">
            <a:extLst>
              <a:ext uri="{FF2B5EF4-FFF2-40B4-BE49-F238E27FC236}">
                <a16:creationId xmlns:a16="http://schemas.microsoft.com/office/drawing/2014/main" id="{2DFC5601-E990-497A-826B-3D7B2C3C1156}"/>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25</a:t>
            </a:r>
          </a:p>
        </p:txBody>
      </p:sp>
    </p:spTree>
    <p:extLst>
      <p:ext uri="{BB962C8B-B14F-4D97-AF65-F5344CB8AC3E}">
        <p14:creationId xmlns:p14="http://schemas.microsoft.com/office/powerpoint/2010/main" val="313508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8756-004C-42BC-8E93-BB8E5D27A669}"/>
              </a:ext>
            </a:extLst>
          </p:cNvPr>
          <p:cNvSpPr>
            <a:spLocks noGrp="1"/>
          </p:cNvSpPr>
          <p:nvPr>
            <p:ph type="title"/>
          </p:nvPr>
        </p:nvSpPr>
        <p:spPr>
          <a:xfrm>
            <a:off x="228600" y="0"/>
            <a:ext cx="11353800" cy="609600"/>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F226B1FB-B047-460F-9D5B-D15041568766}"/>
              </a:ext>
            </a:extLst>
          </p:cNvPr>
          <p:cNvSpPr>
            <a:spLocks noGrp="1"/>
          </p:cNvSpPr>
          <p:nvPr>
            <p:ph idx="1"/>
          </p:nvPr>
        </p:nvSpPr>
        <p:spPr>
          <a:xfrm>
            <a:off x="533400" y="685800"/>
            <a:ext cx="10972800" cy="5486400"/>
          </a:xfrm>
        </p:spPr>
        <p:txBody>
          <a:bodyPr/>
          <a:lstStyle/>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activate_buzzer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SOS Feature</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SOS_button.is_pressed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activate_buzzer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Live Location Tracking</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timer_reached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(interval):</a:t>
            </a:r>
          </a:p>
          <a:p>
            <a:pPr marL="0" marR="0" indent="0">
              <a:lnSpc>
                <a:spcPct val="150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current_location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GPS.get_location</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activate_buzzer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Stick Identification Module</a:t>
            </a:r>
          </a:p>
          <a:p>
            <a:pPr marL="0" marR="0" indent="0">
              <a:lnSpc>
                <a:spcPct val="150000"/>
              </a:lnSpc>
              <a:spcBef>
                <a:spcPts val="0"/>
              </a:spcBef>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if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stick_identification_button.is_pressed</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0">
              <a:lnSpc>
                <a:spcPct val="150000"/>
              </a:lnSpc>
              <a:spcBef>
                <a:spcPts val="0"/>
              </a:spcBef>
              <a:spcAft>
                <a:spcPts val="800"/>
              </a:spcAft>
              <a:buNone/>
            </a:pP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activate_buzzer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Text Box 2">
            <a:extLst>
              <a:ext uri="{FF2B5EF4-FFF2-40B4-BE49-F238E27FC236}">
                <a16:creationId xmlns:a16="http://schemas.microsoft.com/office/drawing/2014/main" id="{25DBCC74-46FE-4554-8269-936110F6F3D1}"/>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26</a:t>
            </a:r>
          </a:p>
        </p:txBody>
      </p:sp>
    </p:spTree>
    <p:extLst>
      <p:ext uri="{BB962C8B-B14F-4D97-AF65-F5344CB8AC3E}">
        <p14:creationId xmlns:p14="http://schemas.microsoft.com/office/powerpoint/2010/main" val="2834719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2EF2-E27C-4301-BEDA-AB14775A4B86}"/>
              </a:ext>
            </a:extLst>
          </p:cNvPr>
          <p:cNvSpPr>
            <a:spLocks noGrp="1"/>
          </p:cNvSpPr>
          <p:nvPr>
            <p:ph type="title"/>
          </p:nvPr>
        </p:nvSpPr>
        <p:spPr>
          <a:xfrm>
            <a:off x="533400" y="12492"/>
            <a:ext cx="10972800" cy="487362"/>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6. SYSTEM REQUIREMENTS</a:t>
            </a:r>
          </a:p>
        </p:txBody>
      </p:sp>
      <p:sp>
        <p:nvSpPr>
          <p:cNvPr id="3" name="Content Placeholder 2">
            <a:extLst>
              <a:ext uri="{FF2B5EF4-FFF2-40B4-BE49-F238E27FC236}">
                <a16:creationId xmlns:a16="http://schemas.microsoft.com/office/drawing/2014/main" id="{B60601BC-4435-49CA-B9D9-F8A68F844DE0}"/>
              </a:ext>
            </a:extLst>
          </p:cNvPr>
          <p:cNvSpPr>
            <a:spLocks noGrp="1"/>
          </p:cNvSpPr>
          <p:nvPr>
            <p:ph idx="1"/>
          </p:nvPr>
        </p:nvSpPr>
        <p:spPr>
          <a:xfrm>
            <a:off x="533400" y="914400"/>
            <a:ext cx="10972800" cy="5105400"/>
          </a:xfrm>
        </p:spPr>
        <p:txBody>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Hardware Requirements</a:t>
            </a:r>
            <a:endParaRPr lang="en-US" sz="2400" dirty="0">
              <a:latin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ESP32 Microcontroller</a:t>
            </a:r>
          </a:p>
          <a:p>
            <a:pPr marL="342900" marR="0" lvl="0" indent="-342900" algn="just">
              <a:lnSpc>
                <a:spcPct val="150000"/>
              </a:lnSpc>
              <a:spcBef>
                <a:spcPts val="0"/>
              </a:spcBef>
              <a:spcAft>
                <a:spcPts val="0"/>
              </a:spcAft>
              <a:buFont typeface="+mj-lt"/>
              <a:buAutoNum type="arabicPeriod"/>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GPS Module</a:t>
            </a:r>
          </a:p>
          <a:p>
            <a:pPr marL="342900" marR="0" lvl="0" indent="-342900" algn="just">
              <a:lnSpc>
                <a:spcPct val="150000"/>
              </a:lnSpc>
              <a:spcBef>
                <a:spcPts val="0"/>
              </a:spcBef>
              <a:spcAft>
                <a:spcPts val="0"/>
              </a:spcAft>
              <a:buFont typeface="+mj-lt"/>
              <a:buAutoNum type="arabicPeriod"/>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Ultrasonic Sensor</a:t>
            </a:r>
          </a:p>
          <a:p>
            <a:pPr marL="342900" marR="0" lvl="0" indent="-342900" algn="just">
              <a:lnSpc>
                <a:spcPct val="150000"/>
              </a:lnSpc>
              <a:spcBef>
                <a:spcPts val="0"/>
              </a:spcBef>
              <a:spcAft>
                <a:spcPts val="0"/>
              </a:spcAft>
              <a:buFont typeface="+mj-lt"/>
              <a:buAutoNum type="arabicPeriod"/>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Buzzer</a:t>
            </a:r>
          </a:p>
          <a:p>
            <a:pPr marL="342900" marR="0" lvl="0" indent="-342900" algn="just">
              <a:lnSpc>
                <a:spcPct val="150000"/>
              </a:lnSpc>
              <a:spcBef>
                <a:spcPts val="0"/>
              </a:spcBef>
              <a:spcAft>
                <a:spcPts val="0"/>
              </a:spcAft>
              <a:buFont typeface="+mj-lt"/>
              <a:buAutoNum type="arabicPeriod"/>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Moisture Sensor</a:t>
            </a:r>
          </a:p>
          <a:p>
            <a:pPr marL="342900" marR="0" lvl="0" indent="-342900" algn="just">
              <a:lnSpc>
                <a:spcPct val="150000"/>
              </a:lnSpc>
              <a:spcBef>
                <a:spcPts val="0"/>
              </a:spcBef>
              <a:spcAft>
                <a:spcPts val="0"/>
              </a:spcAft>
              <a:buFont typeface="+mj-lt"/>
              <a:buAutoNum type="arabicPeriod"/>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Push</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Button</a:t>
            </a:r>
          </a:p>
          <a:p>
            <a:pPr marL="342900" marR="0" lvl="0" indent="-342900" algn="just">
              <a:lnSpc>
                <a:spcPct val="150000"/>
              </a:lnSpc>
              <a:spcBef>
                <a:spcPts val="600"/>
              </a:spcBef>
              <a:spcAft>
                <a:spcPts val="600"/>
              </a:spcAft>
              <a:buFont typeface="+mj-lt"/>
              <a:buAutoNum type="arabicPeriod"/>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Switch.</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p:txBody>
      </p:sp>
      <p:sp>
        <p:nvSpPr>
          <p:cNvPr id="4" name="Text Box 2">
            <a:extLst>
              <a:ext uri="{FF2B5EF4-FFF2-40B4-BE49-F238E27FC236}">
                <a16:creationId xmlns:a16="http://schemas.microsoft.com/office/drawing/2014/main" id="{BED7973F-4E8B-4722-A68D-A17D6E348B24}"/>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27</a:t>
            </a:r>
          </a:p>
        </p:txBody>
      </p:sp>
    </p:spTree>
    <p:extLst>
      <p:ext uri="{BB962C8B-B14F-4D97-AF65-F5344CB8AC3E}">
        <p14:creationId xmlns:p14="http://schemas.microsoft.com/office/powerpoint/2010/main" val="2829119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a:extLst>
              <a:ext uri="{FF2B5EF4-FFF2-40B4-BE49-F238E27FC236}">
                <a16:creationId xmlns:a16="http://schemas.microsoft.com/office/drawing/2014/main" id="{A963D139-FF5C-4EF8-950A-F97C9E40F7C0}"/>
              </a:ext>
            </a:extLst>
          </p:cNvPr>
          <p:cNvSpPr>
            <a:spLocks noGrp="1"/>
          </p:cNvSpPr>
          <p:nvPr>
            <p:ph type="title"/>
          </p:nvPr>
        </p:nvSpPr>
        <p:spPr>
          <a:xfrm>
            <a:off x="1752600" y="0"/>
            <a:ext cx="8229600" cy="609600"/>
          </a:xfrm>
        </p:spPr>
        <p:txBody>
          <a:bodyPr/>
          <a:lstStyle/>
          <a:p>
            <a:pPr eaLnBrk="1" hangingPunct="1"/>
            <a:r>
              <a:rPr lang="en-GB" altLang="en-US" sz="3600" b="1" dirty="0">
                <a:solidFill>
                  <a:schemeClr val="bg1"/>
                </a:solidFill>
                <a:latin typeface="Times New Roman" pitchFamily="18" charset="0"/>
                <a:cs typeface="Times New Roman" pitchFamily="18" charset="0"/>
              </a:rPr>
              <a:t>1. ABSTRACT</a:t>
            </a:r>
            <a:endParaRPr lang="en-IN" altLang="en-US" sz="3600" b="1" dirty="0">
              <a:solidFill>
                <a:schemeClr val="bg1"/>
              </a:solidFill>
              <a:latin typeface="Times New Roman" pitchFamily="18" charset="0"/>
              <a:cs typeface="Times New Roman" pitchFamily="18" charset="0"/>
            </a:endParaRPr>
          </a:p>
        </p:txBody>
      </p:sp>
      <p:sp>
        <p:nvSpPr>
          <p:cNvPr id="4098" name="Content Placeholder 2">
            <a:extLst>
              <a:ext uri="{FF2B5EF4-FFF2-40B4-BE49-F238E27FC236}">
                <a16:creationId xmlns:a16="http://schemas.microsoft.com/office/drawing/2014/main" id="{0A664EC6-4439-4C59-B02D-63F0873978EE}"/>
              </a:ext>
            </a:extLst>
          </p:cNvPr>
          <p:cNvSpPr>
            <a:spLocks noGrp="1"/>
          </p:cNvSpPr>
          <p:nvPr>
            <p:ph idx="1"/>
          </p:nvPr>
        </p:nvSpPr>
        <p:spPr>
          <a:xfrm>
            <a:off x="375634" y="762000"/>
            <a:ext cx="11305256" cy="5562600"/>
          </a:xfrm>
        </p:spPr>
        <p:txBody>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“Improving The Lives of Visually Impaired Individuals With IoT-Powered Companion Technology“ project presents a comprehensive assistive technology solution designed to improve the quality of life and safety of visually impaired individuals by integrating Internet of Things (IoT) technology, specifically the ESP WROOM 32 module. The project comprises five key modules, each addressing specific challenges encountered during mobility and emergency situations. </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Obstacle Detection utilizes ultrasonic sensors to identify obstacles within a 50cm range, providing timely alerts to prevent collisions. The Water Sensing detects wet surfaces using moisture sensors, alerting users to potential slip hazards. </a:t>
            </a:r>
            <a:endParaRPr lang="en-US" sz="2400" dirty="0"/>
          </a:p>
        </p:txBody>
      </p:sp>
      <p:sp>
        <p:nvSpPr>
          <p:cNvPr id="5" name="Title 1"/>
          <p:cNvSpPr txBox="1">
            <a:spLocks/>
          </p:cNvSpPr>
          <p:nvPr/>
        </p:nvSpPr>
        <p:spPr>
          <a:xfrm>
            <a:off x="8305800" y="64008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mj-lt"/>
              <a:ea typeface="+mj-ea"/>
              <a:cs typeface="+mj-cs"/>
            </a:endParaRPr>
          </a:p>
        </p:txBody>
      </p:sp>
      <p:sp>
        <p:nvSpPr>
          <p:cNvPr id="6" name="Text Box 2"/>
          <p:cNvSpPr txBox="1"/>
          <p:nvPr/>
        </p:nvSpPr>
        <p:spPr>
          <a:xfrm>
            <a:off x="381000" y="6381690"/>
            <a:ext cx="381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1ECEF-AFFD-47AC-B9A2-263A5986E99F}"/>
              </a:ext>
            </a:extLst>
          </p:cNvPr>
          <p:cNvSpPr>
            <a:spLocks noGrp="1"/>
          </p:cNvSpPr>
          <p:nvPr>
            <p:ph type="title"/>
          </p:nvPr>
        </p:nvSpPr>
        <p:spPr>
          <a:xfrm>
            <a:off x="0" y="0"/>
            <a:ext cx="11582400" cy="6397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b="1"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3B6DD8-B635-4A1A-8D16-9DEA425C268A}"/>
              </a:ext>
            </a:extLst>
          </p:cNvPr>
          <p:cNvSpPr>
            <a:spLocks noGrp="1"/>
          </p:cNvSpPr>
          <p:nvPr>
            <p:ph idx="1"/>
          </p:nvPr>
        </p:nvSpPr>
        <p:spPr>
          <a:xfrm>
            <a:off x="457200" y="914400"/>
            <a:ext cx="10972800" cy="5181600"/>
          </a:xfrm>
        </p:spPr>
        <p:txBody>
          <a:bodyPr/>
          <a:lstStyle/>
          <a:p>
            <a:pPr marL="0" indent="0">
              <a:buNone/>
            </a:pPr>
            <a:r>
              <a:rPr lang="en-US" sz="2400" b="1" dirty="0">
                <a:latin typeface="Times New Roman" panose="02020603050405020304" pitchFamily="18" charset="0"/>
                <a:cs typeface="Times New Roman" panose="02020603050405020304" pitchFamily="18" charset="0"/>
              </a:rPr>
              <a:t>Software Requirements</a:t>
            </a:r>
            <a:endParaRPr lang="en-US" sz="2400" dirty="0">
              <a:latin typeface="Times New Roman" panose="02020603050405020304" pitchFamily="18" charset="0"/>
              <a:cs typeface="Times New Roman" panose="02020603050405020304" pitchFamily="18" charset="0"/>
            </a:endParaRPr>
          </a:p>
          <a:p>
            <a:pPr marL="0" marR="0" indent="0">
              <a:lnSpc>
                <a:spcPct val="150000"/>
              </a:lnSpc>
              <a:spcBef>
                <a:spcPts val="0"/>
              </a:spcBef>
              <a:spcAft>
                <a:spcPts val="0"/>
              </a:spcAft>
              <a:buNone/>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1. Tools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Arduino IDE</a:t>
            </a:r>
          </a:p>
          <a:p>
            <a:pPr marL="0" marR="0" indent="0">
              <a:lnSpc>
                <a:spcPct val="150000"/>
              </a:lnSpc>
              <a:spcBef>
                <a:spcPts val="0"/>
              </a:spcBef>
              <a:spcAft>
                <a:spcPts val="800"/>
              </a:spcAft>
              <a:buNone/>
            </a:pP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2. </a:t>
            </a: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Language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Embedded C</a:t>
            </a:r>
          </a:p>
          <a:p>
            <a:pPr marL="0" marR="0" indent="0">
              <a:lnSpc>
                <a:spcPct val="150000"/>
              </a:lnSpc>
              <a:spcBef>
                <a:spcPts val="0"/>
              </a:spcBef>
              <a:spcAft>
                <a:spcPts val="800"/>
              </a:spcAft>
              <a:buNone/>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3. Mobile Application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50000"/>
              </a:lnSpc>
              <a:spcBef>
                <a:spcPts val="0"/>
              </a:spcBef>
              <a:spcAft>
                <a:spcPts val="800"/>
              </a:spcAft>
              <a:buNone/>
              <a:tabLst>
                <a:tab pos="457200" algn="l"/>
              </a:tabLs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Blynk IoT (Mobile App)</a:t>
            </a:r>
          </a:p>
          <a:p>
            <a:pPr marL="0" marR="0" lvl="0" indent="0">
              <a:lnSpc>
                <a:spcPct val="150000"/>
              </a:lnSpc>
              <a:spcBef>
                <a:spcPts val="0"/>
              </a:spcBef>
              <a:spcAft>
                <a:spcPts val="800"/>
              </a:spcAft>
              <a:buNone/>
              <a:tabLst>
                <a:tab pos="457200" algn="l"/>
              </a:tabLst>
            </a:pPr>
            <a:r>
              <a:rPr lang="en-US" sz="2400" kern="100" dirty="0">
                <a:latin typeface="Times New Roman" panose="02020603050405020304" pitchFamily="18" charset="0"/>
                <a:ea typeface="Calibri" panose="020F0502020204030204" pitchFamily="34" charset="0"/>
                <a:cs typeface="Times New Roman" panose="02020603050405020304" pitchFamily="18" charset="0"/>
              </a:rPr>
              <a:t>    Telegram bot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 Box 2">
            <a:extLst>
              <a:ext uri="{FF2B5EF4-FFF2-40B4-BE49-F238E27FC236}">
                <a16:creationId xmlns:a16="http://schemas.microsoft.com/office/drawing/2014/main" id="{66B26EB7-AB70-493D-954B-A19608938037}"/>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28</a:t>
            </a:r>
          </a:p>
        </p:txBody>
      </p:sp>
    </p:spTree>
    <p:extLst>
      <p:ext uri="{BB962C8B-B14F-4D97-AF65-F5344CB8AC3E}">
        <p14:creationId xmlns:p14="http://schemas.microsoft.com/office/powerpoint/2010/main" val="42945231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F6CAF51-04E5-4C06-53D8-B95A0385A32A}"/>
              </a:ext>
            </a:extLst>
          </p:cNvPr>
          <p:cNvSpPr>
            <a:spLocks noGrp="1"/>
          </p:cNvSpPr>
          <p:nvPr>
            <p:ph type="title"/>
          </p:nvPr>
        </p:nvSpPr>
        <p:spPr>
          <a:xfrm>
            <a:off x="685800" y="381000"/>
            <a:ext cx="10972800" cy="563562"/>
          </a:xfrm>
        </p:spPr>
        <p:txBody>
          <a:bodyPr/>
          <a:lstStyle/>
          <a:p>
            <a:r>
              <a:rPr lang="en-IN" sz="4400" b="1" dirty="0">
                <a:solidFill>
                  <a:schemeClr val="bg1"/>
                </a:solidFill>
                <a:latin typeface="Times New Roman" panose="02020603050405020304" pitchFamily="18" charset="0"/>
                <a:cs typeface="Times New Roman" panose="02020603050405020304" pitchFamily="18" charset="0"/>
              </a:rPr>
              <a:t>7. RESULT &amp; DISCUSSION</a:t>
            </a:r>
            <a:br>
              <a:rPr lang="en-US" sz="4400" dirty="0"/>
            </a:br>
            <a:endParaRPr lang="en-US" dirty="0"/>
          </a:p>
        </p:txBody>
      </p:sp>
      <p:sp>
        <p:nvSpPr>
          <p:cNvPr id="7" name="Content Placeholder 6">
            <a:extLst>
              <a:ext uri="{FF2B5EF4-FFF2-40B4-BE49-F238E27FC236}">
                <a16:creationId xmlns:a16="http://schemas.microsoft.com/office/drawing/2014/main" id="{BE242372-B32A-2E36-A061-93390753B4DC}"/>
              </a:ext>
            </a:extLst>
          </p:cNvPr>
          <p:cNvSpPr>
            <a:spLocks noGrp="1"/>
          </p:cNvSpPr>
          <p:nvPr>
            <p:ph idx="1"/>
          </p:nvPr>
        </p:nvSpPr>
        <p:spPr>
          <a:xfrm>
            <a:off x="685800" y="838200"/>
            <a:ext cx="10972800" cy="5562600"/>
          </a:xfrm>
        </p:spPr>
        <p:txBody>
          <a:bodyPr/>
          <a:lstStyle/>
          <a:p>
            <a:pPr marL="0" marR="0" indent="457200" algn="just">
              <a:lnSpc>
                <a:spcPct val="150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experimental evaluation of the IoT-powered companion technology for visually impaired individuals yielded promising results, affirming its effectiveness in improving accessibility, safety, and independence. Through meticulous testing and analysis, we have obtained valuable insights into the system's performance, usability, and user satisfaction. Our findings demonstrate that the obstacle detection module exhibits a high level of accuracy, successfully identifying various obstacles in the user's path with precision. The system consistently provided timely alerts, enabling users to navigate their surroundings with confidence. Furthermore, the water detection module proved to be sensitive and reliable in detecting wet surfaces, offering users critical information to avoid potential slips or falls.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14" name="Text Box 2">
            <a:extLst>
              <a:ext uri="{FF2B5EF4-FFF2-40B4-BE49-F238E27FC236}">
                <a16:creationId xmlns:a16="http://schemas.microsoft.com/office/drawing/2014/main" id="{66B26EB7-AB70-493D-954B-A19608938037}"/>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29</a:t>
            </a:r>
          </a:p>
        </p:txBody>
      </p:sp>
    </p:spTree>
    <p:extLst>
      <p:ext uri="{BB962C8B-B14F-4D97-AF65-F5344CB8AC3E}">
        <p14:creationId xmlns:p14="http://schemas.microsoft.com/office/powerpoint/2010/main" val="26035215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55D88-99FC-AE28-9975-60DA89AC20F3}"/>
              </a:ext>
            </a:extLst>
          </p:cNvPr>
          <p:cNvSpPr>
            <a:spLocks noGrp="1"/>
          </p:cNvSpPr>
          <p:nvPr>
            <p:ph type="title"/>
          </p:nvPr>
        </p:nvSpPr>
        <p:spPr>
          <a:xfrm>
            <a:off x="228600" y="0"/>
            <a:ext cx="10972800" cy="563562"/>
          </a:xfrm>
        </p:spPr>
        <p:txBody>
          <a:bodyPr/>
          <a:lstStyle/>
          <a:p>
            <a:pPr algn="l"/>
            <a:r>
              <a:rPr lang="en-US" sz="3600"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EA96598E-34A7-C4FD-8A75-9F6BED5597E2}"/>
              </a:ext>
            </a:extLst>
          </p:cNvPr>
          <p:cNvSpPr>
            <a:spLocks noGrp="1"/>
          </p:cNvSpPr>
          <p:nvPr>
            <p:ph idx="1"/>
          </p:nvPr>
        </p:nvSpPr>
        <p:spPr>
          <a:xfrm>
            <a:off x="609600" y="685801"/>
            <a:ext cx="10972800" cy="5440364"/>
          </a:xfrm>
        </p:spPr>
        <p:txBody>
          <a:bodyPr/>
          <a:lstStyle/>
          <a:p>
            <a:pPr marL="0" marR="0" indent="457200" algn="just">
              <a:lnSpc>
                <a:spcPct val="150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Detailing the error rate of obstacle detection is essential to evaluate the accuracy and effectiveness of the system in identifying potential hazards. It provides insights into the system's reliability and performance under different conditions, aiding in the refinement of algorithms and calibration processes. Understanding the error rate helps in mitigating false positives and false negatives, ensuring that users receive accurate and timely alerts, thereby enhancing overall safety during navigation.</a:t>
            </a:r>
          </a:p>
          <a:p>
            <a:pPr marL="0" marR="0" indent="457200" algn="just">
              <a:lnSpc>
                <a:spcPct val="150000"/>
              </a:lnSpc>
              <a:spcBef>
                <a:spcPts val="0"/>
              </a:spcBef>
              <a:spcAft>
                <a:spcPts val="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When the distance between the user and the obstacle is from 10 to 50cm, the error rate is under 5%. The error rate goes up to 10% when the distance goes up to 60cm. As the distance goes up, the error rate increases rapidly. When the distance is 80cm, the error rate is 20%.</a:t>
            </a:r>
          </a:p>
        </p:txBody>
      </p:sp>
      <p:sp>
        <p:nvSpPr>
          <p:cNvPr id="4" name="Text Box 2">
            <a:extLst>
              <a:ext uri="{FF2B5EF4-FFF2-40B4-BE49-F238E27FC236}">
                <a16:creationId xmlns:a16="http://schemas.microsoft.com/office/drawing/2014/main" id="{04F6F52D-093F-BA06-0148-33655E245EE0}"/>
              </a:ext>
            </a:extLst>
          </p:cNvPr>
          <p:cNvSpPr txBox="1"/>
          <p:nvPr/>
        </p:nvSpPr>
        <p:spPr>
          <a:xfrm>
            <a:off x="304800" y="6400800"/>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30</a:t>
            </a:r>
          </a:p>
        </p:txBody>
      </p:sp>
    </p:spTree>
    <p:extLst>
      <p:ext uri="{BB962C8B-B14F-4D97-AF65-F5344CB8AC3E}">
        <p14:creationId xmlns:p14="http://schemas.microsoft.com/office/powerpoint/2010/main" val="976964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90470-D182-5E20-77B5-04ED1174623A}"/>
              </a:ext>
            </a:extLst>
          </p:cNvPr>
          <p:cNvSpPr>
            <a:spLocks noGrp="1"/>
          </p:cNvSpPr>
          <p:nvPr>
            <p:ph type="title"/>
          </p:nvPr>
        </p:nvSpPr>
        <p:spPr>
          <a:xfrm>
            <a:off x="39974" y="19805"/>
            <a:ext cx="10972800" cy="563562"/>
          </a:xfrm>
        </p:spPr>
        <p:txBody>
          <a:bodyPr/>
          <a:lstStyle/>
          <a:p>
            <a:pPr algn="l"/>
            <a:r>
              <a:rPr lang="en-US" dirty="0">
                <a:solidFill>
                  <a:schemeClr val="bg1"/>
                </a:solidFill>
              </a:rPr>
              <a:t>Cont.</a:t>
            </a:r>
          </a:p>
        </p:txBody>
      </p:sp>
      <p:pic>
        <p:nvPicPr>
          <p:cNvPr id="4" name="Content Placeholder 3">
            <a:extLst>
              <a:ext uri="{FF2B5EF4-FFF2-40B4-BE49-F238E27FC236}">
                <a16:creationId xmlns:a16="http://schemas.microsoft.com/office/drawing/2014/main" id="{79D45558-4741-F889-4EBC-2A87C0BDE21E}"/>
              </a:ext>
            </a:extLst>
          </p:cNvPr>
          <p:cNvPicPr>
            <a:picLocks noGrp="1" noChangeAspect="1"/>
          </p:cNvPicPr>
          <p:nvPr>
            <p:ph idx="1"/>
          </p:nvPr>
        </p:nvPicPr>
        <p:blipFill>
          <a:blip r:embed="rId2"/>
          <a:stretch>
            <a:fillRect/>
          </a:stretch>
        </p:blipFill>
        <p:spPr>
          <a:xfrm>
            <a:off x="685800" y="990600"/>
            <a:ext cx="10439400" cy="3691899"/>
          </a:xfrm>
          <a:prstGeom prst="rect">
            <a:avLst/>
          </a:prstGeom>
        </p:spPr>
      </p:pic>
      <p:sp>
        <p:nvSpPr>
          <p:cNvPr id="5" name="Text Box 2">
            <a:extLst>
              <a:ext uri="{FF2B5EF4-FFF2-40B4-BE49-F238E27FC236}">
                <a16:creationId xmlns:a16="http://schemas.microsoft.com/office/drawing/2014/main" id="{076D44F5-B272-0AB7-5443-A06F1AC8AA31}"/>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31</a:t>
            </a:r>
          </a:p>
        </p:txBody>
      </p:sp>
    </p:spTree>
    <p:extLst>
      <p:ext uri="{BB962C8B-B14F-4D97-AF65-F5344CB8AC3E}">
        <p14:creationId xmlns:p14="http://schemas.microsoft.com/office/powerpoint/2010/main" val="3029852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8FF6-258E-519E-D167-0C036B9F99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7B705C-4410-48D9-8321-4EF57BAB7B2B}"/>
              </a:ext>
            </a:extLst>
          </p:cNvPr>
          <p:cNvSpPr>
            <a:spLocks noGrp="1"/>
          </p:cNvSpPr>
          <p:nvPr>
            <p:ph idx="1"/>
          </p:nvPr>
        </p:nvSpPr>
        <p:spPr/>
        <p:txBody>
          <a:bodyPr/>
          <a:lstStyle/>
          <a:p>
            <a:endParaRPr lang="en-US"/>
          </a:p>
        </p:txBody>
      </p:sp>
      <p:sp>
        <p:nvSpPr>
          <p:cNvPr id="4" name="Title 1">
            <a:extLst>
              <a:ext uri="{FF2B5EF4-FFF2-40B4-BE49-F238E27FC236}">
                <a16:creationId xmlns:a16="http://schemas.microsoft.com/office/drawing/2014/main" id="{A1375CA1-F109-4185-9702-32540B597F75}"/>
              </a:ext>
            </a:extLst>
          </p:cNvPr>
          <p:cNvSpPr txBox="1">
            <a:spLocks/>
          </p:cNvSpPr>
          <p:nvPr/>
        </p:nvSpPr>
        <p:spPr bwMode="auto">
          <a:xfrm>
            <a:off x="609600" y="0"/>
            <a:ext cx="1097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endParaRPr lang="en-US" sz="3600" dirty="0"/>
          </a:p>
        </p:txBody>
      </p:sp>
      <p:sp>
        <p:nvSpPr>
          <p:cNvPr id="5" name="Text Box 2">
            <a:extLst>
              <a:ext uri="{FF2B5EF4-FFF2-40B4-BE49-F238E27FC236}">
                <a16:creationId xmlns:a16="http://schemas.microsoft.com/office/drawing/2014/main" id="{5EDC2DC2-9E36-43D1-ADCD-16837487C7AF}"/>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32</a:t>
            </a:r>
          </a:p>
        </p:txBody>
      </p:sp>
      <p:pic>
        <p:nvPicPr>
          <p:cNvPr id="6" name="Content Placeholder 4">
            <a:extLst>
              <a:ext uri="{FF2B5EF4-FFF2-40B4-BE49-F238E27FC236}">
                <a16:creationId xmlns:a16="http://schemas.microsoft.com/office/drawing/2014/main" id="{764458CF-A50A-82AD-AC47-B56223810DA8}"/>
              </a:ext>
            </a:extLst>
          </p:cNvPr>
          <p:cNvPicPr>
            <a:picLocks noChangeAspect="1"/>
          </p:cNvPicPr>
          <p:nvPr/>
        </p:nvPicPr>
        <p:blipFill rotWithShape="1">
          <a:blip r:embed="rId2">
            <a:extLst>
              <a:ext uri="{28A0092B-C50C-407E-A947-70E740481C1C}">
                <a14:useLocalDpi xmlns:a14="http://schemas.microsoft.com/office/drawing/2010/main" val="0"/>
              </a:ext>
            </a:extLst>
          </a:blip>
          <a:srcRect l="9095" r="19967" b="9451"/>
          <a:stretch/>
        </p:blipFill>
        <p:spPr bwMode="auto">
          <a:xfrm rot="5400000">
            <a:off x="3704538" y="-2028135"/>
            <a:ext cx="4800600" cy="1175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1ED9520D-F745-A2EA-5E74-2A734E8755DE}"/>
              </a:ext>
            </a:extLst>
          </p:cNvPr>
          <p:cNvSpPr txBox="1">
            <a:spLocks/>
          </p:cNvSpPr>
          <p:nvPr/>
        </p:nvSpPr>
        <p:spPr bwMode="auto">
          <a:xfrm>
            <a:off x="304800" y="762000"/>
            <a:ext cx="1097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l"/>
            <a:r>
              <a:rPr lang="en-IN" sz="2400" dirty="0">
                <a:latin typeface="Times New Roman" panose="02020603050405020304" pitchFamily="18" charset="0"/>
                <a:cs typeface="Times New Roman" panose="02020603050405020304" pitchFamily="18" charset="0"/>
              </a:rPr>
              <a:t>Smart walking stick</a:t>
            </a:r>
            <a:endParaRPr lang="en-US" sz="2400" dirty="0"/>
          </a:p>
        </p:txBody>
      </p:sp>
    </p:spTree>
    <p:extLst>
      <p:ext uri="{BB962C8B-B14F-4D97-AF65-F5344CB8AC3E}">
        <p14:creationId xmlns:p14="http://schemas.microsoft.com/office/powerpoint/2010/main" val="1034237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F28AA-F3F6-9496-40DC-ECEE391BB47F}"/>
              </a:ext>
            </a:extLst>
          </p:cNvPr>
          <p:cNvSpPr>
            <a:spLocks noGrp="1"/>
          </p:cNvSpPr>
          <p:nvPr>
            <p:ph type="title"/>
          </p:nvPr>
        </p:nvSpPr>
        <p:spPr>
          <a:xfrm>
            <a:off x="76200" y="-24618"/>
            <a:ext cx="11277600" cy="634218"/>
          </a:xfrm>
        </p:spPr>
        <p:txBody>
          <a:bodyPr/>
          <a:lstStyle/>
          <a:p>
            <a:pPr algn="l"/>
            <a:r>
              <a:rPr lang="en-US" sz="3600" dirty="0">
                <a:solidFill>
                  <a:schemeClr val="bg1"/>
                </a:solidFill>
                <a:latin typeface="Times New Roman" panose="02020603050405020304" pitchFamily="18" charset="0"/>
                <a:cs typeface="Times New Roman" panose="02020603050405020304" pitchFamily="18" charset="0"/>
              </a:rPr>
              <a:t>Cont.</a:t>
            </a:r>
          </a:p>
        </p:txBody>
      </p:sp>
      <p:pic>
        <p:nvPicPr>
          <p:cNvPr id="4" name="Content Placeholder 4">
            <a:extLst>
              <a:ext uri="{FF2B5EF4-FFF2-40B4-BE49-F238E27FC236}">
                <a16:creationId xmlns:a16="http://schemas.microsoft.com/office/drawing/2014/main" id="{A8FC2782-691F-5D78-666F-D666CF9BB8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371600"/>
            <a:ext cx="11353799" cy="4754563"/>
          </a:xfrm>
        </p:spPr>
      </p:pic>
      <p:sp>
        <p:nvSpPr>
          <p:cNvPr id="3" name="Title 1">
            <a:extLst>
              <a:ext uri="{FF2B5EF4-FFF2-40B4-BE49-F238E27FC236}">
                <a16:creationId xmlns:a16="http://schemas.microsoft.com/office/drawing/2014/main" id="{2012EE47-13DA-9CEC-F187-AE48259894B3}"/>
              </a:ext>
            </a:extLst>
          </p:cNvPr>
          <p:cNvSpPr txBox="1">
            <a:spLocks/>
          </p:cNvSpPr>
          <p:nvPr/>
        </p:nvSpPr>
        <p:spPr bwMode="auto">
          <a:xfrm>
            <a:off x="152400" y="685800"/>
            <a:ext cx="1097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l"/>
            <a:r>
              <a:rPr lang="en-IN" sz="2400" dirty="0">
                <a:latin typeface="Times New Roman" panose="02020603050405020304" pitchFamily="18" charset="0"/>
                <a:cs typeface="Times New Roman" panose="02020603050405020304" pitchFamily="18" charset="0"/>
              </a:rPr>
              <a:t>Blynk dashboard</a:t>
            </a:r>
            <a:endParaRPr lang="en-US" sz="2400" dirty="0"/>
          </a:p>
        </p:txBody>
      </p:sp>
      <p:sp>
        <p:nvSpPr>
          <p:cNvPr id="5" name="Text Box 2">
            <a:extLst>
              <a:ext uri="{FF2B5EF4-FFF2-40B4-BE49-F238E27FC236}">
                <a16:creationId xmlns:a16="http://schemas.microsoft.com/office/drawing/2014/main" id="{16645C95-4C35-0B88-7CE2-9945C4B4E530}"/>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33</a:t>
            </a:r>
          </a:p>
        </p:txBody>
      </p:sp>
    </p:spTree>
    <p:extLst>
      <p:ext uri="{BB962C8B-B14F-4D97-AF65-F5344CB8AC3E}">
        <p14:creationId xmlns:p14="http://schemas.microsoft.com/office/powerpoint/2010/main" val="4256496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D6978-6C6D-3D9C-5F85-27830CF4DB67}"/>
              </a:ext>
            </a:extLst>
          </p:cNvPr>
          <p:cNvSpPr>
            <a:spLocks noGrp="1"/>
          </p:cNvSpPr>
          <p:nvPr>
            <p:ph type="title"/>
          </p:nvPr>
        </p:nvSpPr>
        <p:spPr>
          <a:xfrm>
            <a:off x="76200" y="0"/>
            <a:ext cx="10972800" cy="609600"/>
          </a:xfrm>
        </p:spPr>
        <p:txBody>
          <a:bodyPr/>
          <a:lstStyle/>
          <a:p>
            <a:pPr algn="l"/>
            <a:r>
              <a:rPr lang="en-US" sz="3600" dirty="0">
                <a:solidFill>
                  <a:schemeClr val="bg1"/>
                </a:solidFill>
                <a:latin typeface="Times New Roman" panose="02020603050405020304" pitchFamily="18" charset="0"/>
                <a:cs typeface="Times New Roman" panose="02020603050405020304" pitchFamily="18" charset="0"/>
              </a:rPr>
              <a:t>Cont.</a:t>
            </a:r>
          </a:p>
        </p:txBody>
      </p:sp>
      <p:pic>
        <p:nvPicPr>
          <p:cNvPr id="4" name="Content Placeholder 4">
            <a:extLst>
              <a:ext uri="{FF2B5EF4-FFF2-40B4-BE49-F238E27FC236}">
                <a16:creationId xmlns:a16="http://schemas.microsoft.com/office/drawing/2014/main" id="{92257043-55E4-486F-ACA5-6F3F30AC7B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1219200"/>
            <a:ext cx="11506199" cy="4906963"/>
          </a:xfrm>
        </p:spPr>
      </p:pic>
      <p:sp>
        <p:nvSpPr>
          <p:cNvPr id="3" name="Title 1">
            <a:extLst>
              <a:ext uri="{FF2B5EF4-FFF2-40B4-BE49-F238E27FC236}">
                <a16:creationId xmlns:a16="http://schemas.microsoft.com/office/drawing/2014/main" id="{97D18723-A847-A39D-249E-70DC6EF353DD}"/>
              </a:ext>
            </a:extLst>
          </p:cNvPr>
          <p:cNvSpPr txBox="1">
            <a:spLocks/>
          </p:cNvSpPr>
          <p:nvPr/>
        </p:nvSpPr>
        <p:spPr bwMode="auto">
          <a:xfrm>
            <a:off x="304800" y="685800"/>
            <a:ext cx="10972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pPr algn="l"/>
            <a:r>
              <a:rPr lang="en-IN" sz="2400" dirty="0">
                <a:latin typeface="Times New Roman" panose="02020603050405020304" pitchFamily="18" charset="0"/>
                <a:cs typeface="Times New Roman" panose="02020603050405020304" pitchFamily="18" charset="0"/>
              </a:rPr>
              <a:t>Live location</a:t>
            </a:r>
            <a:endParaRPr lang="en-US" sz="2400" dirty="0"/>
          </a:p>
        </p:txBody>
      </p:sp>
      <p:sp>
        <p:nvSpPr>
          <p:cNvPr id="5" name="Text Box 2">
            <a:extLst>
              <a:ext uri="{FF2B5EF4-FFF2-40B4-BE49-F238E27FC236}">
                <a16:creationId xmlns:a16="http://schemas.microsoft.com/office/drawing/2014/main" id="{B5D2B0A7-5873-0DEF-8D15-70E5D68075A3}"/>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34</a:t>
            </a:r>
          </a:p>
        </p:txBody>
      </p:sp>
    </p:spTree>
    <p:extLst>
      <p:ext uri="{BB962C8B-B14F-4D97-AF65-F5344CB8AC3E}">
        <p14:creationId xmlns:p14="http://schemas.microsoft.com/office/powerpoint/2010/main" val="39503597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F5E2DDE4-0DDC-42FC-8575-B3B0FDEBB33B}"/>
              </a:ext>
            </a:extLst>
          </p:cNvPr>
          <p:cNvSpPr>
            <a:spLocks noGrp="1"/>
          </p:cNvSpPr>
          <p:nvPr>
            <p:ph type="title"/>
          </p:nvPr>
        </p:nvSpPr>
        <p:spPr>
          <a:xfrm>
            <a:off x="1981200" y="0"/>
            <a:ext cx="8229600" cy="533400"/>
          </a:xfrm>
        </p:spPr>
        <p:txBody>
          <a:bodyPr rtlCol="0">
            <a:noAutofit/>
          </a:bodyPr>
          <a:lstStyle/>
          <a:p>
            <a:pPr fontAlgn="auto">
              <a:spcAft>
                <a:spcPts val="0"/>
              </a:spcAft>
              <a:defRPr/>
            </a:pPr>
            <a:r>
              <a:rPr lang="en-IN" altLang="en-US" sz="3600" b="1" dirty="0">
                <a:solidFill>
                  <a:schemeClr val="bg1"/>
                </a:solidFill>
                <a:latin typeface="Times New Roman" panose="02020603050405020304" pitchFamily="18" charset="0"/>
                <a:cs typeface="Times New Roman" panose="02020603050405020304" pitchFamily="18" charset="0"/>
              </a:rPr>
              <a:t>8. CONCLUSION</a:t>
            </a:r>
            <a:endParaRPr lang="en-IN" altLang="en-US" sz="3600" b="1" dirty="0">
              <a:solidFill>
                <a:schemeClr val="bg1"/>
              </a:solidFill>
              <a:ea typeface="+mn-ea"/>
              <a:cs typeface="+mn-cs"/>
            </a:endParaRPr>
          </a:p>
        </p:txBody>
      </p:sp>
      <p:sp>
        <p:nvSpPr>
          <p:cNvPr id="6" name="Title 1"/>
          <p:cNvSpPr txBox="1">
            <a:spLocks/>
          </p:cNvSpPr>
          <p:nvPr/>
        </p:nvSpPr>
        <p:spPr>
          <a:xfrm>
            <a:off x="8305800" y="64008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mj-lt"/>
              <a:ea typeface="+mj-ea"/>
              <a:cs typeface="+mj-cs"/>
            </a:endParaRPr>
          </a:p>
        </p:txBody>
      </p:sp>
      <p:sp>
        <p:nvSpPr>
          <p:cNvPr id="4" name="TextBox 3">
            <a:extLst>
              <a:ext uri="{FF2B5EF4-FFF2-40B4-BE49-F238E27FC236}">
                <a16:creationId xmlns:a16="http://schemas.microsoft.com/office/drawing/2014/main" id="{0B4274BC-6DA5-37C2-0F59-3F8AC6E6EE08}"/>
              </a:ext>
            </a:extLst>
          </p:cNvPr>
          <p:cNvSpPr txBox="1"/>
          <p:nvPr/>
        </p:nvSpPr>
        <p:spPr>
          <a:xfrm>
            <a:off x="479376" y="838200"/>
            <a:ext cx="11233248" cy="3349571"/>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	In Conclusion the proposed device helps visually impaired peoples to move freely and reduce their dependence upon others. The proposed device is very compact and easy to use as it uses minimum hardware components and makes maximum use of features of mobile devices which reduces its size and overall cost. The device helps the family members to easily trace the location with help of GPS data uploaded to the cloud which is highly precise and accurate as it is obtained from mobile GPS.</a:t>
            </a:r>
            <a:endParaRPr lang="en-IN" sz="2400" dirty="0"/>
          </a:p>
        </p:txBody>
      </p:sp>
      <p:sp>
        <p:nvSpPr>
          <p:cNvPr id="5" name="Text Box 2"/>
          <p:cNvSpPr txBox="1"/>
          <p:nvPr/>
        </p:nvSpPr>
        <p:spPr>
          <a:xfrm>
            <a:off x="304800" y="6381690"/>
            <a:ext cx="533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35</a:t>
            </a:r>
          </a:p>
        </p:txBody>
      </p:sp>
    </p:spTree>
    <p:extLst>
      <p:ext uri="{BB962C8B-B14F-4D97-AF65-F5344CB8AC3E}">
        <p14:creationId xmlns:p14="http://schemas.microsoft.com/office/powerpoint/2010/main" val="40229068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6BAD7-007C-9ACE-7402-F21E8B204500}"/>
              </a:ext>
            </a:extLst>
          </p:cNvPr>
          <p:cNvSpPr>
            <a:spLocks noGrp="1"/>
          </p:cNvSpPr>
          <p:nvPr>
            <p:ph type="title"/>
          </p:nvPr>
        </p:nvSpPr>
        <p:spPr>
          <a:xfrm>
            <a:off x="38100" y="0"/>
            <a:ext cx="11353800" cy="685800"/>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380D5D2B-2B4D-3CB5-3BC5-CFAF55D86ABC}"/>
              </a:ext>
            </a:extLst>
          </p:cNvPr>
          <p:cNvSpPr>
            <a:spLocks noGrp="1"/>
          </p:cNvSpPr>
          <p:nvPr>
            <p:ph idx="1"/>
          </p:nvPr>
        </p:nvSpPr>
        <p:spPr>
          <a:xfrm>
            <a:off x="304800" y="762000"/>
            <a:ext cx="11353800" cy="4525963"/>
          </a:xfrm>
        </p:spPr>
        <p:txBody>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Future Work</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In future iterations, the smart assistive walking stick could be enhanced by integrating speaker, microphone, and camera functionalities, allowing for voice assistance, object recognition, and scene description capabilities to improve usability for visually impaired users. Additionally, leveraging artificial intelligence algorithms and incorporating health monitoring sensors could enable personalized assistance, adaptive obstacle avoidance, and vital signs monitoring, ensuring ongoing relevance and effectiveness in meeting the evolving needs of users.</a:t>
            </a:r>
          </a:p>
        </p:txBody>
      </p:sp>
      <p:sp>
        <p:nvSpPr>
          <p:cNvPr id="4" name="Text Box 2">
            <a:extLst>
              <a:ext uri="{FF2B5EF4-FFF2-40B4-BE49-F238E27FC236}">
                <a16:creationId xmlns:a16="http://schemas.microsoft.com/office/drawing/2014/main" id="{7BB110AF-A039-81C4-6D8B-ADFE13AA2E87}"/>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36</a:t>
            </a:r>
          </a:p>
        </p:txBody>
      </p:sp>
    </p:spTree>
    <p:extLst>
      <p:ext uri="{BB962C8B-B14F-4D97-AF65-F5344CB8AC3E}">
        <p14:creationId xmlns:p14="http://schemas.microsoft.com/office/powerpoint/2010/main" val="3301754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609600" y="0"/>
            <a:ext cx="10972800" cy="533400"/>
          </a:xfrm>
        </p:spPr>
        <p:txBody>
          <a:bodyPr rtlCol="0">
            <a:noAutofit/>
          </a:bodyPr>
          <a:lstStyle/>
          <a:p>
            <a:pPr eaLnBrk="1" fontAlgn="auto" hangingPunct="1">
              <a:spcAft>
                <a:spcPts val="0"/>
              </a:spcAft>
              <a:defRPr/>
            </a:pPr>
            <a:r>
              <a:rPr lang="en-US" altLang="en-US" sz="3600" b="1" dirty="0">
                <a:solidFill>
                  <a:schemeClr val="bg1"/>
                </a:solidFill>
                <a:latin typeface="Times New Roman" panose="02020603050405020304" pitchFamily="18" charset="0"/>
                <a:ea typeface="+mn-ea"/>
                <a:cs typeface="Times New Roman" panose="02020603050405020304" pitchFamily="18" charset="0"/>
              </a:rPr>
              <a:t>9. REFERENCES</a:t>
            </a:r>
            <a:endParaRPr lang="en-IN" altLang="en-US" sz="3600" b="1" dirty="0">
              <a:solidFill>
                <a:schemeClr val="bg1"/>
              </a:solidFill>
              <a:latin typeface="Times New Roman" panose="02020603050405020304" pitchFamily="18" charset="0"/>
              <a:ea typeface="+mn-ea"/>
              <a:cs typeface="Times New Roman" panose="02020603050405020304" pitchFamily="18" charset="0"/>
            </a:endParaRPr>
          </a:p>
        </p:txBody>
      </p:sp>
      <p:sp>
        <p:nvSpPr>
          <p:cNvPr id="5" name="Rectangle 4"/>
          <p:cNvSpPr txBox="1">
            <a:spLocks noChangeArrowheads="1"/>
          </p:cNvSpPr>
          <p:nvPr/>
        </p:nvSpPr>
        <p:spPr bwMode="auto">
          <a:xfrm>
            <a:off x="0" y="908720"/>
            <a:ext cx="12192000" cy="5339680"/>
          </a:xfrm>
          <a:prstGeom prst="rect">
            <a:avLst/>
          </a:prstGeom>
          <a:noFill/>
          <a:ln w="9525">
            <a:noFill/>
            <a:miter lim="800000"/>
          </a:ln>
        </p:spPr>
        <p:txBody>
          <a:bodyPr/>
          <a:lstStyle/>
          <a:p>
            <a:pPr algn="just">
              <a:lnSpc>
                <a:spcPct val="150000"/>
              </a:lnSpc>
            </a:pPr>
            <a:endParaRPr lang="en-US" kern="0" dirty="0">
              <a:latin typeface="Times New Roman" panose="02020603050405020304" pitchFamily="18" charset="0"/>
              <a:cs typeface="+mn-cs"/>
            </a:endParaRPr>
          </a:p>
        </p:txBody>
      </p:sp>
      <p:sp>
        <p:nvSpPr>
          <p:cNvPr id="6" name="Title 1"/>
          <p:cNvSpPr txBox="1"/>
          <p:nvPr/>
        </p:nvSpPr>
        <p:spPr>
          <a:xfrm>
            <a:off x="9042400" y="6400800"/>
            <a:ext cx="2032000" cy="381000"/>
          </a:xfrm>
          <a:prstGeom prst="rect">
            <a:avLst/>
          </a:prstGeom>
        </p:spPr>
        <p:txBody>
          <a:bodyPr anchor="ctr">
            <a:normAutofit fontScale="50000" lnSpcReduction="20000"/>
          </a:bodyPr>
          <a:lstStyle/>
          <a:p>
            <a:pPr algn="ctr" fontAlgn="auto">
              <a:spcAft>
                <a:spcPts val="0"/>
              </a:spcAft>
              <a:defRPr/>
            </a:pPr>
            <a:endParaRPr lang="en-IN" sz="4400" b="1" dirty="0">
              <a:solidFill>
                <a:schemeClr val="bg1"/>
              </a:solidFill>
              <a:latin typeface="+mj-lt"/>
              <a:ea typeface="+mj-ea"/>
              <a:cs typeface="+mj-cs"/>
            </a:endParaRPr>
          </a:p>
        </p:txBody>
      </p:sp>
      <p:sp>
        <p:nvSpPr>
          <p:cNvPr id="8" name="Rectangle 7"/>
          <p:cNvSpPr/>
          <p:nvPr/>
        </p:nvSpPr>
        <p:spPr>
          <a:xfrm>
            <a:off x="1142966" y="1071547"/>
            <a:ext cx="9906069" cy="800219"/>
          </a:xfrm>
          <a:prstGeom prst="rect">
            <a:avLst/>
          </a:prstGeom>
        </p:spPr>
        <p:txBody>
          <a:bodyPr wrap="square">
            <a:spAutoFit/>
          </a:bodyPr>
          <a:lstStyle/>
          <a:p>
            <a:pPr marL="342900" indent="-342900" algn="just"/>
            <a:endParaRPr lang="en-US" sz="16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2000" dirty="0"/>
          </a:p>
        </p:txBody>
      </p:sp>
      <p:sp>
        <p:nvSpPr>
          <p:cNvPr id="7" name="Rectangle 6"/>
          <p:cNvSpPr/>
          <p:nvPr/>
        </p:nvSpPr>
        <p:spPr>
          <a:xfrm>
            <a:off x="228600" y="890874"/>
            <a:ext cx="11658600" cy="5951886"/>
          </a:xfrm>
          <a:prstGeom prst="rect">
            <a:avLst/>
          </a:prstGeom>
        </p:spPr>
        <p:txBody>
          <a:bodyPr wrap="square">
            <a:spAutoFit/>
          </a:bodyPr>
          <a:lstStyle/>
          <a:p>
            <a:pPr>
              <a:lnSpc>
                <a:spcPct val="150000"/>
              </a:lnSpc>
              <a:spcAft>
                <a:spcPts val="1200"/>
              </a:spcAft>
            </a:pPr>
            <a:r>
              <a:rPr lang="en-US" dirty="0">
                <a:latin typeface="Times New Roman" panose="02020603050405020304" pitchFamily="18" charset="0"/>
                <a:cs typeface="Times New Roman" panose="02020603050405020304" pitchFamily="18" charset="0"/>
              </a:rPr>
              <a:t>1. 	Ahmed, A. (2021) 'Integrating Haptic Feedback in Smart Sticks: A Multi-Sensor Fusion Approach'  Sensors, Vol. 9, 	No. 3, pp. 422-435.</a:t>
            </a:r>
          </a:p>
          <a:p>
            <a:pPr>
              <a:lnSpc>
                <a:spcPct val="150000"/>
              </a:lnSpc>
              <a:spcAft>
                <a:spcPts val="1200"/>
              </a:spcAft>
            </a:pPr>
            <a:r>
              <a:rPr lang="en-US" dirty="0">
                <a:latin typeface="Times New Roman" panose="02020603050405020304" pitchFamily="18" charset="0"/>
                <a:cs typeface="Times New Roman" panose="02020603050405020304" pitchFamily="18" charset="0"/>
              </a:rPr>
              <a:t>2. 	Brown, S. (2021) 'Innovative IoT-Based Walking Companion for Visually Impaired Individuals'  Journal of 	Electronics and Communication Engineering, Vol. 3, No. 2, pp. 112-127.</a:t>
            </a:r>
          </a:p>
          <a:p>
            <a:pPr>
              <a:lnSpc>
                <a:spcPct val="150000"/>
              </a:lnSpc>
              <a:spcAft>
                <a:spcPts val="1200"/>
              </a:spcAft>
            </a:pPr>
            <a:r>
              <a:rPr lang="en-US" dirty="0">
                <a:latin typeface="Times New Roman" panose="02020603050405020304" pitchFamily="18" charset="0"/>
                <a:cs typeface="Times New Roman" panose="02020603050405020304" pitchFamily="18" charset="0"/>
              </a:rPr>
              <a:t>3. 	Chen, L. (2023) 'A Visionary Smart Stick for the Visually Impaired' Journal of Rehabilitation and Assistive 	Technologies Engineering, Vol. 6, No. 1, pp. 98-112.</a:t>
            </a:r>
          </a:p>
          <a:p>
            <a:pPr>
              <a:lnSpc>
                <a:spcPct val="150000"/>
              </a:lnSpc>
              <a:spcAft>
                <a:spcPts val="1200"/>
              </a:spcAft>
            </a:pPr>
            <a:r>
              <a:rPr lang="en-US" dirty="0">
                <a:latin typeface="Times New Roman" panose="02020603050405020304" pitchFamily="18" charset="0"/>
                <a:cs typeface="Times New Roman" panose="02020603050405020304" pitchFamily="18" charset="0"/>
              </a:rPr>
              <a:t>4. 	Garcia, M. (2022) 'Next-Gen Smart Stick for Enhanced Navigation and Emergency Support' Sensors and Actuators 	A: Physical, Vol. 11, No. 4, pp. 235-248.</a:t>
            </a:r>
          </a:p>
          <a:p>
            <a:pPr>
              <a:lnSpc>
                <a:spcPct val="150000"/>
              </a:lnSpc>
              <a:spcAft>
                <a:spcPts val="1200"/>
              </a:spcAft>
            </a:pPr>
            <a:r>
              <a:rPr lang="en-US" dirty="0">
                <a:latin typeface="Times New Roman" panose="02020603050405020304" pitchFamily="18" charset="0"/>
                <a:cs typeface="Times New Roman" panose="02020603050405020304" pitchFamily="18" charset="0"/>
              </a:rPr>
              <a:t>5.	Kim, S. (2022) 'Ergonomic Design Considerations in Smart Stick Systems'  Journal of Human-Computer 	Interaction, Vol. 7, No. 3, pp. 142-156.</a:t>
            </a:r>
            <a:r>
              <a:rPr lang="en-US" sz="1800" dirty="0">
                <a:latin typeface="Times New Roman" panose="02020603050405020304" pitchFamily="18" charset="0"/>
                <a:cs typeface="Times New Roman" panose="02020603050405020304" pitchFamily="18" charset="0"/>
              </a:rPr>
              <a:t> </a:t>
            </a:r>
          </a:p>
          <a:p>
            <a:pPr>
              <a:lnSpc>
                <a:spcPct val="150000"/>
              </a:lnSpc>
              <a:spcAft>
                <a:spcPts val="1200"/>
              </a:spcAft>
            </a:pPr>
            <a:endParaRPr lang="en-US" dirty="0">
              <a:latin typeface="Times New Roman" panose="02020603050405020304" pitchFamily="18" charset="0"/>
              <a:cs typeface="Times New Roman" panose="02020603050405020304" pitchFamily="18" charset="0"/>
            </a:endParaRPr>
          </a:p>
          <a:p>
            <a:pPr>
              <a:lnSpc>
                <a:spcPct val="150000"/>
              </a:lnSpc>
              <a:spcAft>
                <a:spcPts val="1200"/>
              </a:spcAft>
            </a:pPr>
            <a:endParaRPr lang="en-US" dirty="0">
              <a:latin typeface="Times New Roman" panose="02020603050405020304" pitchFamily="18" charset="0"/>
              <a:cs typeface="Times New Roman" panose="02020603050405020304" pitchFamily="18" charset="0"/>
            </a:endParaRPr>
          </a:p>
        </p:txBody>
      </p:sp>
      <p:sp>
        <p:nvSpPr>
          <p:cNvPr id="9" name="Text Box 2"/>
          <p:cNvSpPr txBox="1"/>
          <p:nvPr/>
        </p:nvSpPr>
        <p:spPr>
          <a:xfrm>
            <a:off x="304800" y="6381690"/>
            <a:ext cx="533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9448800" cy="381000"/>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p:cNvSpPr>
            <a:spLocks noGrp="1"/>
          </p:cNvSpPr>
          <p:nvPr>
            <p:ph idx="1"/>
          </p:nvPr>
        </p:nvSpPr>
        <p:spPr>
          <a:xfrm>
            <a:off x="609600" y="700881"/>
            <a:ext cx="10972800" cy="5497452"/>
          </a:xfrm>
        </p:spPr>
        <p:txBody>
          <a:bodyPr/>
          <a:lstStyle/>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emergencies, the SOS Communication Module activates with a push button, sending emergency messages to predefined contacts. The Live Location Tracking Module facilitates real-time monitoring of the user's location using GPS and the Blynk application. </a:t>
            </a:r>
          </a:p>
          <a:p>
            <a:pPr algn="just">
              <a:lnSpc>
                <a:spcPct val="16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Finally, the Stick Identification Module assists users in locating their walking stick through remote activation of buzzer feedback. By integrating these modules, the project aims to promote independence, safety, and an improved quality of life for visually impaired individuals, demonstrating the innovative application of IoT technology in addressing specific needs within the community.</a:t>
            </a:r>
            <a:endParaRPr lang="en-US" sz="2000" dirty="0"/>
          </a:p>
        </p:txBody>
      </p:sp>
      <p:sp>
        <p:nvSpPr>
          <p:cNvPr id="5" name="Text Box 2"/>
          <p:cNvSpPr txBox="1"/>
          <p:nvPr/>
        </p:nvSpPr>
        <p:spPr>
          <a:xfrm>
            <a:off x="381000" y="6411852"/>
            <a:ext cx="381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7016309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B536C-C252-555A-7899-232A313C33EF}"/>
              </a:ext>
            </a:extLst>
          </p:cNvPr>
          <p:cNvSpPr>
            <a:spLocks noGrp="1"/>
          </p:cNvSpPr>
          <p:nvPr>
            <p:ph type="title"/>
          </p:nvPr>
        </p:nvSpPr>
        <p:spPr>
          <a:xfrm>
            <a:off x="152400" y="160336"/>
            <a:ext cx="11430000" cy="373064"/>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CA778274-EAF5-5A78-9AF9-4B0553D257A2}"/>
              </a:ext>
            </a:extLst>
          </p:cNvPr>
          <p:cNvSpPr>
            <a:spLocks noGrp="1"/>
          </p:cNvSpPr>
          <p:nvPr>
            <p:ph idx="1"/>
          </p:nvPr>
        </p:nvSpPr>
        <p:spPr>
          <a:xfrm>
            <a:off x="381000" y="685800"/>
            <a:ext cx="11430000" cy="5391090"/>
          </a:xfrm>
        </p:spPr>
        <p:txBody>
          <a:bodyPr/>
          <a:lstStyle/>
          <a:p>
            <a:pPr marL="0" indent="0">
              <a:lnSpc>
                <a:spcPct val="150000"/>
              </a:lnSpc>
              <a:spcBef>
                <a:spcPts val="1200"/>
              </a:spcBef>
              <a:spcAft>
                <a:spcPts val="1200"/>
              </a:spcAft>
              <a:buNone/>
            </a:pPr>
            <a:r>
              <a:rPr lang="en-US" sz="1800" dirty="0">
                <a:latin typeface="Times New Roman" panose="02020603050405020304" pitchFamily="18" charset="0"/>
                <a:cs typeface="Times New Roman" panose="02020603050405020304" pitchFamily="18" charset="0"/>
              </a:rPr>
              <a:t>6.</a:t>
            </a:r>
            <a:r>
              <a:rPr lang="en-US" sz="11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Lee, H. (2022) 'Navigational Excellence for the Visually Impaired'  International Journal of Computer 	Applications, Vol. 12, No. 2, pp. 311-326.</a:t>
            </a:r>
          </a:p>
          <a:p>
            <a:pPr marL="0" indent="0">
              <a:lnSpc>
                <a:spcPct val="150000"/>
              </a:lnSpc>
              <a:spcBef>
                <a:spcPts val="1200"/>
              </a:spcBef>
              <a:spcAft>
                <a:spcPts val="1200"/>
              </a:spcAft>
              <a:buNone/>
            </a:pPr>
            <a:r>
              <a:rPr lang="en-US" sz="1800" dirty="0">
                <a:latin typeface="Times New Roman" panose="02020603050405020304" pitchFamily="18" charset="0"/>
                <a:cs typeface="Times New Roman" panose="02020603050405020304" pitchFamily="18" charset="0"/>
              </a:rPr>
              <a:t>7. 	Liu, Y. (2023) 'Advanced IoT Technologies for Smart Stick Development' Journal of Assistive Devices, Vol. 4, 	No. 3, pp. 278-292.</a:t>
            </a:r>
          </a:p>
          <a:p>
            <a:pPr marL="0" indent="0">
              <a:lnSpc>
                <a:spcPct val="150000"/>
              </a:lnSpc>
              <a:spcBef>
                <a:spcPts val="1200"/>
              </a:spcBef>
              <a:spcAft>
                <a:spcPts val="1200"/>
              </a:spcAft>
              <a:buNone/>
            </a:pPr>
            <a:r>
              <a:rPr lang="en-US" sz="1800" dirty="0">
                <a:latin typeface="Times New Roman" panose="02020603050405020304" pitchFamily="18" charset="0"/>
                <a:cs typeface="Times New Roman" panose="02020603050405020304" pitchFamily="18" charset="0"/>
              </a:rPr>
              <a:t>8. 	Smith, J. (2023) 'Empowering Visually Impaired Mobility with IoT-Infused Smart Stick' International Journal of 	Assistive Technology, Vol. 5, No. 2, pp. 78-92.</a:t>
            </a:r>
          </a:p>
          <a:p>
            <a:pPr marL="0" indent="0">
              <a:lnSpc>
                <a:spcPct val="150000"/>
              </a:lnSpc>
              <a:spcBef>
                <a:spcPts val="1200"/>
              </a:spcBef>
              <a:spcAft>
                <a:spcPts val="1200"/>
              </a:spcAft>
              <a:buNone/>
            </a:pPr>
            <a:r>
              <a:rPr lang="en-US" sz="1800" dirty="0">
                <a:latin typeface="Times New Roman" panose="02020603050405020304" pitchFamily="18" charset="0"/>
                <a:cs typeface="Times New Roman" panose="02020603050405020304" pitchFamily="18" charset="0"/>
              </a:rPr>
              <a:t>9. 	Wang, Q. (2024) 'A Next-Gen Smart Stick Infused with IoT' IEEE Sensors Journal, Vol. 15, No. 3, pp. 421-436.</a:t>
            </a:r>
          </a:p>
          <a:p>
            <a:pPr marL="0" indent="0">
              <a:lnSpc>
                <a:spcPct val="150000"/>
              </a:lnSpc>
              <a:spcBef>
                <a:spcPts val="1200"/>
              </a:spcBef>
              <a:spcAft>
                <a:spcPts val="1200"/>
              </a:spcAft>
              <a:buNone/>
            </a:pPr>
            <a:r>
              <a:rPr lang="en-US" sz="1800" dirty="0">
                <a:latin typeface="Times New Roman" panose="02020603050405020304" pitchFamily="18" charset="0"/>
                <a:cs typeface="Times New Roman" panose="02020603050405020304" pitchFamily="18" charset="0"/>
              </a:rPr>
              <a:t>10. 	Williams, R. (2024) 'Intelligent Navigation Assistance for the Visually Impaired: A Smart Stick Approach' IEEE 	Transactions on Human-Machine Systems, Vol. 8, No. 1, pp. 45-58.</a:t>
            </a:r>
          </a:p>
        </p:txBody>
      </p:sp>
      <p:sp>
        <p:nvSpPr>
          <p:cNvPr id="5" name="Text Box 2">
            <a:extLst>
              <a:ext uri="{FF2B5EF4-FFF2-40B4-BE49-F238E27FC236}">
                <a16:creationId xmlns:a16="http://schemas.microsoft.com/office/drawing/2014/main" id="{528D8B85-3019-D2B2-744B-2CBD95FDB787}"/>
              </a:ext>
            </a:extLst>
          </p:cNvPr>
          <p:cNvSpPr txBox="1"/>
          <p:nvPr/>
        </p:nvSpPr>
        <p:spPr>
          <a:xfrm>
            <a:off x="304800" y="6381690"/>
            <a:ext cx="5334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38</a:t>
            </a:r>
          </a:p>
        </p:txBody>
      </p:sp>
    </p:spTree>
    <p:extLst>
      <p:ext uri="{BB962C8B-B14F-4D97-AF65-F5344CB8AC3E}">
        <p14:creationId xmlns:p14="http://schemas.microsoft.com/office/powerpoint/2010/main" val="3542919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30D21-ACA0-6543-6AA6-77AAF5DBFDA4}"/>
              </a:ext>
            </a:extLst>
          </p:cNvPr>
          <p:cNvSpPr>
            <a:spLocks noGrp="1"/>
          </p:cNvSpPr>
          <p:nvPr>
            <p:ph type="title"/>
          </p:nvPr>
        </p:nvSpPr>
        <p:spPr>
          <a:xfrm>
            <a:off x="38100" y="19050"/>
            <a:ext cx="11430000" cy="666750"/>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10. LIST OF PUBLICATION</a:t>
            </a:r>
          </a:p>
        </p:txBody>
      </p:sp>
      <p:sp>
        <p:nvSpPr>
          <p:cNvPr id="3" name="Content Placeholder 2">
            <a:extLst>
              <a:ext uri="{FF2B5EF4-FFF2-40B4-BE49-F238E27FC236}">
                <a16:creationId xmlns:a16="http://schemas.microsoft.com/office/drawing/2014/main" id="{855B8046-5DC4-3320-1A4D-2C1B6D419C26}"/>
              </a:ext>
            </a:extLst>
          </p:cNvPr>
          <p:cNvSpPr>
            <a:spLocks noGrp="1"/>
          </p:cNvSpPr>
          <p:nvPr>
            <p:ph idx="1"/>
          </p:nvPr>
        </p:nvSpPr>
        <p:spPr>
          <a:xfrm>
            <a:off x="381000" y="990600"/>
            <a:ext cx="11125200" cy="4953000"/>
          </a:xfrm>
        </p:spPr>
        <p:txBody>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R. Palani Kumar, Niranjan S, Rahul C R, Dinesh Kumar M, “Improving The Lives of Visually Impaired Individuals With IoT-Powered Companion Technology”, 4</a:t>
            </a:r>
            <a:r>
              <a:rPr lang="en-US" sz="2400" baseline="30000" dirty="0">
                <a:latin typeface="Times New Roman" panose="02020603050405020304" pitchFamily="18" charset="0"/>
                <a:cs typeface="Times New Roman" panose="02020603050405020304" pitchFamily="18" charset="0"/>
              </a:rPr>
              <a:t>th</a:t>
            </a:r>
            <a:r>
              <a:rPr lang="en-US" sz="2400" dirty="0">
                <a:latin typeface="Times New Roman" panose="02020603050405020304" pitchFamily="18" charset="0"/>
                <a:cs typeface="Times New Roman" panose="02020603050405020304" pitchFamily="18" charset="0"/>
              </a:rPr>
              <a:t> International Conference on </a:t>
            </a:r>
            <a:r>
              <a:rPr lang="en-US" sz="2400" dirty="0" err="1">
                <a:latin typeface="Times New Roman" panose="02020603050405020304" pitchFamily="18" charset="0"/>
                <a:cs typeface="Times New Roman" panose="02020603050405020304" pitchFamily="18" charset="0"/>
              </a:rPr>
              <a:t>Artifical</a:t>
            </a:r>
            <a:r>
              <a:rPr lang="en-US" sz="2400" dirty="0">
                <a:latin typeface="Times New Roman" panose="02020603050405020304" pitchFamily="18" charset="0"/>
                <a:cs typeface="Times New Roman" panose="02020603050405020304" pitchFamily="18" charset="0"/>
              </a:rPr>
              <a:t> Intelligence, 5G Communications and Network Technologies (ICA5NT 2024) Hybrid Conference at </a:t>
            </a:r>
            <a:r>
              <a:rPr lang="en-US" sz="2400" dirty="0" err="1">
                <a:latin typeface="Times New Roman" panose="02020603050405020304" pitchFamily="18" charset="0"/>
                <a:cs typeface="Times New Roman" panose="02020603050405020304" pitchFamily="18" charset="0"/>
              </a:rPr>
              <a:t>Velammal</a:t>
            </a:r>
            <a:r>
              <a:rPr lang="en-US" sz="2400" dirty="0">
                <a:latin typeface="Times New Roman" panose="02020603050405020304" pitchFamily="18" charset="0"/>
                <a:cs typeface="Times New Roman" panose="02020603050405020304" pitchFamily="18" charset="0"/>
              </a:rPr>
              <a:t> Institute of Technology, Chennai, 21</a:t>
            </a:r>
            <a:r>
              <a:rPr lang="en-US" sz="2400" baseline="30000" dirty="0">
                <a:latin typeface="Times New Roman" panose="02020603050405020304" pitchFamily="18" charset="0"/>
                <a:cs typeface="Times New Roman" panose="02020603050405020304" pitchFamily="18" charset="0"/>
              </a:rPr>
              <a:t>st</a:t>
            </a:r>
            <a:r>
              <a:rPr lang="en-US" sz="2400" dirty="0">
                <a:latin typeface="Times New Roman" panose="02020603050405020304" pitchFamily="18" charset="0"/>
                <a:cs typeface="Times New Roman" panose="02020603050405020304" pitchFamily="18" charset="0"/>
              </a:rPr>
              <a:t>  – 22</a:t>
            </a:r>
            <a:r>
              <a:rPr lang="en-US" sz="2400" baseline="30000" dirty="0">
                <a:latin typeface="Times New Roman" panose="02020603050405020304" pitchFamily="18" charset="0"/>
                <a:cs typeface="Times New Roman" panose="02020603050405020304" pitchFamily="18" charset="0"/>
              </a:rPr>
              <a:t>nd</a:t>
            </a:r>
            <a:r>
              <a:rPr lang="en-US" sz="2400" dirty="0">
                <a:latin typeface="Times New Roman" panose="02020603050405020304" pitchFamily="18" charset="0"/>
                <a:cs typeface="Times New Roman" panose="02020603050405020304" pitchFamily="18" charset="0"/>
              </a:rPr>
              <a:t> March 2024.</a:t>
            </a:r>
          </a:p>
        </p:txBody>
      </p:sp>
      <p:sp>
        <p:nvSpPr>
          <p:cNvPr id="4" name="Text Box 2">
            <a:extLst>
              <a:ext uri="{FF2B5EF4-FFF2-40B4-BE49-F238E27FC236}">
                <a16:creationId xmlns:a16="http://schemas.microsoft.com/office/drawing/2014/main" id="{1F9F3130-CDB7-9E37-7BA3-8216275AABDF}"/>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39</a:t>
            </a:r>
          </a:p>
        </p:txBody>
      </p:sp>
    </p:spTree>
    <p:extLst>
      <p:ext uri="{BB962C8B-B14F-4D97-AF65-F5344CB8AC3E}">
        <p14:creationId xmlns:p14="http://schemas.microsoft.com/office/powerpoint/2010/main" val="927137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4FA27-59D7-BDE0-3881-919F7BE2ACB9}"/>
              </a:ext>
            </a:extLst>
          </p:cNvPr>
          <p:cNvSpPr>
            <a:spLocks noGrp="1"/>
          </p:cNvSpPr>
          <p:nvPr>
            <p:ph type="title"/>
          </p:nvPr>
        </p:nvSpPr>
        <p:spPr>
          <a:xfrm>
            <a:off x="152400" y="29980"/>
            <a:ext cx="10972800" cy="563562"/>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pic>
        <p:nvPicPr>
          <p:cNvPr id="5" name="Content Placeholder 4">
            <a:extLst>
              <a:ext uri="{FF2B5EF4-FFF2-40B4-BE49-F238E27FC236}">
                <a16:creationId xmlns:a16="http://schemas.microsoft.com/office/drawing/2014/main" id="{E4DC3115-0B29-6B68-388B-06196AE450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794342"/>
            <a:ext cx="11201400" cy="5301658"/>
          </a:xfrm>
        </p:spPr>
      </p:pic>
      <p:sp>
        <p:nvSpPr>
          <p:cNvPr id="6" name="Text Box 2">
            <a:extLst>
              <a:ext uri="{FF2B5EF4-FFF2-40B4-BE49-F238E27FC236}">
                <a16:creationId xmlns:a16="http://schemas.microsoft.com/office/drawing/2014/main" id="{F72F8E82-63F3-B734-D160-90FBE0F78EF5}"/>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40</a:t>
            </a:r>
          </a:p>
        </p:txBody>
      </p:sp>
    </p:spTree>
    <p:extLst>
      <p:ext uri="{BB962C8B-B14F-4D97-AF65-F5344CB8AC3E}">
        <p14:creationId xmlns:p14="http://schemas.microsoft.com/office/powerpoint/2010/main" val="4102816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C5E9-9C80-0F74-F358-6095EE0D5317}"/>
              </a:ext>
            </a:extLst>
          </p:cNvPr>
          <p:cNvSpPr>
            <a:spLocks noGrp="1"/>
          </p:cNvSpPr>
          <p:nvPr>
            <p:ph type="title"/>
          </p:nvPr>
        </p:nvSpPr>
        <p:spPr>
          <a:xfrm>
            <a:off x="152400" y="29981"/>
            <a:ext cx="10972800" cy="579620"/>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pic>
        <p:nvPicPr>
          <p:cNvPr id="5" name="Content Placeholder 4">
            <a:extLst>
              <a:ext uri="{FF2B5EF4-FFF2-40B4-BE49-F238E27FC236}">
                <a16:creationId xmlns:a16="http://schemas.microsoft.com/office/drawing/2014/main" id="{D975EA2D-0AEA-377C-1434-E0F90496C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1" y="914400"/>
            <a:ext cx="11353800" cy="5211763"/>
          </a:xfrm>
        </p:spPr>
      </p:pic>
      <p:sp>
        <p:nvSpPr>
          <p:cNvPr id="6" name="Text Box 2">
            <a:extLst>
              <a:ext uri="{FF2B5EF4-FFF2-40B4-BE49-F238E27FC236}">
                <a16:creationId xmlns:a16="http://schemas.microsoft.com/office/drawing/2014/main" id="{9910D539-9363-685B-205F-53825D348C3C}"/>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41</a:t>
            </a:r>
          </a:p>
        </p:txBody>
      </p:sp>
    </p:spTree>
    <p:extLst>
      <p:ext uri="{BB962C8B-B14F-4D97-AF65-F5344CB8AC3E}">
        <p14:creationId xmlns:p14="http://schemas.microsoft.com/office/powerpoint/2010/main" val="7230206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4DA8A-28F5-BD82-260C-292246333D97}"/>
              </a:ext>
            </a:extLst>
          </p:cNvPr>
          <p:cNvSpPr>
            <a:spLocks noGrp="1"/>
          </p:cNvSpPr>
          <p:nvPr>
            <p:ph type="title"/>
          </p:nvPr>
        </p:nvSpPr>
        <p:spPr>
          <a:xfrm>
            <a:off x="304800" y="23734"/>
            <a:ext cx="10972800" cy="509666"/>
          </a:xfrm>
        </p:spPr>
        <p:txBody>
          <a:bodyPr/>
          <a:lstStyle/>
          <a:p>
            <a:pPr algn="l"/>
            <a:r>
              <a:rPr lang="en-US" sz="3600" b="1" dirty="0">
                <a:solidFill>
                  <a:schemeClr val="bg1"/>
                </a:solidFill>
                <a:latin typeface="Times New Roman" panose="02020603050405020304" pitchFamily="18" charset="0"/>
                <a:cs typeface="Times New Roman" panose="02020603050405020304" pitchFamily="18" charset="0"/>
              </a:rPr>
              <a:t>Cont.</a:t>
            </a:r>
            <a:endParaRPr lang="en-US" sz="3600" dirty="0"/>
          </a:p>
        </p:txBody>
      </p:sp>
      <p:pic>
        <p:nvPicPr>
          <p:cNvPr id="5" name="Content Placeholder 4">
            <a:extLst>
              <a:ext uri="{FF2B5EF4-FFF2-40B4-BE49-F238E27FC236}">
                <a16:creationId xmlns:a16="http://schemas.microsoft.com/office/drawing/2014/main" id="{85FB6930-9078-F58D-E0B3-76ED7DDA1F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838200"/>
            <a:ext cx="11429999" cy="5287963"/>
          </a:xfrm>
        </p:spPr>
      </p:pic>
      <p:sp>
        <p:nvSpPr>
          <p:cNvPr id="6" name="Text Box 2">
            <a:extLst>
              <a:ext uri="{FF2B5EF4-FFF2-40B4-BE49-F238E27FC236}">
                <a16:creationId xmlns:a16="http://schemas.microsoft.com/office/drawing/2014/main" id="{403DB862-1DA9-90DC-422A-01FD3909FBE0}"/>
              </a:ext>
            </a:extLst>
          </p:cNvPr>
          <p:cNvSpPr txBox="1"/>
          <p:nvPr/>
        </p:nvSpPr>
        <p:spPr>
          <a:xfrm>
            <a:off x="362857" y="6386286"/>
            <a:ext cx="475343"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42</a:t>
            </a:r>
          </a:p>
        </p:txBody>
      </p:sp>
    </p:spTree>
    <p:extLst>
      <p:ext uri="{BB962C8B-B14F-4D97-AF65-F5344CB8AC3E}">
        <p14:creationId xmlns:p14="http://schemas.microsoft.com/office/powerpoint/2010/main" val="1470236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6FC99A1-03B7-4F46-9338-C49E3DFB433F}"/>
              </a:ext>
            </a:extLst>
          </p:cNvPr>
          <p:cNvSpPr>
            <a:spLocks noGrp="1"/>
          </p:cNvSpPr>
          <p:nvPr>
            <p:ph idx="1"/>
          </p:nvPr>
        </p:nvSpPr>
        <p:spPr>
          <a:xfrm>
            <a:off x="1905000" y="2514600"/>
            <a:ext cx="8229600" cy="1447800"/>
          </a:xfrm>
        </p:spPr>
        <p:txBody>
          <a:bodyPr rtlCol="0">
            <a:normAutofit lnSpcReduction="10000"/>
          </a:bodyPr>
          <a:lstStyle/>
          <a:p>
            <a:pPr algn="ctr" fontAlgn="auto">
              <a:spcAft>
                <a:spcPts val="0"/>
              </a:spcAft>
              <a:buNone/>
              <a:defRPr/>
            </a:pPr>
            <a:r>
              <a:rPr lang="en-US" altLang="en-US" sz="9600" dirty="0">
                <a:solidFill>
                  <a:schemeClr val="accent6">
                    <a:lumMod val="50000"/>
                  </a:schemeClr>
                </a:solidFill>
                <a:latin typeface="Bookman Old Style" pitchFamily="18" charset="0"/>
              </a:rPr>
              <a:t>Thank You!!!</a:t>
            </a:r>
            <a:endParaRPr lang="en-IN" altLang="en-US" dirty="0">
              <a:solidFill>
                <a:schemeClr val="accent6">
                  <a:lumMod val="50000"/>
                </a:schemeClr>
              </a:solidFill>
              <a:latin typeface="Bookman Old Styl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F5E2DDE4-0DDC-42FC-8575-B3B0FDEBB33B}"/>
              </a:ext>
            </a:extLst>
          </p:cNvPr>
          <p:cNvSpPr>
            <a:spLocks noGrp="1"/>
          </p:cNvSpPr>
          <p:nvPr>
            <p:ph type="title"/>
          </p:nvPr>
        </p:nvSpPr>
        <p:spPr>
          <a:xfrm>
            <a:off x="1981200" y="0"/>
            <a:ext cx="8229600" cy="533400"/>
          </a:xfrm>
        </p:spPr>
        <p:txBody>
          <a:bodyPr rtlCol="0">
            <a:noAutofit/>
          </a:bodyPr>
          <a:lstStyle/>
          <a:p>
            <a:pPr fontAlgn="auto">
              <a:spcAft>
                <a:spcPts val="0"/>
              </a:spcAft>
              <a:defRPr/>
            </a:pPr>
            <a:r>
              <a:rPr lang="en-US" altLang="en-US" sz="3600" b="1" dirty="0">
                <a:solidFill>
                  <a:schemeClr val="bg1"/>
                </a:solidFill>
                <a:latin typeface="Times New Roman" pitchFamily="18" charset="0"/>
                <a:ea typeface="+mn-ea"/>
                <a:cs typeface="Times New Roman" pitchFamily="18" charset="0"/>
              </a:rPr>
              <a:t>2. INTRODUCTION</a:t>
            </a:r>
            <a:endParaRPr lang="en-IN" altLang="en-US" sz="3600" b="1" dirty="0">
              <a:solidFill>
                <a:schemeClr val="bg1"/>
              </a:solidFill>
              <a:latin typeface="Times New Roman" pitchFamily="18" charset="0"/>
              <a:ea typeface="+mn-ea"/>
              <a:cs typeface="Times New Roman" pitchFamily="18" charset="0"/>
            </a:endParaRPr>
          </a:p>
        </p:txBody>
      </p:sp>
      <p:sp>
        <p:nvSpPr>
          <p:cNvPr id="5" name="Rectangle 4">
            <a:extLst>
              <a:ext uri="{FF2B5EF4-FFF2-40B4-BE49-F238E27FC236}">
                <a16:creationId xmlns:a16="http://schemas.microsoft.com/office/drawing/2014/main" id="{D72F492E-7C83-4198-B104-4EFBC3FDF809}"/>
              </a:ext>
            </a:extLst>
          </p:cNvPr>
          <p:cNvSpPr txBox="1">
            <a:spLocks noChangeArrowheads="1"/>
          </p:cNvSpPr>
          <p:nvPr/>
        </p:nvSpPr>
        <p:spPr bwMode="auto">
          <a:xfrm>
            <a:off x="381000" y="685800"/>
            <a:ext cx="11377264" cy="5562600"/>
          </a:xfrm>
          <a:prstGeom prst="rect">
            <a:avLst/>
          </a:prstGeom>
          <a:noFill/>
          <a:ln w="9525">
            <a:noFill/>
            <a:miter lim="800000"/>
            <a:headEnd/>
            <a:tailEnd/>
          </a:ln>
        </p:spPr>
        <p:txBody>
          <a:bodyPr/>
          <a:lstStyle/>
          <a:p>
            <a:pPr marL="342900" indent="-342900" algn="just">
              <a:lnSpc>
                <a:spcPct val="15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There are a very high number of cases of visual impairment because of which people face many problems in day to day life especially in normal movement. Because of this there is a very high risk of injury for people with visual impairment. </a:t>
            </a:r>
          </a:p>
          <a:p>
            <a:pPr marL="342900" indent="-342900" algn="just">
              <a:lnSpc>
                <a:spcPct val="15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It becomes very difficult for them to move freely. Most of the time they are dependent on others. In this modern era of electronics there is much research that has been done related to this but most of them are very costly and very complex to use. </a:t>
            </a:r>
          </a:p>
          <a:p>
            <a:pPr marL="342900" indent="-342900" algn="just">
              <a:lnSpc>
                <a:spcPct val="15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So we tried to design a system that is very easy to use, compact and budget friendly so that everyone can afford it. </a:t>
            </a:r>
          </a:p>
        </p:txBody>
      </p:sp>
      <p:sp>
        <p:nvSpPr>
          <p:cNvPr id="6" name="Title 1"/>
          <p:cNvSpPr txBox="1">
            <a:spLocks/>
          </p:cNvSpPr>
          <p:nvPr/>
        </p:nvSpPr>
        <p:spPr>
          <a:xfrm>
            <a:off x="8305800" y="6400800"/>
            <a:ext cx="1524000" cy="381000"/>
          </a:xfrm>
          <a:prstGeom prst="rect">
            <a:avLst/>
          </a:prstGeom>
        </p:spPr>
        <p:txBody>
          <a:bodyPr anchor="ctr">
            <a:normAutofit fontScale="52500" lnSpcReduction="20000"/>
          </a:bodyPr>
          <a:lstStyle/>
          <a:p>
            <a:pPr algn="ctr" fontAlgn="auto">
              <a:spcAft>
                <a:spcPts val="0"/>
              </a:spcAft>
              <a:defRPr/>
            </a:pPr>
            <a:endParaRPr lang="en-IN" sz="4400" b="1" dirty="0">
              <a:solidFill>
                <a:schemeClr val="bg1"/>
              </a:solidFill>
              <a:latin typeface="+mj-lt"/>
              <a:ea typeface="+mj-ea"/>
              <a:cs typeface="+mj-cs"/>
            </a:endParaRPr>
          </a:p>
        </p:txBody>
      </p:sp>
      <p:sp>
        <p:nvSpPr>
          <p:cNvPr id="7" name="Text Box 2"/>
          <p:cNvSpPr txBox="1"/>
          <p:nvPr/>
        </p:nvSpPr>
        <p:spPr>
          <a:xfrm>
            <a:off x="381000" y="6381690"/>
            <a:ext cx="381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17779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9626600" cy="457200"/>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b="1" dirty="0"/>
          </a:p>
        </p:txBody>
      </p:sp>
      <p:sp>
        <p:nvSpPr>
          <p:cNvPr id="3" name="Content Placeholder 2"/>
          <p:cNvSpPr>
            <a:spLocks noGrp="1"/>
          </p:cNvSpPr>
          <p:nvPr>
            <p:ph idx="1"/>
          </p:nvPr>
        </p:nvSpPr>
        <p:spPr>
          <a:xfrm>
            <a:off x="558800" y="762000"/>
            <a:ext cx="10972800" cy="5562600"/>
          </a:xfrm>
        </p:spPr>
        <p:txBody>
          <a:bodyPr/>
          <a:lstStyle/>
          <a:p>
            <a:pPr algn="just">
              <a:lnSpc>
                <a:spcPct val="15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The proposed system makes use of ultrasonic sensors to measure the distance and ESP32 gives indication either by switching on the buzzer.</a:t>
            </a:r>
          </a:p>
          <a:p>
            <a:pPr algn="just">
              <a:lnSpc>
                <a:spcPct val="150000"/>
              </a:lnSpc>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The device makes use of a GPS system of mobile which has very high accuracy and continuously uploads it to the cloud so that it can be used to track the person in case of emergency. As the device makes use of mobile’s GPS system it reduces the size up to greater extent.</a:t>
            </a:r>
          </a:p>
        </p:txBody>
      </p:sp>
      <p:sp>
        <p:nvSpPr>
          <p:cNvPr id="6" name="Text Box 2">
            <a:extLst>
              <a:ext uri="{FF2B5EF4-FFF2-40B4-BE49-F238E27FC236}">
                <a16:creationId xmlns:a16="http://schemas.microsoft.com/office/drawing/2014/main" id="{43DC678F-05E5-409A-B464-132C8DF05066}"/>
              </a:ext>
            </a:extLst>
          </p:cNvPr>
          <p:cNvSpPr txBox="1"/>
          <p:nvPr/>
        </p:nvSpPr>
        <p:spPr>
          <a:xfrm>
            <a:off x="381000" y="6381690"/>
            <a:ext cx="381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80063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10972800" cy="563562"/>
          </a:xfrm>
        </p:spPr>
        <p:txBody>
          <a:bodyPr/>
          <a:lstStyle/>
          <a:p>
            <a:r>
              <a:rPr lang="en-US" sz="3600" b="1" dirty="0">
                <a:solidFill>
                  <a:schemeClr val="bg1"/>
                </a:solidFill>
                <a:latin typeface="Times New Roman" panose="02020603050405020304" pitchFamily="18" charset="0"/>
                <a:cs typeface="Times New Roman" panose="02020603050405020304" pitchFamily="18" charset="0"/>
              </a:rPr>
              <a:t>3. OBJECTIVES  </a:t>
            </a:r>
          </a:p>
        </p:txBody>
      </p:sp>
      <p:sp>
        <p:nvSpPr>
          <p:cNvPr id="3" name="Content Placeholder 2"/>
          <p:cNvSpPr>
            <a:spLocks noGrp="1"/>
          </p:cNvSpPr>
          <p:nvPr>
            <p:ph idx="1"/>
          </p:nvPr>
        </p:nvSpPr>
        <p:spPr>
          <a:xfrm>
            <a:off x="457200" y="914400"/>
            <a:ext cx="10896600" cy="4953000"/>
          </a:xfrm>
        </p:spPr>
        <p:txBody>
          <a:bodyPr/>
          <a:lstStyle/>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develop a smart assistive walking stick equipped with various functionalities such as obstacle detection, water surface analysis, SOS feature, and live location tracking and stick identification.</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To enhance safety, mobility, confidence, and independence for visually impaired individuals, enabling them to navigate their surroundings with ease and peace of mind.</a:t>
            </a:r>
          </a:p>
          <a:p>
            <a:pPr algn="just">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develop a user friendly and cost effective smart assistive walking stick for the visually impaired individuals</a:t>
            </a:r>
          </a:p>
        </p:txBody>
      </p:sp>
      <p:sp>
        <p:nvSpPr>
          <p:cNvPr id="4" name="Text Box 2">
            <a:extLst>
              <a:ext uri="{FF2B5EF4-FFF2-40B4-BE49-F238E27FC236}">
                <a16:creationId xmlns:a16="http://schemas.microsoft.com/office/drawing/2014/main" id="{7BA429A2-1103-45B7-AA0D-B4FA88AF2E5F}"/>
              </a:ext>
            </a:extLst>
          </p:cNvPr>
          <p:cNvSpPr txBox="1"/>
          <p:nvPr/>
        </p:nvSpPr>
        <p:spPr>
          <a:xfrm>
            <a:off x="381000" y="6381690"/>
            <a:ext cx="381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3438611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DB5377C5-DEE8-C5B9-C91E-3010F8DC0F67}"/>
              </a:ext>
            </a:extLst>
          </p:cNvPr>
          <p:cNvGraphicFramePr>
            <a:graphicFrameLocks noGrp="1"/>
          </p:cNvGraphicFramePr>
          <p:nvPr>
            <p:extLst>
              <p:ext uri="{D42A27DB-BD31-4B8C-83A1-F6EECF244321}">
                <p14:modId xmlns:p14="http://schemas.microsoft.com/office/powerpoint/2010/main" val="2829532653"/>
              </p:ext>
            </p:extLst>
          </p:nvPr>
        </p:nvGraphicFramePr>
        <p:xfrm>
          <a:off x="0" y="685800"/>
          <a:ext cx="12191999" cy="4100576"/>
        </p:xfrm>
        <a:graphic>
          <a:graphicData uri="http://schemas.openxmlformats.org/drawingml/2006/table">
            <a:tbl>
              <a:tblPr firstRow="1" bandRow="1">
                <a:tableStyleId>{5C22544A-7EE6-4342-B048-85BDC9FD1C3A}</a:tableStyleId>
              </a:tblPr>
              <a:tblGrid>
                <a:gridCol w="840270">
                  <a:extLst>
                    <a:ext uri="{9D8B030D-6E8A-4147-A177-3AD203B41FA5}">
                      <a16:colId xmlns:a16="http://schemas.microsoft.com/office/drawing/2014/main" val="3208326295"/>
                    </a:ext>
                  </a:extLst>
                </a:gridCol>
                <a:gridCol w="2552286">
                  <a:extLst>
                    <a:ext uri="{9D8B030D-6E8A-4147-A177-3AD203B41FA5}">
                      <a16:colId xmlns:a16="http://schemas.microsoft.com/office/drawing/2014/main" val="4294250720"/>
                    </a:ext>
                  </a:extLst>
                </a:gridCol>
                <a:gridCol w="1852226">
                  <a:extLst>
                    <a:ext uri="{9D8B030D-6E8A-4147-A177-3AD203B41FA5}">
                      <a16:colId xmlns:a16="http://schemas.microsoft.com/office/drawing/2014/main" val="1495446813"/>
                    </a:ext>
                  </a:extLst>
                </a:gridCol>
                <a:gridCol w="3342626">
                  <a:extLst>
                    <a:ext uri="{9D8B030D-6E8A-4147-A177-3AD203B41FA5}">
                      <a16:colId xmlns:a16="http://schemas.microsoft.com/office/drawing/2014/main" val="960716365"/>
                    </a:ext>
                  </a:extLst>
                </a:gridCol>
                <a:gridCol w="3604591">
                  <a:extLst>
                    <a:ext uri="{9D8B030D-6E8A-4147-A177-3AD203B41FA5}">
                      <a16:colId xmlns:a16="http://schemas.microsoft.com/office/drawing/2014/main" val="4079856432"/>
                    </a:ext>
                  </a:extLst>
                </a:gridCol>
              </a:tblGrid>
              <a:tr h="851833">
                <a:tc>
                  <a:txBody>
                    <a:bodyPr/>
                    <a:lstStyle/>
                    <a:p>
                      <a:pPr marL="0" marR="0" algn="ctr">
                        <a:spcBef>
                          <a:spcPts val="0"/>
                        </a:spcBef>
                        <a:spcAft>
                          <a:spcPts val="0"/>
                        </a:spcAft>
                      </a:pPr>
                      <a:r>
                        <a:rPr lang="en-US" sz="1500" b="1" dirty="0">
                          <a:solidFill>
                            <a:srgbClr val="FFFF00"/>
                          </a:solidFill>
                          <a:latin typeface="Times New Roman" pitchFamily="18" charset="0"/>
                          <a:ea typeface="Times New Roman"/>
                          <a:cs typeface="Times New Roman" pitchFamily="18" charset="0"/>
                        </a:rPr>
                        <a:t>S-no</a:t>
                      </a:r>
                    </a:p>
                  </a:txBody>
                  <a:tcPr marL="59010" marR="59010" marT="4926" marB="0" anchor="ctr"/>
                </a:tc>
                <a:tc>
                  <a:txBody>
                    <a:bodyPr/>
                    <a:lstStyle/>
                    <a:p>
                      <a:pPr marL="0" marR="0" algn="ctr">
                        <a:spcBef>
                          <a:spcPts val="0"/>
                        </a:spcBef>
                        <a:spcAft>
                          <a:spcPts val="0"/>
                        </a:spcAft>
                      </a:pPr>
                      <a:r>
                        <a:rPr lang="en-US" sz="1300" b="1" dirty="0">
                          <a:solidFill>
                            <a:srgbClr val="FFFF00"/>
                          </a:solidFill>
                          <a:latin typeface="Times New Roman" pitchFamily="18" charset="0"/>
                          <a:ea typeface="Times New Roman"/>
                          <a:cs typeface="Times New Roman" pitchFamily="18" charset="0"/>
                        </a:rPr>
                        <a:t>Author &amp; Year of Publication </a:t>
                      </a:r>
                      <a:endParaRPr lang="en-US" sz="1300" dirty="0">
                        <a:solidFill>
                          <a:srgbClr val="FFFF00"/>
                        </a:solidFill>
                        <a:latin typeface="Times New Roman" pitchFamily="18" charset="0"/>
                        <a:ea typeface="Times New Roman"/>
                        <a:cs typeface="Times New Roman" pitchFamily="18" charset="0"/>
                      </a:endParaRPr>
                    </a:p>
                  </a:txBody>
                  <a:tcPr marL="59010" marR="59010" marT="4926" marB="0" anchor="ctr"/>
                </a:tc>
                <a:tc>
                  <a:txBody>
                    <a:bodyPr/>
                    <a:lstStyle/>
                    <a:p>
                      <a:pPr marL="0" marR="0" algn="ctr">
                        <a:spcBef>
                          <a:spcPts val="0"/>
                        </a:spcBef>
                        <a:spcAft>
                          <a:spcPts val="0"/>
                        </a:spcAft>
                      </a:pPr>
                      <a:r>
                        <a:rPr lang="en-US" sz="1300" b="1" dirty="0">
                          <a:solidFill>
                            <a:srgbClr val="FFFF00"/>
                          </a:solidFill>
                          <a:latin typeface="Times New Roman" pitchFamily="18" charset="0"/>
                          <a:ea typeface="Times New Roman"/>
                          <a:cs typeface="Times New Roman" pitchFamily="18" charset="0"/>
                        </a:rPr>
                        <a:t>Journal </a:t>
                      </a:r>
                      <a:endParaRPr lang="en-US" sz="1300" dirty="0">
                        <a:solidFill>
                          <a:srgbClr val="FFFF00"/>
                        </a:solidFill>
                        <a:latin typeface="Times New Roman" pitchFamily="18" charset="0"/>
                        <a:ea typeface="Times New Roman"/>
                        <a:cs typeface="Times New Roman" pitchFamily="18" charset="0"/>
                      </a:endParaRPr>
                    </a:p>
                  </a:txBody>
                  <a:tcPr marL="59010" marR="59010" marT="4926" marB="0" anchor="ctr"/>
                </a:tc>
                <a:tc>
                  <a:txBody>
                    <a:bodyPr/>
                    <a:lstStyle/>
                    <a:p>
                      <a:pPr marL="0" marR="0" algn="ctr">
                        <a:spcBef>
                          <a:spcPts val="0"/>
                        </a:spcBef>
                        <a:spcAft>
                          <a:spcPts val="0"/>
                        </a:spcAft>
                      </a:pPr>
                      <a:r>
                        <a:rPr lang="en-US" sz="1300" b="1" dirty="0">
                          <a:solidFill>
                            <a:srgbClr val="FFFF00"/>
                          </a:solidFill>
                          <a:latin typeface="Times New Roman" pitchFamily="18" charset="0"/>
                          <a:ea typeface="Times New Roman"/>
                          <a:cs typeface="Times New Roman" pitchFamily="18" charset="0"/>
                        </a:rPr>
                        <a:t>Title of the     paper</a:t>
                      </a:r>
                      <a:endParaRPr lang="en-US" sz="1300" dirty="0">
                        <a:solidFill>
                          <a:srgbClr val="FFFF00"/>
                        </a:solidFill>
                        <a:latin typeface="Times New Roman" pitchFamily="18" charset="0"/>
                        <a:ea typeface="Times New Roman"/>
                        <a:cs typeface="Times New Roman" pitchFamily="18" charset="0"/>
                      </a:endParaRPr>
                    </a:p>
                  </a:txBody>
                  <a:tcPr marL="59010" marR="59010" marT="4926" marB="0" anchor="ctr"/>
                </a:tc>
                <a:tc>
                  <a:txBody>
                    <a:bodyPr/>
                    <a:lstStyle/>
                    <a:p>
                      <a:pPr marL="0" marR="0" algn="ctr">
                        <a:spcBef>
                          <a:spcPts val="0"/>
                        </a:spcBef>
                        <a:spcAft>
                          <a:spcPts val="0"/>
                        </a:spcAft>
                      </a:pPr>
                      <a:r>
                        <a:rPr lang="en-US" sz="1500" b="1" dirty="0">
                          <a:solidFill>
                            <a:srgbClr val="FFFF00"/>
                          </a:solidFill>
                          <a:latin typeface="Times New Roman" pitchFamily="18" charset="0"/>
                          <a:ea typeface="Times New Roman"/>
                          <a:cs typeface="Times New Roman" pitchFamily="18" charset="0"/>
                        </a:rPr>
                        <a:t>Advantages &amp;</a:t>
                      </a:r>
                      <a:r>
                        <a:rPr lang="en-US" sz="1300" b="1" dirty="0">
                          <a:solidFill>
                            <a:srgbClr val="FFFF00"/>
                          </a:solidFill>
                          <a:latin typeface="Times New Roman" pitchFamily="18" charset="0"/>
                          <a:ea typeface="Times New Roman"/>
                          <a:cs typeface="Times New Roman" pitchFamily="18" charset="0"/>
                        </a:rPr>
                        <a:t>Limitations</a:t>
                      </a:r>
                    </a:p>
                  </a:txBody>
                  <a:tcPr marL="59010" marR="59010" marT="4926" marB="0" anchor="ctr"/>
                </a:tc>
                <a:extLst>
                  <a:ext uri="{0D108BD9-81ED-4DB2-BD59-A6C34878D82A}">
                    <a16:rowId xmlns:a16="http://schemas.microsoft.com/office/drawing/2014/main" val="1386252109"/>
                  </a:ext>
                </a:extLst>
              </a:tr>
              <a:tr h="1298032">
                <a:tc>
                  <a:txBody>
                    <a:bodyPr/>
                    <a:lstStyle/>
                    <a:p>
                      <a:pPr marL="0" algn="ctr" defTabSz="914400" rtl="0" eaLnBrk="1" latinLnBrk="0" hangingPunct="1">
                        <a:lnSpc>
                          <a:spcPct val="107000"/>
                        </a:lnSpc>
                        <a:spcAft>
                          <a:spcPts val="800"/>
                        </a:spcAft>
                      </a:pPr>
                      <a:r>
                        <a:rPr lang="en-IN" sz="1800" b="0" i="0" kern="1200" dirty="0">
                          <a:solidFill>
                            <a:schemeClr val="dk1"/>
                          </a:solidFill>
                          <a:effectLst/>
                          <a:latin typeface="Times New Roman" pitchFamily="18" charset="0"/>
                          <a:ea typeface="+mn-ea"/>
                          <a:cs typeface="Times New Roman" pitchFamily="18" charset="0"/>
                        </a:rPr>
                        <a:t>1</a:t>
                      </a:r>
                    </a:p>
                  </a:txBody>
                  <a:tcPr marL="59164" marR="59164" marT="5195" marB="0" anchor="ctr"/>
                </a:tc>
                <a:tc>
                  <a:txBody>
                    <a:bodyPr/>
                    <a:lstStyle/>
                    <a:p>
                      <a:pPr marL="0" algn="l" defTabSz="914400" rtl="0" eaLnBrk="1" latinLnBrk="0" hangingPunct="1">
                        <a:lnSpc>
                          <a:spcPct val="107000"/>
                        </a:lnSpc>
                        <a:spcAft>
                          <a:spcPts val="800"/>
                        </a:spcAft>
                      </a:pPr>
                      <a:r>
                        <a:rPr lang="da-DK" sz="1800" b="0" kern="1200" dirty="0">
                          <a:solidFill>
                            <a:schemeClr val="dk1"/>
                          </a:solidFill>
                          <a:effectLst/>
                          <a:latin typeface="Times New Roman" panose="02020603050405020304" pitchFamily="18" charset="0"/>
                          <a:ea typeface="+mn-ea"/>
                          <a:cs typeface="Times New Roman" panose="02020603050405020304" pitchFamily="18" charset="0"/>
                        </a:rPr>
                        <a:t>Ahmed, S., et al. (2024)</a:t>
                      </a:r>
                      <a:endParaRPr lang="en-IN" sz="1800" b="0" kern="1200" dirty="0">
                        <a:solidFill>
                          <a:schemeClr val="tx1"/>
                        </a:solidFill>
                        <a:effectLst/>
                        <a:latin typeface="Times New Roman" pitchFamily="18" charset="0"/>
                        <a:ea typeface="Calibri" panose="020F0502020204030204" pitchFamily="34" charset="0"/>
                        <a:cs typeface="Times New Roman" pitchFamily="18" charset="0"/>
                      </a:endParaRPr>
                    </a:p>
                  </a:txBody>
                  <a:tcPr marL="59164" marR="59164" marT="5195" marB="0" anchor="ctr"/>
                </a:tc>
                <a:tc>
                  <a:txBody>
                    <a:bodyPr/>
                    <a:lstStyle/>
                    <a:p>
                      <a:pPr marL="0" algn="just" defTabSz="914400" rtl="0" eaLnBrk="1" latinLnBrk="0" hangingPunct="1">
                        <a:lnSpc>
                          <a:spcPct val="107000"/>
                        </a:lnSpc>
                        <a:spcAft>
                          <a:spcPts val="80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IEEE Access</a:t>
                      </a:r>
                      <a:endParaRPr lang="en-IN" sz="1800" b="0" i="0" kern="1200" dirty="0">
                        <a:solidFill>
                          <a:schemeClr val="dk1"/>
                        </a:solidFill>
                        <a:effectLst/>
                        <a:latin typeface="Times New Roman" pitchFamily="18" charset="0"/>
                        <a:ea typeface="+mn-ea"/>
                        <a:cs typeface="Times New Roman" pitchFamily="18" charset="0"/>
                      </a:endParaRPr>
                    </a:p>
                  </a:txBody>
                  <a:tcPr marL="59164" marR="59164" marT="5195" marB="0" anchor="ct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"Smart Stick Technologies for Independent Mobility"</a:t>
                      </a:r>
                      <a:endParaRPr lang="en-IN" sz="1800" b="0" i="0" kern="1200" dirty="0">
                        <a:solidFill>
                          <a:schemeClr val="dk1"/>
                        </a:solidFill>
                        <a:effectLst/>
                        <a:latin typeface="Times New Roman" pitchFamily="18" charset="0"/>
                        <a:ea typeface="+mn-ea"/>
                        <a:cs typeface="Times New Roman" pitchFamily="18" charset="0"/>
                      </a:endParaRPr>
                    </a:p>
                  </a:txBody>
                  <a:tcPr marL="59164" marR="59164" marT="5195" marB="0" anchor="ctr"/>
                </a:tc>
                <a:tc>
                  <a:txBody>
                    <a:bodyPr/>
                    <a:lstStyle/>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Multi-sensor fusion for improved accuracy in obstacle detection.</a:t>
                      </a:r>
                    </a:p>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High cost</a:t>
                      </a:r>
                    </a:p>
                  </a:txBody>
                  <a:tcPr marL="59164" marR="59164" marT="5195" marB="0" anchor="ctr"/>
                </a:tc>
                <a:extLst>
                  <a:ext uri="{0D108BD9-81ED-4DB2-BD59-A6C34878D82A}">
                    <a16:rowId xmlns:a16="http://schemas.microsoft.com/office/drawing/2014/main" val="1651781429"/>
                  </a:ext>
                </a:extLst>
              </a:tr>
              <a:tr h="1950711">
                <a:tc>
                  <a:txBody>
                    <a:bodyPr/>
                    <a:lstStyle/>
                    <a:p>
                      <a:pPr marL="0" algn="ctr" defTabSz="914400" rtl="0" eaLnBrk="1" latinLnBrk="0" hangingPunct="1">
                        <a:lnSpc>
                          <a:spcPct val="107000"/>
                        </a:lnSpc>
                        <a:spcAft>
                          <a:spcPts val="800"/>
                        </a:spcAft>
                      </a:pPr>
                      <a:r>
                        <a:rPr lang="en-IN" sz="1800" b="0" i="0" kern="1200" dirty="0">
                          <a:solidFill>
                            <a:schemeClr val="dk1"/>
                          </a:solidFill>
                          <a:effectLst/>
                          <a:latin typeface="Times New Roman" pitchFamily="18" charset="0"/>
                          <a:ea typeface="+mn-ea"/>
                          <a:cs typeface="Times New Roman" pitchFamily="18" charset="0"/>
                        </a:rPr>
                        <a:t>2</a:t>
                      </a:r>
                    </a:p>
                  </a:txBody>
                  <a:tcPr marL="59164" marR="59164" marT="5195" marB="0" anchor="ctr"/>
                </a:tc>
                <a:tc>
                  <a:txBody>
                    <a:bodyPr/>
                    <a:lstStyle/>
                    <a:p>
                      <a:pPr marL="0" algn="just" defTabSz="914400" rtl="0" eaLnBrk="1" latinLnBrk="0" hangingPunct="1">
                        <a:lnSpc>
                          <a:spcPct val="107000"/>
                        </a:lnSpc>
                        <a:spcAft>
                          <a:spcPts val="800"/>
                        </a:spcAft>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Chen, L. (2021)</a:t>
                      </a:r>
                      <a:endParaRPr lang="en-IN" sz="1800" b="0" kern="1200" dirty="0">
                        <a:solidFill>
                          <a:schemeClr val="tx1"/>
                        </a:solidFill>
                        <a:effectLst/>
                        <a:latin typeface="Times New Roman" pitchFamily="18" charset="0"/>
                        <a:ea typeface="Calibri" panose="020F0502020204030204" pitchFamily="34" charset="0"/>
                        <a:cs typeface="Times New Roman" pitchFamily="18" charset="0"/>
                      </a:endParaRPr>
                    </a:p>
                  </a:txBody>
                  <a:tcPr marL="59164" marR="59164" marT="5195" marB="0" anchor="ctr"/>
                </a:tc>
                <a:tc>
                  <a:txBody>
                    <a:bodyPr/>
                    <a:lstStyle/>
                    <a:p>
                      <a:pPr marL="0" algn="just" defTabSz="914400" rtl="0" eaLnBrk="1" latinLnBrk="0" hangingPunct="1">
                        <a:lnSpc>
                          <a:spcPct val="107000"/>
                        </a:lnSpc>
                        <a:spcAft>
                          <a:spcPts val="80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International Journal of Human-Computer Interaction</a:t>
                      </a:r>
                      <a:endParaRPr lang="en-IN" sz="1800" b="0" i="0" kern="1200" dirty="0">
                        <a:solidFill>
                          <a:schemeClr val="dk1"/>
                        </a:solidFill>
                        <a:effectLst/>
                        <a:latin typeface="Times New Roman" pitchFamily="18" charset="0"/>
                        <a:ea typeface="+mn-ea"/>
                        <a:cs typeface="Times New Roman" pitchFamily="18" charset="0"/>
                      </a:endParaRPr>
                    </a:p>
                  </a:txBody>
                  <a:tcPr marL="59164" marR="59164" marT="5195" marB="0" anchor="ctr"/>
                </a:tc>
                <a:tc>
                  <a:txBody>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"User-Centric Design in Assistive Devices"</a:t>
                      </a:r>
                      <a:endParaRPr lang="en-IN" sz="1800" b="0" i="0" kern="1200" dirty="0">
                        <a:solidFill>
                          <a:schemeClr val="dk1"/>
                        </a:solidFill>
                        <a:effectLst/>
                        <a:latin typeface="Times New Roman" pitchFamily="18" charset="0"/>
                        <a:ea typeface="+mn-ea"/>
                        <a:cs typeface="Times New Roman" pitchFamily="18" charset="0"/>
                      </a:endParaRPr>
                    </a:p>
                  </a:txBody>
                  <a:tcPr marL="59164" marR="59164" marT="5195" marB="0" anchor="ctr"/>
                </a:tc>
                <a:tc>
                  <a:txBody>
                    <a:bodyPr/>
                    <a:lstStyle/>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In-depth focus on the importance of user-centered design principles.</a:t>
                      </a:r>
                    </a:p>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Less technical aspects of sensor integration.</a:t>
                      </a:r>
                      <a:endParaRPr lang="en-IN" sz="1800" b="0" i="0" kern="1200" dirty="0">
                        <a:solidFill>
                          <a:schemeClr val="dk1"/>
                        </a:solidFill>
                        <a:effectLst/>
                        <a:latin typeface="Times New Roman" pitchFamily="18" charset="0"/>
                        <a:ea typeface="+mn-ea"/>
                        <a:cs typeface="Times New Roman" pitchFamily="18" charset="0"/>
                      </a:endParaRPr>
                    </a:p>
                  </a:txBody>
                  <a:tcPr marL="59164" marR="59164" marT="5195" marB="0" anchor="ctr"/>
                </a:tc>
                <a:extLst>
                  <a:ext uri="{0D108BD9-81ED-4DB2-BD59-A6C34878D82A}">
                    <a16:rowId xmlns:a16="http://schemas.microsoft.com/office/drawing/2014/main" val="1468936384"/>
                  </a:ext>
                </a:extLst>
              </a:tr>
            </a:tbl>
          </a:graphicData>
        </a:graphic>
      </p:graphicFrame>
      <p:sp>
        <p:nvSpPr>
          <p:cNvPr id="2" name="Title 1">
            <a:extLst>
              <a:ext uri="{FF2B5EF4-FFF2-40B4-BE49-F238E27FC236}">
                <a16:creationId xmlns:a16="http://schemas.microsoft.com/office/drawing/2014/main" id="{C0F69914-B951-CFAF-CAD2-1A0AA157476D}"/>
              </a:ext>
            </a:extLst>
          </p:cNvPr>
          <p:cNvSpPr>
            <a:spLocks noGrp="1"/>
          </p:cNvSpPr>
          <p:nvPr>
            <p:ph type="title"/>
          </p:nvPr>
        </p:nvSpPr>
        <p:spPr>
          <a:xfrm>
            <a:off x="1981200" y="0"/>
            <a:ext cx="8229600" cy="533400"/>
          </a:xfrm>
        </p:spPr>
        <p:txBody>
          <a:bodyPr rtlCol="0">
            <a:noAutofit/>
          </a:bodyPr>
          <a:lstStyle/>
          <a:p>
            <a:pPr fontAlgn="auto">
              <a:spcAft>
                <a:spcPts val="0"/>
              </a:spcAft>
              <a:defRPr/>
            </a:pPr>
            <a:r>
              <a:rPr lang="en-IN" altLang="en-US" sz="3600" b="1" dirty="0">
                <a:solidFill>
                  <a:schemeClr val="bg1"/>
                </a:solidFill>
                <a:latin typeface="Times New Roman" pitchFamily="18" charset="0"/>
                <a:ea typeface="+mn-ea"/>
                <a:cs typeface="Times New Roman" pitchFamily="18" charset="0"/>
              </a:rPr>
              <a:t>4. LITERATURE SURVEY </a:t>
            </a:r>
          </a:p>
        </p:txBody>
      </p:sp>
      <p:sp>
        <p:nvSpPr>
          <p:cNvPr id="5" name="Text Box 2"/>
          <p:cNvSpPr txBox="1"/>
          <p:nvPr/>
        </p:nvSpPr>
        <p:spPr>
          <a:xfrm>
            <a:off x="381000" y="6381690"/>
            <a:ext cx="381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6</a:t>
            </a:r>
          </a:p>
        </p:txBody>
      </p:sp>
      <p:graphicFrame>
        <p:nvGraphicFramePr>
          <p:cNvPr id="3" name="Table 2">
            <a:extLst>
              <a:ext uri="{FF2B5EF4-FFF2-40B4-BE49-F238E27FC236}">
                <a16:creationId xmlns:a16="http://schemas.microsoft.com/office/drawing/2014/main" id="{8C3E92E8-F8FB-430C-992D-D4142BF55FA8}"/>
              </a:ext>
            </a:extLst>
          </p:cNvPr>
          <p:cNvGraphicFramePr>
            <a:graphicFrameLocks noGrp="1"/>
          </p:cNvGraphicFramePr>
          <p:nvPr>
            <p:extLst>
              <p:ext uri="{D42A27DB-BD31-4B8C-83A1-F6EECF244321}">
                <p14:modId xmlns:p14="http://schemas.microsoft.com/office/powerpoint/2010/main" val="3171000936"/>
              </p:ext>
            </p:extLst>
          </p:nvPr>
        </p:nvGraphicFramePr>
        <p:xfrm>
          <a:off x="698" y="4495800"/>
          <a:ext cx="12181853" cy="1752600"/>
        </p:xfrm>
        <a:graphic>
          <a:graphicData uri="http://schemas.openxmlformats.org/drawingml/2006/table">
            <a:tbl>
              <a:tblPr firstRow="1" bandRow="1">
                <a:tableStyleId>{5C22544A-7EE6-4342-B048-85BDC9FD1C3A}</a:tableStyleId>
              </a:tblPr>
              <a:tblGrid>
                <a:gridCol w="800267">
                  <a:extLst>
                    <a:ext uri="{9D8B030D-6E8A-4147-A177-3AD203B41FA5}">
                      <a16:colId xmlns:a16="http://schemas.microsoft.com/office/drawing/2014/main" val="1712968908"/>
                    </a:ext>
                  </a:extLst>
                </a:gridCol>
                <a:gridCol w="2578641">
                  <a:extLst>
                    <a:ext uri="{9D8B030D-6E8A-4147-A177-3AD203B41FA5}">
                      <a16:colId xmlns:a16="http://schemas.microsoft.com/office/drawing/2014/main" val="1145785793"/>
                    </a:ext>
                  </a:extLst>
                </a:gridCol>
                <a:gridCol w="1867291">
                  <a:extLst>
                    <a:ext uri="{9D8B030D-6E8A-4147-A177-3AD203B41FA5}">
                      <a16:colId xmlns:a16="http://schemas.microsoft.com/office/drawing/2014/main" val="1931436787"/>
                    </a:ext>
                  </a:extLst>
                </a:gridCol>
                <a:gridCol w="3334062">
                  <a:extLst>
                    <a:ext uri="{9D8B030D-6E8A-4147-A177-3AD203B41FA5}">
                      <a16:colId xmlns:a16="http://schemas.microsoft.com/office/drawing/2014/main" val="29117902"/>
                    </a:ext>
                  </a:extLst>
                </a:gridCol>
                <a:gridCol w="3601592">
                  <a:extLst>
                    <a:ext uri="{9D8B030D-6E8A-4147-A177-3AD203B41FA5}">
                      <a16:colId xmlns:a16="http://schemas.microsoft.com/office/drawing/2014/main" val="2425503873"/>
                    </a:ext>
                  </a:extLst>
                </a:gridCol>
              </a:tblGrid>
              <a:tr h="1752600">
                <a:tc>
                  <a:txBody>
                    <a:bodyPr/>
                    <a:lstStyle/>
                    <a:p>
                      <a:pPr marL="0" algn="ctr" defTabSz="914400" rtl="0" eaLnBrk="1" latinLnBrk="0" hangingPunct="1">
                        <a:lnSpc>
                          <a:spcPct val="107000"/>
                        </a:lnSpc>
                        <a:spcAft>
                          <a:spcPts val="800"/>
                        </a:spcAft>
                      </a:pPr>
                      <a:r>
                        <a:rPr lang="en-US" sz="1800" b="0" i="0" kern="1200" dirty="0">
                          <a:solidFill>
                            <a:schemeClr val="tx1"/>
                          </a:solidFill>
                          <a:effectLst/>
                          <a:latin typeface="Times New Roman" pitchFamily="18" charset="0"/>
                          <a:ea typeface="+mn-ea"/>
                          <a:cs typeface="Times New Roman" pitchFamily="18" charset="0"/>
                        </a:rPr>
                        <a:t>3</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l" defTabSz="914400" rtl="0" eaLnBrk="1" latinLnBrk="0" hangingPunct="1">
                        <a:lnSpc>
                          <a:spcPct val="107000"/>
                        </a:lnSpc>
                        <a:spcAft>
                          <a:spcPts val="800"/>
                        </a:spcAft>
                      </a:pPr>
                      <a:r>
                        <a:rPr lang="it-IT" sz="1800" b="0" kern="1200" dirty="0">
                          <a:solidFill>
                            <a:schemeClr val="tx1"/>
                          </a:solidFill>
                          <a:effectLst/>
                          <a:latin typeface="Times New Roman" panose="02020603050405020304" pitchFamily="18" charset="0"/>
                          <a:ea typeface="+mn-ea"/>
                          <a:cs typeface="Times New Roman" panose="02020603050405020304" pitchFamily="18" charset="0"/>
                        </a:rPr>
                        <a:t> Garcia, M., et al. (2022)</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Journal of Rehabilitation and Assistive Technologies Engineering</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"Challenges and Opportunities in IoT-Based Smart Stick Development"</a:t>
                      </a:r>
                    </a:p>
                  </a:txBody>
                  <a:tcPr marL="48895" marR="48895" marT="5195" marB="0" anchor="ctr">
                    <a:solidFill>
                      <a:schemeClr val="tx2">
                        <a:lumMod val="20000"/>
                        <a:lumOff val="80000"/>
                      </a:schemeClr>
                    </a:solidFill>
                  </a:tcPr>
                </a:tc>
                <a:tc>
                  <a:txBody>
                    <a:bodyPr/>
                    <a:lstStyle/>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Identification of key challenges and solutions in the development process.</a:t>
                      </a:r>
                    </a:p>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Limited exploration of advanced sensing technologies.</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extLst>
                  <a:ext uri="{0D108BD9-81ED-4DB2-BD59-A6C34878D82A}">
                    <a16:rowId xmlns:a16="http://schemas.microsoft.com/office/drawing/2014/main" val="3307996428"/>
                  </a:ext>
                </a:extLst>
              </a:tr>
            </a:tbl>
          </a:graphicData>
        </a:graphic>
      </p:graphicFrame>
    </p:spTree>
    <p:extLst>
      <p:ext uri="{BB962C8B-B14F-4D97-AF65-F5344CB8AC3E}">
        <p14:creationId xmlns:p14="http://schemas.microsoft.com/office/powerpoint/2010/main" val="4227169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DD8C-DFE2-447D-89BF-2ECE920A3E39}"/>
              </a:ext>
            </a:extLst>
          </p:cNvPr>
          <p:cNvSpPr>
            <a:spLocks noGrp="1"/>
          </p:cNvSpPr>
          <p:nvPr>
            <p:ph type="title"/>
          </p:nvPr>
        </p:nvSpPr>
        <p:spPr>
          <a:xfrm>
            <a:off x="152400" y="23446"/>
            <a:ext cx="11430000" cy="487362"/>
          </a:xfrm>
        </p:spPr>
        <p:txBody>
          <a:bodyPr/>
          <a:lstStyle/>
          <a:p>
            <a:pPr algn="l"/>
            <a:r>
              <a:rPr lang="en-IN" sz="3600" b="1" dirty="0">
                <a:solidFill>
                  <a:schemeClr val="bg1"/>
                </a:solidFill>
                <a:latin typeface="Times New Roman" panose="02020603050405020304" pitchFamily="18" charset="0"/>
                <a:cs typeface="Times New Roman" panose="02020603050405020304" pitchFamily="18" charset="0"/>
              </a:rPr>
              <a:t>Cont.</a:t>
            </a:r>
            <a:endParaRPr lang="en-US" sz="36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EE2DD1F9-6F04-492F-99B7-058D66BFE1D2}"/>
              </a:ext>
            </a:extLst>
          </p:cNvPr>
          <p:cNvGraphicFramePr>
            <a:graphicFrameLocks noGrp="1"/>
          </p:cNvGraphicFramePr>
          <p:nvPr>
            <p:extLst>
              <p:ext uri="{D42A27DB-BD31-4B8C-83A1-F6EECF244321}">
                <p14:modId xmlns:p14="http://schemas.microsoft.com/office/powerpoint/2010/main" val="2141324863"/>
              </p:ext>
            </p:extLst>
          </p:nvPr>
        </p:nvGraphicFramePr>
        <p:xfrm>
          <a:off x="14874" y="685800"/>
          <a:ext cx="12170366" cy="3608386"/>
        </p:xfrm>
        <a:graphic>
          <a:graphicData uri="http://schemas.openxmlformats.org/drawingml/2006/table">
            <a:tbl>
              <a:tblPr firstRow="1" bandRow="1">
                <a:tableStyleId>{5C22544A-7EE6-4342-B048-85BDC9FD1C3A}</a:tableStyleId>
              </a:tblPr>
              <a:tblGrid>
                <a:gridCol w="952464">
                  <a:extLst>
                    <a:ext uri="{9D8B030D-6E8A-4147-A177-3AD203B41FA5}">
                      <a16:colId xmlns:a16="http://schemas.microsoft.com/office/drawing/2014/main" val="3208326295"/>
                    </a:ext>
                  </a:extLst>
                </a:gridCol>
                <a:gridCol w="2247769">
                  <a:extLst>
                    <a:ext uri="{9D8B030D-6E8A-4147-A177-3AD203B41FA5}">
                      <a16:colId xmlns:a16="http://schemas.microsoft.com/office/drawing/2014/main" val="4294250720"/>
                    </a:ext>
                  </a:extLst>
                </a:gridCol>
                <a:gridCol w="1600116">
                  <a:extLst>
                    <a:ext uri="{9D8B030D-6E8A-4147-A177-3AD203B41FA5}">
                      <a16:colId xmlns:a16="http://schemas.microsoft.com/office/drawing/2014/main" val="1495446813"/>
                    </a:ext>
                  </a:extLst>
                </a:gridCol>
                <a:gridCol w="3771822">
                  <a:extLst>
                    <a:ext uri="{9D8B030D-6E8A-4147-A177-3AD203B41FA5}">
                      <a16:colId xmlns:a16="http://schemas.microsoft.com/office/drawing/2014/main" val="960716365"/>
                    </a:ext>
                  </a:extLst>
                </a:gridCol>
                <a:gridCol w="3598195">
                  <a:extLst>
                    <a:ext uri="{9D8B030D-6E8A-4147-A177-3AD203B41FA5}">
                      <a16:colId xmlns:a16="http://schemas.microsoft.com/office/drawing/2014/main" val="4079856432"/>
                    </a:ext>
                  </a:extLst>
                </a:gridCol>
              </a:tblGrid>
              <a:tr h="1681486">
                <a:tc>
                  <a:txBody>
                    <a:bodyPr/>
                    <a:lstStyle/>
                    <a:p>
                      <a:pPr marL="0" algn="ctr" defTabSz="914400" rtl="0" eaLnBrk="1" latinLnBrk="0" hangingPunct="1">
                        <a:lnSpc>
                          <a:spcPct val="107000"/>
                        </a:lnSpc>
                        <a:spcAft>
                          <a:spcPts val="800"/>
                        </a:spcAft>
                      </a:pPr>
                      <a:r>
                        <a:rPr lang="en-IN" sz="1800" b="0" i="0" kern="1200" dirty="0">
                          <a:solidFill>
                            <a:schemeClr val="dk1"/>
                          </a:solidFill>
                          <a:effectLst/>
                          <a:latin typeface="Times New Roman" pitchFamily="18" charset="0"/>
                          <a:ea typeface="+mn-ea"/>
                          <a:cs typeface="Times New Roman" pitchFamily="18" charset="0"/>
                        </a:rPr>
                        <a:t>4</a:t>
                      </a: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da-DK" sz="1800" b="0" kern="1200" dirty="0">
                          <a:solidFill>
                            <a:schemeClr val="dk1"/>
                          </a:solidFill>
                          <a:effectLst/>
                          <a:latin typeface="Times New Roman" panose="02020603050405020304" pitchFamily="18" charset="0"/>
                          <a:ea typeface="+mn-ea"/>
                          <a:cs typeface="Times New Roman" panose="02020603050405020304" pitchFamily="18" charset="0"/>
                        </a:rPr>
                        <a:t>Kim, S., et al. (2024)</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IEEE Access</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"Enhancing Safety with Water Detection in Smart Sticks"</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Innovative water sensors for detecting wet surfaces.</a:t>
                      </a:r>
                    </a:p>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Low Detection accuracy</a:t>
                      </a:r>
                    </a:p>
                  </a:txBody>
                  <a:tcPr marL="48895" marR="48895" marT="5195" marB="0" anchor="ctr">
                    <a:solidFill>
                      <a:schemeClr val="tx2">
                        <a:lumMod val="20000"/>
                        <a:lumOff val="80000"/>
                      </a:schemeClr>
                    </a:solidFill>
                  </a:tcPr>
                </a:tc>
                <a:extLst>
                  <a:ext uri="{0D108BD9-81ED-4DB2-BD59-A6C34878D82A}">
                    <a16:rowId xmlns:a16="http://schemas.microsoft.com/office/drawing/2014/main" val="3464143189"/>
                  </a:ext>
                </a:extLst>
              </a:tr>
              <a:tr h="1926900">
                <a:tc>
                  <a:txBody>
                    <a:bodyPr/>
                    <a:lstStyle/>
                    <a:p>
                      <a:pPr marL="0" algn="ctr" defTabSz="914400" rtl="0" eaLnBrk="1" latinLnBrk="0" hangingPunct="1">
                        <a:lnSpc>
                          <a:spcPct val="107000"/>
                        </a:lnSpc>
                        <a:spcAft>
                          <a:spcPts val="800"/>
                        </a:spcAft>
                      </a:pPr>
                      <a:r>
                        <a:rPr lang="en-IN" sz="1800" b="0" i="0" kern="1200" dirty="0">
                          <a:solidFill>
                            <a:schemeClr val="dk1"/>
                          </a:solidFill>
                          <a:effectLst/>
                          <a:latin typeface="Times New Roman" pitchFamily="18" charset="0"/>
                          <a:ea typeface="+mn-ea"/>
                          <a:cs typeface="Times New Roman" pitchFamily="18" charset="0"/>
                        </a:rPr>
                        <a:t>5</a:t>
                      </a: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kern="1200" dirty="0">
                          <a:solidFill>
                            <a:schemeClr val="dk1"/>
                          </a:solidFill>
                          <a:effectLst/>
                          <a:latin typeface="Times New Roman" panose="02020603050405020304" pitchFamily="18" charset="0"/>
                          <a:ea typeface="+mn-ea"/>
                          <a:cs typeface="Times New Roman" panose="02020603050405020304" pitchFamily="18" charset="0"/>
                        </a:rPr>
                        <a:t>Li, X. (2021)</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Journal of Electronics and Communication Engineering</a:t>
                      </a:r>
                      <a:endParaRPr lang="en-IN" sz="1800" b="0" i="0" kern="1200" dirty="0">
                        <a:solidFill>
                          <a:schemeClr val="dk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"ESP32 Microcontrollers in Assistive Technologies"</a:t>
                      </a:r>
                    </a:p>
                  </a:txBody>
                  <a:tcPr marL="48895" marR="48895" marT="5195" marB="0" anchor="ctr">
                    <a:solidFill>
                      <a:schemeClr val="tx2">
                        <a:lumMod val="20000"/>
                        <a:lumOff val="80000"/>
                      </a:schemeClr>
                    </a:solidFill>
                  </a:tcPr>
                </a:tc>
                <a:tc>
                  <a:txBody>
                    <a:bodyPr/>
                    <a:lstStyle/>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Exploration of ESP32's versatility and user-friendly interface.</a:t>
                      </a:r>
                    </a:p>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Limited </a:t>
                      </a:r>
                      <a:r>
                        <a:rPr lang="en-US" sz="1800" b="0" i="0" kern="1200" dirty="0" err="1">
                          <a:solidFill>
                            <a:schemeClr val="dk1"/>
                          </a:solidFill>
                          <a:effectLst/>
                          <a:latin typeface="Times New Roman" panose="02020603050405020304" pitchFamily="18" charset="0"/>
                          <a:ea typeface="+mn-ea"/>
                          <a:cs typeface="Times New Roman" panose="02020603050405020304" pitchFamily="18" charset="0"/>
                        </a:rPr>
                        <a:t>scaliability</a:t>
                      </a:r>
                      <a:endParaRPr lang="en-US"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48895" marR="48895" marT="5195" marB="0" anchor="ctr">
                    <a:solidFill>
                      <a:schemeClr val="tx2">
                        <a:lumMod val="20000"/>
                        <a:lumOff val="80000"/>
                      </a:schemeClr>
                    </a:solidFill>
                  </a:tcPr>
                </a:tc>
                <a:extLst>
                  <a:ext uri="{0D108BD9-81ED-4DB2-BD59-A6C34878D82A}">
                    <a16:rowId xmlns:a16="http://schemas.microsoft.com/office/drawing/2014/main" val="1651781429"/>
                  </a:ext>
                </a:extLst>
              </a:tr>
            </a:tbl>
          </a:graphicData>
        </a:graphic>
      </p:graphicFrame>
      <p:graphicFrame>
        <p:nvGraphicFramePr>
          <p:cNvPr id="5" name="Table 4">
            <a:extLst>
              <a:ext uri="{FF2B5EF4-FFF2-40B4-BE49-F238E27FC236}">
                <a16:creationId xmlns:a16="http://schemas.microsoft.com/office/drawing/2014/main" id="{702AE585-9122-4D3C-9B10-00981366F49D}"/>
              </a:ext>
            </a:extLst>
          </p:cNvPr>
          <p:cNvGraphicFramePr>
            <a:graphicFrameLocks noGrp="1"/>
          </p:cNvGraphicFramePr>
          <p:nvPr>
            <p:extLst>
              <p:ext uri="{D42A27DB-BD31-4B8C-83A1-F6EECF244321}">
                <p14:modId xmlns:p14="http://schemas.microsoft.com/office/powerpoint/2010/main" val="1144135492"/>
              </p:ext>
            </p:extLst>
          </p:nvPr>
        </p:nvGraphicFramePr>
        <p:xfrm>
          <a:off x="0" y="4101199"/>
          <a:ext cx="12192000" cy="2147201"/>
        </p:xfrm>
        <a:graphic>
          <a:graphicData uri="http://schemas.openxmlformats.org/drawingml/2006/table">
            <a:tbl>
              <a:tblPr firstRow="1" bandRow="1">
                <a:tableStyleId>{5C22544A-7EE6-4342-B048-85BDC9FD1C3A}</a:tableStyleId>
              </a:tblPr>
              <a:tblGrid>
                <a:gridCol w="944451">
                  <a:extLst>
                    <a:ext uri="{9D8B030D-6E8A-4147-A177-3AD203B41FA5}">
                      <a16:colId xmlns:a16="http://schemas.microsoft.com/office/drawing/2014/main" val="2358790304"/>
                    </a:ext>
                  </a:extLst>
                </a:gridCol>
                <a:gridCol w="2232338">
                  <a:extLst>
                    <a:ext uri="{9D8B030D-6E8A-4147-A177-3AD203B41FA5}">
                      <a16:colId xmlns:a16="http://schemas.microsoft.com/office/drawing/2014/main" val="2247551889"/>
                    </a:ext>
                  </a:extLst>
                </a:gridCol>
                <a:gridCol w="1631324">
                  <a:extLst>
                    <a:ext uri="{9D8B030D-6E8A-4147-A177-3AD203B41FA5}">
                      <a16:colId xmlns:a16="http://schemas.microsoft.com/office/drawing/2014/main" val="2193265418"/>
                    </a:ext>
                  </a:extLst>
                </a:gridCol>
                <a:gridCol w="3810369">
                  <a:extLst>
                    <a:ext uri="{9D8B030D-6E8A-4147-A177-3AD203B41FA5}">
                      <a16:colId xmlns:a16="http://schemas.microsoft.com/office/drawing/2014/main" val="988204790"/>
                    </a:ext>
                  </a:extLst>
                </a:gridCol>
                <a:gridCol w="3573518">
                  <a:extLst>
                    <a:ext uri="{9D8B030D-6E8A-4147-A177-3AD203B41FA5}">
                      <a16:colId xmlns:a16="http://schemas.microsoft.com/office/drawing/2014/main" val="1054178179"/>
                    </a:ext>
                  </a:extLst>
                </a:gridCol>
              </a:tblGrid>
              <a:tr h="2147201">
                <a:tc>
                  <a:txBody>
                    <a:bodyPr/>
                    <a:lstStyle/>
                    <a:p>
                      <a:pPr marL="0" algn="ctr" defTabSz="914400" rtl="0" eaLnBrk="1" latinLnBrk="0" hangingPunct="1">
                        <a:lnSpc>
                          <a:spcPct val="107000"/>
                        </a:lnSpc>
                        <a:spcAft>
                          <a:spcPts val="800"/>
                        </a:spcAft>
                      </a:pPr>
                      <a:r>
                        <a:rPr lang="en-IN" sz="1800" b="0" i="0" kern="1200" dirty="0">
                          <a:solidFill>
                            <a:schemeClr val="dk1"/>
                          </a:solidFill>
                          <a:effectLst/>
                          <a:latin typeface="Times New Roman" pitchFamily="18" charset="0"/>
                          <a:ea typeface="+mn-ea"/>
                          <a:cs typeface="Times New Roman" pitchFamily="18" charset="0"/>
                        </a:rPr>
                        <a:t>6</a:t>
                      </a:r>
                    </a:p>
                  </a:txBody>
                  <a:tcPr marL="48895" marR="48895" marT="5195" marB="0" anchor="ctr">
                    <a:solidFill>
                      <a:schemeClr val="tx2">
                        <a:lumMod val="20000"/>
                        <a:lumOff val="80000"/>
                      </a:schemeClr>
                    </a:solidFill>
                  </a:tcPr>
                </a:tc>
                <a:tc>
                  <a:txBody>
                    <a:bodyPr/>
                    <a:lstStyle/>
                    <a:p>
                      <a:pPr algn="just"/>
                      <a:r>
                        <a:rPr lang="pl-PL" sz="1800" b="0" kern="1200" dirty="0">
                          <a:solidFill>
                            <a:schemeClr val="tx1"/>
                          </a:solidFill>
                          <a:effectLst/>
                          <a:latin typeface="Times New Roman" panose="02020603050405020304" pitchFamily="18" charset="0"/>
                          <a:ea typeface="+mn-ea"/>
                          <a:cs typeface="Times New Roman" panose="02020603050405020304" pitchFamily="18" charset="0"/>
                        </a:rPr>
                        <a:t>Park, H., &amp; Kim, K. (2022)</a:t>
                      </a:r>
                      <a:endParaRPr lang="en-US" sz="1800" b="0" i="0" kern="1200" dirty="0">
                        <a:solidFill>
                          <a:schemeClr val="tx1"/>
                        </a:solidFill>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0" algn="just" defTabSz="914400" rtl="0" eaLnBrk="1" latinLnBrk="0" hangingPunct="1">
                        <a:lnSpc>
                          <a:spcPct val="107000"/>
                        </a:lnSpc>
                        <a:spcAft>
                          <a:spcPts val="800"/>
                        </a:spcAft>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International Journal of Computer Applications</a:t>
                      </a:r>
                      <a:endParaRPr lang="en-IN" sz="1800" b="0" i="0" kern="1200" dirty="0">
                        <a:solidFill>
                          <a:schemeClr val="tx1"/>
                        </a:solidFill>
                        <a:effectLst/>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algn="just"/>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"Energy-Efficient Design in Smart Stick Systems"</a:t>
                      </a:r>
                      <a:endParaRPr lang="en-US" sz="1800" b="0" i="0" kern="1200" dirty="0">
                        <a:solidFill>
                          <a:schemeClr val="tx1"/>
                        </a:solidFill>
                        <a:latin typeface="Times New Roman" pitchFamily="18" charset="0"/>
                        <a:ea typeface="+mn-ea"/>
                        <a:cs typeface="Times New Roman" pitchFamily="18" charset="0"/>
                      </a:endParaRPr>
                    </a:p>
                  </a:txBody>
                  <a:tcPr marL="48895" marR="48895" marT="5195" marB="0" anchor="ctr">
                    <a:solidFill>
                      <a:schemeClr val="tx2">
                        <a:lumMod val="20000"/>
                        <a:lumOff val="80000"/>
                      </a:schemeClr>
                    </a:solidFill>
                  </a:tcPr>
                </a:tc>
                <a:tc>
                  <a:txBody>
                    <a:bodyPr/>
                    <a:lstStyle/>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tx1"/>
                          </a:solidFill>
                          <a:effectLst/>
                          <a:latin typeface="Times New Roman" pitchFamily="18" charset="0"/>
                          <a:ea typeface="+mn-ea"/>
                          <a:cs typeface="Times New Roman" pitchFamily="18" charset="0"/>
                        </a:rPr>
                        <a:t>Focus on optimizing power consumption for prolonged usage.</a:t>
                      </a:r>
                    </a:p>
                    <a:p>
                      <a:pPr marL="285750" indent="-285750" algn="just" defTabSz="914400" rtl="0" eaLnBrk="1" latinLnBrk="0" hangingPunct="1">
                        <a:lnSpc>
                          <a:spcPct val="107000"/>
                        </a:lnSpc>
                        <a:spcAft>
                          <a:spcPts val="800"/>
                        </a:spcAft>
                        <a:buFont typeface="Arial" panose="020B0604020202020204" pitchFamily="34" charset="0"/>
                        <a:buChar char="•"/>
                      </a:pPr>
                      <a:r>
                        <a:rPr lang="en-US" sz="1800" b="0" i="0" kern="1200" dirty="0">
                          <a:solidFill>
                            <a:schemeClr val="tx1"/>
                          </a:solidFill>
                          <a:effectLst/>
                          <a:latin typeface="Times New Roman" pitchFamily="18" charset="0"/>
                          <a:ea typeface="+mn-ea"/>
                          <a:cs typeface="Times New Roman" pitchFamily="18" charset="0"/>
                        </a:rPr>
                        <a:t> problem with real-time responsiveness.</a:t>
                      </a:r>
                    </a:p>
                  </a:txBody>
                  <a:tcPr marL="48895" marR="48895" marT="5195" marB="0" anchor="ctr">
                    <a:solidFill>
                      <a:schemeClr val="tx2">
                        <a:lumMod val="20000"/>
                        <a:lumOff val="80000"/>
                      </a:schemeClr>
                    </a:solidFill>
                  </a:tcPr>
                </a:tc>
                <a:extLst>
                  <a:ext uri="{0D108BD9-81ED-4DB2-BD59-A6C34878D82A}">
                    <a16:rowId xmlns:a16="http://schemas.microsoft.com/office/drawing/2014/main" val="2694472156"/>
                  </a:ext>
                </a:extLst>
              </a:tr>
            </a:tbl>
          </a:graphicData>
        </a:graphic>
      </p:graphicFrame>
      <p:sp>
        <p:nvSpPr>
          <p:cNvPr id="6" name="Text Box 2">
            <a:extLst>
              <a:ext uri="{FF2B5EF4-FFF2-40B4-BE49-F238E27FC236}">
                <a16:creationId xmlns:a16="http://schemas.microsoft.com/office/drawing/2014/main" id="{012425EB-4EED-4A76-B261-FCCC4ADD879E}"/>
              </a:ext>
            </a:extLst>
          </p:cNvPr>
          <p:cNvSpPr txBox="1"/>
          <p:nvPr/>
        </p:nvSpPr>
        <p:spPr>
          <a:xfrm>
            <a:off x="381000" y="6381690"/>
            <a:ext cx="3810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1618173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smart solution new</Template>
  <TotalTime>3095</TotalTime>
  <Words>2990</Words>
  <Application>Microsoft Office PowerPoint</Application>
  <PresentationFormat>Widescreen</PresentationFormat>
  <Paragraphs>304</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Bookman Old Style</vt:lpstr>
      <vt:lpstr>Calibri</vt:lpstr>
      <vt:lpstr>Times New Roman</vt:lpstr>
      <vt:lpstr>Wingdings</vt:lpstr>
      <vt:lpstr>Office Theme</vt:lpstr>
      <vt:lpstr>Improving The Lives of Visually Impaired Individuals With IoT-Powered Companion Technology</vt:lpstr>
      <vt:lpstr>Table of Contents</vt:lpstr>
      <vt:lpstr>1. ABSTRACT</vt:lpstr>
      <vt:lpstr>Cont.</vt:lpstr>
      <vt:lpstr>2. INTRODUCTION</vt:lpstr>
      <vt:lpstr>Cont.</vt:lpstr>
      <vt:lpstr>3. OBJECTIVES  </vt:lpstr>
      <vt:lpstr>4. LITERATURE SURVEY </vt:lpstr>
      <vt:lpstr>Cont.</vt:lpstr>
      <vt:lpstr>Cont.</vt:lpstr>
      <vt:lpstr>Cont.</vt:lpstr>
      <vt:lpstr>Cont.</vt:lpstr>
      <vt:lpstr>Cont.</vt:lpstr>
      <vt:lpstr>5. PROPOSED SYSTEM</vt:lpstr>
      <vt:lpstr>Cont.</vt:lpstr>
      <vt:lpstr>Cont.</vt:lpstr>
      <vt:lpstr>Cont.</vt:lpstr>
      <vt:lpstr>Cont.</vt:lpstr>
      <vt:lpstr>Cont.</vt:lpstr>
      <vt:lpstr>Cont.</vt:lpstr>
      <vt:lpstr>Cont.</vt:lpstr>
      <vt:lpstr>Cont.</vt:lpstr>
      <vt:lpstr>Cont.</vt:lpstr>
      <vt:lpstr>Cont.</vt:lpstr>
      <vt:lpstr>Cont.</vt:lpstr>
      <vt:lpstr>Cont.</vt:lpstr>
      <vt:lpstr>Cont.</vt:lpstr>
      <vt:lpstr>Cont.</vt:lpstr>
      <vt:lpstr>6. SYSTEM REQUIREMENTS</vt:lpstr>
      <vt:lpstr>Cont.</vt:lpstr>
      <vt:lpstr>7. RESULT &amp; DISCUSSION </vt:lpstr>
      <vt:lpstr>Cont.</vt:lpstr>
      <vt:lpstr>Cont.</vt:lpstr>
      <vt:lpstr>PowerPoint Presentation</vt:lpstr>
      <vt:lpstr>Cont.</vt:lpstr>
      <vt:lpstr>Cont.</vt:lpstr>
      <vt:lpstr>8. CONCLUSION</vt:lpstr>
      <vt:lpstr>Cont.</vt:lpstr>
      <vt:lpstr>9. REFERENCES</vt:lpstr>
      <vt:lpstr>Cont.</vt:lpstr>
      <vt:lpstr>10. LIST OF PUBLICATION</vt:lpstr>
      <vt:lpstr>Cont.</vt:lpstr>
      <vt:lpstr>Cont.</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Improved Accurate Face Mask Analysis Using Yolov5 And Auto-labeling</dc:title>
  <dc:creator>babu s</dc:creator>
  <cp:lastModifiedBy>Dinesh kumar M</cp:lastModifiedBy>
  <cp:revision>273</cp:revision>
  <dcterms:created xsi:type="dcterms:W3CDTF">2023-01-05T07:55:48Z</dcterms:created>
  <dcterms:modified xsi:type="dcterms:W3CDTF">2024-04-05T03:49:23Z</dcterms:modified>
</cp:coreProperties>
</file>