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49" r:id="rId1"/>
  </p:sldMasterIdLst>
  <p:notesMasterIdLst>
    <p:notesMasterId r:id="rId21"/>
  </p:notesMasterIdLst>
  <p:sldIdLst>
    <p:sldId id="338" r:id="rId2"/>
    <p:sldId id="351" r:id="rId3"/>
    <p:sldId id="337" r:id="rId4"/>
    <p:sldId id="321" r:id="rId5"/>
    <p:sldId id="292" r:id="rId6"/>
    <p:sldId id="289" r:id="rId7"/>
    <p:sldId id="336" r:id="rId8"/>
    <p:sldId id="350" r:id="rId9"/>
    <p:sldId id="339" r:id="rId10"/>
    <p:sldId id="341" r:id="rId11"/>
    <p:sldId id="349" r:id="rId12"/>
    <p:sldId id="345" r:id="rId13"/>
    <p:sldId id="346" r:id="rId14"/>
    <p:sldId id="347" r:id="rId15"/>
    <p:sldId id="348" r:id="rId16"/>
    <p:sldId id="344" r:id="rId17"/>
    <p:sldId id="272" r:id="rId18"/>
    <p:sldId id="282" r:id="rId19"/>
    <p:sldId id="322" r:id="rId20"/>
  </p:sldIdLst>
  <p:sldSz cx="9144000" cy="5143500" type="screen16x9"/>
  <p:notesSz cx="6858000" cy="9144000"/>
  <p:embeddedFontLst>
    <p:embeddedFont>
      <p:font typeface="Algerian" panose="04020705040A02060702" pitchFamily="82" charset="0"/>
      <p:regular r:id="rId22"/>
    </p:embeddedFont>
    <p:embeddedFont>
      <p:font typeface="Calibri" panose="020F050202020403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1" id="{2E5AB7C4-C45E-499A-B57D-8778B1C8565B}">
          <p14:sldIdLst>
            <p14:sldId id="338"/>
            <p14:sldId id="351"/>
            <p14:sldId id="337"/>
            <p14:sldId id="321"/>
            <p14:sldId id="292"/>
            <p14:sldId id="289"/>
            <p14:sldId id="336"/>
            <p14:sldId id="350"/>
            <p14:sldId id="339"/>
            <p14:sldId id="341"/>
            <p14:sldId id="349"/>
            <p14:sldId id="345"/>
            <p14:sldId id="346"/>
            <p14:sldId id="347"/>
            <p14:sldId id="348"/>
            <p14:sldId id="344"/>
            <p14:sldId id="272"/>
            <p14:sldId id="282"/>
            <p14:sldId id="322"/>
          </p14:sldIdLst>
        </p14:section>
      </p14:sectionLst>
    </p:ex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hYgjvvuK66aCKCF/P87p6u1nL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787" autoAdjust="0"/>
  </p:normalViewPr>
  <p:slideViewPr>
    <p:cSldViewPr snapToGrid="0">
      <p:cViewPr varScale="1">
        <p:scale>
          <a:sx n="81" d="100"/>
          <a:sy n="81" d="100"/>
        </p:scale>
        <p:origin x="860" y="60"/>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8697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87980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379150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148113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985748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9961222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4621551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976292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9136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33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2488596835"/>
      </p:ext>
    </p:extLst>
  </p:cSld>
  <p:clrMap bg1="lt1" tx1="dk1" bg2="dk2" tx2="lt2" accent1="accent1" accent2="accent2" accent3="accent3" accent4="accent4" accent5="accent5" accent6="accent6" hlink="hlink" folHlink="folHlink"/>
  <p:sldLayoutIdLst>
    <p:sldLayoutId id="2147484050"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C626-AFAE-6E47-C0C9-1A45BC64E8AB}"/>
              </a:ext>
            </a:extLst>
          </p:cNvPr>
          <p:cNvSpPr>
            <a:spLocks noGrp="1"/>
          </p:cNvSpPr>
          <p:nvPr>
            <p:ph type="ctrTitle"/>
          </p:nvPr>
        </p:nvSpPr>
        <p:spPr>
          <a:xfrm>
            <a:off x="311700" y="725215"/>
            <a:ext cx="8520600" cy="990171"/>
          </a:xfrm>
        </p:spPr>
        <p:txBody>
          <a:bodyPr/>
          <a:lstStyle/>
          <a:p>
            <a:r>
              <a:rPr lang="en-US" sz="4400" b="1" dirty="0">
                <a:solidFill>
                  <a:srgbClr val="C00000"/>
                </a:solidFill>
                <a:latin typeface="Algerian" panose="04020705040A02060702" pitchFamily="82" charset="0"/>
                <a:sym typeface="Arial"/>
              </a:rPr>
              <a:t>Capstone Project - 01</a:t>
            </a:r>
            <a:endParaRPr lang="en-US" sz="4400" dirty="0">
              <a:latin typeface="Algerian" panose="04020705040A02060702" pitchFamily="82" charset="0"/>
            </a:endParaRPr>
          </a:p>
        </p:txBody>
      </p:sp>
      <p:sp>
        <p:nvSpPr>
          <p:cNvPr id="3" name="Subtitle 2">
            <a:extLst>
              <a:ext uri="{FF2B5EF4-FFF2-40B4-BE49-F238E27FC236}">
                <a16:creationId xmlns:a16="http://schemas.microsoft.com/office/drawing/2014/main" id="{6FF3ECB3-A6C6-E91D-B2A9-A388A8EE89C1}"/>
              </a:ext>
            </a:extLst>
          </p:cNvPr>
          <p:cNvSpPr>
            <a:spLocks noGrp="1"/>
          </p:cNvSpPr>
          <p:nvPr>
            <p:ph type="subTitle" idx="1"/>
          </p:nvPr>
        </p:nvSpPr>
        <p:spPr>
          <a:xfrm>
            <a:off x="311700" y="1899746"/>
            <a:ext cx="8520600" cy="874985"/>
          </a:xfrm>
        </p:spPr>
        <p:txBody>
          <a:bodyPr/>
          <a:lstStyle/>
          <a:p>
            <a:r>
              <a:rPr lang="en-US" b="1" dirty="0">
                <a:solidFill>
                  <a:srgbClr val="002060"/>
                </a:solidFill>
              </a:rPr>
              <a:t>Global Terrorism Analysis</a:t>
            </a:r>
          </a:p>
          <a:p>
            <a:endParaRPr lang="en-US" sz="3200" b="1" dirty="0">
              <a:solidFill>
                <a:srgbClr val="002060"/>
              </a:solidFill>
            </a:endParaRPr>
          </a:p>
          <a:p>
            <a:r>
              <a:rPr lang="en-US" sz="2000" b="1" i="1" dirty="0">
                <a:solidFill>
                  <a:srgbClr val="002060"/>
                </a:solidFill>
              </a:rPr>
              <a:t>Project Type - EDA</a:t>
            </a:r>
          </a:p>
          <a:p>
            <a:r>
              <a:rPr lang="en-US" sz="2000" b="1" i="1" dirty="0">
                <a:solidFill>
                  <a:srgbClr val="002060"/>
                </a:solidFill>
              </a:rPr>
              <a:t>Contribution – Individual</a:t>
            </a:r>
          </a:p>
          <a:p>
            <a:r>
              <a:rPr lang="en-US" sz="2000" b="1" i="1" dirty="0">
                <a:solidFill>
                  <a:srgbClr val="002060"/>
                </a:solidFill>
              </a:rPr>
              <a:t>Presented By – Niranjan Dhage</a:t>
            </a:r>
          </a:p>
          <a:p>
            <a:endParaRPr lang="en-US" dirty="0"/>
          </a:p>
        </p:txBody>
      </p:sp>
      <p:cxnSp>
        <p:nvCxnSpPr>
          <p:cNvPr id="5" name="Straight Connector 4">
            <a:extLst>
              <a:ext uri="{FF2B5EF4-FFF2-40B4-BE49-F238E27FC236}">
                <a16:creationId xmlns:a16="http://schemas.microsoft.com/office/drawing/2014/main" id="{F02AF6A7-4FD9-09FE-E5D2-B806D13A4B8C}"/>
              </a:ext>
            </a:extLst>
          </p:cNvPr>
          <p:cNvCxnSpPr>
            <a:cxnSpLocks/>
          </p:cNvCxnSpPr>
          <p:nvPr/>
        </p:nvCxnSpPr>
        <p:spPr>
          <a:xfrm>
            <a:off x="1488558" y="1571785"/>
            <a:ext cx="61668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3E23BCAA-F9DF-90F7-F39D-DDEB0A1A19B7}"/>
              </a:ext>
            </a:extLst>
          </p:cNvPr>
          <p:cNvCxnSpPr>
            <a:cxnSpLocks/>
          </p:cNvCxnSpPr>
          <p:nvPr/>
        </p:nvCxnSpPr>
        <p:spPr>
          <a:xfrm flipH="1">
            <a:off x="2473842" y="2406625"/>
            <a:ext cx="435226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6" name="Picture 2" descr="Terrorism Awareness | Ashland, VA - Official Website">
            <a:extLst>
              <a:ext uri="{FF2B5EF4-FFF2-40B4-BE49-F238E27FC236}">
                <a16:creationId xmlns:a16="http://schemas.microsoft.com/office/drawing/2014/main" id="{830CD689-0468-1B8B-1581-457E4FA932D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633869" y="112023"/>
            <a:ext cx="5876261" cy="49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5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8E1F-9611-A0DC-D8F0-6066E2C0F89A}"/>
              </a:ext>
            </a:extLst>
          </p:cNvPr>
          <p:cNvSpPr txBox="1"/>
          <p:nvPr/>
        </p:nvSpPr>
        <p:spPr>
          <a:xfrm>
            <a:off x="598969" y="498291"/>
            <a:ext cx="5922334" cy="800219"/>
          </a:xfrm>
          <a:prstGeom prst="rect">
            <a:avLst/>
          </a:prstGeom>
          <a:noFill/>
        </p:spPr>
        <p:txBody>
          <a:bodyPr wrap="square">
            <a:spAutoFit/>
          </a:bodyPr>
          <a:lstStyle/>
          <a:p>
            <a:pPr algn="l"/>
            <a:r>
              <a:rPr lang="en-US" sz="1800" b="1" u="sng" dirty="0">
                <a:solidFill>
                  <a:schemeClr val="bg2">
                    <a:lumMod val="10000"/>
                  </a:schemeClr>
                </a:solidFill>
                <a:latin typeface="+mj-lt"/>
              </a:rPr>
              <a:t>3.Analysis based on Most affected area of Terrorism</a:t>
            </a:r>
          </a:p>
          <a:p>
            <a:br>
              <a:rPr lang="en-US" dirty="0"/>
            </a:br>
            <a:endParaRPr lang="en-US" dirty="0"/>
          </a:p>
        </p:txBody>
      </p:sp>
      <p:pic>
        <p:nvPicPr>
          <p:cNvPr id="3074" name="Picture 2">
            <a:extLst>
              <a:ext uri="{FF2B5EF4-FFF2-40B4-BE49-F238E27FC236}">
                <a16:creationId xmlns:a16="http://schemas.microsoft.com/office/drawing/2014/main" id="{68FBFD24-D56C-1ECC-DC13-047EF57B5F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19742" y="1068954"/>
            <a:ext cx="5983987" cy="3937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B47E64-6932-AD21-470F-162F4D6D851C}"/>
              </a:ext>
            </a:extLst>
          </p:cNvPr>
          <p:cNvSpPr txBox="1"/>
          <p:nvPr/>
        </p:nvSpPr>
        <p:spPr>
          <a:xfrm>
            <a:off x="6714583" y="1400028"/>
            <a:ext cx="1956452" cy="3108543"/>
          </a:xfrm>
          <a:prstGeom prst="rect">
            <a:avLst/>
          </a:prstGeom>
          <a:solidFill>
            <a:schemeClr val="tx2"/>
          </a:solidFill>
        </p:spPr>
        <p:txBody>
          <a:bodyPr wrap="square">
            <a:spAutoFit/>
          </a:bodyP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r>
              <a:rPr lang="en-US" dirty="0">
                <a:solidFill>
                  <a:schemeClr val="bg2">
                    <a:lumMod val="10000"/>
                  </a:schemeClr>
                </a:solidFill>
                <a:latin typeface="Roboto" panose="02000000000000000000" pitchFamily="2" charset="0"/>
              </a:rPr>
              <a:t>1.From the scatter and bar plot we can say that Middle East and North America is the most affected region of Terrorist Attack.</a:t>
            </a:r>
          </a:p>
          <a:p>
            <a:pPr algn="l"/>
            <a:r>
              <a:rPr lang="en-US" dirty="0">
                <a:solidFill>
                  <a:schemeClr val="bg2">
                    <a:lumMod val="10000"/>
                  </a:schemeClr>
                </a:solidFill>
                <a:latin typeface="Roboto" panose="02000000000000000000" pitchFamily="2" charset="0"/>
              </a:rPr>
              <a:t>2.Australasia &amp; Oceania is the most safest region because there is less number of Terrorism compare to other region.</a:t>
            </a:r>
          </a:p>
        </p:txBody>
      </p:sp>
      <p:cxnSp>
        <p:nvCxnSpPr>
          <p:cNvPr id="9" name="Straight Connector 8">
            <a:extLst>
              <a:ext uri="{FF2B5EF4-FFF2-40B4-BE49-F238E27FC236}">
                <a16:creationId xmlns:a16="http://schemas.microsoft.com/office/drawing/2014/main" id="{A35A6467-819E-B29F-BC44-E78771A614C4}"/>
              </a:ext>
            </a:extLst>
          </p:cNvPr>
          <p:cNvCxnSpPr>
            <a:cxnSpLocks/>
          </p:cNvCxnSpPr>
          <p:nvPr/>
        </p:nvCxnSpPr>
        <p:spPr>
          <a:xfrm>
            <a:off x="6713055" y="1400027"/>
            <a:ext cx="0" cy="3108543"/>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C06EFF3-B208-6DA2-3551-500CD0BF8F9B}"/>
              </a:ext>
            </a:extLst>
          </p:cNvPr>
          <p:cNvCxnSpPr>
            <a:cxnSpLocks/>
          </p:cNvCxnSpPr>
          <p:nvPr/>
        </p:nvCxnSpPr>
        <p:spPr>
          <a:xfrm>
            <a:off x="6713055" y="1400027"/>
            <a:ext cx="1956452"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138DE9EF-97EF-7D8C-A6B7-402BF6418C0E}"/>
              </a:ext>
            </a:extLst>
          </p:cNvPr>
          <p:cNvCxnSpPr>
            <a:cxnSpLocks/>
          </p:cNvCxnSpPr>
          <p:nvPr/>
        </p:nvCxnSpPr>
        <p:spPr>
          <a:xfrm>
            <a:off x="6714583" y="4508572"/>
            <a:ext cx="1956452"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A61C5307-9336-34E3-42AD-5A8A2577A9F3}"/>
              </a:ext>
            </a:extLst>
          </p:cNvPr>
          <p:cNvCxnSpPr>
            <a:cxnSpLocks/>
          </p:cNvCxnSpPr>
          <p:nvPr/>
        </p:nvCxnSpPr>
        <p:spPr>
          <a:xfrm>
            <a:off x="8671035" y="1400029"/>
            <a:ext cx="0" cy="3108543"/>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079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267F4A-BD66-A296-7C3F-5A4D4F49B957}"/>
              </a:ext>
            </a:extLst>
          </p:cNvPr>
          <p:cNvSpPr txBox="1"/>
          <p:nvPr/>
        </p:nvSpPr>
        <p:spPr>
          <a:xfrm>
            <a:off x="7236878" y="1152871"/>
            <a:ext cx="1765232" cy="2677656"/>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ea typeface="+mn-ea"/>
                <a:cs typeface="+mn-cs"/>
              </a:rPr>
              <a:t>Observation:</a:t>
            </a:r>
            <a:r>
              <a:rPr lang="en-US" dirty="0">
                <a:solidFill>
                  <a:schemeClr val="bg2">
                    <a:lumMod val="10000"/>
                  </a:schemeClr>
                </a:solidFill>
                <a:latin typeface="Roboto" panose="02000000000000000000" pitchFamily="2" charset="0"/>
                <a:ea typeface="+mn-ea"/>
                <a:cs typeface="+mn-cs"/>
              </a:rPr>
              <a:t>-</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1.</a:t>
            </a:r>
            <a:r>
              <a:rPr lang="en-US" b="0" i="0" dirty="0">
                <a:solidFill>
                  <a:srgbClr val="212121"/>
                </a:solidFill>
                <a:effectLst/>
                <a:latin typeface="Roboto" panose="02000000000000000000" pitchFamily="2" charset="0"/>
              </a:rPr>
              <a:t> Graph shows Top 10 Most affected region of terrorism.</a:t>
            </a:r>
          </a:p>
          <a:p>
            <a:pPr algn="l"/>
            <a:r>
              <a:rPr lang="en-US" b="0" i="0" dirty="0">
                <a:solidFill>
                  <a:srgbClr val="212121"/>
                </a:solidFill>
                <a:effectLst/>
                <a:latin typeface="Roboto" panose="02000000000000000000" pitchFamily="2" charset="0"/>
              </a:rPr>
              <a:t>2.We can say that Terrorist Groups are most active in the region of Middle East &amp; North Africa and South Asia.</a:t>
            </a:r>
          </a:p>
        </p:txBody>
      </p:sp>
      <p:pic>
        <p:nvPicPr>
          <p:cNvPr id="2050" name="Picture 2">
            <a:extLst>
              <a:ext uri="{FF2B5EF4-FFF2-40B4-BE49-F238E27FC236}">
                <a16:creationId xmlns:a16="http://schemas.microsoft.com/office/drawing/2014/main" id="{89BFC842-F497-7064-1B29-368C84C31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2872"/>
            <a:ext cx="7126519" cy="35372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9C6EA6-E38D-26AB-4271-FFA8C1E62819}"/>
              </a:ext>
            </a:extLst>
          </p:cNvPr>
          <p:cNvSpPr txBox="1"/>
          <p:nvPr/>
        </p:nvSpPr>
        <p:spPr>
          <a:xfrm>
            <a:off x="394137" y="457383"/>
            <a:ext cx="5983016" cy="584775"/>
          </a:xfrm>
          <a:prstGeom prst="rect">
            <a:avLst/>
          </a:prstGeom>
          <a:noFill/>
        </p:spPr>
        <p:txBody>
          <a:bodyPr wrap="square">
            <a:spAutoFit/>
          </a:bodyPr>
          <a:lstStyle/>
          <a:p>
            <a:r>
              <a:rPr lang="en-US" sz="1800" b="1" u="sng" dirty="0">
                <a:solidFill>
                  <a:schemeClr val="accent2"/>
                </a:solidFill>
                <a:latin typeface="Times New Roman" panose="02020603050405020304" pitchFamily="18" charset="0"/>
                <a:cs typeface="Times New Roman" panose="02020603050405020304" pitchFamily="18" charset="0"/>
              </a:rPr>
              <a:t>4.</a:t>
            </a:r>
            <a:r>
              <a:rPr lang="en-US" sz="1800" b="1" u="sng" dirty="0">
                <a:solidFill>
                  <a:schemeClr val="accent2"/>
                </a:solidFill>
                <a:effectLst/>
                <a:latin typeface="Times New Roman" panose="02020603050405020304" pitchFamily="18" charset="0"/>
                <a:cs typeface="Times New Roman" panose="02020603050405020304" pitchFamily="18" charset="0"/>
              </a:rPr>
              <a:t>Bar Plot for number of attacks and killed per region</a:t>
            </a:r>
          </a:p>
          <a:p>
            <a:pPr algn="l"/>
            <a:endParaRPr lang="en-US" sz="1400" b="1" u="sng" dirty="0">
              <a:solidFill>
                <a:schemeClr val="bg2">
                  <a:lumMod val="10000"/>
                </a:schemeClr>
              </a:solidFill>
              <a:latin typeface="+mj-lt"/>
            </a:endParaRPr>
          </a:p>
        </p:txBody>
      </p:sp>
    </p:spTree>
    <p:extLst>
      <p:ext uri="{BB962C8B-B14F-4D97-AF65-F5344CB8AC3E}">
        <p14:creationId xmlns:p14="http://schemas.microsoft.com/office/powerpoint/2010/main" val="364809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7741-EEA8-DF61-05E4-60FC1F2F5B50}"/>
              </a:ext>
            </a:extLst>
          </p:cNvPr>
          <p:cNvSpPr txBox="1"/>
          <p:nvPr/>
        </p:nvSpPr>
        <p:spPr>
          <a:xfrm>
            <a:off x="724968" y="193734"/>
            <a:ext cx="3030279" cy="646331"/>
          </a:xfrm>
          <a:prstGeom prst="rect">
            <a:avLst/>
          </a:prstGeom>
          <a:noFill/>
        </p:spPr>
        <p:txBody>
          <a:bodyPr wrap="square">
            <a:spAutoFit/>
          </a:bodyPr>
          <a:lstStyle/>
          <a:p>
            <a:pPr algn="l"/>
            <a:r>
              <a:rPr lang="en-US" sz="1800" b="1" u="sng" dirty="0">
                <a:solidFill>
                  <a:schemeClr val="bg2">
                    <a:lumMod val="10000"/>
                  </a:schemeClr>
                </a:solidFill>
                <a:latin typeface="+mj-lt"/>
              </a:rPr>
              <a:t>5.Country wise analysis</a:t>
            </a:r>
          </a:p>
          <a:p>
            <a:pPr algn="l"/>
            <a:endParaRPr lang="en-US" sz="1800" b="1" u="sng" dirty="0">
              <a:solidFill>
                <a:schemeClr val="bg2">
                  <a:lumMod val="10000"/>
                </a:schemeClr>
              </a:solidFill>
              <a:latin typeface="+mj-lt"/>
            </a:endParaRPr>
          </a:p>
        </p:txBody>
      </p:sp>
      <p:pic>
        <p:nvPicPr>
          <p:cNvPr id="7172" name="Picture 4">
            <a:extLst>
              <a:ext uri="{FF2B5EF4-FFF2-40B4-BE49-F238E27FC236}">
                <a16:creationId xmlns:a16="http://schemas.microsoft.com/office/drawing/2014/main" id="{2DBE7353-3AD7-44CA-9F8F-032A70E57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92" y="953814"/>
            <a:ext cx="8660015" cy="41896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A11F0E-AD62-6E08-CE89-0D8E62D049CD}"/>
              </a:ext>
            </a:extLst>
          </p:cNvPr>
          <p:cNvSpPr txBox="1"/>
          <p:nvPr/>
        </p:nvSpPr>
        <p:spPr>
          <a:xfrm>
            <a:off x="3653261" y="516899"/>
            <a:ext cx="1628188" cy="338554"/>
          </a:xfrm>
          <a:prstGeom prst="rect">
            <a:avLst/>
          </a:prstGeom>
          <a:noFill/>
        </p:spPr>
        <p:txBody>
          <a:bodyPr wrap="square">
            <a:spAutoFit/>
          </a:bodyPr>
          <a:lstStyle/>
          <a:p>
            <a:r>
              <a:rPr lang="en-US" sz="1600" i="1" u="sng" dirty="0">
                <a:solidFill>
                  <a:srgbClr val="002060"/>
                </a:solidFill>
                <a:highlight>
                  <a:srgbClr val="FFFF00"/>
                </a:highlight>
                <a:latin typeface="Roboto" panose="02000000000000000000" pitchFamily="2" charset="0"/>
              </a:rPr>
              <a:t>5.1 Country Iraq</a:t>
            </a:r>
          </a:p>
        </p:txBody>
      </p:sp>
    </p:spTree>
    <p:extLst>
      <p:ext uri="{BB962C8B-B14F-4D97-AF65-F5344CB8AC3E}">
        <p14:creationId xmlns:p14="http://schemas.microsoft.com/office/powerpoint/2010/main" val="421073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C9E2-E379-3B7A-539C-842C398B4A29}"/>
              </a:ext>
            </a:extLst>
          </p:cNvPr>
          <p:cNvSpPr txBox="1"/>
          <p:nvPr/>
        </p:nvSpPr>
        <p:spPr>
          <a:xfrm>
            <a:off x="996220" y="391168"/>
            <a:ext cx="6794207" cy="1169551"/>
          </a:xfrm>
          <a:prstGeom prst="rect">
            <a:avLst/>
          </a:prstGeom>
          <a:solidFill>
            <a:schemeClr val="accent3">
              <a:lumMod val="60000"/>
              <a:lumOff val="40000"/>
            </a:schemeClr>
          </a:solidFill>
          <a:ln>
            <a:solidFill>
              <a:schemeClr val="bg1">
                <a:lumMod val="75000"/>
              </a:schemeClr>
            </a:solid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dirty="0">
                <a:solidFill>
                  <a:schemeClr val="bg2">
                    <a:lumMod val="10000"/>
                  </a:schemeClr>
                </a:solidFill>
                <a:latin typeface="Roboto" panose="02000000000000000000" pitchFamily="2" charset="0"/>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p>
        </p:txBody>
      </p:sp>
      <p:sp>
        <p:nvSpPr>
          <p:cNvPr id="5" name="TextBox 4">
            <a:extLst>
              <a:ext uri="{FF2B5EF4-FFF2-40B4-BE49-F238E27FC236}">
                <a16:creationId xmlns:a16="http://schemas.microsoft.com/office/drawing/2014/main" id="{F0A09916-4084-B3CF-0476-4A376121C6B3}"/>
              </a:ext>
            </a:extLst>
          </p:cNvPr>
          <p:cNvSpPr txBox="1"/>
          <p:nvPr/>
        </p:nvSpPr>
        <p:spPr>
          <a:xfrm>
            <a:off x="1221276" y="1888307"/>
            <a:ext cx="6344093" cy="2893100"/>
          </a:xfrm>
          <a:prstGeom prst="rect">
            <a:avLst/>
          </a:prstGeom>
          <a:solidFill>
            <a:schemeClr val="accent1">
              <a:lumMod val="40000"/>
              <a:lumOff val="60000"/>
            </a:schemeClr>
          </a:solidFill>
          <a:ln w="34925">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rPr>
              <a:t>Observation</a:t>
            </a:r>
            <a:r>
              <a:rPr lang="en-US" dirty="0">
                <a:solidFill>
                  <a:schemeClr val="bg2">
                    <a:lumMod val="10000"/>
                  </a:schemeClr>
                </a:solidFill>
                <a:latin typeface="Roboto" panose="02000000000000000000" pitchFamily="2" charset="0"/>
              </a:rPr>
              <a:t> :-</a:t>
            </a:r>
          </a:p>
          <a:p>
            <a:pPr algn="l"/>
            <a:br>
              <a:rPr lang="en-US" dirty="0">
                <a:solidFill>
                  <a:schemeClr val="bg2">
                    <a:lumMod val="10000"/>
                  </a:schemeClr>
                </a:solidFill>
                <a:latin typeface="Roboto" panose="02000000000000000000" pitchFamily="2" charset="0"/>
              </a:rPr>
            </a:br>
            <a:r>
              <a:rPr lang="en-US" dirty="0">
                <a:solidFill>
                  <a:schemeClr val="bg2">
                    <a:lumMod val="10000"/>
                  </a:schemeClr>
                </a:solidFill>
                <a:latin typeface="Roboto" panose="02000000000000000000" pitchFamily="2" charset="0"/>
              </a:rPr>
              <a:t>1.Here we did the analysis of most affected country of terrorism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Baghdad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3.Islamic state of Iraq and the levant (ISIL)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increases per year till 2014 later it is decreases.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Military, and Government</a:t>
            </a:r>
          </a:p>
        </p:txBody>
      </p:sp>
    </p:spTree>
    <p:extLst>
      <p:ext uri="{BB962C8B-B14F-4D97-AF65-F5344CB8AC3E}">
        <p14:creationId xmlns:p14="http://schemas.microsoft.com/office/powerpoint/2010/main" val="68409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D6A91-BA31-46B4-938F-E07C37CB49D1}"/>
              </a:ext>
            </a:extLst>
          </p:cNvPr>
          <p:cNvSpPr txBox="1"/>
          <p:nvPr/>
        </p:nvSpPr>
        <p:spPr>
          <a:xfrm>
            <a:off x="3718644" y="268908"/>
            <a:ext cx="2248604" cy="338554"/>
          </a:xfrm>
          <a:prstGeom prst="rect">
            <a:avLst/>
          </a:prstGeom>
          <a:noFill/>
        </p:spPr>
        <p:txBody>
          <a:bodyPr wrap="square">
            <a:spAutoFit/>
          </a:bodyPr>
          <a:lstStyle/>
          <a:p>
            <a:pPr algn="l"/>
            <a:r>
              <a:rPr lang="en-US" sz="1600" i="1" u="sng" dirty="0">
                <a:solidFill>
                  <a:srgbClr val="002060"/>
                </a:solidFill>
                <a:highlight>
                  <a:srgbClr val="FFFF00"/>
                </a:highlight>
                <a:latin typeface="Roboto" panose="02000000000000000000" pitchFamily="2" charset="0"/>
              </a:rPr>
              <a:t>5.2 Country India</a:t>
            </a:r>
          </a:p>
        </p:txBody>
      </p:sp>
      <p:pic>
        <p:nvPicPr>
          <p:cNvPr id="8194" name="Picture 2">
            <a:extLst>
              <a:ext uri="{FF2B5EF4-FFF2-40B4-BE49-F238E27FC236}">
                <a16:creationId xmlns:a16="http://schemas.microsoft.com/office/drawing/2014/main" id="{8AD3655D-1CC9-E584-79EB-FD064AC55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607463"/>
            <a:ext cx="8372475" cy="4375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05DDA-1993-1DD4-5408-02DDA86F1D9E}"/>
              </a:ext>
            </a:extLst>
          </p:cNvPr>
          <p:cNvSpPr txBox="1"/>
          <p:nvPr/>
        </p:nvSpPr>
        <p:spPr>
          <a:xfrm>
            <a:off x="988828" y="1125200"/>
            <a:ext cx="7166343" cy="2893100"/>
          </a:xfrm>
          <a:prstGeom prst="rect">
            <a:avLst/>
          </a:prstGeom>
          <a:solidFill>
            <a:schemeClr val="bg2"/>
          </a:solidFill>
          <a:ln>
            <a:solidFill>
              <a:srgbClr val="92D050"/>
            </a:solidFill>
          </a:ln>
        </p:spPr>
        <p:txBody>
          <a:bodyPr wrap="square">
            <a:spAutoFit/>
          </a:bodyPr>
          <a:lstStyle/>
          <a:p>
            <a:pPr algn="l"/>
            <a:r>
              <a:rPr lang="en-US" b="1" i="1" u="sng" dirty="0">
                <a:solidFill>
                  <a:srgbClr val="002060"/>
                </a:solidFill>
                <a:latin typeface="Roboto" panose="02000000000000000000" pitchFamily="2" charset="0"/>
              </a:rPr>
              <a:t>Observation</a:t>
            </a:r>
            <a:r>
              <a:rPr lang="en-US" b="0" i="0" dirty="0">
                <a:solidFill>
                  <a:srgbClr val="D5D5D5"/>
                </a:solidFill>
                <a:effectLst/>
                <a:latin typeface="Roboto" panose="02000000000000000000" pitchFamily="2" charset="0"/>
              </a:rPr>
              <a:t> </a:t>
            </a:r>
            <a:r>
              <a:rPr lang="en-US" dirty="0">
                <a:solidFill>
                  <a:schemeClr val="bg2">
                    <a:lumMod val="10000"/>
                  </a:schemeClr>
                </a:solidFill>
                <a:latin typeface="Roboto" panose="02000000000000000000" pitchFamily="2" charset="0"/>
              </a:rPr>
              <a:t>:- </a:t>
            </a:r>
          </a:p>
          <a:p>
            <a:pPr algn="l"/>
            <a:endParaRPr lang="en-US"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1.Here we did the analysis of most affected country of terrorism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a:t>
            </a:r>
            <a:r>
              <a:rPr lang="en-US" dirty="0" err="1">
                <a:solidFill>
                  <a:schemeClr val="bg2">
                    <a:lumMod val="10000"/>
                  </a:schemeClr>
                </a:solidFill>
                <a:latin typeface="Roboto" panose="02000000000000000000" pitchFamily="2" charset="0"/>
              </a:rPr>
              <a:t>Shrinagar</a:t>
            </a:r>
            <a:r>
              <a:rPr lang="en-US" dirty="0">
                <a:solidFill>
                  <a:schemeClr val="bg2">
                    <a:lumMod val="10000"/>
                  </a:schemeClr>
                </a:solidFill>
                <a:latin typeface="Roboto" panose="02000000000000000000" pitchFamily="2" charset="0"/>
              </a:rPr>
              <a:t> city of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3.Communist party of India - Maoist(cpi-Maoist)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varies per year from 1985 to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Government and Business.</a:t>
            </a:r>
          </a:p>
        </p:txBody>
      </p:sp>
    </p:spTree>
    <p:extLst>
      <p:ext uri="{BB962C8B-B14F-4D97-AF65-F5344CB8AC3E}">
        <p14:creationId xmlns:p14="http://schemas.microsoft.com/office/powerpoint/2010/main" val="132352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2AA15-AC53-FCEC-F587-D9DE0B1392A6}"/>
              </a:ext>
            </a:extLst>
          </p:cNvPr>
          <p:cNvSpPr txBox="1"/>
          <p:nvPr/>
        </p:nvSpPr>
        <p:spPr>
          <a:xfrm>
            <a:off x="925034" y="464226"/>
            <a:ext cx="4873254" cy="369332"/>
          </a:xfrm>
          <a:prstGeom prst="rect">
            <a:avLst/>
          </a:prstGeom>
          <a:noFill/>
        </p:spPr>
        <p:txBody>
          <a:bodyPr wrap="square">
            <a:spAutoFit/>
          </a:bodyPr>
          <a:lstStyle/>
          <a:p>
            <a:r>
              <a:rPr lang="en-US" sz="1800" b="1" u="sng" dirty="0">
                <a:solidFill>
                  <a:schemeClr val="accent2"/>
                </a:solidFill>
                <a:latin typeface="Times New Roman" panose="02020603050405020304" pitchFamily="18" charset="0"/>
                <a:cs typeface="Times New Roman" panose="02020603050405020304" pitchFamily="18" charset="0"/>
              </a:rPr>
              <a:t>6. Most use weapon by Terrorist Organization</a:t>
            </a:r>
          </a:p>
        </p:txBody>
      </p:sp>
      <p:pic>
        <p:nvPicPr>
          <p:cNvPr id="6146" name="Picture 2">
            <a:extLst>
              <a:ext uri="{FF2B5EF4-FFF2-40B4-BE49-F238E27FC236}">
                <a16:creationId xmlns:a16="http://schemas.microsoft.com/office/drawing/2014/main" id="{6D65FD5E-A0B5-96AE-3CEC-F430F306D7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248148" y="1132911"/>
            <a:ext cx="4815130" cy="3731178"/>
          </a:xfrm>
          <a:prstGeom prst="rect">
            <a:avLst/>
          </a:prstGeom>
          <a:ln>
            <a:solidFill>
              <a:schemeClr val="accent2"/>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0F31BC-B43A-1A09-635B-39DCD07092F8}"/>
              </a:ext>
            </a:extLst>
          </p:cNvPr>
          <p:cNvSpPr txBox="1"/>
          <p:nvPr/>
        </p:nvSpPr>
        <p:spPr>
          <a:xfrm>
            <a:off x="372139" y="2571750"/>
            <a:ext cx="4256567" cy="738664"/>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2.It seen that explosives were used in around 51.09 % of the attacks, followed by Firearms accounted for 32.35% of the attacks</a:t>
            </a:r>
            <a:r>
              <a:rPr lang="en-US" b="0" i="0" dirty="0">
                <a:solidFill>
                  <a:srgbClr val="D5D5D5"/>
                </a:solidFill>
                <a:effectLst/>
                <a:latin typeface="Roboto" panose="02000000000000000000" pitchFamily="2" charset="0"/>
              </a:rPr>
              <a:t>.</a:t>
            </a:r>
            <a:endParaRPr lang="en-US" dirty="0"/>
          </a:p>
        </p:txBody>
      </p:sp>
      <p:sp>
        <p:nvSpPr>
          <p:cNvPr id="7" name="TextBox 6">
            <a:extLst>
              <a:ext uri="{FF2B5EF4-FFF2-40B4-BE49-F238E27FC236}">
                <a16:creationId xmlns:a16="http://schemas.microsoft.com/office/drawing/2014/main" id="{4CEADF61-4245-6C6E-1B27-7BDC45E9F0A6}"/>
              </a:ext>
            </a:extLst>
          </p:cNvPr>
          <p:cNvSpPr txBox="1"/>
          <p:nvPr/>
        </p:nvSpPr>
        <p:spPr>
          <a:xfrm>
            <a:off x="372139" y="1731618"/>
            <a:ext cx="4362894" cy="523220"/>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1.To get the Percentage of Weapon used by Terrorist Organization we use Pie Chart</a:t>
            </a:r>
          </a:p>
        </p:txBody>
      </p:sp>
      <p:pic>
        <p:nvPicPr>
          <p:cNvPr id="6148" name="Picture 4" descr="Terrorism Awareness | Ashland, VA - Official Website">
            <a:extLst>
              <a:ext uri="{FF2B5EF4-FFF2-40B4-BE49-F238E27FC236}">
                <a16:creationId xmlns:a16="http://schemas.microsoft.com/office/drawing/2014/main" id="{CE8DABA2-F40A-1B20-E487-976D5032891F}"/>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925034" y="1203794"/>
            <a:ext cx="2849526" cy="2495800"/>
          </a:xfrm>
          <a:prstGeom prst="rect">
            <a:avLst/>
          </a:prstGeom>
          <a:ln>
            <a:solidFill>
              <a:schemeClr val="accent3">
                <a:lumMod val="60000"/>
                <a:lumOff val="40000"/>
              </a:schemeClr>
            </a:solidFill>
          </a:ln>
          <a:effectLst>
            <a:outerShdw blurRad="50800" dist="38100" dir="8100000" algn="tr" rotWithShape="0">
              <a:prstClr val="black">
                <a:alpha val="40000"/>
              </a:prstClr>
            </a:outerShdw>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82" y="532178"/>
            <a:ext cx="2769602"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Challenges Faced</a:t>
            </a:r>
            <a:r>
              <a:rPr lang="en-IN" sz="2000" b="1" u="sng" dirty="0">
                <a:solidFill>
                  <a:schemeClr val="tx1"/>
                </a:solidFill>
              </a:rPr>
              <a:t> -:</a:t>
            </a:r>
            <a:endParaRPr sz="2000" b="1" u="sng" dirty="0">
              <a:solidFill>
                <a:schemeClr val="tx1"/>
              </a:solidFill>
            </a:endParaRPr>
          </a:p>
        </p:txBody>
      </p:sp>
      <p:sp>
        <p:nvSpPr>
          <p:cNvPr id="3" name="object 3"/>
          <p:cNvSpPr txBox="1"/>
          <p:nvPr/>
        </p:nvSpPr>
        <p:spPr>
          <a:xfrm>
            <a:off x="524597" y="1170028"/>
            <a:ext cx="8087775" cy="2046201"/>
          </a:xfrm>
          <a:prstGeom prst="rect">
            <a:avLst/>
          </a:prstGeo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vert="horz" wrap="square" lIns="0" tIns="53340" rIns="0" bIns="0" rtlCol="0">
            <a:spAutoFit/>
          </a:bodyPr>
          <a:lstStyle/>
          <a:p>
            <a:pPr marL="469900" indent="-457200" algn="just">
              <a:lnSpc>
                <a:spcPct val="100000"/>
              </a:lnSpc>
              <a:spcBef>
                <a:spcPts val="420"/>
              </a:spcBef>
              <a:buFont typeface="AoyagiKouzanFontT"/>
              <a:buChar char="❏"/>
              <a:tabLst>
                <a:tab pos="469900" algn="l"/>
              </a:tabLst>
            </a:pPr>
            <a:r>
              <a:rPr dirty="0">
                <a:solidFill>
                  <a:schemeClr val="bg2">
                    <a:lumMod val="10000"/>
                  </a:schemeClr>
                </a:solidFill>
                <a:latin typeface="Roboto" panose="02000000000000000000" pitchFamily="2" charset="0"/>
              </a:rPr>
              <a:t>Reading the dataset and comprehending the problem statement.</a:t>
            </a:r>
            <a:endParaRPr lang="en-US" dirty="0">
              <a:solidFill>
                <a:schemeClr val="bg2">
                  <a:lumMod val="10000"/>
                </a:schemeClr>
              </a:solidFill>
              <a:latin typeface="Roboto" panose="02000000000000000000" pitchFamily="2" charset="0"/>
            </a:endParaRPr>
          </a:p>
          <a:p>
            <a:pPr marL="12700" algn="just">
              <a:lnSpc>
                <a:spcPct val="100000"/>
              </a:lnSpc>
              <a:spcBef>
                <a:spcPts val="420"/>
              </a:spcBef>
              <a:tabLst>
                <a:tab pos="469900" algn="l"/>
              </a:tabLst>
            </a:pPr>
            <a:endParaRPr dirty="0">
              <a:solidFill>
                <a:schemeClr val="bg2">
                  <a:lumMod val="10000"/>
                </a:schemeClr>
              </a:solidFill>
              <a:latin typeface="Roboto" panose="02000000000000000000" pitchFamily="2" charset="0"/>
            </a:endParaRPr>
          </a:p>
          <a:p>
            <a:pPr marL="469265" marR="10795"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Examining the business KPIs for app development and devising a  solution to the problem.</a:t>
            </a:r>
            <a:endParaRPr lang="en-US" dirty="0">
              <a:solidFill>
                <a:schemeClr val="bg2">
                  <a:lumMod val="10000"/>
                </a:schemeClr>
              </a:solidFill>
              <a:latin typeface="Roboto" panose="02000000000000000000" pitchFamily="2" charset="0"/>
            </a:endParaRPr>
          </a:p>
          <a:p>
            <a:pPr marL="12065" marR="10795" algn="just">
              <a:lnSpc>
                <a:spcPct val="114999"/>
              </a:lnSpc>
              <a:tabLst>
                <a:tab pos="469900" algn="l"/>
              </a:tabLst>
            </a:pPr>
            <a:endParaRPr dirty="0">
              <a:solidFill>
                <a:schemeClr val="bg2">
                  <a:lumMod val="10000"/>
                </a:schemeClr>
              </a:solidFill>
              <a:latin typeface="Roboto" panose="02000000000000000000" pitchFamily="2" charset="0"/>
            </a:endParaRPr>
          </a:p>
          <a:p>
            <a:pPr marL="469900" indent="-457200" algn="just">
              <a:lnSpc>
                <a:spcPct val="100000"/>
              </a:lnSpc>
              <a:spcBef>
                <a:spcPts val="325"/>
              </a:spcBef>
              <a:buFont typeface="AoyagiKouzanFontT"/>
              <a:buChar char="❏"/>
              <a:tabLst>
                <a:tab pos="469900" algn="l"/>
              </a:tabLst>
            </a:pPr>
            <a:r>
              <a:rPr dirty="0">
                <a:solidFill>
                  <a:schemeClr val="bg2">
                    <a:lumMod val="10000"/>
                  </a:schemeClr>
                </a:solidFill>
                <a:latin typeface="Roboto" panose="02000000000000000000" pitchFamily="2" charset="0"/>
              </a:rPr>
              <a:t>Handling the error</a:t>
            </a:r>
            <a:r>
              <a:rPr lang="en-US" dirty="0">
                <a:solidFill>
                  <a:schemeClr val="bg2">
                    <a:lumMod val="10000"/>
                  </a:schemeClr>
                </a:solidFill>
                <a:latin typeface="Roboto" panose="02000000000000000000" pitchFamily="2" charset="0"/>
              </a:rPr>
              <a:t> </a:t>
            </a:r>
            <a:r>
              <a:rPr dirty="0">
                <a:solidFill>
                  <a:schemeClr val="bg2">
                    <a:lumMod val="10000"/>
                  </a:schemeClr>
                </a:solidFill>
                <a:latin typeface="Roboto" panose="02000000000000000000" pitchFamily="2" charset="0"/>
              </a:rPr>
              <a:t>and NaN values in the dataset.</a:t>
            </a:r>
            <a:endParaRPr lang="en-US" dirty="0">
              <a:solidFill>
                <a:schemeClr val="bg2">
                  <a:lumMod val="10000"/>
                </a:schemeClr>
              </a:solidFill>
              <a:latin typeface="Roboto" panose="02000000000000000000" pitchFamily="2" charset="0"/>
            </a:endParaRPr>
          </a:p>
          <a:p>
            <a:pPr marL="12700" algn="just">
              <a:lnSpc>
                <a:spcPct val="100000"/>
              </a:lnSpc>
              <a:spcBef>
                <a:spcPts val="325"/>
              </a:spcBef>
              <a:tabLst>
                <a:tab pos="469900" algn="l"/>
              </a:tabLst>
            </a:pPr>
            <a:endParaRPr dirty="0">
              <a:solidFill>
                <a:schemeClr val="bg2">
                  <a:lumMod val="10000"/>
                </a:schemeClr>
              </a:solidFill>
              <a:latin typeface="Roboto" panose="02000000000000000000" pitchFamily="2" charset="0"/>
            </a:endParaRPr>
          </a:p>
          <a:p>
            <a:pPr marL="469265" marR="5080"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Designing multiple visualizations to summarize the information in  the dataset and successfully communicate the results and trends to  the reader</a:t>
            </a:r>
            <a:r>
              <a:rPr sz="16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235" y="486342"/>
            <a:ext cx="1730843"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Conclusion’s</a:t>
            </a:r>
          </a:p>
        </p:txBody>
      </p:sp>
      <p:sp>
        <p:nvSpPr>
          <p:cNvPr id="5" name="TextBox 4">
            <a:extLst>
              <a:ext uri="{FF2B5EF4-FFF2-40B4-BE49-F238E27FC236}">
                <a16:creationId xmlns:a16="http://schemas.microsoft.com/office/drawing/2014/main" id="{9BD31DA0-8834-FC51-1402-CB075986CBD6}"/>
              </a:ext>
            </a:extLst>
          </p:cNvPr>
          <p:cNvSpPr txBox="1"/>
          <p:nvPr/>
        </p:nvSpPr>
        <p:spPr>
          <a:xfrm>
            <a:off x="389860" y="1031697"/>
            <a:ext cx="8576930" cy="3539430"/>
          </a:xfrm>
          <a:prstGeom prst="rect">
            <a:avLst/>
          </a:prstGeom>
          <a:solidFill>
            <a:schemeClr val="accent2">
              <a:lumMod val="10000"/>
              <a:lumOff val="9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Among all the regions "Middle East &amp; North Africa" has the most number of killed people Approx 1.4 Lakhs followed by "South-Asia" &amp; "Sub-Saharan Africa</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"Taliban" is the most powerful, dangerous and the most active gang among all the gangs, followed by “Islamic state of Iraq and the levant(ISIL)" and "shining path(SL)".</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The most targeted attacks are on "Private Citizens &amp; Property" which is approximately 40% and 10-20% is the target on "Military", "Police", "Government", "Business".</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seen that explosives were used in around 51.09% of the attacks, followed by Firearms accounted for 32.35% of the attacks".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25C414E1-89F3-C858-85D3-F979A95D951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Lst>
          </a:blip>
          <a:stretch>
            <a:fillRect/>
          </a:stretch>
        </p:blipFill>
        <p:spPr>
          <a:xfrm>
            <a:off x="1905000" y="571500"/>
            <a:ext cx="5334000" cy="40005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23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F2DB-9E4F-E438-A229-714B10EF0ECC}"/>
              </a:ext>
            </a:extLst>
          </p:cNvPr>
          <p:cNvSpPr>
            <a:spLocks noGrp="1"/>
          </p:cNvSpPr>
          <p:nvPr>
            <p:ph type="title"/>
          </p:nvPr>
        </p:nvSpPr>
        <p:spPr>
          <a:xfrm>
            <a:off x="682061" y="485448"/>
            <a:ext cx="2315263" cy="572700"/>
          </a:xfrm>
        </p:spPr>
        <p:txBody>
          <a:bodyPr/>
          <a:lstStyle/>
          <a:p>
            <a:r>
              <a:rPr lang="en-US" sz="2000" b="1" u="sng" dirty="0">
                <a:solidFill>
                  <a:schemeClr val="tx1"/>
                </a:solidFill>
                <a:latin typeface="Times New Roman" panose="02020603050405020304" pitchFamily="18" charset="0"/>
                <a:cs typeface="Times New Roman" panose="02020603050405020304" pitchFamily="18" charset="0"/>
              </a:rPr>
              <a:t>Table of contents</a:t>
            </a:r>
            <a:br>
              <a:rPr lang="en-US" sz="2800" b="1" u="sng"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40D6A5D5-4511-8D24-43AC-C47F137DB242}"/>
              </a:ext>
            </a:extLst>
          </p:cNvPr>
          <p:cNvSpPr txBox="1"/>
          <p:nvPr/>
        </p:nvSpPr>
        <p:spPr>
          <a:xfrm>
            <a:off x="682061" y="1058148"/>
            <a:ext cx="7400439" cy="3754874"/>
          </a:xfrm>
          <a:prstGeom prst="rect">
            <a:avLst/>
          </a:prstGeom>
          <a:solidFill>
            <a:schemeClr val="accent1">
              <a:lumMod val="40000"/>
              <a:lumOff val="60000"/>
            </a:schemeClr>
          </a:solidFill>
        </p:spPr>
        <p:txBody>
          <a:bodyPr wrap="square">
            <a:spAutoFit/>
          </a:bodyPr>
          <a:lstStyle/>
          <a:p>
            <a:r>
              <a:rPr lang="en-US" dirty="0">
                <a:solidFill>
                  <a:schemeClr val="bg2">
                    <a:lumMod val="10000"/>
                  </a:schemeClr>
                </a:solidFill>
                <a:latin typeface="Times New Roman" panose="02020603050405020304" pitchFamily="18" charset="0"/>
                <a:cs typeface="Times New Roman" panose="02020603050405020304" pitchFamily="18" charset="0"/>
              </a:rPr>
              <a:t>1. Introduction.</a:t>
            </a:r>
          </a:p>
          <a:p>
            <a:r>
              <a:rPr lang="en-US" dirty="0">
                <a:solidFill>
                  <a:schemeClr val="bg2">
                    <a:lumMod val="10000"/>
                  </a:schemeClr>
                </a:solidFill>
                <a:latin typeface="Times New Roman" panose="02020603050405020304" pitchFamily="18" charset="0"/>
                <a:cs typeface="Times New Roman" panose="02020603050405020304" pitchFamily="18" charset="0"/>
              </a:rPr>
              <a:t>2. Problem Statement.</a:t>
            </a:r>
          </a:p>
          <a:p>
            <a:r>
              <a:rPr lang="en-US" dirty="0">
                <a:solidFill>
                  <a:schemeClr val="bg2">
                    <a:lumMod val="10000"/>
                  </a:schemeClr>
                </a:solidFill>
                <a:latin typeface="Times New Roman" panose="02020603050405020304" pitchFamily="18" charset="0"/>
                <a:cs typeface="Times New Roman" panose="02020603050405020304" pitchFamily="18" charset="0"/>
              </a:rPr>
              <a:t>3. Dataset Preparation.</a:t>
            </a:r>
          </a:p>
          <a:p>
            <a:r>
              <a:rPr lang="en-US" dirty="0">
                <a:solidFill>
                  <a:schemeClr val="bg2">
                    <a:lumMod val="10000"/>
                  </a:schemeClr>
                </a:solidFill>
                <a:latin typeface="Times New Roman" panose="02020603050405020304" pitchFamily="18" charset="0"/>
                <a:cs typeface="Times New Roman" panose="02020603050405020304" pitchFamily="18" charset="0"/>
              </a:rPr>
              <a:t>4. Data Summary.</a:t>
            </a:r>
          </a:p>
          <a:p>
            <a:r>
              <a:rPr lang="en-US" sz="1400" i="0" dirty="0">
                <a:solidFill>
                  <a:schemeClr val="bg2">
                    <a:lumMod val="10000"/>
                  </a:schemeClr>
                </a:solidFill>
                <a:effectLst/>
                <a:latin typeface="Times New Roman" panose="02020603050405020304" pitchFamily="18" charset="0"/>
                <a:cs typeface="Times New Roman" panose="02020603050405020304" pitchFamily="18" charset="0"/>
              </a:rPr>
              <a:t>5. Analysis and visualization of data.</a:t>
            </a:r>
          </a:p>
          <a:p>
            <a:r>
              <a:rPr lang="en-US" dirty="0">
                <a:solidFill>
                  <a:schemeClr val="bg2">
                    <a:lumMod val="10000"/>
                  </a:schemeClr>
                </a:solidFill>
                <a:latin typeface="Times New Roman" panose="02020603050405020304" pitchFamily="18" charset="0"/>
                <a:cs typeface="Times New Roman" panose="02020603050405020304" pitchFamily="18" charset="0"/>
              </a:rPr>
              <a:t> 5.1 </a:t>
            </a:r>
            <a:r>
              <a:rPr lang="en-US" sz="1400" dirty="0">
                <a:solidFill>
                  <a:schemeClr val="accent2"/>
                </a:solidFill>
                <a:effectLst/>
                <a:latin typeface="Times New Roman" panose="02020603050405020304" pitchFamily="18" charset="0"/>
                <a:cs typeface="Times New Roman" panose="02020603050405020304" pitchFamily="18" charset="0"/>
              </a:rPr>
              <a:t>Heatmap of Correlation matrix for visual understanding</a:t>
            </a:r>
            <a:endParaRPr lang="en-US" sz="1400" i="0" dirty="0">
              <a:solidFill>
                <a:schemeClr val="bg2">
                  <a:lumMod val="10000"/>
                </a:schemeClr>
              </a:solidFill>
              <a:effectLst/>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anose="02020603050405020304" pitchFamily="18" charset="0"/>
                <a:cs typeface="Times New Roman" panose="02020603050405020304" pitchFamily="18" charset="0"/>
              </a:rPr>
              <a:t> 5.2 Analysis based on pattern of number of attacks per year.</a:t>
            </a:r>
          </a:p>
          <a:p>
            <a:r>
              <a:rPr lang="en-US" dirty="0">
                <a:solidFill>
                  <a:schemeClr val="bg2">
                    <a:lumMod val="10000"/>
                  </a:schemeClr>
                </a:solidFill>
                <a:latin typeface="Times New Roman" panose="02020603050405020304" pitchFamily="18" charset="0"/>
                <a:cs typeface="Times New Roman" panose="02020603050405020304" pitchFamily="18" charset="0"/>
              </a:rPr>
              <a:t> 5.3 Analysis based on yearly growth of terrorist attack.</a:t>
            </a:r>
            <a:endParaRPr lang="en-US" i="1" dirty="0">
              <a:solidFill>
                <a:schemeClr val="bg2">
                  <a:lumMod val="10000"/>
                </a:schemeClr>
              </a:solidFill>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anose="02020603050405020304" pitchFamily="18" charset="0"/>
                <a:cs typeface="Times New Roman" panose="02020603050405020304" pitchFamily="18" charset="0"/>
              </a:rPr>
              <a:t>   </a:t>
            </a:r>
            <a:r>
              <a:rPr lang="en-US" i="1" dirty="0">
                <a:solidFill>
                  <a:schemeClr val="bg2">
                    <a:lumMod val="10000"/>
                  </a:schemeClr>
                </a:solidFill>
                <a:latin typeface="Times New Roman" panose="02020603050405020304" pitchFamily="18" charset="0"/>
                <a:cs typeface="Times New Roman" panose="02020603050405020304" pitchFamily="18" charset="0"/>
              </a:rPr>
              <a:t>5.3.1 based on region.</a:t>
            </a:r>
          </a:p>
          <a:p>
            <a:r>
              <a:rPr lang="en-US" dirty="0">
                <a:solidFill>
                  <a:schemeClr val="bg2">
                    <a:lumMod val="10000"/>
                  </a:schemeClr>
                </a:solidFill>
                <a:latin typeface="Times New Roman" panose="02020603050405020304" pitchFamily="18" charset="0"/>
                <a:cs typeface="Times New Roman" panose="02020603050405020304" pitchFamily="18" charset="0"/>
              </a:rPr>
              <a:t> 5.4 Analysis 0f number of attacks and killed per region.</a:t>
            </a:r>
          </a:p>
          <a:p>
            <a:r>
              <a:rPr lang="en-US" sz="1400" i="0" dirty="0">
                <a:solidFill>
                  <a:schemeClr val="bg2">
                    <a:lumMod val="10000"/>
                  </a:schemeClr>
                </a:solidFill>
                <a:effectLst/>
                <a:latin typeface="Times New Roman" panose="02020603050405020304" pitchFamily="18" charset="0"/>
                <a:cs typeface="Times New Roman" panose="02020603050405020304" pitchFamily="18" charset="0"/>
              </a:rPr>
              <a:t>   </a:t>
            </a:r>
            <a:r>
              <a:rPr lang="en-US" sz="1400" i="1" dirty="0">
                <a:solidFill>
                  <a:schemeClr val="bg2">
                    <a:lumMod val="10000"/>
                  </a:schemeClr>
                </a:solidFill>
                <a:effectLst/>
                <a:latin typeface="Times New Roman" panose="02020603050405020304" pitchFamily="18" charset="0"/>
                <a:cs typeface="Times New Roman" panose="02020603050405020304" pitchFamily="18" charset="0"/>
              </a:rPr>
              <a:t>5.4.1 based on most region.</a:t>
            </a:r>
          </a:p>
          <a:p>
            <a:r>
              <a:rPr lang="en-US" dirty="0">
                <a:solidFill>
                  <a:schemeClr val="bg2">
                    <a:lumMod val="10000"/>
                  </a:schemeClr>
                </a:solidFill>
                <a:latin typeface="Times New Roman" panose="02020603050405020304" pitchFamily="18" charset="0"/>
                <a:cs typeface="Times New Roman" panose="02020603050405020304" pitchFamily="18" charset="0"/>
              </a:rPr>
              <a:t> 5.5 Country wise analysis.</a:t>
            </a:r>
          </a:p>
          <a:p>
            <a:r>
              <a:rPr lang="en-US" sz="1400" i="0" dirty="0">
                <a:solidFill>
                  <a:schemeClr val="bg2">
                    <a:lumMod val="10000"/>
                  </a:schemeClr>
                </a:solidFill>
                <a:effectLst/>
                <a:latin typeface="Times New Roman" panose="02020603050405020304" pitchFamily="18" charset="0"/>
                <a:cs typeface="Times New Roman" panose="02020603050405020304" pitchFamily="18" charset="0"/>
              </a:rPr>
              <a:t>   </a:t>
            </a:r>
            <a:r>
              <a:rPr lang="en-US" i="1" dirty="0">
                <a:solidFill>
                  <a:schemeClr val="bg2">
                    <a:lumMod val="10000"/>
                  </a:schemeClr>
                </a:solidFill>
                <a:latin typeface="Times New Roman" panose="02020603050405020304" pitchFamily="18" charset="0"/>
                <a:cs typeface="Times New Roman" panose="02020603050405020304" pitchFamily="18" charset="0"/>
              </a:rPr>
              <a:t>5.5.1 Country Iraq.</a:t>
            </a:r>
          </a:p>
          <a:p>
            <a:r>
              <a:rPr lang="en-US" sz="1400" i="1" dirty="0">
                <a:solidFill>
                  <a:schemeClr val="bg2">
                    <a:lumMod val="10000"/>
                  </a:schemeClr>
                </a:solidFill>
                <a:effectLst/>
                <a:latin typeface="Times New Roman" panose="02020603050405020304" pitchFamily="18" charset="0"/>
                <a:cs typeface="Times New Roman" panose="02020603050405020304" pitchFamily="18" charset="0"/>
              </a:rPr>
              <a:t>   5.5.2 Country India.</a:t>
            </a:r>
          </a:p>
          <a:p>
            <a:r>
              <a:rPr lang="en-US" i="1" dirty="0">
                <a:solidFill>
                  <a:schemeClr val="bg2">
                    <a:lumMod val="10000"/>
                  </a:schemeClr>
                </a:solidFill>
                <a:latin typeface="Times New Roman" panose="02020603050405020304" pitchFamily="18" charset="0"/>
                <a:cs typeface="Times New Roman" panose="02020603050405020304" pitchFamily="18" charset="0"/>
              </a:rPr>
              <a:t> </a:t>
            </a:r>
            <a:r>
              <a:rPr lang="en-US" dirty="0">
                <a:solidFill>
                  <a:schemeClr val="bg2">
                    <a:lumMod val="10000"/>
                  </a:schemeClr>
                </a:solidFill>
                <a:latin typeface="Times New Roman" panose="02020603050405020304" pitchFamily="18" charset="0"/>
                <a:cs typeface="Times New Roman" panose="02020603050405020304" pitchFamily="18" charset="0"/>
              </a:rPr>
              <a:t>5.6  Analysis of most used weapon by </a:t>
            </a:r>
            <a:r>
              <a:rPr lang="en-US" sz="1400" dirty="0">
                <a:solidFill>
                  <a:schemeClr val="accent2"/>
                </a:solidFill>
                <a:latin typeface="Times New Roman" panose="02020603050405020304" pitchFamily="18" charset="0"/>
                <a:cs typeface="Times New Roman" panose="02020603050405020304" pitchFamily="18" charset="0"/>
              </a:rPr>
              <a:t>Terrorist Organization.</a:t>
            </a:r>
            <a:endParaRPr lang="en-US" sz="1400" dirty="0">
              <a:solidFill>
                <a:schemeClr val="bg2">
                  <a:lumMod val="10000"/>
                </a:schemeClr>
              </a:solidFill>
              <a:effectLst/>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anose="02020603050405020304" pitchFamily="18" charset="0"/>
                <a:cs typeface="Times New Roman" panose="02020603050405020304" pitchFamily="18" charset="0"/>
              </a:rPr>
              <a:t>6. Challenge Faced.</a:t>
            </a:r>
          </a:p>
          <a:p>
            <a:r>
              <a:rPr lang="en-US" sz="1400" i="0" dirty="0">
                <a:solidFill>
                  <a:schemeClr val="bg2">
                    <a:lumMod val="10000"/>
                  </a:schemeClr>
                </a:solidFill>
                <a:effectLst/>
                <a:latin typeface="Times New Roman" panose="02020603050405020304" pitchFamily="18" charset="0"/>
                <a:cs typeface="Times New Roman" panose="02020603050405020304" pitchFamily="18" charset="0"/>
              </a:rPr>
              <a:t>7. Conclusion.</a:t>
            </a:r>
          </a:p>
        </p:txBody>
      </p:sp>
    </p:spTree>
    <p:extLst>
      <p:ext uri="{BB962C8B-B14F-4D97-AF65-F5344CB8AC3E}">
        <p14:creationId xmlns:p14="http://schemas.microsoft.com/office/powerpoint/2010/main" val="316941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2AF00-DFC3-119E-2334-03DFA2CDB226}"/>
              </a:ext>
            </a:extLst>
          </p:cNvPr>
          <p:cNvSpPr txBox="1"/>
          <p:nvPr/>
        </p:nvSpPr>
        <p:spPr>
          <a:xfrm>
            <a:off x="563526" y="655798"/>
            <a:ext cx="7917710" cy="3354765"/>
          </a:xfrm>
          <a:prstGeom prst="rect">
            <a:avLst/>
          </a:prstGeom>
          <a:noFill/>
        </p:spPr>
        <p:txBody>
          <a:bodyPr wrap="square">
            <a:spAutoFit/>
          </a:bodyPr>
          <a:lstStyle/>
          <a:p>
            <a:r>
              <a:rPr lang="en-US" sz="2000" b="1" u="sng" dirty="0">
                <a:solidFill>
                  <a:schemeClr val="tx1"/>
                </a:solidFill>
              </a:rPr>
              <a:t>Introduction</a:t>
            </a:r>
          </a:p>
          <a:p>
            <a:endParaRPr lang="en-US" dirty="0"/>
          </a:p>
          <a:p>
            <a:r>
              <a:rPr lang="en-US" sz="1800" b="1" i="1" u="sng" dirty="0">
                <a:solidFill>
                  <a:schemeClr val="bg2">
                    <a:lumMod val="10000"/>
                  </a:schemeClr>
                </a:solidFill>
              </a:rPr>
              <a:t>Definition of Terrorism </a:t>
            </a:r>
            <a:r>
              <a:rPr lang="en-US" sz="1600" b="1" dirty="0">
                <a:solidFill>
                  <a:schemeClr val="bg2">
                    <a:lumMod val="10000"/>
                  </a:schemeClr>
                </a:solidFill>
              </a:rPr>
              <a:t>:-</a:t>
            </a:r>
          </a:p>
          <a:p>
            <a:endParaRPr lang="en-US" sz="1600" b="1" dirty="0">
              <a:solidFill>
                <a:schemeClr val="bg2">
                  <a:lumMod val="10000"/>
                </a:schemeClr>
              </a:solidFill>
            </a:endParaRPr>
          </a:p>
          <a:p>
            <a:r>
              <a:rPr lang="en-US" dirty="0"/>
              <a:t>                                 </a:t>
            </a:r>
            <a:r>
              <a:rPr lang="en-US" sz="1600" dirty="0"/>
              <a:t>"The calculated use of unlawful violence or threat of unlawful violence to inculcate fear; intended to coerce or to intimidate governments or societies in the pursuit of goals that are generally political, religious, or ideological" </a:t>
            </a:r>
          </a:p>
          <a:p>
            <a:endParaRPr lang="en-US" sz="1600" dirty="0"/>
          </a:p>
          <a:p>
            <a:r>
              <a:rPr lang="en-US" sz="1600" dirty="0"/>
              <a:t>• The objective is to perform Exploratory Data Analysis on global terrorism dataset to find out the hot zone of terrorism </a:t>
            </a:r>
          </a:p>
          <a:p>
            <a:endParaRPr lang="en-US" sz="1600" dirty="0"/>
          </a:p>
          <a:p>
            <a:r>
              <a:rPr lang="en-US" sz="1600" dirty="0"/>
              <a:t>• Exploratory data analysis is nothing but analyzing the given data and finding the trends, patterns.</a:t>
            </a:r>
          </a:p>
        </p:txBody>
      </p:sp>
      <p:pic>
        <p:nvPicPr>
          <p:cNvPr id="9218" name="Picture 2" descr="Terrorism Images - Free Download on Freepik">
            <a:extLst>
              <a:ext uri="{FF2B5EF4-FFF2-40B4-BE49-F238E27FC236}">
                <a16:creationId xmlns:a16="http://schemas.microsoft.com/office/drawing/2014/main" id="{794CE2F0-3BD3-4286-5402-4709E0E9B60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563526" y="1123293"/>
            <a:ext cx="7765310" cy="329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02" y="764304"/>
            <a:ext cx="2388782" cy="333425"/>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chemeClr val="tx1"/>
                </a:solidFill>
              </a:rPr>
              <a:t>Problem </a:t>
            </a:r>
            <a:r>
              <a:rPr lang="en-US" sz="2000" b="1" u="sng" dirty="0">
                <a:solidFill>
                  <a:schemeClr val="tx1"/>
                </a:solidFill>
              </a:rPr>
              <a:t>statement</a:t>
            </a:r>
            <a:endParaRPr sz="2000" b="1" u="sng" dirty="0">
              <a:solidFill>
                <a:schemeClr val="tx1"/>
              </a:solidFill>
            </a:endParaRPr>
          </a:p>
        </p:txBody>
      </p:sp>
      <p:sp>
        <p:nvSpPr>
          <p:cNvPr id="7" name="object 7">
            <a:extLst>
              <a:ext uri="{FF2B5EF4-FFF2-40B4-BE49-F238E27FC236}">
                <a16:creationId xmlns:a16="http://schemas.microsoft.com/office/drawing/2014/main" id="{35E9BFFF-2AD2-42A2-07E4-484BD9EBEA83}"/>
              </a:ext>
            </a:extLst>
          </p:cNvPr>
          <p:cNvSpPr/>
          <p:nvPr/>
        </p:nvSpPr>
        <p:spPr>
          <a:xfrm>
            <a:off x="2672314" y="1097729"/>
            <a:ext cx="3615070" cy="3382122"/>
          </a:xfrm>
          <a:prstGeom prst="rect">
            <a:avLst/>
          </a:prstGeom>
          <a:blipFill>
            <a:blip r:embed="rId2" cstate="print">
              <a:alphaModFix amt="35000"/>
              <a:extLst>
                <a:ext uri="{BEBA8EAE-BF5A-486C-A8C5-ECC9F3942E4B}">
                  <a14:imgProps xmlns:a14="http://schemas.microsoft.com/office/drawing/2010/main">
                    <a14:imgLayer r:embed="rId3">
                      <a14:imgEffect>
                        <a14:sharpenSoften amount="50000"/>
                      </a14:imgEffect>
                      <a14:imgEffect>
                        <a14:colorTemperature colorTemp="8800"/>
                      </a14:imgEffect>
                    </a14:imgLayer>
                  </a14:imgProps>
                </a:ext>
              </a:extLst>
            </a:blip>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4FB41F5-1A2C-2DB2-95AD-3E8727C1D203}"/>
              </a:ext>
            </a:extLst>
          </p:cNvPr>
          <p:cNvSpPr txBox="1"/>
          <p:nvPr/>
        </p:nvSpPr>
        <p:spPr>
          <a:xfrm>
            <a:off x="645041" y="1382231"/>
            <a:ext cx="7853917" cy="2523768"/>
          </a:xfrm>
          <a:prstGeom prst="rect">
            <a:avLst/>
          </a:prstGeom>
          <a:noFill/>
        </p:spPr>
        <p:txBody>
          <a:bodyPr wrap="square" rtlCol="0">
            <a:spAutoFit/>
          </a:bodyPr>
          <a:lstStyle/>
          <a:p>
            <a:pPr algn="l"/>
            <a:r>
              <a:rPr lang="en-US" sz="1600" dirty="0"/>
              <a:t>The Global Terrorism Database (GTD) is an open-source database including information on terrorist attacks around the world from 1970 through 2017. </a:t>
            </a:r>
          </a:p>
          <a:p>
            <a:pPr algn="l"/>
            <a:r>
              <a:rPr lang="en-US" sz="16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endParaRPr lang="en-US" sz="1600" dirty="0"/>
          </a:p>
          <a:p>
            <a:pPr algn="l"/>
            <a:r>
              <a:rPr lang="en-US" sz="1600" dirty="0"/>
              <a:t>Explore and analyze the data to discover key findings pertaining to terrorist activities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4219" y="1363177"/>
            <a:ext cx="8424982" cy="2074927"/>
          </a:xfrm>
          <a:prstGeom prst="rect">
            <a:avLst/>
          </a:prstGeom>
          <a:solidFill>
            <a:schemeClr val="accent6">
              <a:lumMod val="20000"/>
              <a:lumOff val="80000"/>
            </a:schemeClr>
          </a:solidFill>
        </p:spPr>
        <p:txBody>
          <a:bodyPr vert="horz" wrap="square" lIns="0" tIns="12700" rIns="0" bIns="0" rtlCol="0">
            <a:sp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sz="1600" i="1" u="sng" dirty="0">
                <a:ea typeface="+mn-ea"/>
              </a:rPr>
              <a:t>Loading the dataset</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Load the Global Terrorism Dataset by mounting the drive.</a:t>
            </a:r>
            <a:endParaRPr dirty="0">
              <a:solidFill>
                <a:schemeClr val="bg1">
                  <a:lumMod val="75000"/>
                </a:schemeClr>
              </a:solidFill>
              <a:latin typeface="Roboto" panose="02000000000000000000" pitchFamily="2" charset="0"/>
              <a:ea typeface="+mn-ea"/>
            </a:endParaRPr>
          </a:p>
          <a:p>
            <a:pPr>
              <a:lnSpc>
                <a:spcPct val="100000"/>
              </a:lnSpc>
              <a:spcBef>
                <a:spcPts val="15"/>
              </a:spcBef>
            </a:pPr>
            <a:endParaRPr dirty="0">
              <a:solidFill>
                <a:schemeClr val="bg1">
                  <a:lumMod val="75000"/>
                </a:schemeClr>
              </a:solidFill>
              <a:latin typeface="Roboto" panose="02000000000000000000" pitchFamily="2" charset="0"/>
              <a:ea typeface="+mn-ea"/>
            </a:endParaRPr>
          </a:p>
          <a:p>
            <a:pPr marL="355600" indent="-342900">
              <a:lnSpc>
                <a:spcPct val="100000"/>
              </a:lnSpc>
              <a:buClr>
                <a:srgbClr val="000000"/>
              </a:buClr>
              <a:buSzPct val="93333"/>
              <a:buFont typeface="Calibri"/>
              <a:buChar char="▪"/>
              <a:tabLst>
                <a:tab pos="354965" algn="l"/>
                <a:tab pos="355600" algn="l"/>
              </a:tabLst>
            </a:pPr>
            <a:r>
              <a:rPr sz="1600" i="1" u="sng" dirty="0">
                <a:ea typeface="+mn-ea"/>
              </a:rPr>
              <a:t>Import Libraries</a:t>
            </a:r>
            <a:r>
              <a:rPr dirty="0">
                <a:solidFill>
                  <a:schemeClr val="bg1">
                    <a:lumMod val="75000"/>
                  </a:schemeClr>
                </a:solidFill>
                <a:latin typeface="Roboto" panose="02000000000000000000" pitchFamily="2" charset="0"/>
                <a:ea typeface="+mn-ea"/>
              </a:rPr>
              <a:t>: NumPy, Pandas, Seaborn and Matplotlib</a:t>
            </a:r>
          </a:p>
          <a:p>
            <a:pPr>
              <a:lnSpc>
                <a:spcPct val="100000"/>
              </a:lnSpc>
              <a:spcBef>
                <a:spcPts val="20"/>
              </a:spcBef>
              <a:buFont typeface="Calibri"/>
              <a:buChar char="▪"/>
            </a:pPr>
            <a:endParaRPr dirty="0">
              <a:solidFill>
                <a:schemeClr val="bg1">
                  <a:lumMod val="75000"/>
                </a:schemeClr>
              </a:solidFill>
              <a:latin typeface="Roboto" panose="02000000000000000000" pitchFamily="2" charset="0"/>
              <a:ea typeface="+mn-ea"/>
            </a:endParaRPr>
          </a:p>
          <a:p>
            <a:pPr marL="355600" marR="5080" indent="-342900" algn="just">
              <a:lnSpc>
                <a:spcPct val="100000"/>
              </a:lnSpc>
              <a:buClr>
                <a:srgbClr val="000000"/>
              </a:buClr>
              <a:buSzPct val="93333"/>
              <a:buFont typeface="Calibri"/>
              <a:buChar char="▪"/>
              <a:tabLst>
                <a:tab pos="355600" algn="l"/>
              </a:tabLst>
            </a:pPr>
            <a:r>
              <a:rPr sz="1600" i="1" u="sng" dirty="0">
                <a:ea typeface="+mn-ea"/>
              </a:rPr>
              <a:t>Data cleaning</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Finding </a:t>
            </a:r>
            <a:r>
              <a:rPr dirty="0">
                <a:solidFill>
                  <a:schemeClr val="bg1">
                    <a:lumMod val="75000"/>
                  </a:schemeClr>
                </a:solidFill>
                <a:latin typeface="Roboto" panose="02000000000000000000" pitchFamily="2" charset="0"/>
                <a:ea typeface="+mn-ea"/>
              </a:rPr>
              <a:t> </a:t>
            </a:r>
            <a:r>
              <a:rPr lang="en-US" dirty="0">
                <a:solidFill>
                  <a:schemeClr val="bg1">
                    <a:lumMod val="75000"/>
                  </a:schemeClr>
                </a:solidFill>
                <a:latin typeface="Roboto" panose="02000000000000000000" pitchFamily="2" charset="0"/>
                <a:ea typeface="+mn-ea"/>
              </a:rPr>
              <a:t>n</a:t>
            </a:r>
            <a:r>
              <a:rPr dirty="0">
                <a:solidFill>
                  <a:schemeClr val="bg1">
                    <a:lumMod val="75000"/>
                  </a:schemeClr>
                </a:solidFill>
                <a:latin typeface="Roboto" panose="02000000000000000000" pitchFamily="2" charset="0"/>
                <a:ea typeface="+mn-ea"/>
              </a:rPr>
              <a:t>ull values, </a:t>
            </a:r>
            <a:r>
              <a:rPr lang="en-US" dirty="0">
                <a:solidFill>
                  <a:schemeClr val="bg1">
                    <a:lumMod val="75000"/>
                  </a:schemeClr>
                </a:solidFill>
                <a:latin typeface="Roboto" panose="02000000000000000000" pitchFamily="2" charset="0"/>
                <a:ea typeface="+mn-ea"/>
              </a:rPr>
              <a:t>Replacing the null value with zero, Finding duplicate values, Creating the copy of main dataset etc.</a:t>
            </a:r>
            <a:endParaRPr dirty="0">
              <a:solidFill>
                <a:schemeClr val="bg1">
                  <a:lumMod val="75000"/>
                </a:schemeClr>
              </a:solidFill>
              <a:latin typeface="Roboto" panose="02000000000000000000" pitchFamily="2" charset="0"/>
              <a:ea typeface="+mn-ea"/>
            </a:endParaRPr>
          </a:p>
          <a:p>
            <a:pPr>
              <a:lnSpc>
                <a:spcPct val="100000"/>
              </a:lnSpc>
              <a:spcBef>
                <a:spcPts val="15"/>
              </a:spcBef>
              <a:buFont typeface="Calibri"/>
              <a:buChar char="▪"/>
            </a:pPr>
            <a:endParaRPr dirty="0">
              <a:solidFill>
                <a:schemeClr val="bg1">
                  <a:lumMod val="75000"/>
                </a:schemeClr>
              </a:solidFill>
              <a:latin typeface="Roboto" panose="02000000000000000000" pitchFamily="2" charset="0"/>
              <a:ea typeface="+mn-ea"/>
            </a:endParaRPr>
          </a:p>
          <a:p>
            <a:pPr marL="355600" marR="6985" indent="-342900" algn="just">
              <a:lnSpc>
                <a:spcPct val="100000"/>
              </a:lnSpc>
              <a:spcBef>
                <a:spcPts val="5"/>
              </a:spcBef>
              <a:buClr>
                <a:srgbClr val="000000"/>
              </a:buClr>
              <a:buSzPct val="93333"/>
              <a:buFont typeface="Calibri"/>
              <a:buChar char="▪"/>
              <a:tabLst>
                <a:tab pos="355600" algn="l"/>
              </a:tabLst>
            </a:pPr>
            <a:r>
              <a:rPr sz="1600" i="1" u="sng" dirty="0">
                <a:ea typeface="+mn-ea"/>
              </a:rPr>
              <a:t>Exploratory</a:t>
            </a:r>
            <a:r>
              <a:rPr lang="en-US" sz="1600" i="1" u="sng" dirty="0">
                <a:ea typeface="+mn-ea"/>
              </a:rPr>
              <a:t> </a:t>
            </a:r>
            <a:r>
              <a:rPr sz="1600" i="1" u="sng" dirty="0">
                <a:ea typeface="+mn-ea"/>
              </a:rPr>
              <a:t>Data Analysis</a:t>
            </a:r>
            <a:r>
              <a:rPr dirty="0">
                <a:solidFill>
                  <a:schemeClr val="bg1">
                    <a:lumMod val="75000"/>
                  </a:schemeClr>
                </a:solidFill>
                <a:latin typeface="Roboto" panose="02000000000000000000" pitchFamily="2" charset="0"/>
                <a:ea typeface="+mn-ea"/>
              </a:rPr>
              <a:t>: Analyzing the data sets to summarize their main characteristics using statistical graphics  and data visualizations method.</a:t>
            </a:r>
          </a:p>
        </p:txBody>
      </p:sp>
      <p:sp>
        <p:nvSpPr>
          <p:cNvPr id="6" name="object 6"/>
          <p:cNvSpPr txBox="1">
            <a:spLocks noGrp="1"/>
          </p:cNvSpPr>
          <p:nvPr>
            <p:ph type="title"/>
          </p:nvPr>
        </p:nvSpPr>
        <p:spPr>
          <a:xfrm>
            <a:off x="668743" y="772835"/>
            <a:ext cx="3256279"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rgbClr val="C00000"/>
                </a:solidFill>
                <a:latin typeface="+mj-lt"/>
              </a:rPr>
              <a:t>Dataset Preparation</a:t>
            </a:r>
            <a:endParaRPr sz="2400" b="1" u="sng"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3778" y="614443"/>
            <a:ext cx="1761952" cy="320601"/>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rgbClr val="C00000"/>
                </a:solidFill>
                <a:latin typeface="+mj-lt"/>
                <a:cs typeface="Verdana"/>
              </a:rPr>
              <a:t>Data</a:t>
            </a:r>
            <a:r>
              <a:rPr lang="en-US" sz="2000" b="1" u="sng" spc="-85" dirty="0">
                <a:solidFill>
                  <a:srgbClr val="C00000"/>
                </a:solidFill>
                <a:latin typeface="Verdana"/>
                <a:cs typeface="Verdana"/>
              </a:rPr>
              <a:t> </a:t>
            </a:r>
            <a:r>
              <a:rPr lang="en-US" sz="2000" b="1" u="sng" spc="-85" dirty="0">
                <a:solidFill>
                  <a:srgbClr val="C00000"/>
                </a:solidFill>
                <a:latin typeface="+mj-lt"/>
                <a:cs typeface="Verdana"/>
              </a:rPr>
              <a:t>summary </a:t>
            </a:r>
            <a:endParaRPr sz="2000" b="1" u="sng" dirty="0">
              <a:solidFill>
                <a:schemeClr val="bg1">
                  <a:lumMod val="75000"/>
                </a:schemeClr>
              </a:solidFill>
              <a:latin typeface="+mj-lt"/>
              <a:cs typeface="Verdana"/>
            </a:endParaRPr>
          </a:p>
        </p:txBody>
      </p:sp>
      <p:graphicFrame>
        <p:nvGraphicFramePr>
          <p:cNvPr id="3" name="Table 4">
            <a:extLst>
              <a:ext uri="{FF2B5EF4-FFF2-40B4-BE49-F238E27FC236}">
                <a16:creationId xmlns:a16="http://schemas.microsoft.com/office/drawing/2014/main" id="{421707A3-C4E2-5717-DFF6-CB8A7C2AF946}"/>
              </a:ext>
            </a:extLst>
          </p:cNvPr>
          <p:cNvGraphicFramePr>
            <a:graphicFrameLocks noGrp="1"/>
          </p:cNvGraphicFramePr>
          <p:nvPr>
            <p:extLst>
              <p:ext uri="{D42A27DB-BD31-4B8C-83A1-F6EECF244321}">
                <p14:modId xmlns:p14="http://schemas.microsoft.com/office/powerpoint/2010/main" val="341012096"/>
              </p:ext>
            </p:extLst>
          </p:nvPr>
        </p:nvGraphicFramePr>
        <p:xfrm>
          <a:off x="1077433" y="1191497"/>
          <a:ext cx="7258493" cy="3337560"/>
        </p:xfrm>
        <a:graphic>
          <a:graphicData uri="http://schemas.openxmlformats.org/drawingml/2006/table">
            <a:tbl>
              <a:tblPr firstRow="1" bandRow="1">
                <a:tableStyleId>{D27102A9-8310-4765-A935-A1911B00CA55}</a:tableStyleId>
              </a:tblPr>
              <a:tblGrid>
                <a:gridCol w="1311863">
                  <a:extLst>
                    <a:ext uri="{9D8B030D-6E8A-4147-A177-3AD203B41FA5}">
                      <a16:colId xmlns:a16="http://schemas.microsoft.com/office/drawing/2014/main" val="351193946"/>
                    </a:ext>
                  </a:extLst>
                </a:gridCol>
                <a:gridCol w="5946630">
                  <a:extLst>
                    <a:ext uri="{9D8B030D-6E8A-4147-A177-3AD203B41FA5}">
                      <a16:colId xmlns:a16="http://schemas.microsoft.com/office/drawing/2014/main" val="1835839931"/>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Year</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Year of Terrorist Attack</a:t>
                      </a:r>
                    </a:p>
                  </a:txBody>
                  <a:tcPr/>
                </a:tc>
                <a:extLst>
                  <a:ext uri="{0D108BD9-81ED-4DB2-BD59-A6C34878D82A}">
                    <a16:rowId xmlns:a16="http://schemas.microsoft.com/office/drawing/2014/main" val="3429447968"/>
                  </a:ext>
                </a:extLst>
              </a:tr>
              <a:tr h="370840">
                <a:tc>
                  <a:txBody>
                    <a:bodyPr/>
                    <a:lstStyle/>
                    <a:p>
                      <a:r>
                        <a:rPr lang="en-US" sz="1600" b="0" i="0" u="none" strike="noStrike" cap="none" dirty="0">
                          <a:solidFill>
                            <a:srgbClr val="000000"/>
                          </a:solidFill>
                          <a:latin typeface="Arial"/>
                          <a:ea typeface="+mn-ea"/>
                          <a:cs typeface="Arial"/>
                          <a:sym typeface="Arial"/>
                        </a:rPr>
                        <a:t>Month</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Month of Terrorist Attack</a:t>
                      </a:r>
                    </a:p>
                  </a:txBody>
                  <a:tcPr/>
                </a:tc>
                <a:extLst>
                  <a:ext uri="{0D108BD9-81ED-4DB2-BD59-A6C34878D82A}">
                    <a16:rowId xmlns:a16="http://schemas.microsoft.com/office/drawing/2014/main" val="2218791337"/>
                  </a:ext>
                </a:extLst>
              </a:tr>
              <a:tr h="370840">
                <a:tc>
                  <a:txBody>
                    <a:bodyPr/>
                    <a:lstStyle/>
                    <a:p>
                      <a:r>
                        <a:rPr lang="en-US" sz="1600" b="0" i="0" u="none" strike="noStrike" cap="none" dirty="0">
                          <a:solidFill>
                            <a:srgbClr val="000000"/>
                          </a:solidFill>
                          <a:latin typeface="Arial"/>
                          <a:ea typeface="+mn-ea"/>
                          <a:cs typeface="Arial"/>
                          <a:sym typeface="Arial"/>
                        </a:rPr>
                        <a:t>Day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On which Day Terrorist Attack is happened</a:t>
                      </a:r>
                    </a:p>
                  </a:txBody>
                  <a:tcPr/>
                </a:tc>
                <a:extLst>
                  <a:ext uri="{0D108BD9-81ED-4DB2-BD59-A6C34878D82A}">
                    <a16:rowId xmlns:a16="http://schemas.microsoft.com/office/drawing/2014/main" val="212381217"/>
                  </a:ext>
                </a:extLst>
              </a:tr>
              <a:tr h="370840">
                <a:tc>
                  <a:txBody>
                    <a:bodyPr/>
                    <a:lstStyle/>
                    <a:p>
                      <a:r>
                        <a:rPr lang="en-US" sz="1600" b="0" i="0" u="none" strike="noStrike" cap="none" dirty="0">
                          <a:solidFill>
                            <a:srgbClr val="000000"/>
                          </a:solidFill>
                          <a:latin typeface="Arial"/>
                          <a:ea typeface="+mn-ea"/>
                          <a:cs typeface="Arial"/>
                          <a:sym typeface="Arial"/>
                        </a:rPr>
                        <a:t>Latitude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 Co-ordinates of Terrorist Attack point</a:t>
                      </a:r>
                    </a:p>
                  </a:txBody>
                  <a:tcPr/>
                </a:tc>
                <a:extLst>
                  <a:ext uri="{0D108BD9-81ED-4DB2-BD59-A6C34878D82A}">
                    <a16:rowId xmlns:a16="http://schemas.microsoft.com/office/drawing/2014/main" val="1717431686"/>
                  </a:ext>
                </a:extLst>
              </a:tr>
              <a:tr h="370840">
                <a:tc>
                  <a:txBody>
                    <a:bodyPr/>
                    <a:lstStyle/>
                    <a:p>
                      <a:r>
                        <a:rPr lang="en-US" sz="1600" b="0" i="0" u="none" strike="noStrike" cap="none" dirty="0">
                          <a:solidFill>
                            <a:srgbClr val="000000"/>
                          </a:solidFill>
                          <a:latin typeface="Arial"/>
                          <a:ea typeface="+mn-ea"/>
                          <a:cs typeface="Arial"/>
                          <a:sym typeface="Arial"/>
                        </a:rPr>
                        <a:t>Longitude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X Co-ordinate of Terrorist Attack point</a:t>
                      </a:r>
                    </a:p>
                  </a:txBody>
                  <a:tcPr/>
                </a:tc>
                <a:extLst>
                  <a:ext uri="{0D108BD9-81ED-4DB2-BD59-A6C34878D82A}">
                    <a16:rowId xmlns:a16="http://schemas.microsoft.com/office/drawing/2014/main" val="4029720938"/>
                  </a:ext>
                </a:extLst>
              </a:tr>
              <a:tr h="370840">
                <a:tc>
                  <a:txBody>
                    <a:bodyPr/>
                    <a:lstStyle/>
                    <a:p>
                      <a:r>
                        <a:rPr lang="en-US" sz="1600" b="0" i="0" u="none" strike="noStrike" cap="none" dirty="0">
                          <a:solidFill>
                            <a:srgbClr val="000000"/>
                          </a:solidFill>
                          <a:latin typeface="Arial"/>
                          <a:ea typeface="+mn-ea"/>
                          <a:cs typeface="Arial"/>
                          <a:sym typeface="Arial"/>
                        </a:rPr>
                        <a:t>Region</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Region of Terrorist Attack</a:t>
                      </a:r>
                    </a:p>
                  </a:txBody>
                  <a:tcPr/>
                </a:tc>
                <a:extLst>
                  <a:ext uri="{0D108BD9-81ED-4DB2-BD59-A6C34878D82A}">
                    <a16:rowId xmlns:a16="http://schemas.microsoft.com/office/drawing/2014/main" val="88256421"/>
                  </a:ext>
                </a:extLst>
              </a:tr>
              <a:tr h="370840">
                <a:tc>
                  <a:txBody>
                    <a:bodyPr/>
                    <a:lstStyle/>
                    <a:p>
                      <a:r>
                        <a:rPr lang="en-US" sz="1600" b="0" i="0" u="none" strike="noStrike" cap="none" dirty="0">
                          <a:solidFill>
                            <a:srgbClr val="000000"/>
                          </a:solidFill>
                          <a:latin typeface="Arial"/>
                          <a:ea typeface="+mn-ea"/>
                          <a:cs typeface="Arial"/>
                          <a:sym typeface="Arial"/>
                        </a:rPr>
                        <a:t>Country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Country of Terrorist Attack</a:t>
                      </a:r>
                    </a:p>
                  </a:txBody>
                  <a:tcPr/>
                </a:tc>
                <a:extLst>
                  <a:ext uri="{0D108BD9-81ED-4DB2-BD59-A6C34878D82A}">
                    <a16:rowId xmlns:a16="http://schemas.microsoft.com/office/drawing/2014/main" val="3420991716"/>
                  </a:ext>
                </a:extLst>
              </a:tr>
              <a:tr h="370840">
                <a:tc>
                  <a:txBody>
                    <a:bodyPr/>
                    <a:lstStyle/>
                    <a:p>
                      <a:r>
                        <a:rPr lang="en-US" sz="1600" b="0" i="0" u="none" strike="noStrike" cap="none" dirty="0">
                          <a:solidFill>
                            <a:srgbClr val="000000"/>
                          </a:solidFill>
                          <a:latin typeface="Arial"/>
                          <a:ea typeface="+mn-ea"/>
                          <a:cs typeface="Arial"/>
                          <a:sym typeface="Arial"/>
                        </a:rPr>
                        <a:t>State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State of Terrorist Attack</a:t>
                      </a:r>
                    </a:p>
                  </a:txBody>
                  <a:tcPr/>
                </a:tc>
                <a:extLst>
                  <a:ext uri="{0D108BD9-81ED-4DB2-BD59-A6C34878D82A}">
                    <a16:rowId xmlns:a16="http://schemas.microsoft.com/office/drawing/2014/main" val="486151630"/>
                  </a:ext>
                </a:extLst>
              </a:tr>
              <a:tr h="370840">
                <a:tc>
                  <a:txBody>
                    <a:bodyPr/>
                    <a:lstStyle/>
                    <a:p>
                      <a:r>
                        <a:rPr lang="en-US" sz="1600" b="0" i="0" u="none" strike="noStrike" cap="none" dirty="0">
                          <a:solidFill>
                            <a:srgbClr val="000000"/>
                          </a:solidFill>
                          <a:latin typeface="Arial"/>
                          <a:ea typeface="+mn-ea"/>
                          <a:cs typeface="Arial"/>
                          <a:sym typeface="Arial"/>
                        </a:rPr>
                        <a:t>city</a:t>
                      </a:r>
                    </a:p>
                  </a:txBody>
                  <a:tcPr/>
                </a:tc>
                <a:tc>
                  <a:txBody>
                    <a:bodyPr/>
                    <a:lstStyle/>
                    <a:p>
                      <a:pPr marR="0" algn="l" rtl="0" eaLnBrk="1" hangingPunct="1">
                        <a:lnSpc>
                          <a:spcPct val="100000"/>
                        </a:lnSpc>
                        <a:spcBef>
                          <a:spcPts val="0"/>
                        </a:spcBef>
                        <a:spcAft>
                          <a:spcPts val="0"/>
                        </a:spcAft>
                        <a:buClr>
                          <a:srgbClr val="000000"/>
                        </a:buClr>
                        <a:buFont typeface="Arial"/>
                      </a:pPr>
                      <a:r>
                        <a:rPr lang="en-US" sz="1400" b="0" i="0" u="none" strike="noStrike" cap="none" dirty="0">
                          <a:solidFill>
                            <a:schemeClr val="bg1">
                              <a:lumMod val="75000"/>
                            </a:schemeClr>
                          </a:solidFill>
                          <a:effectLst/>
                          <a:latin typeface="Roboto" panose="02000000000000000000" pitchFamily="2" charset="0"/>
                          <a:ea typeface="+mn-ea"/>
                          <a:cs typeface="Arial"/>
                          <a:sym typeface="Arial"/>
                        </a:rPr>
                        <a:t>City in which terrorist attack happen</a:t>
                      </a:r>
                    </a:p>
                  </a:txBody>
                  <a:tcPr/>
                </a:tc>
                <a:extLst>
                  <a:ext uri="{0D108BD9-81ED-4DB2-BD59-A6C34878D82A}">
                    <a16:rowId xmlns:a16="http://schemas.microsoft.com/office/drawing/2014/main" val="3374790788"/>
                  </a:ext>
                </a:extLst>
              </a:tr>
            </a:tbl>
          </a:graphicData>
        </a:graphic>
      </p:graphicFrame>
      <p:cxnSp>
        <p:nvCxnSpPr>
          <p:cNvPr id="9" name="Straight Connector 8">
            <a:extLst>
              <a:ext uri="{FF2B5EF4-FFF2-40B4-BE49-F238E27FC236}">
                <a16:creationId xmlns:a16="http://schemas.microsoft.com/office/drawing/2014/main" id="{349AD409-970A-F552-B616-DEDD6F671CD5}"/>
              </a:ext>
            </a:extLst>
          </p:cNvPr>
          <p:cNvCxnSpPr>
            <a:cxnSpLocks/>
          </p:cNvCxnSpPr>
          <p:nvPr/>
        </p:nvCxnSpPr>
        <p:spPr>
          <a:xfrm>
            <a:off x="2254103" y="1191497"/>
            <a:ext cx="0" cy="3337560"/>
          </a:xfrm>
          <a:prstGeom prst="line">
            <a:avLst/>
          </a:prstGeom>
          <a:ln>
            <a:solidFill>
              <a:schemeClr val="bg2">
                <a:lumMod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CE658FC-759F-FAD8-3327-295A1C0A7387}"/>
              </a:ext>
            </a:extLst>
          </p:cNvPr>
          <p:cNvGraphicFramePr>
            <a:graphicFrameLocks noGrp="1"/>
          </p:cNvGraphicFramePr>
          <p:nvPr>
            <p:extLst>
              <p:ext uri="{D42A27DB-BD31-4B8C-83A1-F6EECF244321}">
                <p14:modId xmlns:p14="http://schemas.microsoft.com/office/powerpoint/2010/main" val="1382452046"/>
              </p:ext>
            </p:extLst>
          </p:nvPr>
        </p:nvGraphicFramePr>
        <p:xfrm>
          <a:off x="822252" y="588336"/>
          <a:ext cx="7378994" cy="3855720"/>
        </p:xfrm>
        <a:graphic>
          <a:graphicData uri="http://schemas.openxmlformats.org/drawingml/2006/table">
            <a:tbl>
              <a:tblPr firstRow="1" bandRow="1">
                <a:tableStyleId>{D27102A9-8310-4765-A935-A1911B00CA55}</a:tableStyleId>
              </a:tblPr>
              <a:tblGrid>
                <a:gridCol w="1819163">
                  <a:extLst>
                    <a:ext uri="{9D8B030D-6E8A-4147-A177-3AD203B41FA5}">
                      <a16:colId xmlns:a16="http://schemas.microsoft.com/office/drawing/2014/main" val="1022081081"/>
                    </a:ext>
                  </a:extLst>
                </a:gridCol>
                <a:gridCol w="5559831">
                  <a:extLst>
                    <a:ext uri="{9D8B030D-6E8A-4147-A177-3AD203B41FA5}">
                      <a16:colId xmlns:a16="http://schemas.microsoft.com/office/drawing/2014/main" val="2926406022"/>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Attack_Type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Type of Terrorist Attack</a:t>
                      </a:r>
                    </a:p>
                  </a:txBody>
                  <a:tcPr/>
                </a:tc>
                <a:extLst>
                  <a:ext uri="{0D108BD9-81ED-4DB2-BD59-A6C34878D82A}">
                    <a16:rowId xmlns:a16="http://schemas.microsoft.com/office/drawing/2014/main" val="250451916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Killed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killed in the Terrorist Attack</a:t>
                      </a:r>
                    </a:p>
                  </a:txBody>
                  <a:tcPr/>
                </a:tc>
                <a:extLst>
                  <a:ext uri="{0D108BD9-81ED-4DB2-BD59-A6C34878D82A}">
                    <a16:rowId xmlns:a16="http://schemas.microsoft.com/office/drawing/2014/main" val="126596306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Gang_Name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Name of Terrorist Organization</a:t>
                      </a:r>
                    </a:p>
                  </a:txBody>
                  <a:tcPr/>
                </a:tc>
                <a:extLst>
                  <a:ext uri="{0D108BD9-81ED-4DB2-BD59-A6C34878D82A}">
                    <a16:rowId xmlns:a16="http://schemas.microsoft.com/office/drawing/2014/main" val="137160085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Wounded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Injured in the Terrorist Attack</a:t>
                      </a:r>
                    </a:p>
                  </a:txBody>
                  <a:tcPr/>
                </a:tc>
                <a:extLst>
                  <a:ext uri="{0D108BD9-81ED-4DB2-BD59-A6C34878D82A}">
                    <a16:rowId xmlns:a16="http://schemas.microsoft.com/office/drawing/2014/main" val="108253127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Main_Target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Main target of the Terrorist Attack</a:t>
                      </a:r>
                    </a:p>
                  </a:txBody>
                  <a:tcPr/>
                </a:tc>
                <a:extLst>
                  <a:ext uri="{0D108BD9-81ED-4DB2-BD59-A6C34878D82A}">
                    <a16:rowId xmlns:a16="http://schemas.microsoft.com/office/drawing/2014/main" val="2961312165"/>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Sub_Target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Sub target of Terrorist Attack</a:t>
                      </a:r>
                    </a:p>
                  </a:txBody>
                  <a:tcPr/>
                </a:tc>
                <a:extLst>
                  <a:ext uri="{0D108BD9-81ED-4DB2-BD59-A6C34878D82A}">
                    <a16:rowId xmlns:a16="http://schemas.microsoft.com/office/drawing/2014/main" val="428216525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Weapon_type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Weapon used in the Terrorist Attack</a:t>
                      </a:r>
                    </a:p>
                  </a:txBody>
                  <a:tcPr/>
                </a:tc>
                <a:extLst>
                  <a:ext uri="{0D108BD9-81ED-4DB2-BD59-A6C34878D82A}">
                    <a16:rowId xmlns:a16="http://schemas.microsoft.com/office/drawing/2014/main" val="340613561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Motive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Motive of Terrorist Attack</a:t>
                      </a:r>
                    </a:p>
                  </a:txBody>
                  <a:tcPr/>
                </a:tc>
                <a:extLst>
                  <a:ext uri="{0D108BD9-81ED-4DB2-BD59-A6C34878D82A}">
                    <a16:rowId xmlns:a16="http://schemas.microsoft.com/office/drawing/2014/main" val="231359103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Nationality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Nationality of Terrorist Organization</a:t>
                      </a:r>
                    </a:p>
                  </a:txBody>
                  <a:tcPr/>
                </a:tc>
                <a:extLst>
                  <a:ext uri="{0D108BD9-81ED-4DB2-BD59-A6C34878D82A}">
                    <a16:rowId xmlns:a16="http://schemas.microsoft.com/office/drawing/2014/main" val="270483375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Casualties</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It is the Sum of Number of people killed and Number of people Injured in the Terrorist Attack</a:t>
                      </a:r>
                    </a:p>
                  </a:txBody>
                  <a:tcPr/>
                </a:tc>
                <a:extLst>
                  <a:ext uri="{0D108BD9-81ED-4DB2-BD59-A6C34878D82A}">
                    <a16:rowId xmlns:a16="http://schemas.microsoft.com/office/drawing/2014/main" val="2665921991"/>
                  </a:ext>
                </a:extLst>
              </a:tr>
            </a:tbl>
          </a:graphicData>
        </a:graphic>
      </p:graphicFrame>
      <p:cxnSp>
        <p:nvCxnSpPr>
          <p:cNvPr id="7" name="Straight Connector 6">
            <a:extLst>
              <a:ext uri="{FF2B5EF4-FFF2-40B4-BE49-F238E27FC236}">
                <a16:creationId xmlns:a16="http://schemas.microsoft.com/office/drawing/2014/main" id="{B31F4EFC-E989-DC9A-55BA-5FDE6AF0853A}"/>
              </a:ext>
            </a:extLst>
          </p:cNvPr>
          <p:cNvCxnSpPr>
            <a:cxnSpLocks/>
          </p:cNvCxnSpPr>
          <p:nvPr/>
        </p:nvCxnSpPr>
        <p:spPr>
          <a:xfrm>
            <a:off x="2303720" y="439480"/>
            <a:ext cx="0" cy="39166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23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2E3C-0E64-2320-8D65-DFB2DBFD9E0B}"/>
              </a:ext>
            </a:extLst>
          </p:cNvPr>
          <p:cNvSpPr>
            <a:spLocks noGrp="1"/>
          </p:cNvSpPr>
          <p:nvPr>
            <p:ph type="title"/>
          </p:nvPr>
        </p:nvSpPr>
        <p:spPr>
          <a:xfrm>
            <a:off x="429942" y="145833"/>
            <a:ext cx="5805321" cy="390547"/>
          </a:xfrm>
        </p:spPr>
        <p:txBody>
          <a:bodyPr/>
          <a:lstStyle/>
          <a:p>
            <a:r>
              <a:rPr lang="en-US" sz="2400" b="1" i="0" u="sng" dirty="0">
                <a:solidFill>
                  <a:schemeClr val="tx1"/>
                </a:solidFill>
                <a:effectLst/>
                <a:latin typeface="Roboto" panose="02000000000000000000" pitchFamily="2" charset="0"/>
              </a:rPr>
              <a:t>Analysis and </a:t>
            </a:r>
            <a:r>
              <a:rPr lang="en-US" sz="2400" b="1" i="0" u="sng" dirty="0">
                <a:solidFill>
                  <a:schemeClr val="tx1"/>
                </a:solidFill>
                <a:effectLst/>
                <a:latin typeface="+mj-lt"/>
              </a:rPr>
              <a:t>visualization</a:t>
            </a:r>
            <a:r>
              <a:rPr lang="en-US" sz="2400" b="1" i="0" u="sng" dirty="0">
                <a:solidFill>
                  <a:schemeClr val="tx1"/>
                </a:solidFill>
                <a:effectLst/>
                <a:latin typeface="Roboto" panose="02000000000000000000" pitchFamily="2" charset="0"/>
              </a:rPr>
              <a:t> of data</a:t>
            </a:r>
            <a:endParaRPr lang="en-US" sz="2400" dirty="0"/>
          </a:p>
        </p:txBody>
      </p:sp>
      <p:pic>
        <p:nvPicPr>
          <p:cNvPr id="1026" name="Picture 2">
            <a:extLst>
              <a:ext uri="{FF2B5EF4-FFF2-40B4-BE49-F238E27FC236}">
                <a16:creationId xmlns:a16="http://schemas.microsoft.com/office/drawing/2014/main" id="{FD57EC68-79DF-32AB-F686-923779182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92811"/>
            <a:ext cx="6371519" cy="38758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CD9178-8E49-BA80-36B1-A8A008FA16ED}"/>
              </a:ext>
            </a:extLst>
          </p:cNvPr>
          <p:cNvSpPr txBox="1"/>
          <p:nvPr/>
        </p:nvSpPr>
        <p:spPr>
          <a:xfrm>
            <a:off x="429942" y="744224"/>
            <a:ext cx="6759135" cy="615553"/>
          </a:xfrm>
          <a:prstGeom prst="rect">
            <a:avLst/>
          </a:prstGeom>
          <a:noFill/>
        </p:spPr>
        <p:txBody>
          <a:bodyPr wrap="square">
            <a:spAutoFit/>
          </a:bodyPr>
          <a:lstStyle/>
          <a:p>
            <a:r>
              <a:rPr lang="en-US" sz="1800" b="1" u="sng" dirty="0">
                <a:solidFill>
                  <a:schemeClr val="accent2"/>
                </a:solidFill>
                <a:effectLst/>
                <a:latin typeface="Times New Roman" panose="02020603050405020304" pitchFamily="18" charset="0"/>
                <a:cs typeface="Times New Roman" panose="02020603050405020304" pitchFamily="18" charset="0"/>
              </a:rPr>
              <a:t>1.Heatmap of Correlation matrix for visual understanding</a:t>
            </a:r>
          </a:p>
          <a:p>
            <a:pPr algn="l"/>
            <a:endParaRPr lang="en-US" sz="1600" b="1" i="0" u="sng" dirty="0">
              <a:solidFill>
                <a:schemeClr val="bg2">
                  <a:lumMod val="10000"/>
                </a:schemeClr>
              </a:solidFill>
              <a:effectLst/>
              <a:latin typeface="+mj-lt"/>
            </a:endParaRPr>
          </a:p>
        </p:txBody>
      </p:sp>
      <p:sp>
        <p:nvSpPr>
          <p:cNvPr id="4" name="Flowchart: Process 3">
            <a:extLst>
              <a:ext uri="{FF2B5EF4-FFF2-40B4-BE49-F238E27FC236}">
                <a16:creationId xmlns:a16="http://schemas.microsoft.com/office/drawing/2014/main" id="{3E688BEC-32B6-3DF6-B263-6A1F5F6F3A26}"/>
              </a:ext>
            </a:extLst>
          </p:cNvPr>
          <p:cNvSpPr/>
          <p:nvPr/>
        </p:nvSpPr>
        <p:spPr>
          <a:xfrm>
            <a:off x="6597869" y="1192811"/>
            <a:ext cx="2017986" cy="3329376"/>
          </a:xfrm>
          <a:prstGeom prst="flowChartProcess">
            <a:avLst/>
          </a:prstGeom>
          <a:solidFill>
            <a:schemeClr val="accent1">
              <a:lumMod val="60000"/>
              <a:lumOff val="40000"/>
            </a:schemeClr>
          </a:solid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endParaRPr lang="en-US" dirty="0">
              <a:solidFill>
                <a:schemeClr val="bg2">
                  <a:lumMod val="10000"/>
                </a:schemeClr>
              </a:solidFill>
              <a:latin typeface="Roboto" panose="02000000000000000000" pitchFamily="2" charset="0"/>
            </a:endParaRPr>
          </a:p>
          <a:p>
            <a:pPr algn="l"/>
            <a:r>
              <a:rPr lang="en-US" b="0" i="0" dirty="0">
                <a:solidFill>
                  <a:srgbClr val="212121"/>
                </a:solidFill>
                <a:effectLst/>
                <a:latin typeface="Roboto" panose="02000000000000000000" pitchFamily="2" charset="0"/>
              </a:rPr>
              <a:t>1.Heatmap shows that the wounded and killed are correlated.</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2.Attack type and weapon used in the attack also hold close ties with each other as attack type is defined based on the weapons used in that incident.</a:t>
            </a:r>
          </a:p>
        </p:txBody>
      </p:sp>
    </p:spTree>
    <p:extLst>
      <p:ext uri="{BB962C8B-B14F-4D97-AF65-F5344CB8AC3E}">
        <p14:creationId xmlns:p14="http://schemas.microsoft.com/office/powerpoint/2010/main" val="237876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747818-DB7B-195B-84C3-EA1BD190802A}"/>
              </a:ext>
            </a:extLst>
          </p:cNvPr>
          <p:cNvSpPr txBox="1"/>
          <p:nvPr/>
        </p:nvSpPr>
        <p:spPr>
          <a:xfrm>
            <a:off x="691115" y="530261"/>
            <a:ext cx="4107712" cy="369332"/>
          </a:xfrm>
          <a:prstGeom prst="rect">
            <a:avLst/>
          </a:prstGeom>
          <a:noFill/>
        </p:spPr>
        <p:txBody>
          <a:bodyPr wrap="square">
            <a:spAutoFit/>
          </a:bodyPr>
          <a:lstStyle/>
          <a:p>
            <a:pPr algn="l"/>
            <a:r>
              <a:rPr lang="en-US" sz="1800" b="1" u="sng" dirty="0">
                <a:solidFill>
                  <a:schemeClr val="bg2">
                    <a:lumMod val="10000"/>
                  </a:schemeClr>
                </a:solidFill>
                <a:latin typeface="+mj-lt"/>
              </a:rPr>
              <a:t>2</a:t>
            </a:r>
            <a:r>
              <a:rPr lang="en-US" sz="1800" b="1" i="0" u="sng" dirty="0">
                <a:solidFill>
                  <a:schemeClr val="bg2">
                    <a:lumMod val="10000"/>
                  </a:schemeClr>
                </a:solidFill>
                <a:effectLst/>
                <a:latin typeface="+mj-lt"/>
              </a:rPr>
              <a:t>.Yearly growth of terrorist attacks</a:t>
            </a:r>
          </a:p>
        </p:txBody>
      </p:sp>
      <p:pic>
        <p:nvPicPr>
          <p:cNvPr id="1026" name="Picture 2">
            <a:extLst>
              <a:ext uri="{FF2B5EF4-FFF2-40B4-BE49-F238E27FC236}">
                <a16:creationId xmlns:a16="http://schemas.microsoft.com/office/drawing/2014/main" id="{0CB1E111-3F28-E56B-F2E0-58E202F16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5" y="1458876"/>
            <a:ext cx="5348177" cy="31543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004EB3-748F-649C-83BF-8B9501792175}"/>
              </a:ext>
            </a:extLst>
          </p:cNvPr>
          <p:cNvSpPr/>
          <p:nvPr/>
        </p:nvSpPr>
        <p:spPr>
          <a:xfrm>
            <a:off x="6535480" y="1034903"/>
            <a:ext cx="2261190" cy="360093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effectLst/>
                <a:latin typeface="Roboto" panose="02000000000000000000" pitchFamily="2" charset="0"/>
              </a:rPr>
              <a:t>Observation</a:t>
            </a:r>
            <a:r>
              <a:rPr lang="en-US" b="0" i="0" dirty="0">
                <a:solidFill>
                  <a:schemeClr val="bg2">
                    <a:lumMod val="10000"/>
                  </a:schemeClr>
                </a:solidFill>
                <a:effectLst/>
                <a:latin typeface="Roboto" panose="02000000000000000000" pitchFamily="2" charset="0"/>
              </a:rPr>
              <a:t> :-</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1.From the above graph we can say that After 2004 there is a large growth recorded in terrorist attack.</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2.Maximum Number of the attacks were recorded in year 2014</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3.Minimum number of attacks were recorded in the year 1971</a:t>
            </a:r>
          </a:p>
          <a:p>
            <a:pPr algn="ctr"/>
            <a:endParaRPr lang="en-US" dirty="0"/>
          </a:p>
        </p:txBody>
      </p:sp>
    </p:spTree>
    <p:extLst>
      <p:ext uri="{BB962C8B-B14F-4D97-AF65-F5344CB8AC3E}">
        <p14:creationId xmlns:p14="http://schemas.microsoft.com/office/powerpoint/2010/main" val="372747163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CapstoneProjectTemplate-210213-230632</Template>
  <TotalTime>7023</TotalTime>
  <Words>1340</Words>
  <Application>Microsoft Office PowerPoint</Application>
  <PresentationFormat>On-screen Show (16:9)</PresentationFormat>
  <Paragraphs>156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Verdana</vt:lpstr>
      <vt:lpstr>Wingdings</vt:lpstr>
      <vt:lpstr>Calibri</vt:lpstr>
      <vt:lpstr>Algerian</vt:lpstr>
      <vt:lpstr>AoyagiKouzanFontT</vt:lpstr>
      <vt:lpstr>Arial</vt:lpstr>
      <vt:lpstr>Roboto</vt:lpstr>
      <vt:lpstr>Times New Roman</vt:lpstr>
      <vt:lpstr>Simple Light</vt:lpstr>
      <vt:lpstr>Capstone Project - 01</vt:lpstr>
      <vt:lpstr>Table of contents </vt:lpstr>
      <vt:lpstr>PowerPoint Presentation</vt:lpstr>
      <vt:lpstr>Problem statement</vt:lpstr>
      <vt:lpstr>Dataset Preparation</vt:lpstr>
      <vt:lpstr>PowerPoint Presentation</vt:lpstr>
      <vt:lpstr>PowerPoint Presentation</vt:lpstr>
      <vt:lpstr>Analysis and visualization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Niranjan Dhage</cp:lastModifiedBy>
  <cp:revision>29</cp:revision>
  <dcterms:created xsi:type="dcterms:W3CDTF">2022-03-16T09:49:32Z</dcterms:created>
  <dcterms:modified xsi:type="dcterms:W3CDTF">2023-02-26T12:15:07Z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2023-02-23T12:29:22Z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4b19e553-ae6d-4d72-9cc5-e47acb537daf</vt:lpwstr>
  </property>
  <property fmtid="{D5CDD505-2E9C-101B-9397-08002B2CF9AE}" pid="8" name="MSIP_Label_a0819fa7-4367-4500-ba88-dd630d977609_ContentBits">
    <vt:lpwstr>0</vt:lpwstr>
  </property>
</Properties>
</file>