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049" r:id="rId1"/>
  </p:sldMasterIdLst>
  <p:notesMasterIdLst>
    <p:notesMasterId r:id="rId20"/>
  </p:notesMasterIdLst>
  <p:sldIdLst>
    <p:sldId id="338" r:id="rId2"/>
    <p:sldId id="337" r:id="rId3"/>
    <p:sldId id="321" r:id="rId4"/>
    <p:sldId id="292" r:id="rId5"/>
    <p:sldId id="289" r:id="rId6"/>
    <p:sldId id="336" r:id="rId7"/>
    <p:sldId id="350" r:id="rId8"/>
    <p:sldId id="339" r:id="rId9"/>
    <p:sldId id="341" r:id="rId10"/>
    <p:sldId id="349" r:id="rId11"/>
    <p:sldId id="345" r:id="rId12"/>
    <p:sldId id="346" r:id="rId13"/>
    <p:sldId id="347" r:id="rId14"/>
    <p:sldId id="348" r:id="rId15"/>
    <p:sldId id="344" r:id="rId16"/>
    <p:sldId id="272" r:id="rId17"/>
    <p:sldId id="282" r:id="rId18"/>
    <p:sldId id="322" r:id="rId19"/>
  </p:sldIdLst>
  <p:sldSz cx="9144000" cy="5143500" type="screen16x9"/>
  <p:notesSz cx="6858000" cy="9144000"/>
  <p:embeddedFontLst>
    <p:embeddedFont>
      <p:font typeface="Algerian" panose="04020705040A02060702" pitchFamily="82" charset="0"/>
      <p:regular r:id="rId21"/>
    </p:embeddedFont>
    <p:embeddedFont>
      <p:font typeface="Calibri" panose="020F0502020204030204" pitchFamily="34" charset="0"/>
      <p:regular r:id="rId22"/>
      <p:bold r:id="rId23"/>
      <p:italic r:id="rId24"/>
      <p:boldItalic r:id="rId25"/>
    </p:embeddedFont>
    <p:embeddedFont>
      <p:font typeface="Roboto" panose="02000000000000000000" pitchFamily="2" charset="0"/>
      <p:regular r:id="rId26"/>
      <p:bold r:id="rId27"/>
      <p:italic r:id="rId28"/>
      <p:boldItalic r:id="rId29"/>
    </p:embeddedFont>
    <p:embeddedFont>
      <p:font typeface="Verdana" panose="020B060403050404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Section 1" id="{2E5AB7C4-C45E-499A-B57D-8778B1C8565B}">
          <p14:sldIdLst>
            <p14:sldId id="338"/>
            <p14:sldId id="337"/>
            <p14:sldId id="321"/>
            <p14:sldId id="292"/>
            <p14:sldId id="289"/>
            <p14:sldId id="336"/>
            <p14:sldId id="350"/>
            <p14:sldId id="339"/>
            <p14:sldId id="341"/>
            <p14:sldId id="349"/>
            <p14:sldId id="345"/>
            <p14:sldId id="346"/>
            <p14:sldId id="347"/>
            <p14:sldId id="348"/>
            <p14:sldId id="344"/>
            <p14:sldId id="272"/>
            <p14:sldId id="282"/>
            <p14:sldId id="322"/>
          </p14:sldIdLst>
        </p14:section>
      </p14:sectionLst>
    </p:ext>
    <p:ext uri="{EFAFB233-063F-42B5-8137-9DF3F51BA10A}">
      <p15:sldGuideLst xmlns:p15="http://schemas.microsoft.com/office/powerpoint/2012/main">
        <p15:guide id="1" orient="horz" pos="1620">
          <p15:clr>
            <a:srgbClr val="000000"/>
          </p15:clr>
        </p15:guide>
        <p15:guide id="2" pos="2880">
          <p15:clr>
            <a:srgbClr val="000000"/>
          </p15:clr>
        </p15:guide>
      </p15:sldGuideLst>
    </p:ext>
    <p:ext uri="{2D200454-40CA-4A62-9FC3-DE9A4176ACB9}">
      <p15:notes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6" roundtripDataSignature="AMtx7mhYgjvvuK66aCKCF/P87p6u1nLor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2" autoAdjust="0"/>
    <p:restoredTop sz="94787" autoAdjust="0"/>
  </p:normalViewPr>
  <p:slideViewPr>
    <p:cSldViewPr snapToGrid="0">
      <p:cViewPr varScale="1">
        <p:scale>
          <a:sx n="81" d="100"/>
          <a:sy n="81" d="100"/>
        </p:scale>
        <p:origin x="860" y="60"/>
      </p:cViewPr>
      <p:guideLst>
        <p:guide orient="horz" pos="1620"/>
        <p:guide pos="2880"/>
      </p:guideLst>
    </p:cSldViewPr>
  </p:slideViewPr>
  <p:outlineViewPr>
    <p:cViewPr>
      <p:scale>
        <a:sx n="33" d="100"/>
        <a:sy n="33" d="100"/>
      </p:scale>
      <p:origin x="0" y="-11556"/>
    </p:cViewPr>
  </p:outlineViewPr>
  <p:notesTextViewPr>
    <p:cViewPr>
      <p:scale>
        <a:sx n="1" d="1"/>
        <a:sy n="1" d="1"/>
      </p:scale>
      <p:origin x="0" y="0"/>
    </p:cViewPr>
  </p:notesTextViewPr>
  <p:sorterViewPr>
    <p:cViewPr>
      <p:scale>
        <a:sx n="100" d="100"/>
        <a:sy n="100" d="100"/>
      </p:scale>
      <p:origin x="0" y="-3812"/>
    </p:cViewPr>
  </p:sorterViewPr>
  <p:notesViewPr>
    <p:cSldViewPr snapToGrid="0">
      <p:cViewPr varScale="1">
        <p:scale>
          <a:sx n="55" d="100"/>
          <a:sy n="55" d="100"/>
        </p:scale>
        <p:origin x="2604" y="4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56"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r>
              <a:rPr lang="en-US"/>
              <a:t>Click to edit Master title style</a:t>
            </a:r>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a:t>Click to edit Master subtitle style</a:t>
            </a:r>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151869704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59334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308798058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r>
              <a:rPr lang="en-US"/>
              <a:t>Click to edit Master title style</a:t>
            </a:r>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183980386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r>
              <a:rPr lang="en-US"/>
              <a:t>Click to edit Master title style</a:t>
            </a:r>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pPr lvl="0"/>
            <a:r>
              <a:rPr lang="en-US"/>
              <a:t>Click to edit Master text styles</a:t>
            </a: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pPr lvl="0"/>
            <a:r>
              <a:rPr lang="en-US"/>
              <a:t>Click to edit Master text styles</a:t>
            </a: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63791509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r>
              <a:rPr lang="en-US"/>
              <a:t>Click to edit Master title style</a:t>
            </a:r>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191481134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r>
              <a:rPr lang="en-US"/>
              <a:t>Click to edit Master title style</a:t>
            </a:r>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pPr lvl="0"/>
            <a:r>
              <a:rPr lang="en-US"/>
              <a:t>Click to edit Master text styles</a:t>
            </a: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369857481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r>
              <a:rPr lang="en-US"/>
              <a:t>Click to edit Master title style</a:t>
            </a:r>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99612229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r>
              <a:rPr lang="en-US"/>
              <a:t>Click to edit Master title style</a:t>
            </a:r>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pPr lvl="0"/>
            <a:r>
              <a:rPr lang="en-US"/>
              <a:t>Click to edit Master text styles</a:t>
            </a: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346215515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pPr lvl="0"/>
            <a:r>
              <a:rPr lang="en-US"/>
              <a:t>Click to edit Master text styles</a:t>
            </a: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209762922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pPr lvl="0"/>
            <a:r>
              <a:rPr lang="en-US"/>
              <a:t>Click to edit Master text styles</a:t>
            </a: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8491360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extLst>
      <p:ext uri="{BB962C8B-B14F-4D97-AF65-F5344CB8AC3E}">
        <p14:creationId xmlns:p14="http://schemas.microsoft.com/office/powerpoint/2010/main" val="2488596835"/>
      </p:ext>
    </p:extLst>
  </p:cSld>
  <p:clrMap bg1="lt1" tx1="dk1" bg2="dk2" tx2="lt2" accent1="accent1" accent2="accent2" accent3="accent3" accent4="accent4" accent5="accent5" accent6="accent6" hlink="hlink" folHlink="folHlink"/>
  <p:sldLayoutIdLst>
    <p:sldLayoutId id="2147484050"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1.png"/><Relationship Id="rId1" Type="http://schemas.openxmlformats.org/officeDocument/2006/relationships/slideLayout" Target="../slideLayouts/slideLayout10.xml"/><Relationship Id="rId4" Type="http://schemas.openxmlformats.org/officeDocument/2006/relationships/image" Target="../media/image2.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EC626-AFAE-6E47-C0C9-1A45BC64E8AB}"/>
              </a:ext>
            </a:extLst>
          </p:cNvPr>
          <p:cNvSpPr>
            <a:spLocks noGrp="1"/>
          </p:cNvSpPr>
          <p:nvPr>
            <p:ph type="ctrTitle"/>
          </p:nvPr>
        </p:nvSpPr>
        <p:spPr>
          <a:xfrm>
            <a:off x="311700" y="725215"/>
            <a:ext cx="8520600" cy="990171"/>
          </a:xfrm>
        </p:spPr>
        <p:txBody>
          <a:bodyPr/>
          <a:lstStyle/>
          <a:p>
            <a:r>
              <a:rPr lang="en-US" sz="4400" b="1" dirty="0">
                <a:solidFill>
                  <a:srgbClr val="C00000"/>
                </a:solidFill>
                <a:latin typeface="Algerian" panose="04020705040A02060702" pitchFamily="82" charset="0"/>
                <a:sym typeface="Arial"/>
              </a:rPr>
              <a:t>Capstone Project - 01</a:t>
            </a:r>
            <a:endParaRPr lang="en-US" sz="4400" dirty="0">
              <a:latin typeface="Algerian" panose="04020705040A02060702" pitchFamily="82" charset="0"/>
            </a:endParaRPr>
          </a:p>
        </p:txBody>
      </p:sp>
      <p:sp>
        <p:nvSpPr>
          <p:cNvPr id="3" name="Subtitle 2">
            <a:extLst>
              <a:ext uri="{FF2B5EF4-FFF2-40B4-BE49-F238E27FC236}">
                <a16:creationId xmlns:a16="http://schemas.microsoft.com/office/drawing/2014/main" id="{6FF3ECB3-A6C6-E91D-B2A9-A388A8EE89C1}"/>
              </a:ext>
            </a:extLst>
          </p:cNvPr>
          <p:cNvSpPr>
            <a:spLocks noGrp="1"/>
          </p:cNvSpPr>
          <p:nvPr>
            <p:ph type="subTitle" idx="1"/>
          </p:nvPr>
        </p:nvSpPr>
        <p:spPr>
          <a:xfrm>
            <a:off x="311700" y="1899746"/>
            <a:ext cx="8520600" cy="874985"/>
          </a:xfrm>
        </p:spPr>
        <p:txBody>
          <a:bodyPr/>
          <a:lstStyle/>
          <a:p>
            <a:r>
              <a:rPr lang="en-US" b="1" dirty="0">
                <a:solidFill>
                  <a:srgbClr val="002060"/>
                </a:solidFill>
              </a:rPr>
              <a:t>Global Terrorism Analysis</a:t>
            </a:r>
          </a:p>
          <a:p>
            <a:endParaRPr lang="en-US" sz="3200" b="1" dirty="0">
              <a:solidFill>
                <a:srgbClr val="002060"/>
              </a:solidFill>
            </a:endParaRPr>
          </a:p>
          <a:p>
            <a:r>
              <a:rPr lang="en-US" sz="2000" b="1" i="1" dirty="0">
                <a:solidFill>
                  <a:srgbClr val="002060"/>
                </a:solidFill>
              </a:rPr>
              <a:t>Project Type - EDA</a:t>
            </a:r>
          </a:p>
          <a:p>
            <a:r>
              <a:rPr lang="en-US" sz="2000" b="1" i="1" dirty="0">
                <a:solidFill>
                  <a:srgbClr val="002060"/>
                </a:solidFill>
              </a:rPr>
              <a:t>Contribution – Group</a:t>
            </a:r>
          </a:p>
          <a:p>
            <a:r>
              <a:rPr lang="en-US" sz="2000" b="1" i="1" dirty="0">
                <a:solidFill>
                  <a:srgbClr val="002060"/>
                </a:solidFill>
              </a:rPr>
              <a:t>Presented By – Niranjan Dhage</a:t>
            </a:r>
          </a:p>
          <a:p>
            <a:endParaRPr lang="en-US" dirty="0"/>
          </a:p>
        </p:txBody>
      </p:sp>
      <p:cxnSp>
        <p:nvCxnSpPr>
          <p:cNvPr id="5" name="Straight Connector 4">
            <a:extLst>
              <a:ext uri="{FF2B5EF4-FFF2-40B4-BE49-F238E27FC236}">
                <a16:creationId xmlns:a16="http://schemas.microsoft.com/office/drawing/2014/main" id="{F02AF6A7-4FD9-09FE-E5D2-B806D13A4B8C}"/>
              </a:ext>
            </a:extLst>
          </p:cNvPr>
          <p:cNvCxnSpPr>
            <a:cxnSpLocks/>
          </p:cNvCxnSpPr>
          <p:nvPr/>
        </p:nvCxnSpPr>
        <p:spPr>
          <a:xfrm>
            <a:off x="1488558" y="1571785"/>
            <a:ext cx="6166884"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8" name="Straight Connector 7">
            <a:extLst>
              <a:ext uri="{FF2B5EF4-FFF2-40B4-BE49-F238E27FC236}">
                <a16:creationId xmlns:a16="http://schemas.microsoft.com/office/drawing/2014/main" id="{3E23BCAA-F9DF-90F7-F39D-DDEB0A1A19B7}"/>
              </a:ext>
            </a:extLst>
          </p:cNvPr>
          <p:cNvCxnSpPr>
            <a:cxnSpLocks/>
          </p:cNvCxnSpPr>
          <p:nvPr/>
        </p:nvCxnSpPr>
        <p:spPr>
          <a:xfrm flipH="1">
            <a:off x="2473842" y="2406625"/>
            <a:ext cx="4352260" cy="0"/>
          </a:xfrm>
          <a:prstGeom prst="line">
            <a:avLst/>
          </a:prstGeom>
        </p:spPr>
        <p:style>
          <a:lnRef idx="2">
            <a:schemeClr val="accent2"/>
          </a:lnRef>
          <a:fillRef idx="0">
            <a:schemeClr val="accent2"/>
          </a:fillRef>
          <a:effectRef idx="1">
            <a:schemeClr val="accent2"/>
          </a:effectRef>
          <a:fontRef idx="minor">
            <a:schemeClr val="tx1"/>
          </a:fontRef>
        </p:style>
      </p:cxnSp>
      <p:pic>
        <p:nvPicPr>
          <p:cNvPr id="11266" name="Picture 2" descr="Terrorism Awareness | Ashland, VA - Official Website">
            <a:extLst>
              <a:ext uri="{FF2B5EF4-FFF2-40B4-BE49-F238E27FC236}">
                <a16:creationId xmlns:a16="http://schemas.microsoft.com/office/drawing/2014/main" id="{830CD689-0468-1B8B-1581-457E4FA932D8}"/>
              </a:ext>
            </a:extLst>
          </p:cNvPr>
          <p:cNvPicPr>
            <a:picLocks noChangeAspect="1" noChangeArrowheads="1"/>
          </p:cNvPicPr>
          <p:nvPr/>
        </p:nvPicPr>
        <p:blipFill>
          <a:blip r:embed="rId2">
            <a:alphaModFix amt="5000"/>
            <a:extLst>
              <a:ext uri="{28A0092B-C50C-407E-A947-70E740481C1C}">
                <a14:useLocalDpi xmlns:a14="http://schemas.microsoft.com/office/drawing/2010/main" val="0"/>
              </a:ext>
            </a:extLst>
          </a:blip>
          <a:srcRect/>
          <a:stretch>
            <a:fillRect/>
          </a:stretch>
        </p:blipFill>
        <p:spPr bwMode="auto">
          <a:xfrm>
            <a:off x="1633869" y="80492"/>
            <a:ext cx="5876261" cy="4919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8851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2267F4A-BD66-A296-7C3F-5A4D4F49B957}"/>
              </a:ext>
            </a:extLst>
          </p:cNvPr>
          <p:cNvSpPr txBox="1"/>
          <p:nvPr/>
        </p:nvSpPr>
        <p:spPr>
          <a:xfrm>
            <a:off x="7236878" y="1152871"/>
            <a:ext cx="1765232" cy="2677656"/>
          </a:xfrm>
          <a:prstGeom prst="rect">
            <a:avLst/>
          </a:prstGeom>
          <a:solidFill>
            <a:schemeClr val="accent3">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lgn="l"/>
            <a:r>
              <a:rPr lang="en-US" b="1" i="1" u="sng" dirty="0">
                <a:solidFill>
                  <a:schemeClr val="bg2">
                    <a:lumMod val="10000"/>
                  </a:schemeClr>
                </a:solidFill>
                <a:latin typeface="Roboto" panose="02000000000000000000" pitchFamily="2" charset="0"/>
                <a:ea typeface="+mn-ea"/>
                <a:cs typeface="+mn-cs"/>
              </a:rPr>
              <a:t>Observation:</a:t>
            </a:r>
            <a:r>
              <a:rPr lang="en-US" dirty="0">
                <a:solidFill>
                  <a:schemeClr val="bg2">
                    <a:lumMod val="10000"/>
                  </a:schemeClr>
                </a:solidFill>
                <a:latin typeface="Roboto" panose="02000000000000000000" pitchFamily="2" charset="0"/>
                <a:ea typeface="+mn-ea"/>
                <a:cs typeface="+mn-cs"/>
              </a:rPr>
              <a:t>-</a:t>
            </a:r>
          </a:p>
          <a:p>
            <a:pPr algn="l"/>
            <a:endParaRPr lang="en-US" dirty="0">
              <a:solidFill>
                <a:schemeClr val="bg2">
                  <a:lumMod val="10000"/>
                </a:schemeClr>
              </a:solidFill>
              <a:latin typeface="Roboto" panose="02000000000000000000" pitchFamily="2" charset="0"/>
              <a:ea typeface="+mn-ea"/>
              <a:cs typeface="+mn-cs"/>
            </a:endParaRPr>
          </a:p>
          <a:p>
            <a:pPr algn="l"/>
            <a:r>
              <a:rPr lang="en-US" dirty="0">
                <a:solidFill>
                  <a:schemeClr val="bg2">
                    <a:lumMod val="10000"/>
                  </a:schemeClr>
                </a:solidFill>
                <a:latin typeface="Roboto" panose="02000000000000000000" pitchFamily="2" charset="0"/>
                <a:ea typeface="+mn-ea"/>
                <a:cs typeface="+mn-cs"/>
              </a:rPr>
              <a:t>1.</a:t>
            </a:r>
            <a:r>
              <a:rPr lang="en-US" b="0" i="0" dirty="0">
                <a:solidFill>
                  <a:srgbClr val="212121"/>
                </a:solidFill>
                <a:effectLst/>
                <a:latin typeface="Roboto" panose="02000000000000000000" pitchFamily="2" charset="0"/>
              </a:rPr>
              <a:t> Graph shows Top 10 Most affected region of terrorism.</a:t>
            </a:r>
          </a:p>
          <a:p>
            <a:pPr algn="l"/>
            <a:r>
              <a:rPr lang="en-US" b="0" i="0" dirty="0">
                <a:solidFill>
                  <a:srgbClr val="212121"/>
                </a:solidFill>
                <a:effectLst/>
                <a:latin typeface="Roboto" panose="02000000000000000000" pitchFamily="2" charset="0"/>
              </a:rPr>
              <a:t>2.We can say that Terrorist Groups are most active in the region of Middle East &amp; North Africa and South Asia.</a:t>
            </a:r>
          </a:p>
        </p:txBody>
      </p:sp>
      <p:pic>
        <p:nvPicPr>
          <p:cNvPr id="2050" name="Picture 2">
            <a:extLst>
              <a:ext uri="{FF2B5EF4-FFF2-40B4-BE49-F238E27FC236}">
                <a16:creationId xmlns:a16="http://schemas.microsoft.com/office/drawing/2014/main" id="{89BFC842-F497-7064-1B29-368C84C312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52872"/>
            <a:ext cx="7126519" cy="353727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49C6EA6-E38D-26AB-4271-FFA8C1E62819}"/>
              </a:ext>
            </a:extLst>
          </p:cNvPr>
          <p:cNvSpPr txBox="1"/>
          <p:nvPr/>
        </p:nvSpPr>
        <p:spPr>
          <a:xfrm>
            <a:off x="394137" y="457383"/>
            <a:ext cx="5983016" cy="584775"/>
          </a:xfrm>
          <a:prstGeom prst="rect">
            <a:avLst/>
          </a:prstGeom>
          <a:noFill/>
        </p:spPr>
        <p:txBody>
          <a:bodyPr wrap="square">
            <a:spAutoFit/>
          </a:bodyPr>
          <a:lstStyle/>
          <a:p>
            <a:r>
              <a:rPr lang="en-US" sz="1800" b="1" u="sng" dirty="0">
                <a:solidFill>
                  <a:schemeClr val="accent2"/>
                </a:solidFill>
                <a:latin typeface="Times New Roman" panose="02020603050405020304" pitchFamily="18" charset="0"/>
                <a:cs typeface="Times New Roman" panose="02020603050405020304" pitchFamily="18" charset="0"/>
              </a:rPr>
              <a:t>4.</a:t>
            </a:r>
            <a:r>
              <a:rPr lang="en-US" sz="1800" b="1" u="sng" dirty="0">
                <a:solidFill>
                  <a:schemeClr val="accent2"/>
                </a:solidFill>
                <a:effectLst/>
                <a:latin typeface="Times New Roman" panose="02020603050405020304" pitchFamily="18" charset="0"/>
                <a:cs typeface="Times New Roman" panose="02020603050405020304" pitchFamily="18" charset="0"/>
              </a:rPr>
              <a:t>Bar Plot for number of attacks and killed per region</a:t>
            </a:r>
          </a:p>
          <a:p>
            <a:pPr algn="l"/>
            <a:endParaRPr lang="en-US" sz="1400" b="1" u="sng" dirty="0">
              <a:solidFill>
                <a:schemeClr val="bg2">
                  <a:lumMod val="10000"/>
                </a:schemeClr>
              </a:solidFill>
              <a:latin typeface="+mj-lt"/>
            </a:endParaRPr>
          </a:p>
        </p:txBody>
      </p:sp>
    </p:spTree>
    <p:extLst>
      <p:ext uri="{BB962C8B-B14F-4D97-AF65-F5344CB8AC3E}">
        <p14:creationId xmlns:p14="http://schemas.microsoft.com/office/powerpoint/2010/main" val="3648096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FD7741-EEA8-DF61-05E4-60FC1F2F5B50}"/>
              </a:ext>
            </a:extLst>
          </p:cNvPr>
          <p:cNvSpPr txBox="1"/>
          <p:nvPr/>
        </p:nvSpPr>
        <p:spPr>
          <a:xfrm>
            <a:off x="724968" y="193734"/>
            <a:ext cx="3030279" cy="646331"/>
          </a:xfrm>
          <a:prstGeom prst="rect">
            <a:avLst/>
          </a:prstGeom>
          <a:noFill/>
        </p:spPr>
        <p:txBody>
          <a:bodyPr wrap="square">
            <a:spAutoFit/>
          </a:bodyPr>
          <a:lstStyle/>
          <a:p>
            <a:pPr algn="l"/>
            <a:r>
              <a:rPr lang="en-US" sz="1800" b="1" u="sng" dirty="0">
                <a:solidFill>
                  <a:schemeClr val="bg2">
                    <a:lumMod val="10000"/>
                  </a:schemeClr>
                </a:solidFill>
                <a:latin typeface="+mj-lt"/>
              </a:rPr>
              <a:t>5.Country wise analysis</a:t>
            </a:r>
          </a:p>
          <a:p>
            <a:pPr algn="l"/>
            <a:endParaRPr lang="en-US" sz="1800" b="1" u="sng" dirty="0">
              <a:solidFill>
                <a:schemeClr val="bg2">
                  <a:lumMod val="10000"/>
                </a:schemeClr>
              </a:solidFill>
              <a:latin typeface="+mj-lt"/>
            </a:endParaRPr>
          </a:p>
        </p:txBody>
      </p:sp>
      <p:pic>
        <p:nvPicPr>
          <p:cNvPr id="7172" name="Picture 4">
            <a:extLst>
              <a:ext uri="{FF2B5EF4-FFF2-40B4-BE49-F238E27FC236}">
                <a16:creationId xmlns:a16="http://schemas.microsoft.com/office/drawing/2014/main" id="{2DBE7353-3AD7-44CA-9F8F-032A70E572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992" y="953814"/>
            <a:ext cx="8660015" cy="418968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43A11F0E-AD62-6E08-CE89-0D8E62D049CD}"/>
              </a:ext>
            </a:extLst>
          </p:cNvPr>
          <p:cNvSpPr txBox="1"/>
          <p:nvPr/>
        </p:nvSpPr>
        <p:spPr>
          <a:xfrm>
            <a:off x="3653261" y="516899"/>
            <a:ext cx="1628188" cy="338554"/>
          </a:xfrm>
          <a:prstGeom prst="rect">
            <a:avLst/>
          </a:prstGeom>
          <a:noFill/>
        </p:spPr>
        <p:txBody>
          <a:bodyPr wrap="square">
            <a:spAutoFit/>
          </a:bodyPr>
          <a:lstStyle/>
          <a:p>
            <a:r>
              <a:rPr lang="en-US" sz="1600" i="1" u="sng" dirty="0">
                <a:solidFill>
                  <a:srgbClr val="002060"/>
                </a:solidFill>
                <a:highlight>
                  <a:srgbClr val="FFFF00"/>
                </a:highlight>
                <a:latin typeface="Roboto" panose="02000000000000000000" pitchFamily="2" charset="0"/>
              </a:rPr>
              <a:t>5.1 Country Iraq</a:t>
            </a:r>
          </a:p>
        </p:txBody>
      </p:sp>
    </p:spTree>
    <p:extLst>
      <p:ext uri="{BB962C8B-B14F-4D97-AF65-F5344CB8AC3E}">
        <p14:creationId xmlns:p14="http://schemas.microsoft.com/office/powerpoint/2010/main" val="4210736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73C9E2-E379-3B7A-539C-842C398B4A29}"/>
              </a:ext>
            </a:extLst>
          </p:cNvPr>
          <p:cNvSpPr txBox="1"/>
          <p:nvPr/>
        </p:nvSpPr>
        <p:spPr>
          <a:xfrm>
            <a:off x="996220" y="391168"/>
            <a:ext cx="6794207" cy="1169551"/>
          </a:xfrm>
          <a:prstGeom prst="rect">
            <a:avLst/>
          </a:prstGeom>
          <a:solidFill>
            <a:schemeClr val="accent3">
              <a:lumMod val="60000"/>
              <a:lumOff val="40000"/>
            </a:schemeClr>
          </a:solidFill>
          <a:ln>
            <a:solidFill>
              <a:schemeClr val="bg1">
                <a:lumMod val="75000"/>
              </a:schemeClr>
            </a:solidFill>
          </a:ln>
          <a:effectLst/>
          <a:scene3d>
            <a:camera prst="orthographicFront">
              <a:rot lat="0" lon="0" rev="0"/>
            </a:camera>
            <a:lightRig rig="chilly" dir="t">
              <a:rot lat="0" lon="0" rev="18480000"/>
            </a:lightRig>
          </a:scene3d>
          <a:sp3d prstMaterial="clear">
            <a:bevelT h="63500"/>
          </a:sp3d>
        </p:spPr>
        <p:txBody>
          <a:bodyPr wrap="square">
            <a:spAutoFit/>
          </a:bodyPr>
          <a:lstStyle/>
          <a:p>
            <a:r>
              <a:rPr lang="en-US" dirty="0">
                <a:solidFill>
                  <a:schemeClr val="bg2">
                    <a:lumMod val="10000"/>
                  </a:schemeClr>
                </a:solidFill>
                <a:latin typeface="Roboto" panose="02000000000000000000" pitchFamily="2" charset="0"/>
              </a:rPr>
              <a:t>here we are doing the country wise analysis of terrorist attacks and by using the bar plot we can easily find out the most affected city and most safe city of the country. also most active terrorist organization in the respective country and what are the main targets of terrorist attack by getting exact figures. We can also find out the trends in the casualties from the year 1970 to 2017.</a:t>
            </a:r>
          </a:p>
        </p:txBody>
      </p:sp>
      <p:sp>
        <p:nvSpPr>
          <p:cNvPr id="5" name="TextBox 4">
            <a:extLst>
              <a:ext uri="{FF2B5EF4-FFF2-40B4-BE49-F238E27FC236}">
                <a16:creationId xmlns:a16="http://schemas.microsoft.com/office/drawing/2014/main" id="{F0A09916-4084-B3CF-0476-4A376121C6B3}"/>
              </a:ext>
            </a:extLst>
          </p:cNvPr>
          <p:cNvSpPr txBox="1"/>
          <p:nvPr/>
        </p:nvSpPr>
        <p:spPr>
          <a:xfrm>
            <a:off x="1221276" y="1888307"/>
            <a:ext cx="6344093" cy="2893100"/>
          </a:xfrm>
          <a:prstGeom prst="rect">
            <a:avLst/>
          </a:prstGeom>
          <a:solidFill>
            <a:schemeClr val="accent1">
              <a:lumMod val="40000"/>
              <a:lumOff val="60000"/>
            </a:schemeClr>
          </a:solidFill>
          <a:ln w="34925">
            <a:solidFill>
              <a:schemeClr val="accent4">
                <a:lumMod val="75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lgn="l"/>
            <a:r>
              <a:rPr lang="en-US" b="1" i="1" u="sng" dirty="0">
                <a:solidFill>
                  <a:schemeClr val="bg2">
                    <a:lumMod val="10000"/>
                  </a:schemeClr>
                </a:solidFill>
                <a:latin typeface="Roboto" panose="02000000000000000000" pitchFamily="2" charset="0"/>
              </a:rPr>
              <a:t>Observation</a:t>
            </a:r>
            <a:r>
              <a:rPr lang="en-US" dirty="0">
                <a:solidFill>
                  <a:schemeClr val="bg2">
                    <a:lumMod val="10000"/>
                  </a:schemeClr>
                </a:solidFill>
                <a:latin typeface="Roboto" panose="02000000000000000000" pitchFamily="2" charset="0"/>
              </a:rPr>
              <a:t> :-</a:t>
            </a:r>
          </a:p>
          <a:p>
            <a:pPr algn="l"/>
            <a:br>
              <a:rPr lang="en-US" dirty="0">
                <a:solidFill>
                  <a:schemeClr val="bg2">
                    <a:lumMod val="10000"/>
                  </a:schemeClr>
                </a:solidFill>
                <a:latin typeface="Roboto" panose="02000000000000000000" pitchFamily="2" charset="0"/>
              </a:rPr>
            </a:br>
            <a:r>
              <a:rPr lang="en-US" dirty="0">
                <a:solidFill>
                  <a:schemeClr val="bg2">
                    <a:lumMod val="10000"/>
                  </a:schemeClr>
                </a:solidFill>
                <a:latin typeface="Roboto" panose="02000000000000000000" pitchFamily="2" charset="0"/>
              </a:rPr>
              <a:t>1.Here we did the analysis of most affected country of terrorism Iraq.</a:t>
            </a:r>
          </a:p>
          <a:p>
            <a:pPr algn="l"/>
            <a:endParaRPr lang="en-US" dirty="0">
              <a:solidFill>
                <a:schemeClr val="bg2">
                  <a:lumMod val="10000"/>
                </a:schemeClr>
              </a:solidFill>
              <a:latin typeface="Roboto" panose="02000000000000000000" pitchFamily="2" charset="0"/>
            </a:endParaRPr>
          </a:p>
          <a:p>
            <a:pPr algn="l"/>
            <a:r>
              <a:rPr lang="en-US" dirty="0">
                <a:solidFill>
                  <a:schemeClr val="bg2">
                    <a:lumMod val="10000"/>
                  </a:schemeClr>
                </a:solidFill>
                <a:latin typeface="Roboto" panose="02000000000000000000" pitchFamily="2" charset="0"/>
              </a:rPr>
              <a:t>2.Most number of attacks happen in the Baghdad city of Iraq</a:t>
            </a:r>
          </a:p>
          <a:p>
            <a:pPr algn="l"/>
            <a:endParaRPr lang="en-US" dirty="0">
              <a:solidFill>
                <a:schemeClr val="bg2">
                  <a:lumMod val="10000"/>
                </a:schemeClr>
              </a:solidFill>
              <a:latin typeface="Roboto" panose="02000000000000000000" pitchFamily="2" charset="0"/>
            </a:endParaRPr>
          </a:p>
          <a:p>
            <a:pPr algn="l"/>
            <a:r>
              <a:rPr lang="en-US" dirty="0">
                <a:solidFill>
                  <a:schemeClr val="bg2">
                    <a:lumMod val="10000"/>
                  </a:schemeClr>
                </a:solidFill>
                <a:latin typeface="Roboto" panose="02000000000000000000" pitchFamily="2" charset="0"/>
              </a:rPr>
              <a:t>3.Islamic state of Iraq and the levant (ISIL) is the most active terrorist organization in the country which record highest attacks</a:t>
            </a:r>
          </a:p>
          <a:p>
            <a:pPr algn="l"/>
            <a:endParaRPr lang="en-US" dirty="0">
              <a:solidFill>
                <a:schemeClr val="bg2">
                  <a:lumMod val="10000"/>
                </a:schemeClr>
              </a:solidFill>
              <a:latin typeface="Roboto" panose="02000000000000000000" pitchFamily="2" charset="0"/>
            </a:endParaRPr>
          </a:p>
          <a:p>
            <a:pPr algn="l"/>
            <a:r>
              <a:rPr lang="en-US" dirty="0">
                <a:solidFill>
                  <a:schemeClr val="bg2">
                    <a:lumMod val="10000"/>
                  </a:schemeClr>
                </a:solidFill>
                <a:latin typeface="Roboto" panose="02000000000000000000" pitchFamily="2" charset="0"/>
              </a:rPr>
              <a:t>4.The number of casualties increases per year till 2014 later it is decreases.</a:t>
            </a:r>
          </a:p>
          <a:p>
            <a:pPr algn="l"/>
            <a:endParaRPr lang="en-US" dirty="0">
              <a:solidFill>
                <a:schemeClr val="bg2">
                  <a:lumMod val="10000"/>
                </a:schemeClr>
              </a:solidFill>
              <a:latin typeface="Roboto" panose="02000000000000000000" pitchFamily="2" charset="0"/>
            </a:endParaRPr>
          </a:p>
          <a:p>
            <a:pPr algn="l"/>
            <a:r>
              <a:rPr lang="en-US" dirty="0">
                <a:solidFill>
                  <a:schemeClr val="bg2">
                    <a:lumMod val="10000"/>
                  </a:schemeClr>
                </a:solidFill>
                <a:latin typeface="Roboto" panose="02000000000000000000" pitchFamily="2" charset="0"/>
              </a:rPr>
              <a:t>5.Main target of terrorist is private Citizens and Property followed by Police, Military, and Government</a:t>
            </a:r>
          </a:p>
        </p:txBody>
      </p:sp>
    </p:spTree>
    <p:extLst>
      <p:ext uri="{BB962C8B-B14F-4D97-AF65-F5344CB8AC3E}">
        <p14:creationId xmlns:p14="http://schemas.microsoft.com/office/powerpoint/2010/main" val="684090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8D6A91-BA31-46B4-938F-E07C37CB49D1}"/>
              </a:ext>
            </a:extLst>
          </p:cNvPr>
          <p:cNvSpPr txBox="1"/>
          <p:nvPr/>
        </p:nvSpPr>
        <p:spPr>
          <a:xfrm>
            <a:off x="3718644" y="268908"/>
            <a:ext cx="2248604" cy="338554"/>
          </a:xfrm>
          <a:prstGeom prst="rect">
            <a:avLst/>
          </a:prstGeom>
          <a:noFill/>
        </p:spPr>
        <p:txBody>
          <a:bodyPr wrap="square">
            <a:spAutoFit/>
          </a:bodyPr>
          <a:lstStyle/>
          <a:p>
            <a:pPr algn="l"/>
            <a:r>
              <a:rPr lang="en-US" sz="1600" i="1" u="sng" dirty="0">
                <a:solidFill>
                  <a:srgbClr val="002060"/>
                </a:solidFill>
                <a:highlight>
                  <a:srgbClr val="FFFF00"/>
                </a:highlight>
                <a:latin typeface="Roboto" panose="02000000000000000000" pitchFamily="2" charset="0"/>
              </a:rPr>
              <a:t>5.2 Country India</a:t>
            </a:r>
          </a:p>
        </p:txBody>
      </p:sp>
      <p:pic>
        <p:nvPicPr>
          <p:cNvPr id="8194" name="Picture 2">
            <a:extLst>
              <a:ext uri="{FF2B5EF4-FFF2-40B4-BE49-F238E27FC236}">
                <a16:creationId xmlns:a16="http://schemas.microsoft.com/office/drawing/2014/main" id="{8AD3655D-1CC9-E584-79EB-FD064AC551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762" y="607463"/>
            <a:ext cx="8372475" cy="43756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713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205DDA-1993-1DD4-5408-02DDA86F1D9E}"/>
              </a:ext>
            </a:extLst>
          </p:cNvPr>
          <p:cNvSpPr txBox="1"/>
          <p:nvPr/>
        </p:nvSpPr>
        <p:spPr>
          <a:xfrm>
            <a:off x="988828" y="1125200"/>
            <a:ext cx="7166343" cy="2893100"/>
          </a:xfrm>
          <a:prstGeom prst="rect">
            <a:avLst/>
          </a:prstGeom>
          <a:solidFill>
            <a:schemeClr val="bg2"/>
          </a:solidFill>
          <a:ln>
            <a:solidFill>
              <a:srgbClr val="92D050"/>
            </a:solidFill>
          </a:ln>
        </p:spPr>
        <p:txBody>
          <a:bodyPr wrap="square">
            <a:spAutoFit/>
          </a:bodyPr>
          <a:lstStyle/>
          <a:p>
            <a:pPr algn="l"/>
            <a:r>
              <a:rPr lang="en-US" b="1" i="1" u="sng" dirty="0">
                <a:solidFill>
                  <a:srgbClr val="002060"/>
                </a:solidFill>
                <a:latin typeface="Roboto" panose="02000000000000000000" pitchFamily="2" charset="0"/>
              </a:rPr>
              <a:t>Observation</a:t>
            </a:r>
            <a:r>
              <a:rPr lang="en-US" b="0" i="0" dirty="0">
                <a:solidFill>
                  <a:srgbClr val="D5D5D5"/>
                </a:solidFill>
                <a:effectLst/>
                <a:latin typeface="Roboto" panose="02000000000000000000" pitchFamily="2" charset="0"/>
              </a:rPr>
              <a:t> </a:t>
            </a:r>
            <a:r>
              <a:rPr lang="en-US" dirty="0">
                <a:solidFill>
                  <a:schemeClr val="bg2">
                    <a:lumMod val="10000"/>
                  </a:schemeClr>
                </a:solidFill>
                <a:latin typeface="Roboto" panose="02000000000000000000" pitchFamily="2" charset="0"/>
              </a:rPr>
              <a:t>:- </a:t>
            </a:r>
          </a:p>
          <a:p>
            <a:pPr algn="l"/>
            <a:endParaRPr lang="en-US" b="0" i="0" dirty="0">
              <a:solidFill>
                <a:srgbClr val="D5D5D5"/>
              </a:solidFill>
              <a:effectLst/>
              <a:latin typeface="Roboto" panose="02000000000000000000" pitchFamily="2" charset="0"/>
            </a:endParaRPr>
          </a:p>
          <a:p>
            <a:pPr algn="l"/>
            <a:r>
              <a:rPr lang="en-US" dirty="0">
                <a:solidFill>
                  <a:schemeClr val="bg2">
                    <a:lumMod val="10000"/>
                  </a:schemeClr>
                </a:solidFill>
                <a:latin typeface="Roboto" panose="02000000000000000000" pitchFamily="2" charset="0"/>
              </a:rPr>
              <a:t>1.Here we did the analysis of most affected country of terrorism India.</a:t>
            </a:r>
          </a:p>
          <a:p>
            <a:pPr algn="l"/>
            <a:endParaRPr lang="en-US" dirty="0">
              <a:solidFill>
                <a:schemeClr val="bg2">
                  <a:lumMod val="10000"/>
                </a:schemeClr>
              </a:solidFill>
              <a:latin typeface="Roboto" panose="02000000000000000000" pitchFamily="2" charset="0"/>
            </a:endParaRPr>
          </a:p>
          <a:p>
            <a:pPr algn="l"/>
            <a:r>
              <a:rPr lang="en-US" dirty="0">
                <a:solidFill>
                  <a:schemeClr val="bg2">
                    <a:lumMod val="10000"/>
                  </a:schemeClr>
                </a:solidFill>
                <a:latin typeface="Roboto" panose="02000000000000000000" pitchFamily="2" charset="0"/>
              </a:rPr>
              <a:t>2.Most number of attacks happen in the </a:t>
            </a:r>
            <a:r>
              <a:rPr lang="en-US" dirty="0" err="1">
                <a:solidFill>
                  <a:schemeClr val="bg2">
                    <a:lumMod val="10000"/>
                  </a:schemeClr>
                </a:solidFill>
                <a:latin typeface="Roboto" panose="02000000000000000000" pitchFamily="2" charset="0"/>
              </a:rPr>
              <a:t>Shrinagar</a:t>
            </a:r>
            <a:r>
              <a:rPr lang="en-US" dirty="0">
                <a:solidFill>
                  <a:schemeClr val="bg2">
                    <a:lumMod val="10000"/>
                  </a:schemeClr>
                </a:solidFill>
                <a:latin typeface="Roboto" panose="02000000000000000000" pitchFamily="2" charset="0"/>
              </a:rPr>
              <a:t> city of India</a:t>
            </a:r>
          </a:p>
          <a:p>
            <a:pPr algn="l"/>
            <a:endParaRPr lang="en-US" dirty="0">
              <a:solidFill>
                <a:schemeClr val="bg2">
                  <a:lumMod val="10000"/>
                </a:schemeClr>
              </a:solidFill>
              <a:latin typeface="Roboto" panose="02000000000000000000" pitchFamily="2" charset="0"/>
            </a:endParaRPr>
          </a:p>
          <a:p>
            <a:pPr algn="l"/>
            <a:r>
              <a:rPr lang="en-US" dirty="0">
                <a:solidFill>
                  <a:schemeClr val="bg2">
                    <a:lumMod val="10000"/>
                  </a:schemeClr>
                </a:solidFill>
                <a:latin typeface="Roboto" panose="02000000000000000000" pitchFamily="2" charset="0"/>
              </a:rPr>
              <a:t>3.Communist party of India - Maoist(cpi-Maoist) is the most active terrorist organization in the country which record highest attacks</a:t>
            </a:r>
          </a:p>
          <a:p>
            <a:pPr algn="l"/>
            <a:endParaRPr lang="en-US" dirty="0">
              <a:solidFill>
                <a:schemeClr val="bg2">
                  <a:lumMod val="10000"/>
                </a:schemeClr>
              </a:solidFill>
              <a:latin typeface="Roboto" panose="02000000000000000000" pitchFamily="2" charset="0"/>
            </a:endParaRPr>
          </a:p>
          <a:p>
            <a:pPr algn="l"/>
            <a:r>
              <a:rPr lang="en-US" dirty="0">
                <a:solidFill>
                  <a:schemeClr val="bg2">
                    <a:lumMod val="10000"/>
                  </a:schemeClr>
                </a:solidFill>
                <a:latin typeface="Roboto" panose="02000000000000000000" pitchFamily="2" charset="0"/>
              </a:rPr>
              <a:t>4.The number of casualties varies per year from 1985 to 2014.</a:t>
            </a:r>
          </a:p>
          <a:p>
            <a:pPr algn="l"/>
            <a:endParaRPr lang="en-US" dirty="0">
              <a:solidFill>
                <a:schemeClr val="bg2">
                  <a:lumMod val="10000"/>
                </a:schemeClr>
              </a:solidFill>
              <a:latin typeface="Roboto" panose="02000000000000000000" pitchFamily="2" charset="0"/>
            </a:endParaRPr>
          </a:p>
          <a:p>
            <a:pPr algn="l"/>
            <a:r>
              <a:rPr lang="en-US" dirty="0">
                <a:solidFill>
                  <a:schemeClr val="bg2">
                    <a:lumMod val="10000"/>
                  </a:schemeClr>
                </a:solidFill>
                <a:latin typeface="Roboto" panose="02000000000000000000" pitchFamily="2" charset="0"/>
              </a:rPr>
              <a:t>5.Main target of terrorist is private Citizens and Property followed by Police, Government and Business.</a:t>
            </a:r>
          </a:p>
        </p:txBody>
      </p:sp>
    </p:spTree>
    <p:extLst>
      <p:ext uri="{BB962C8B-B14F-4D97-AF65-F5344CB8AC3E}">
        <p14:creationId xmlns:p14="http://schemas.microsoft.com/office/powerpoint/2010/main" val="1323527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52AA15-AC53-FCEC-F587-D9DE0B1392A6}"/>
              </a:ext>
            </a:extLst>
          </p:cNvPr>
          <p:cNvSpPr txBox="1"/>
          <p:nvPr/>
        </p:nvSpPr>
        <p:spPr>
          <a:xfrm>
            <a:off x="925034" y="464226"/>
            <a:ext cx="4873254" cy="369332"/>
          </a:xfrm>
          <a:prstGeom prst="rect">
            <a:avLst/>
          </a:prstGeom>
          <a:noFill/>
        </p:spPr>
        <p:txBody>
          <a:bodyPr wrap="square">
            <a:spAutoFit/>
          </a:bodyPr>
          <a:lstStyle/>
          <a:p>
            <a:r>
              <a:rPr lang="en-US" sz="1800" b="1" u="sng" dirty="0">
                <a:solidFill>
                  <a:schemeClr val="accent2"/>
                </a:solidFill>
                <a:latin typeface="Times New Roman" panose="02020603050405020304" pitchFamily="18" charset="0"/>
                <a:cs typeface="Times New Roman" panose="02020603050405020304" pitchFamily="18" charset="0"/>
              </a:rPr>
              <a:t>6. Most use weapon by Terrorist Organization</a:t>
            </a:r>
          </a:p>
        </p:txBody>
      </p:sp>
      <p:pic>
        <p:nvPicPr>
          <p:cNvPr id="6146" name="Picture 2">
            <a:extLst>
              <a:ext uri="{FF2B5EF4-FFF2-40B4-BE49-F238E27FC236}">
                <a16:creationId xmlns:a16="http://schemas.microsoft.com/office/drawing/2014/main" id="{6D65FD5E-A0B5-96AE-3CEC-F430F306D79A}"/>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7200"/>
                    </a14:imgEffect>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4248148" y="1132911"/>
            <a:ext cx="4815130" cy="3731178"/>
          </a:xfrm>
          <a:prstGeom prst="rect">
            <a:avLst/>
          </a:prstGeom>
          <a:ln>
            <a:solidFill>
              <a:schemeClr val="accent2"/>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80F31BC-B43A-1A09-635B-39DCD07092F8}"/>
              </a:ext>
            </a:extLst>
          </p:cNvPr>
          <p:cNvSpPr txBox="1"/>
          <p:nvPr/>
        </p:nvSpPr>
        <p:spPr>
          <a:xfrm>
            <a:off x="372139" y="2571750"/>
            <a:ext cx="4256567" cy="738664"/>
          </a:xfrm>
          <a:prstGeom prst="rect">
            <a:avLst/>
          </a:prstGeom>
          <a:noFill/>
        </p:spPr>
        <p:txBody>
          <a:bodyPr wrap="square">
            <a:spAutoFit/>
          </a:bodyPr>
          <a:lstStyle/>
          <a:p>
            <a:r>
              <a:rPr lang="en-US" dirty="0">
                <a:solidFill>
                  <a:schemeClr val="bg2">
                    <a:lumMod val="10000"/>
                  </a:schemeClr>
                </a:solidFill>
                <a:highlight>
                  <a:srgbClr val="FFFF00"/>
                </a:highlight>
                <a:latin typeface="Roboto" panose="02000000000000000000" pitchFamily="2" charset="0"/>
              </a:rPr>
              <a:t>2.It seen that explosives were used in around 51.09 % of the attacks, followed by Firearms accounted for 32.35% of the attacks</a:t>
            </a:r>
            <a:r>
              <a:rPr lang="en-US" b="0" i="0" dirty="0">
                <a:solidFill>
                  <a:srgbClr val="D5D5D5"/>
                </a:solidFill>
                <a:effectLst/>
                <a:latin typeface="Roboto" panose="02000000000000000000" pitchFamily="2" charset="0"/>
              </a:rPr>
              <a:t>.</a:t>
            </a:r>
            <a:endParaRPr lang="en-US" dirty="0"/>
          </a:p>
        </p:txBody>
      </p:sp>
      <p:sp>
        <p:nvSpPr>
          <p:cNvPr id="7" name="TextBox 6">
            <a:extLst>
              <a:ext uri="{FF2B5EF4-FFF2-40B4-BE49-F238E27FC236}">
                <a16:creationId xmlns:a16="http://schemas.microsoft.com/office/drawing/2014/main" id="{4CEADF61-4245-6C6E-1B27-7BDC45E9F0A6}"/>
              </a:ext>
            </a:extLst>
          </p:cNvPr>
          <p:cNvSpPr txBox="1"/>
          <p:nvPr/>
        </p:nvSpPr>
        <p:spPr>
          <a:xfrm>
            <a:off x="372139" y="1731618"/>
            <a:ext cx="4362894" cy="523220"/>
          </a:xfrm>
          <a:prstGeom prst="rect">
            <a:avLst/>
          </a:prstGeom>
          <a:noFill/>
        </p:spPr>
        <p:txBody>
          <a:bodyPr wrap="square">
            <a:spAutoFit/>
          </a:bodyPr>
          <a:lstStyle/>
          <a:p>
            <a:r>
              <a:rPr lang="en-US" dirty="0">
                <a:solidFill>
                  <a:schemeClr val="bg2">
                    <a:lumMod val="10000"/>
                  </a:schemeClr>
                </a:solidFill>
                <a:highlight>
                  <a:srgbClr val="FFFF00"/>
                </a:highlight>
                <a:latin typeface="Roboto" panose="02000000000000000000" pitchFamily="2" charset="0"/>
              </a:rPr>
              <a:t>1.To get the Percentage of Weapon used by Terrorist Organization we use Pie Chart</a:t>
            </a:r>
          </a:p>
        </p:txBody>
      </p:sp>
      <p:pic>
        <p:nvPicPr>
          <p:cNvPr id="6148" name="Picture 4" descr="Terrorism Awareness | Ashland, VA - Official Website">
            <a:extLst>
              <a:ext uri="{FF2B5EF4-FFF2-40B4-BE49-F238E27FC236}">
                <a16:creationId xmlns:a16="http://schemas.microsoft.com/office/drawing/2014/main" id="{CE8DABA2-F40A-1B20-E487-976D5032891F}"/>
              </a:ext>
            </a:extLst>
          </p:cNvPr>
          <p:cNvPicPr>
            <a:picLocks noChangeAspect="1" noChangeArrowheads="1"/>
          </p:cNvPicPr>
          <p:nvPr/>
        </p:nvPicPr>
        <p:blipFill>
          <a:blip r:embed="rId4">
            <a:alphaModFix amt="20000"/>
            <a:extLst>
              <a:ext uri="{28A0092B-C50C-407E-A947-70E740481C1C}">
                <a14:useLocalDpi xmlns:a14="http://schemas.microsoft.com/office/drawing/2010/main" val="0"/>
              </a:ext>
            </a:extLst>
          </a:blip>
          <a:srcRect/>
          <a:stretch>
            <a:fillRect/>
          </a:stretch>
        </p:blipFill>
        <p:spPr bwMode="auto">
          <a:xfrm>
            <a:off x="925034" y="1203794"/>
            <a:ext cx="2849526" cy="2495800"/>
          </a:xfrm>
          <a:prstGeom prst="rect">
            <a:avLst/>
          </a:prstGeom>
          <a:ln>
            <a:solidFill>
              <a:schemeClr val="accent3">
                <a:lumMod val="60000"/>
                <a:lumOff val="40000"/>
              </a:schemeClr>
            </a:solidFill>
          </a:ln>
          <a:effectLst>
            <a:outerShdw blurRad="50800" dist="38100" dir="8100000" algn="tr" rotWithShape="0">
              <a:prstClr val="black">
                <a:alpha val="40000"/>
              </a:prstClr>
            </a:outerShdw>
            <a:reflection blurRad="6350" stA="50000" endA="300" endPos="38500" dist="508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3558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54082" y="532178"/>
            <a:ext cx="2769602" cy="333425"/>
          </a:xfrm>
          <a:prstGeom prst="rect">
            <a:avLst/>
          </a:prstGeom>
        </p:spPr>
        <p:txBody>
          <a:bodyPr vert="horz" wrap="square" lIns="0" tIns="12700" rIns="0" bIns="0" rtlCol="0">
            <a:spAutoFit/>
          </a:bodyPr>
          <a:lstStyle/>
          <a:p>
            <a:pPr marL="12700">
              <a:lnSpc>
                <a:spcPct val="100000"/>
              </a:lnSpc>
              <a:spcBef>
                <a:spcPts val="100"/>
              </a:spcBef>
            </a:pPr>
            <a:r>
              <a:rPr sz="2000" b="1" u="sng" dirty="0">
                <a:solidFill>
                  <a:schemeClr val="tx1"/>
                </a:solidFill>
              </a:rPr>
              <a:t>Challenges Faced</a:t>
            </a:r>
            <a:r>
              <a:rPr lang="en-IN" sz="2000" b="1" u="sng" dirty="0">
                <a:solidFill>
                  <a:schemeClr val="tx1"/>
                </a:solidFill>
              </a:rPr>
              <a:t> -:</a:t>
            </a:r>
            <a:endParaRPr sz="2000" b="1" u="sng" dirty="0">
              <a:solidFill>
                <a:schemeClr val="tx1"/>
              </a:solidFill>
            </a:endParaRPr>
          </a:p>
        </p:txBody>
      </p:sp>
      <p:sp>
        <p:nvSpPr>
          <p:cNvPr id="3" name="object 3"/>
          <p:cNvSpPr txBox="1"/>
          <p:nvPr/>
        </p:nvSpPr>
        <p:spPr>
          <a:xfrm>
            <a:off x="524597" y="1170028"/>
            <a:ext cx="8087775" cy="2046201"/>
          </a:xfrm>
          <a:prstGeom prst="rect">
            <a:avLst/>
          </a:prstGeom>
          <a:solidFill>
            <a:schemeClr val="accent1">
              <a:lumMod val="20000"/>
              <a:lumOff val="80000"/>
            </a:schemeClr>
          </a:solidFill>
          <a:ln>
            <a:noFill/>
          </a:ln>
          <a:effectLst/>
          <a:scene3d>
            <a:camera prst="orthographicFront">
              <a:rot lat="0" lon="0" rev="0"/>
            </a:camera>
            <a:lightRig rig="chilly" dir="t">
              <a:rot lat="0" lon="0" rev="18480000"/>
            </a:lightRig>
          </a:scene3d>
          <a:sp3d prstMaterial="clear">
            <a:bevelT h="63500"/>
          </a:sp3d>
        </p:spPr>
        <p:txBody>
          <a:bodyPr vert="horz" wrap="square" lIns="0" tIns="53340" rIns="0" bIns="0" rtlCol="0">
            <a:spAutoFit/>
          </a:bodyPr>
          <a:lstStyle/>
          <a:p>
            <a:pPr marL="469900" indent="-457200" algn="just">
              <a:lnSpc>
                <a:spcPct val="100000"/>
              </a:lnSpc>
              <a:spcBef>
                <a:spcPts val="420"/>
              </a:spcBef>
              <a:buFont typeface="AoyagiKouzanFontT"/>
              <a:buChar char="❏"/>
              <a:tabLst>
                <a:tab pos="469900" algn="l"/>
              </a:tabLst>
            </a:pPr>
            <a:r>
              <a:rPr dirty="0">
                <a:solidFill>
                  <a:schemeClr val="bg2">
                    <a:lumMod val="10000"/>
                  </a:schemeClr>
                </a:solidFill>
                <a:latin typeface="Roboto" panose="02000000000000000000" pitchFamily="2" charset="0"/>
              </a:rPr>
              <a:t>Reading the dataset and comprehending the problem statement.</a:t>
            </a:r>
            <a:endParaRPr lang="en-US" dirty="0">
              <a:solidFill>
                <a:schemeClr val="bg2">
                  <a:lumMod val="10000"/>
                </a:schemeClr>
              </a:solidFill>
              <a:latin typeface="Roboto" panose="02000000000000000000" pitchFamily="2" charset="0"/>
            </a:endParaRPr>
          </a:p>
          <a:p>
            <a:pPr marL="12700" algn="just">
              <a:lnSpc>
                <a:spcPct val="100000"/>
              </a:lnSpc>
              <a:spcBef>
                <a:spcPts val="420"/>
              </a:spcBef>
              <a:tabLst>
                <a:tab pos="469900" algn="l"/>
              </a:tabLst>
            </a:pPr>
            <a:endParaRPr dirty="0">
              <a:solidFill>
                <a:schemeClr val="bg2">
                  <a:lumMod val="10000"/>
                </a:schemeClr>
              </a:solidFill>
              <a:latin typeface="Roboto" panose="02000000000000000000" pitchFamily="2" charset="0"/>
            </a:endParaRPr>
          </a:p>
          <a:p>
            <a:pPr marL="469265" marR="10795" indent="-457200" algn="just">
              <a:lnSpc>
                <a:spcPct val="114999"/>
              </a:lnSpc>
              <a:buFont typeface="AoyagiKouzanFontT"/>
              <a:buChar char="❏"/>
              <a:tabLst>
                <a:tab pos="469900" algn="l"/>
              </a:tabLst>
            </a:pPr>
            <a:r>
              <a:rPr dirty="0">
                <a:solidFill>
                  <a:schemeClr val="bg2">
                    <a:lumMod val="10000"/>
                  </a:schemeClr>
                </a:solidFill>
                <a:latin typeface="Roboto" panose="02000000000000000000" pitchFamily="2" charset="0"/>
              </a:rPr>
              <a:t>Examining the business KPIs for app development and devising a  solution to the problem.</a:t>
            </a:r>
            <a:endParaRPr lang="en-US" dirty="0">
              <a:solidFill>
                <a:schemeClr val="bg2">
                  <a:lumMod val="10000"/>
                </a:schemeClr>
              </a:solidFill>
              <a:latin typeface="Roboto" panose="02000000000000000000" pitchFamily="2" charset="0"/>
            </a:endParaRPr>
          </a:p>
          <a:p>
            <a:pPr marL="12065" marR="10795" algn="just">
              <a:lnSpc>
                <a:spcPct val="114999"/>
              </a:lnSpc>
              <a:tabLst>
                <a:tab pos="469900" algn="l"/>
              </a:tabLst>
            </a:pPr>
            <a:endParaRPr dirty="0">
              <a:solidFill>
                <a:schemeClr val="bg2">
                  <a:lumMod val="10000"/>
                </a:schemeClr>
              </a:solidFill>
              <a:latin typeface="Roboto" panose="02000000000000000000" pitchFamily="2" charset="0"/>
            </a:endParaRPr>
          </a:p>
          <a:p>
            <a:pPr marL="469900" indent="-457200" algn="just">
              <a:lnSpc>
                <a:spcPct val="100000"/>
              </a:lnSpc>
              <a:spcBef>
                <a:spcPts val="325"/>
              </a:spcBef>
              <a:buFont typeface="AoyagiKouzanFontT"/>
              <a:buChar char="❏"/>
              <a:tabLst>
                <a:tab pos="469900" algn="l"/>
              </a:tabLst>
            </a:pPr>
            <a:r>
              <a:rPr dirty="0">
                <a:solidFill>
                  <a:schemeClr val="bg2">
                    <a:lumMod val="10000"/>
                  </a:schemeClr>
                </a:solidFill>
                <a:latin typeface="Roboto" panose="02000000000000000000" pitchFamily="2" charset="0"/>
              </a:rPr>
              <a:t>Handling the error</a:t>
            </a:r>
            <a:r>
              <a:rPr lang="en-US" dirty="0">
                <a:solidFill>
                  <a:schemeClr val="bg2">
                    <a:lumMod val="10000"/>
                  </a:schemeClr>
                </a:solidFill>
                <a:latin typeface="Roboto" panose="02000000000000000000" pitchFamily="2" charset="0"/>
              </a:rPr>
              <a:t> </a:t>
            </a:r>
            <a:r>
              <a:rPr dirty="0">
                <a:solidFill>
                  <a:schemeClr val="bg2">
                    <a:lumMod val="10000"/>
                  </a:schemeClr>
                </a:solidFill>
                <a:latin typeface="Roboto" panose="02000000000000000000" pitchFamily="2" charset="0"/>
              </a:rPr>
              <a:t>and NaN values in the dataset.</a:t>
            </a:r>
            <a:endParaRPr lang="en-US" dirty="0">
              <a:solidFill>
                <a:schemeClr val="bg2">
                  <a:lumMod val="10000"/>
                </a:schemeClr>
              </a:solidFill>
              <a:latin typeface="Roboto" panose="02000000000000000000" pitchFamily="2" charset="0"/>
            </a:endParaRPr>
          </a:p>
          <a:p>
            <a:pPr marL="12700" algn="just">
              <a:lnSpc>
                <a:spcPct val="100000"/>
              </a:lnSpc>
              <a:spcBef>
                <a:spcPts val="325"/>
              </a:spcBef>
              <a:tabLst>
                <a:tab pos="469900" algn="l"/>
              </a:tabLst>
            </a:pPr>
            <a:endParaRPr dirty="0">
              <a:solidFill>
                <a:schemeClr val="bg2">
                  <a:lumMod val="10000"/>
                </a:schemeClr>
              </a:solidFill>
              <a:latin typeface="Roboto" panose="02000000000000000000" pitchFamily="2" charset="0"/>
            </a:endParaRPr>
          </a:p>
          <a:p>
            <a:pPr marL="469265" marR="5080" indent="-457200" algn="just">
              <a:lnSpc>
                <a:spcPct val="114999"/>
              </a:lnSpc>
              <a:buFont typeface="AoyagiKouzanFontT"/>
              <a:buChar char="❏"/>
              <a:tabLst>
                <a:tab pos="469900" algn="l"/>
              </a:tabLst>
            </a:pPr>
            <a:r>
              <a:rPr dirty="0">
                <a:solidFill>
                  <a:schemeClr val="bg2">
                    <a:lumMod val="10000"/>
                  </a:schemeClr>
                </a:solidFill>
                <a:latin typeface="Roboto" panose="02000000000000000000" pitchFamily="2" charset="0"/>
              </a:rPr>
              <a:t>Designing multiple visualizations to summarize the information in  the dataset and successfully communicate the results and trends to  the reader</a:t>
            </a:r>
            <a:r>
              <a:rPr sz="1600" dirty="0"/>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2235" y="486342"/>
            <a:ext cx="1730843" cy="333425"/>
          </a:xfrm>
          <a:prstGeom prst="rect">
            <a:avLst/>
          </a:prstGeom>
        </p:spPr>
        <p:txBody>
          <a:bodyPr vert="horz" wrap="square" lIns="0" tIns="12700" rIns="0" bIns="0" rtlCol="0">
            <a:spAutoFit/>
          </a:bodyPr>
          <a:lstStyle/>
          <a:p>
            <a:pPr marL="12700">
              <a:lnSpc>
                <a:spcPct val="100000"/>
              </a:lnSpc>
              <a:spcBef>
                <a:spcPts val="100"/>
              </a:spcBef>
            </a:pPr>
            <a:r>
              <a:rPr sz="2000" b="1" u="sng" dirty="0">
                <a:solidFill>
                  <a:schemeClr val="tx1"/>
                </a:solidFill>
              </a:rPr>
              <a:t>Conclusion’s</a:t>
            </a:r>
          </a:p>
        </p:txBody>
      </p:sp>
      <p:sp>
        <p:nvSpPr>
          <p:cNvPr id="5" name="TextBox 4">
            <a:extLst>
              <a:ext uri="{FF2B5EF4-FFF2-40B4-BE49-F238E27FC236}">
                <a16:creationId xmlns:a16="http://schemas.microsoft.com/office/drawing/2014/main" id="{9BD31DA0-8834-FC51-1402-CB075986CBD6}"/>
              </a:ext>
            </a:extLst>
          </p:cNvPr>
          <p:cNvSpPr txBox="1"/>
          <p:nvPr/>
        </p:nvSpPr>
        <p:spPr>
          <a:xfrm>
            <a:off x="389860" y="1031697"/>
            <a:ext cx="8576930" cy="3539430"/>
          </a:xfrm>
          <a:prstGeom prst="rect">
            <a:avLst/>
          </a:prstGeom>
          <a:solidFill>
            <a:schemeClr val="accent2">
              <a:lumMod val="10000"/>
              <a:lumOff val="90000"/>
            </a:schemeClr>
          </a:solidFill>
          <a:ln>
            <a:noFill/>
          </a:ln>
          <a:effectLst/>
          <a:scene3d>
            <a:camera prst="orthographicFront">
              <a:rot lat="0" lon="0" rev="0"/>
            </a:camera>
            <a:lightRig rig="chilly" dir="t">
              <a:rot lat="0" lon="0" rev="18480000"/>
            </a:lightRig>
          </a:scene3d>
          <a:sp3d prstMaterial="clear">
            <a:bevelT h="63500"/>
          </a:sp3d>
        </p:spPr>
        <p:txBody>
          <a:bodyPr wrap="square">
            <a:spAutoFit/>
          </a:bodyPr>
          <a:lstStyle/>
          <a:p>
            <a:pPr marL="285750" indent="-285750" algn="l">
              <a:buFont typeface="Wingdings" panose="05000000000000000000" pitchFamily="2" charset="2"/>
              <a:buChar char="q"/>
            </a:pPr>
            <a:r>
              <a:rPr lang="en-US" dirty="0">
                <a:solidFill>
                  <a:schemeClr val="bg2">
                    <a:lumMod val="10000"/>
                  </a:schemeClr>
                </a:solidFill>
                <a:latin typeface="Roboto" panose="02000000000000000000" pitchFamily="2" charset="0"/>
              </a:rPr>
              <a:t>It was clear that numbers of terrorist attacks were increases from 2002-2004. Most of the attacks were done on year 2014 and Iraq is the most affected country from terrorism because most of the peoples killed in Iraq. In Iraq maximum of 1570 peoples killed in single attack. As expected Baghdad is most affected city(and yes this is also called province).</a:t>
            </a:r>
          </a:p>
          <a:p>
            <a:pPr algn="l"/>
            <a:endParaRPr lang="en-US" dirty="0">
              <a:solidFill>
                <a:schemeClr val="bg2">
                  <a:lumMod val="10000"/>
                </a:schemeClr>
              </a:solidFill>
              <a:latin typeface="Roboto" panose="02000000000000000000" pitchFamily="2" charset="0"/>
            </a:endParaRPr>
          </a:p>
          <a:p>
            <a:pPr marL="285750" indent="-285750" algn="l">
              <a:buFont typeface="Wingdings" panose="05000000000000000000" pitchFamily="2" charset="2"/>
              <a:buChar char="q"/>
            </a:pPr>
            <a:r>
              <a:rPr lang="en-US" dirty="0">
                <a:solidFill>
                  <a:schemeClr val="bg2">
                    <a:lumMod val="10000"/>
                  </a:schemeClr>
                </a:solidFill>
                <a:latin typeface="Roboto" panose="02000000000000000000" pitchFamily="2" charset="0"/>
              </a:rPr>
              <a:t>Among all the regions "Middle East &amp; North Africa" has the most number of killed people Approx 1.4 Lakhs followed by "South-Asia" &amp; "Sub-Saharan Africa</a:t>
            </a:r>
          </a:p>
          <a:p>
            <a:pPr algn="l"/>
            <a:endParaRPr lang="en-US" dirty="0">
              <a:solidFill>
                <a:schemeClr val="bg2">
                  <a:lumMod val="10000"/>
                </a:schemeClr>
              </a:solidFill>
              <a:latin typeface="Roboto" panose="02000000000000000000" pitchFamily="2" charset="0"/>
            </a:endParaRPr>
          </a:p>
          <a:p>
            <a:pPr marL="285750" indent="-285750" algn="l">
              <a:buFont typeface="Wingdings" panose="05000000000000000000" pitchFamily="2" charset="2"/>
              <a:buChar char="q"/>
            </a:pPr>
            <a:r>
              <a:rPr lang="en-US" dirty="0">
                <a:solidFill>
                  <a:schemeClr val="bg2">
                    <a:lumMod val="10000"/>
                  </a:schemeClr>
                </a:solidFill>
                <a:latin typeface="Roboto" panose="02000000000000000000" pitchFamily="2" charset="0"/>
              </a:rPr>
              <a:t> "Taliban" is the most powerful, dangerous and the most active gang among all the gangs, followed by “Islamic state of Iraq and the levant(ISIL)" and "shining path(SL)".</a:t>
            </a:r>
          </a:p>
          <a:p>
            <a:pPr algn="l"/>
            <a:endParaRPr lang="en-US" dirty="0">
              <a:solidFill>
                <a:schemeClr val="bg2">
                  <a:lumMod val="10000"/>
                </a:schemeClr>
              </a:solidFill>
              <a:latin typeface="Roboto" panose="02000000000000000000" pitchFamily="2" charset="0"/>
            </a:endParaRPr>
          </a:p>
          <a:p>
            <a:pPr marL="285750" indent="-285750" algn="l">
              <a:buFont typeface="Wingdings" panose="05000000000000000000" pitchFamily="2" charset="2"/>
              <a:buChar char="q"/>
            </a:pPr>
            <a:r>
              <a:rPr lang="en-US" dirty="0">
                <a:solidFill>
                  <a:schemeClr val="bg2">
                    <a:lumMod val="10000"/>
                  </a:schemeClr>
                </a:solidFill>
                <a:latin typeface="Roboto" panose="02000000000000000000" pitchFamily="2" charset="0"/>
              </a:rPr>
              <a:t> The most targeted attacks are on "Private Citizens &amp; Property" which is approximately 40% and 10-20% is the target on "Military", "Police", "Government", "Business".</a:t>
            </a:r>
          </a:p>
          <a:p>
            <a:pPr algn="l"/>
            <a:endParaRPr lang="en-US" dirty="0">
              <a:solidFill>
                <a:schemeClr val="bg2">
                  <a:lumMod val="10000"/>
                </a:schemeClr>
              </a:solidFill>
              <a:latin typeface="Roboto" panose="02000000000000000000" pitchFamily="2" charset="0"/>
            </a:endParaRPr>
          </a:p>
          <a:p>
            <a:pPr marL="285750" indent="-285750" algn="l">
              <a:buFont typeface="Wingdings" panose="05000000000000000000" pitchFamily="2" charset="2"/>
              <a:buChar char="q"/>
            </a:pPr>
            <a:r>
              <a:rPr lang="en-US" dirty="0">
                <a:solidFill>
                  <a:schemeClr val="bg2">
                    <a:lumMod val="10000"/>
                  </a:schemeClr>
                </a:solidFill>
                <a:latin typeface="Roboto" panose="02000000000000000000" pitchFamily="2" charset="0"/>
              </a:rPr>
              <a:t>"It seen that explosives were used in around 51.09% of the attacks, followed by Firearms accounted for 32.35% of the attacks".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shape&#10;&#10;Description automatically generated">
            <a:extLst>
              <a:ext uri="{FF2B5EF4-FFF2-40B4-BE49-F238E27FC236}">
                <a16:creationId xmlns:a16="http://schemas.microsoft.com/office/drawing/2014/main" id="{25C414E1-89F3-C858-85D3-F979A95D951D}"/>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7200"/>
                    </a14:imgEffect>
                    <a14:imgEffect>
                      <a14:saturation sat="200000"/>
                    </a14:imgEffect>
                  </a14:imgLayer>
                </a14:imgProps>
              </a:ext>
            </a:extLst>
          </a:blip>
          <a:stretch>
            <a:fillRect/>
          </a:stretch>
        </p:blipFill>
        <p:spPr>
          <a:xfrm>
            <a:off x="1905000" y="571500"/>
            <a:ext cx="5334000" cy="4000500"/>
          </a:xfrm>
          <a:prstGeom prst="rect">
            <a:avLst/>
          </a:prstGeom>
          <a:ln>
            <a:solidFill>
              <a:schemeClr val="bg1">
                <a:lumMod val="75000"/>
              </a:schemeClr>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04235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D2AF00-DFC3-119E-2334-03DFA2CDB226}"/>
              </a:ext>
            </a:extLst>
          </p:cNvPr>
          <p:cNvSpPr txBox="1"/>
          <p:nvPr/>
        </p:nvSpPr>
        <p:spPr>
          <a:xfrm>
            <a:off x="563526" y="655798"/>
            <a:ext cx="7917710" cy="3354765"/>
          </a:xfrm>
          <a:prstGeom prst="rect">
            <a:avLst/>
          </a:prstGeom>
          <a:noFill/>
        </p:spPr>
        <p:txBody>
          <a:bodyPr wrap="square">
            <a:spAutoFit/>
          </a:bodyPr>
          <a:lstStyle/>
          <a:p>
            <a:r>
              <a:rPr lang="en-US" sz="2000" b="1" u="sng" dirty="0">
                <a:solidFill>
                  <a:schemeClr val="tx1"/>
                </a:solidFill>
              </a:rPr>
              <a:t>Introduction</a:t>
            </a:r>
          </a:p>
          <a:p>
            <a:endParaRPr lang="en-US" dirty="0"/>
          </a:p>
          <a:p>
            <a:r>
              <a:rPr lang="en-US" sz="1800" b="1" i="1" u="sng" dirty="0">
                <a:solidFill>
                  <a:schemeClr val="bg2">
                    <a:lumMod val="10000"/>
                  </a:schemeClr>
                </a:solidFill>
              </a:rPr>
              <a:t>Definition of Terrorism </a:t>
            </a:r>
            <a:r>
              <a:rPr lang="en-US" sz="1600" b="1" dirty="0">
                <a:solidFill>
                  <a:schemeClr val="bg2">
                    <a:lumMod val="10000"/>
                  </a:schemeClr>
                </a:solidFill>
              </a:rPr>
              <a:t>:-</a:t>
            </a:r>
          </a:p>
          <a:p>
            <a:endParaRPr lang="en-US" sz="1600" b="1" dirty="0">
              <a:solidFill>
                <a:schemeClr val="bg2">
                  <a:lumMod val="10000"/>
                </a:schemeClr>
              </a:solidFill>
            </a:endParaRPr>
          </a:p>
          <a:p>
            <a:r>
              <a:rPr lang="en-US" dirty="0"/>
              <a:t>                                 </a:t>
            </a:r>
            <a:r>
              <a:rPr lang="en-US" sz="1600" dirty="0"/>
              <a:t>"The calculated use of unlawful violence or threat of unlawful violence to inculcate fear; intended to coerce or to intimidate governments or societies in the pursuit of goals that are generally political, religious, or ideological" </a:t>
            </a:r>
          </a:p>
          <a:p>
            <a:endParaRPr lang="en-US" sz="1600" dirty="0"/>
          </a:p>
          <a:p>
            <a:r>
              <a:rPr lang="en-US" sz="1600" dirty="0"/>
              <a:t>• The objective is to perform Exploratory Data Analysis on global terrorism dataset to find out the hot zone of terrorism </a:t>
            </a:r>
          </a:p>
          <a:p>
            <a:endParaRPr lang="en-US" sz="1600" dirty="0"/>
          </a:p>
          <a:p>
            <a:r>
              <a:rPr lang="en-US" sz="1600" dirty="0"/>
              <a:t>• Exploratory data analysis is nothing but analyzing the given data and finding the trends, patterns and making some</a:t>
            </a:r>
          </a:p>
        </p:txBody>
      </p:sp>
      <p:pic>
        <p:nvPicPr>
          <p:cNvPr id="9218" name="Picture 2" descr="Terrorism Images - Free Download on Freepik">
            <a:extLst>
              <a:ext uri="{FF2B5EF4-FFF2-40B4-BE49-F238E27FC236}">
                <a16:creationId xmlns:a16="http://schemas.microsoft.com/office/drawing/2014/main" id="{794CE2F0-3BD3-4286-5402-4709E0E9B60A}"/>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662764" y="1076228"/>
            <a:ext cx="7765310" cy="3290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1842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30102" y="764304"/>
            <a:ext cx="2388782" cy="333425"/>
          </a:xfrm>
          <a:prstGeom prst="rect">
            <a:avLst/>
          </a:prstGeom>
        </p:spPr>
        <p:txBody>
          <a:bodyPr vert="horz" wrap="square" lIns="0" tIns="12700" rIns="0" bIns="0" rtlCol="0">
            <a:spAutoFit/>
          </a:bodyPr>
          <a:lstStyle/>
          <a:p>
            <a:pPr marL="12700">
              <a:lnSpc>
                <a:spcPct val="100000"/>
              </a:lnSpc>
              <a:spcBef>
                <a:spcPts val="100"/>
              </a:spcBef>
            </a:pPr>
            <a:r>
              <a:rPr lang="en-US" sz="2000" b="1" u="sng" spc="-85" dirty="0">
                <a:solidFill>
                  <a:schemeClr val="tx1"/>
                </a:solidFill>
              </a:rPr>
              <a:t>Problem </a:t>
            </a:r>
            <a:r>
              <a:rPr lang="en-US" sz="2000" b="1" u="sng" dirty="0">
                <a:solidFill>
                  <a:schemeClr val="tx1"/>
                </a:solidFill>
              </a:rPr>
              <a:t>statement</a:t>
            </a:r>
            <a:endParaRPr sz="2000" b="1" u="sng" dirty="0">
              <a:solidFill>
                <a:schemeClr val="tx1"/>
              </a:solidFill>
            </a:endParaRPr>
          </a:p>
        </p:txBody>
      </p:sp>
      <p:sp>
        <p:nvSpPr>
          <p:cNvPr id="7" name="object 7">
            <a:extLst>
              <a:ext uri="{FF2B5EF4-FFF2-40B4-BE49-F238E27FC236}">
                <a16:creationId xmlns:a16="http://schemas.microsoft.com/office/drawing/2014/main" id="{35E9BFFF-2AD2-42A2-07E4-484BD9EBEA83}"/>
              </a:ext>
            </a:extLst>
          </p:cNvPr>
          <p:cNvSpPr/>
          <p:nvPr/>
        </p:nvSpPr>
        <p:spPr>
          <a:xfrm>
            <a:off x="2672314" y="1097729"/>
            <a:ext cx="3615070" cy="3382122"/>
          </a:xfrm>
          <a:prstGeom prst="rect">
            <a:avLst/>
          </a:prstGeom>
          <a:blipFill>
            <a:blip r:embed="rId2" cstate="print">
              <a:alphaModFix amt="35000"/>
              <a:extLst>
                <a:ext uri="{BEBA8EAE-BF5A-486C-A8C5-ECC9F3942E4B}">
                  <a14:imgProps xmlns:a14="http://schemas.microsoft.com/office/drawing/2010/main">
                    <a14:imgLayer r:embed="rId3">
                      <a14:imgEffect>
                        <a14:sharpenSoften amount="50000"/>
                      </a14:imgEffect>
                      <a14:imgEffect>
                        <a14:colorTemperature colorTemp="8800"/>
                      </a14:imgEffect>
                    </a14:imgLayer>
                  </a14:imgProps>
                </a:ext>
              </a:extLst>
            </a:blip>
            <a:stretch>
              <a:fillRect/>
            </a:stretch>
          </a:blipFill>
        </p:spPr>
        <p:txBody>
          <a:bodyPr wrap="square" lIns="0" tIns="0" rIns="0" bIns="0" rtlCol="0"/>
          <a:lstStyle/>
          <a:p>
            <a:endParaRPr dirty="0"/>
          </a:p>
        </p:txBody>
      </p:sp>
      <p:sp>
        <p:nvSpPr>
          <p:cNvPr id="4" name="TextBox 3">
            <a:extLst>
              <a:ext uri="{FF2B5EF4-FFF2-40B4-BE49-F238E27FC236}">
                <a16:creationId xmlns:a16="http://schemas.microsoft.com/office/drawing/2014/main" id="{74FB41F5-1A2C-2DB2-95AD-3E8727C1D203}"/>
              </a:ext>
            </a:extLst>
          </p:cNvPr>
          <p:cNvSpPr txBox="1"/>
          <p:nvPr/>
        </p:nvSpPr>
        <p:spPr>
          <a:xfrm>
            <a:off x="645041" y="1382231"/>
            <a:ext cx="7853917" cy="2523768"/>
          </a:xfrm>
          <a:prstGeom prst="rect">
            <a:avLst/>
          </a:prstGeom>
          <a:noFill/>
        </p:spPr>
        <p:txBody>
          <a:bodyPr wrap="square" rtlCol="0">
            <a:spAutoFit/>
          </a:bodyPr>
          <a:lstStyle/>
          <a:p>
            <a:pPr algn="l"/>
            <a:r>
              <a:rPr lang="en-US" sz="1600" dirty="0"/>
              <a:t>The Global Terrorism Database (GTD) is an open-source database including information on terrorist attacks around the world from 1970 through 2017. </a:t>
            </a:r>
          </a:p>
          <a:p>
            <a:pPr algn="l"/>
            <a:r>
              <a:rPr lang="en-US" sz="1600" dirty="0"/>
              <a:t>The GTD includes systematic data on domestic as well as international terrorist incidents that have occurred during this time period and now includes more than 180,000 attacks. The database is maintained by researchers at the National Consortium for the Study of Terrorism and Responses to Terrorism (START), headquartered at the University of Maryland.</a:t>
            </a:r>
          </a:p>
          <a:p>
            <a:pPr algn="l"/>
            <a:endParaRPr lang="en-US" sz="1600" dirty="0"/>
          </a:p>
          <a:p>
            <a:pPr algn="l"/>
            <a:r>
              <a:rPr lang="en-US" sz="1600" dirty="0"/>
              <a:t>Explore and analyze the data to discover key findings pertaining to terrorist activities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414219" y="1363177"/>
            <a:ext cx="8424982" cy="2074927"/>
          </a:xfrm>
          <a:prstGeom prst="rect">
            <a:avLst/>
          </a:prstGeom>
          <a:solidFill>
            <a:schemeClr val="accent6">
              <a:lumMod val="20000"/>
              <a:lumOff val="80000"/>
            </a:schemeClr>
          </a:solidFill>
        </p:spPr>
        <p:txBody>
          <a:bodyPr vert="horz" wrap="square" lIns="0" tIns="12700" rIns="0" bIns="0" rtlCol="0">
            <a:spAutoFit/>
          </a:bodyPr>
          <a:lstStyle/>
          <a:p>
            <a:pPr marL="355600" indent="-342900">
              <a:lnSpc>
                <a:spcPct val="100000"/>
              </a:lnSpc>
              <a:spcBef>
                <a:spcPts val="100"/>
              </a:spcBef>
              <a:buClr>
                <a:srgbClr val="000000"/>
              </a:buClr>
              <a:buSzPct val="93333"/>
              <a:buFont typeface="Calibri"/>
              <a:buChar char="▪"/>
              <a:tabLst>
                <a:tab pos="354965" algn="l"/>
                <a:tab pos="355600" algn="l"/>
              </a:tabLst>
            </a:pPr>
            <a:r>
              <a:rPr sz="1600" i="1" u="sng" dirty="0">
                <a:ea typeface="+mn-ea"/>
              </a:rPr>
              <a:t>Loading the dataset</a:t>
            </a:r>
            <a:r>
              <a:rPr dirty="0">
                <a:solidFill>
                  <a:schemeClr val="bg1">
                    <a:lumMod val="75000"/>
                  </a:schemeClr>
                </a:solidFill>
                <a:latin typeface="Roboto" panose="02000000000000000000" pitchFamily="2" charset="0"/>
                <a:ea typeface="+mn-ea"/>
              </a:rPr>
              <a:t>:</a:t>
            </a:r>
            <a:r>
              <a:rPr lang="en-US" dirty="0">
                <a:solidFill>
                  <a:schemeClr val="bg1">
                    <a:lumMod val="75000"/>
                  </a:schemeClr>
                </a:solidFill>
                <a:latin typeface="Roboto" panose="02000000000000000000" pitchFamily="2" charset="0"/>
                <a:ea typeface="+mn-ea"/>
              </a:rPr>
              <a:t> Load the Global Terrorism Dataset by mounting the drive.</a:t>
            </a:r>
            <a:endParaRPr dirty="0">
              <a:solidFill>
                <a:schemeClr val="bg1">
                  <a:lumMod val="75000"/>
                </a:schemeClr>
              </a:solidFill>
              <a:latin typeface="Roboto" panose="02000000000000000000" pitchFamily="2" charset="0"/>
              <a:ea typeface="+mn-ea"/>
            </a:endParaRPr>
          </a:p>
          <a:p>
            <a:pPr>
              <a:lnSpc>
                <a:spcPct val="100000"/>
              </a:lnSpc>
              <a:spcBef>
                <a:spcPts val="15"/>
              </a:spcBef>
            </a:pPr>
            <a:endParaRPr dirty="0">
              <a:solidFill>
                <a:schemeClr val="bg1">
                  <a:lumMod val="75000"/>
                </a:schemeClr>
              </a:solidFill>
              <a:latin typeface="Roboto" panose="02000000000000000000" pitchFamily="2" charset="0"/>
              <a:ea typeface="+mn-ea"/>
            </a:endParaRPr>
          </a:p>
          <a:p>
            <a:pPr marL="355600" indent="-342900">
              <a:lnSpc>
                <a:spcPct val="100000"/>
              </a:lnSpc>
              <a:buClr>
                <a:srgbClr val="000000"/>
              </a:buClr>
              <a:buSzPct val="93333"/>
              <a:buFont typeface="Calibri"/>
              <a:buChar char="▪"/>
              <a:tabLst>
                <a:tab pos="354965" algn="l"/>
                <a:tab pos="355600" algn="l"/>
              </a:tabLst>
            </a:pPr>
            <a:r>
              <a:rPr sz="1600" i="1" u="sng" dirty="0">
                <a:ea typeface="+mn-ea"/>
              </a:rPr>
              <a:t>Import Libraries</a:t>
            </a:r>
            <a:r>
              <a:rPr dirty="0">
                <a:solidFill>
                  <a:schemeClr val="bg1">
                    <a:lumMod val="75000"/>
                  </a:schemeClr>
                </a:solidFill>
                <a:latin typeface="Roboto" panose="02000000000000000000" pitchFamily="2" charset="0"/>
                <a:ea typeface="+mn-ea"/>
              </a:rPr>
              <a:t>: NumPy, Pandas, Seaborn and Matplotlib</a:t>
            </a:r>
          </a:p>
          <a:p>
            <a:pPr>
              <a:lnSpc>
                <a:spcPct val="100000"/>
              </a:lnSpc>
              <a:spcBef>
                <a:spcPts val="20"/>
              </a:spcBef>
              <a:buFont typeface="Calibri"/>
              <a:buChar char="▪"/>
            </a:pPr>
            <a:endParaRPr dirty="0">
              <a:solidFill>
                <a:schemeClr val="bg1">
                  <a:lumMod val="75000"/>
                </a:schemeClr>
              </a:solidFill>
              <a:latin typeface="Roboto" panose="02000000000000000000" pitchFamily="2" charset="0"/>
              <a:ea typeface="+mn-ea"/>
            </a:endParaRPr>
          </a:p>
          <a:p>
            <a:pPr marL="355600" marR="5080" indent="-342900" algn="just">
              <a:lnSpc>
                <a:spcPct val="100000"/>
              </a:lnSpc>
              <a:buClr>
                <a:srgbClr val="000000"/>
              </a:buClr>
              <a:buSzPct val="93333"/>
              <a:buFont typeface="Calibri"/>
              <a:buChar char="▪"/>
              <a:tabLst>
                <a:tab pos="355600" algn="l"/>
              </a:tabLst>
            </a:pPr>
            <a:r>
              <a:rPr sz="1600" i="1" u="sng" dirty="0">
                <a:ea typeface="+mn-ea"/>
              </a:rPr>
              <a:t>Data cleaning</a:t>
            </a:r>
            <a:r>
              <a:rPr dirty="0">
                <a:solidFill>
                  <a:schemeClr val="bg1">
                    <a:lumMod val="75000"/>
                  </a:schemeClr>
                </a:solidFill>
                <a:latin typeface="Roboto" panose="02000000000000000000" pitchFamily="2" charset="0"/>
                <a:ea typeface="+mn-ea"/>
              </a:rPr>
              <a:t>:</a:t>
            </a:r>
            <a:r>
              <a:rPr lang="en-US" dirty="0">
                <a:solidFill>
                  <a:schemeClr val="bg1">
                    <a:lumMod val="75000"/>
                  </a:schemeClr>
                </a:solidFill>
                <a:latin typeface="Roboto" panose="02000000000000000000" pitchFamily="2" charset="0"/>
                <a:ea typeface="+mn-ea"/>
              </a:rPr>
              <a:t> Finding </a:t>
            </a:r>
            <a:r>
              <a:rPr dirty="0">
                <a:solidFill>
                  <a:schemeClr val="bg1">
                    <a:lumMod val="75000"/>
                  </a:schemeClr>
                </a:solidFill>
                <a:latin typeface="Roboto" panose="02000000000000000000" pitchFamily="2" charset="0"/>
                <a:ea typeface="+mn-ea"/>
              </a:rPr>
              <a:t> </a:t>
            </a:r>
            <a:r>
              <a:rPr lang="en-US" dirty="0">
                <a:solidFill>
                  <a:schemeClr val="bg1">
                    <a:lumMod val="75000"/>
                  </a:schemeClr>
                </a:solidFill>
                <a:latin typeface="Roboto" panose="02000000000000000000" pitchFamily="2" charset="0"/>
                <a:ea typeface="+mn-ea"/>
              </a:rPr>
              <a:t>n</a:t>
            </a:r>
            <a:r>
              <a:rPr dirty="0">
                <a:solidFill>
                  <a:schemeClr val="bg1">
                    <a:lumMod val="75000"/>
                  </a:schemeClr>
                </a:solidFill>
                <a:latin typeface="Roboto" panose="02000000000000000000" pitchFamily="2" charset="0"/>
                <a:ea typeface="+mn-ea"/>
              </a:rPr>
              <a:t>ull values, </a:t>
            </a:r>
            <a:r>
              <a:rPr lang="en-US" dirty="0">
                <a:solidFill>
                  <a:schemeClr val="bg1">
                    <a:lumMod val="75000"/>
                  </a:schemeClr>
                </a:solidFill>
                <a:latin typeface="Roboto" panose="02000000000000000000" pitchFamily="2" charset="0"/>
                <a:ea typeface="+mn-ea"/>
              </a:rPr>
              <a:t>Replacing the null value with zero, Finding duplicate values, Creating the copy of main dataset etc.</a:t>
            </a:r>
            <a:endParaRPr dirty="0">
              <a:solidFill>
                <a:schemeClr val="bg1">
                  <a:lumMod val="75000"/>
                </a:schemeClr>
              </a:solidFill>
              <a:latin typeface="Roboto" panose="02000000000000000000" pitchFamily="2" charset="0"/>
              <a:ea typeface="+mn-ea"/>
            </a:endParaRPr>
          </a:p>
          <a:p>
            <a:pPr>
              <a:lnSpc>
                <a:spcPct val="100000"/>
              </a:lnSpc>
              <a:spcBef>
                <a:spcPts val="15"/>
              </a:spcBef>
              <a:buFont typeface="Calibri"/>
              <a:buChar char="▪"/>
            </a:pPr>
            <a:endParaRPr dirty="0">
              <a:solidFill>
                <a:schemeClr val="bg1">
                  <a:lumMod val="75000"/>
                </a:schemeClr>
              </a:solidFill>
              <a:latin typeface="Roboto" panose="02000000000000000000" pitchFamily="2" charset="0"/>
              <a:ea typeface="+mn-ea"/>
            </a:endParaRPr>
          </a:p>
          <a:p>
            <a:pPr marL="355600" marR="6985" indent="-342900" algn="just">
              <a:lnSpc>
                <a:spcPct val="100000"/>
              </a:lnSpc>
              <a:spcBef>
                <a:spcPts val="5"/>
              </a:spcBef>
              <a:buClr>
                <a:srgbClr val="000000"/>
              </a:buClr>
              <a:buSzPct val="93333"/>
              <a:buFont typeface="Calibri"/>
              <a:buChar char="▪"/>
              <a:tabLst>
                <a:tab pos="355600" algn="l"/>
              </a:tabLst>
            </a:pPr>
            <a:r>
              <a:rPr sz="1600" i="1" u="sng" dirty="0">
                <a:ea typeface="+mn-ea"/>
              </a:rPr>
              <a:t>Exploratory</a:t>
            </a:r>
            <a:r>
              <a:rPr lang="en-US" sz="1600" i="1" u="sng" dirty="0">
                <a:ea typeface="+mn-ea"/>
              </a:rPr>
              <a:t> </a:t>
            </a:r>
            <a:r>
              <a:rPr sz="1600" i="1" u="sng" dirty="0">
                <a:ea typeface="+mn-ea"/>
              </a:rPr>
              <a:t>Data Analysis</a:t>
            </a:r>
            <a:r>
              <a:rPr dirty="0">
                <a:solidFill>
                  <a:schemeClr val="bg1">
                    <a:lumMod val="75000"/>
                  </a:schemeClr>
                </a:solidFill>
                <a:latin typeface="Roboto" panose="02000000000000000000" pitchFamily="2" charset="0"/>
                <a:ea typeface="+mn-ea"/>
              </a:rPr>
              <a:t>: Analyzing the data sets to summarize their main characteristics using statistical graphics  and data visualizations method.</a:t>
            </a:r>
          </a:p>
        </p:txBody>
      </p:sp>
      <p:sp>
        <p:nvSpPr>
          <p:cNvPr id="6" name="object 6"/>
          <p:cNvSpPr txBox="1">
            <a:spLocks noGrp="1"/>
          </p:cNvSpPr>
          <p:nvPr>
            <p:ph type="title"/>
          </p:nvPr>
        </p:nvSpPr>
        <p:spPr>
          <a:xfrm>
            <a:off x="668743" y="772835"/>
            <a:ext cx="3256279" cy="333425"/>
          </a:xfrm>
          <a:prstGeom prst="rect">
            <a:avLst/>
          </a:prstGeom>
        </p:spPr>
        <p:txBody>
          <a:bodyPr vert="horz" wrap="square" lIns="0" tIns="12700" rIns="0" bIns="0" rtlCol="0">
            <a:spAutoFit/>
          </a:bodyPr>
          <a:lstStyle/>
          <a:p>
            <a:pPr marL="12700">
              <a:lnSpc>
                <a:spcPct val="100000"/>
              </a:lnSpc>
              <a:spcBef>
                <a:spcPts val="100"/>
              </a:spcBef>
            </a:pPr>
            <a:r>
              <a:rPr sz="2000" b="1" u="sng" dirty="0">
                <a:solidFill>
                  <a:srgbClr val="C00000"/>
                </a:solidFill>
                <a:latin typeface="+mj-lt"/>
              </a:rPr>
              <a:t>Dataset Preparation</a:t>
            </a:r>
            <a:endParaRPr sz="2400" b="1" u="sng" dirty="0">
              <a:latin typeface="+mj-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023778" y="614443"/>
            <a:ext cx="1761952" cy="320601"/>
          </a:xfrm>
          <a:prstGeom prst="rect">
            <a:avLst/>
          </a:prstGeom>
        </p:spPr>
        <p:txBody>
          <a:bodyPr vert="horz" wrap="square" lIns="0" tIns="12700" rIns="0" bIns="0" rtlCol="0">
            <a:spAutoFit/>
          </a:bodyPr>
          <a:lstStyle/>
          <a:p>
            <a:pPr marL="12700">
              <a:lnSpc>
                <a:spcPct val="100000"/>
              </a:lnSpc>
              <a:spcBef>
                <a:spcPts val="100"/>
              </a:spcBef>
            </a:pPr>
            <a:r>
              <a:rPr lang="en-US" sz="2000" b="1" u="sng" spc="-85" dirty="0">
                <a:solidFill>
                  <a:srgbClr val="C00000"/>
                </a:solidFill>
                <a:latin typeface="+mj-lt"/>
                <a:cs typeface="Verdana"/>
              </a:rPr>
              <a:t>Data</a:t>
            </a:r>
            <a:r>
              <a:rPr lang="en-US" sz="2000" b="1" u="sng" spc="-85" dirty="0">
                <a:solidFill>
                  <a:srgbClr val="C00000"/>
                </a:solidFill>
                <a:latin typeface="Verdana"/>
                <a:cs typeface="Verdana"/>
              </a:rPr>
              <a:t> </a:t>
            </a:r>
            <a:r>
              <a:rPr lang="en-US" sz="2000" b="1" u="sng" spc="-85" dirty="0">
                <a:solidFill>
                  <a:srgbClr val="C00000"/>
                </a:solidFill>
                <a:latin typeface="+mj-lt"/>
                <a:cs typeface="Verdana"/>
              </a:rPr>
              <a:t>summary </a:t>
            </a:r>
            <a:endParaRPr sz="2000" b="1" u="sng" dirty="0">
              <a:solidFill>
                <a:schemeClr val="bg1">
                  <a:lumMod val="75000"/>
                </a:schemeClr>
              </a:solidFill>
              <a:latin typeface="+mj-lt"/>
              <a:cs typeface="Verdana"/>
            </a:endParaRPr>
          </a:p>
        </p:txBody>
      </p:sp>
      <p:graphicFrame>
        <p:nvGraphicFramePr>
          <p:cNvPr id="3" name="Table 4">
            <a:extLst>
              <a:ext uri="{FF2B5EF4-FFF2-40B4-BE49-F238E27FC236}">
                <a16:creationId xmlns:a16="http://schemas.microsoft.com/office/drawing/2014/main" id="{421707A3-C4E2-5717-DFF6-CB8A7C2AF946}"/>
              </a:ext>
            </a:extLst>
          </p:cNvPr>
          <p:cNvGraphicFramePr>
            <a:graphicFrameLocks noGrp="1"/>
          </p:cNvGraphicFramePr>
          <p:nvPr>
            <p:extLst>
              <p:ext uri="{D42A27DB-BD31-4B8C-83A1-F6EECF244321}">
                <p14:modId xmlns:p14="http://schemas.microsoft.com/office/powerpoint/2010/main" val="341012096"/>
              </p:ext>
            </p:extLst>
          </p:nvPr>
        </p:nvGraphicFramePr>
        <p:xfrm>
          <a:off x="1077433" y="1191497"/>
          <a:ext cx="7258493" cy="3337560"/>
        </p:xfrm>
        <a:graphic>
          <a:graphicData uri="http://schemas.openxmlformats.org/drawingml/2006/table">
            <a:tbl>
              <a:tblPr firstRow="1" bandRow="1">
                <a:tableStyleId>{D27102A9-8310-4765-A935-A1911B00CA55}</a:tableStyleId>
              </a:tblPr>
              <a:tblGrid>
                <a:gridCol w="1311863">
                  <a:extLst>
                    <a:ext uri="{9D8B030D-6E8A-4147-A177-3AD203B41FA5}">
                      <a16:colId xmlns:a16="http://schemas.microsoft.com/office/drawing/2014/main" val="351193946"/>
                    </a:ext>
                  </a:extLst>
                </a:gridCol>
                <a:gridCol w="5946630">
                  <a:extLst>
                    <a:ext uri="{9D8B030D-6E8A-4147-A177-3AD203B41FA5}">
                      <a16:colId xmlns:a16="http://schemas.microsoft.com/office/drawing/2014/main" val="1835839931"/>
                    </a:ext>
                  </a:extLst>
                </a:gridCol>
              </a:tblGrid>
              <a:tr h="370840">
                <a:tc>
                  <a:txBody>
                    <a:bodyPr/>
                    <a:lstStyle/>
                    <a:p>
                      <a:pPr marR="0" algn="l" rtl="0" eaLnBrk="1" hangingPunct="1">
                        <a:lnSpc>
                          <a:spcPct val="100000"/>
                        </a:lnSpc>
                        <a:spcBef>
                          <a:spcPts val="0"/>
                        </a:spcBef>
                        <a:spcAft>
                          <a:spcPts val="0"/>
                        </a:spcAft>
                        <a:buClr>
                          <a:srgbClr val="000000"/>
                        </a:buClr>
                        <a:buFont typeface="Arial"/>
                      </a:pPr>
                      <a:r>
                        <a:rPr lang="en-US" sz="1600" b="0" i="0" u="none" strike="noStrike" cap="none" dirty="0">
                          <a:solidFill>
                            <a:srgbClr val="000000"/>
                          </a:solidFill>
                          <a:latin typeface="Arial"/>
                          <a:ea typeface="+mn-ea"/>
                          <a:cs typeface="Arial"/>
                          <a:sym typeface="Arial"/>
                        </a:rPr>
                        <a:t>Year</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Year of Terrorist Attack</a:t>
                      </a:r>
                    </a:p>
                  </a:txBody>
                  <a:tcPr/>
                </a:tc>
                <a:extLst>
                  <a:ext uri="{0D108BD9-81ED-4DB2-BD59-A6C34878D82A}">
                    <a16:rowId xmlns:a16="http://schemas.microsoft.com/office/drawing/2014/main" val="3429447968"/>
                  </a:ext>
                </a:extLst>
              </a:tr>
              <a:tr h="370840">
                <a:tc>
                  <a:txBody>
                    <a:bodyPr/>
                    <a:lstStyle/>
                    <a:p>
                      <a:r>
                        <a:rPr lang="en-US" sz="1600" b="0" i="0" u="none" strike="noStrike" cap="none" dirty="0">
                          <a:solidFill>
                            <a:srgbClr val="000000"/>
                          </a:solidFill>
                          <a:latin typeface="Arial"/>
                          <a:ea typeface="+mn-ea"/>
                          <a:cs typeface="Arial"/>
                          <a:sym typeface="Arial"/>
                        </a:rPr>
                        <a:t>Month</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Month of Terrorist Attack</a:t>
                      </a:r>
                    </a:p>
                  </a:txBody>
                  <a:tcPr/>
                </a:tc>
                <a:extLst>
                  <a:ext uri="{0D108BD9-81ED-4DB2-BD59-A6C34878D82A}">
                    <a16:rowId xmlns:a16="http://schemas.microsoft.com/office/drawing/2014/main" val="2218791337"/>
                  </a:ext>
                </a:extLst>
              </a:tr>
              <a:tr h="370840">
                <a:tc>
                  <a:txBody>
                    <a:bodyPr/>
                    <a:lstStyle/>
                    <a:p>
                      <a:r>
                        <a:rPr lang="en-US" sz="1600" b="0" i="0" u="none" strike="noStrike" cap="none" dirty="0">
                          <a:solidFill>
                            <a:srgbClr val="000000"/>
                          </a:solidFill>
                          <a:latin typeface="Arial"/>
                          <a:ea typeface="+mn-ea"/>
                          <a:cs typeface="Arial"/>
                          <a:sym typeface="Arial"/>
                        </a:rPr>
                        <a:t>Day</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On which Day Terrorist Attack is happened</a:t>
                      </a:r>
                    </a:p>
                  </a:txBody>
                  <a:tcPr/>
                </a:tc>
                <a:extLst>
                  <a:ext uri="{0D108BD9-81ED-4DB2-BD59-A6C34878D82A}">
                    <a16:rowId xmlns:a16="http://schemas.microsoft.com/office/drawing/2014/main" val="212381217"/>
                  </a:ext>
                </a:extLst>
              </a:tr>
              <a:tr h="370840">
                <a:tc>
                  <a:txBody>
                    <a:bodyPr/>
                    <a:lstStyle/>
                    <a:p>
                      <a:r>
                        <a:rPr lang="en-US" sz="1600" b="0" i="0" u="none" strike="noStrike" cap="none" dirty="0">
                          <a:solidFill>
                            <a:srgbClr val="000000"/>
                          </a:solidFill>
                          <a:latin typeface="Arial"/>
                          <a:ea typeface="+mn-ea"/>
                          <a:cs typeface="Arial"/>
                          <a:sym typeface="Arial"/>
                        </a:rPr>
                        <a:t>Latitude</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Y Co-ordinates of Terrorist Attack point</a:t>
                      </a:r>
                    </a:p>
                  </a:txBody>
                  <a:tcPr/>
                </a:tc>
                <a:extLst>
                  <a:ext uri="{0D108BD9-81ED-4DB2-BD59-A6C34878D82A}">
                    <a16:rowId xmlns:a16="http://schemas.microsoft.com/office/drawing/2014/main" val="1717431686"/>
                  </a:ext>
                </a:extLst>
              </a:tr>
              <a:tr h="370840">
                <a:tc>
                  <a:txBody>
                    <a:bodyPr/>
                    <a:lstStyle/>
                    <a:p>
                      <a:r>
                        <a:rPr lang="en-US" sz="1600" b="0" i="0" u="none" strike="noStrike" cap="none" dirty="0">
                          <a:solidFill>
                            <a:srgbClr val="000000"/>
                          </a:solidFill>
                          <a:latin typeface="Arial"/>
                          <a:ea typeface="+mn-ea"/>
                          <a:cs typeface="Arial"/>
                          <a:sym typeface="Arial"/>
                        </a:rPr>
                        <a:t>Longitude</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X Co-ordinate of Terrorist Attack point</a:t>
                      </a:r>
                    </a:p>
                  </a:txBody>
                  <a:tcPr/>
                </a:tc>
                <a:extLst>
                  <a:ext uri="{0D108BD9-81ED-4DB2-BD59-A6C34878D82A}">
                    <a16:rowId xmlns:a16="http://schemas.microsoft.com/office/drawing/2014/main" val="4029720938"/>
                  </a:ext>
                </a:extLst>
              </a:tr>
              <a:tr h="370840">
                <a:tc>
                  <a:txBody>
                    <a:bodyPr/>
                    <a:lstStyle/>
                    <a:p>
                      <a:r>
                        <a:rPr lang="en-US" sz="1600" b="0" i="0" u="none" strike="noStrike" cap="none" dirty="0">
                          <a:solidFill>
                            <a:srgbClr val="000000"/>
                          </a:solidFill>
                          <a:latin typeface="Arial"/>
                          <a:ea typeface="+mn-ea"/>
                          <a:cs typeface="Arial"/>
                          <a:sym typeface="Arial"/>
                        </a:rPr>
                        <a:t>Region</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Region of Terrorist Attack</a:t>
                      </a:r>
                    </a:p>
                  </a:txBody>
                  <a:tcPr/>
                </a:tc>
                <a:extLst>
                  <a:ext uri="{0D108BD9-81ED-4DB2-BD59-A6C34878D82A}">
                    <a16:rowId xmlns:a16="http://schemas.microsoft.com/office/drawing/2014/main" val="88256421"/>
                  </a:ext>
                </a:extLst>
              </a:tr>
              <a:tr h="370840">
                <a:tc>
                  <a:txBody>
                    <a:bodyPr/>
                    <a:lstStyle/>
                    <a:p>
                      <a:r>
                        <a:rPr lang="en-US" sz="1600" b="0" i="0" u="none" strike="noStrike" cap="none" dirty="0">
                          <a:solidFill>
                            <a:srgbClr val="000000"/>
                          </a:solidFill>
                          <a:latin typeface="Arial"/>
                          <a:ea typeface="+mn-ea"/>
                          <a:cs typeface="Arial"/>
                          <a:sym typeface="Arial"/>
                        </a:rPr>
                        <a:t>Country</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Country of Terrorist Attack</a:t>
                      </a:r>
                    </a:p>
                  </a:txBody>
                  <a:tcPr/>
                </a:tc>
                <a:extLst>
                  <a:ext uri="{0D108BD9-81ED-4DB2-BD59-A6C34878D82A}">
                    <a16:rowId xmlns:a16="http://schemas.microsoft.com/office/drawing/2014/main" val="3420991716"/>
                  </a:ext>
                </a:extLst>
              </a:tr>
              <a:tr h="370840">
                <a:tc>
                  <a:txBody>
                    <a:bodyPr/>
                    <a:lstStyle/>
                    <a:p>
                      <a:r>
                        <a:rPr lang="en-US" sz="1600" b="0" i="0" u="none" strike="noStrike" cap="none" dirty="0">
                          <a:solidFill>
                            <a:srgbClr val="000000"/>
                          </a:solidFill>
                          <a:latin typeface="Arial"/>
                          <a:ea typeface="+mn-ea"/>
                          <a:cs typeface="Arial"/>
                          <a:sym typeface="Arial"/>
                        </a:rPr>
                        <a:t>State</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State of Terrorist Attack</a:t>
                      </a:r>
                    </a:p>
                  </a:txBody>
                  <a:tcPr/>
                </a:tc>
                <a:extLst>
                  <a:ext uri="{0D108BD9-81ED-4DB2-BD59-A6C34878D82A}">
                    <a16:rowId xmlns:a16="http://schemas.microsoft.com/office/drawing/2014/main" val="486151630"/>
                  </a:ext>
                </a:extLst>
              </a:tr>
              <a:tr h="370840">
                <a:tc>
                  <a:txBody>
                    <a:bodyPr/>
                    <a:lstStyle/>
                    <a:p>
                      <a:r>
                        <a:rPr lang="en-US" sz="1600" b="0" i="0" u="none" strike="noStrike" cap="none" dirty="0">
                          <a:solidFill>
                            <a:srgbClr val="000000"/>
                          </a:solidFill>
                          <a:latin typeface="Arial"/>
                          <a:ea typeface="+mn-ea"/>
                          <a:cs typeface="Arial"/>
                          <a:sym typeface="Arial"/>
                        </a:rPr>
                        <a:t>city</a:t>
                      </a:r>
                    </a:p>
                  </a:txBody>
                  <a:tcPr/>
                </a:tc>
                <a:tc>
                  <a:txBody>
                    <a:bodyPr/>
                    <a:lstStyle/>
                    <a:p>
                      <a:pPr marR="0" algn="l" rtl="0" eaLnBrk="1" hangingPunct="1">
                        <a:lnSpc>
                          <a:spcPct val="100000"/>
                        </a:lnSpc>
                        <a:spcBef>
                          <a:spcPts val="0"/>
                        </a:spcBef>
                        <a:spcAft>
                          <a:spcPts val="0"/>
                        </a:spcAft>
                        <a:buClr>
                          <a:srgbClr val="000000"/>
                        </a:buClr>
                        <a:buFont typeface="Arial"/>
                      </a:pPr>
                      <a:r>
                        <a:rPr lang="en-US" sz="1400" b="0" i="0" u="none" strike="noStrike" cap="none" dirty="0">
                          <a:solidFill>
                            <a:schemeClr val="bg1">
                              <a:lumMod val="75000"/>
                            </a:schemeClr>
                          </a:solidFill>
                          <a:effectLst/>
                          <a:latin typeface="Roboto" panose="02000000000000000000" pitchFamily="2" charset="0"/>
                          <a:ea typeface="+mn-ea"/>
                          <a:cs typeface="Arial"/>
                          <a:sym typeface="Arial"/>
                        </a:rPr>
                        <a:t>City in which terrorist attack happen</a:t>
                      </a:r>
                    </a:p>
                  </a:txBody>
                  <a:tcPr/>
                </a:tc>
                <a:extLst>
                  <a:ext uri="{0D108BD9-81ED-4DB2-BD59-A6C34878D82A}">
                    <a16:rowId xmlns:a16="http://schemas.microsoft.com/office/drawing/2014/main" val="3374790788"/>
                  </a:ext>
                </a:extLst>
              </a:tr>
            </a:tbl>
          </a:graphicData>
        </a:graphic>
      </p:graphicFrame>
      <p:cxnSp>
        <p:nvCxnSpPr>
          <p:cNvPr id="9" name="Straight Connector 8">
            <a:extLst>
              <a:ext uri="{FF2B5EF4-FFF2-40B4-BE49-F238E27FC236}">
                <a16:creationId xmlns:a16="http://schemas.microsoft.com/office/drawing/2014/main" id="{349AD409-970A-F552-B616-DEDD6F671CD5}"/>
              </a:ext>
            </a:extLst>
          </p:cNvPr>
          <p:cNvCxnSpPr>
            <a:cxnSpLocks/>
          </p:cNvCxnSpPr>
          <p:nvPr/>
        </p:nvCxnSpPr>
        <p:spPr>
          <a:xfrm>
            <a:off x="2254103" y="1191497"/>
            <a:ext cx="0" cy="3337560"/>
          </a:xfrm>
          <a:prstGeom prst="line">
            <a:avLst/>
          </a:prstGeom>
          <a:ln>
            <a:solidFill>
              <a:schemeClr val="bg2">
                <a:lumMod val="10000"/>
              </a:schemeClr>
            </a:solidFill>
          </a:ln>
        </p:spPr>
        <p:style>
          <a:lnRef idx="1">
            <a:schemeClr val="accent4"/>
          </a:lnRef>
          <a:fillRef idx="0">
            <a:schemeClr val="accent4"/>
          </a:fillRef>
          <a:effectRef idx="0">
            <a:schemeClr val="accent4"/>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9CE658FC-759F-FAD8-3327-295A1C0A7387}"/>
              </a:ext>
            </a:extLst>
          </p:cNvPr>
          <p:cNvGraphicFramePr>
            <a:graphicFrameLocks noGrp="1"/>
          </p:cNvGraphicFramePr>
          <p:nvPr>
            <p:extLst>
              <p:ext uri="{D42A27DB-BD31-4B8C-83A1-F6EECF244321}">
                <p14:modId xmlns:p14="http://schemas.microsoft.com/office/powerpoint/2010/main" val="1382452046"/>
              </p:ext>
            </p:extLst>
          </p:nvPr>
        </p:nvGraphicFramePr>
        <p:xfrm>
          <a:off x="822252" y="588336"/>
          <a:ext cx="7378994" cy="3855720"/>
        </p:xfrm>
        <a:graphic>
          <a:graphicData uri="http://schemas.openxmlformats.org/drawingml/2006/table">
            <a:tbl>
              <a:tblPr firstRow="1" bandRow="1">
                <a:tableStyleId>{D27102A9-8310-4765-A935-A1911B00CA55}</a:tableStyleId>
              </a:tblPr>
              <a:tblGrid>
                <a:gridCol w="1819163">
                  <a:extLst>
                    <a:ext uri="{9D8B030D-6E8A-4147-A177-3AD203B41FA5}">
                      <a16:colId xmlns:a16="http://schemas.microsoft.com/office/drawing/2014/main" val="1022081081"/>
                    </a:ext>
                  </a:extLst>
                </a:gridCol>
                <a:gridCol w="5559831">
                  <a:extLst>
                    <a:ext uri="{9D8B030D-6E8A-4147-A177-3AD203B41FA5}">
                      <a16:colId xmlns:a16="http://schemas.microsoft.com/office/drawing/2014/main" val="2926406022"/>
                    </a:ext>
                  </a:extLst>
                </a:gridCol>
              </a:tblGrid>
              <a:tr h="370840">
                <a:tc>
                  <a:txBody>
                    <a:bodyPr/>
                    <a:lstStyle/>
                    <a:p>
                      <a:pPr marR="0" algn="l" rtl="0" eaLnBrk="1" hangingPunct="1">
                        <a:lnSpc>
                          <a:spcPct val="100000"/>
                        </a:lnSpc>
                        <a:spcBef>
                          <a:spcPts val="0"/>
                        </a:spcBef>
                        <a:spcAft>
                          <a:spcPts val="0"/>
                        </a:spcAft>
                        <a:buClr>
                          <a:srgbClr val="000000"/>
                        </a:buClr>
                        <a:buFont typeface="Arial"/>
                      </a:pPr>
                      <a:r>
                        <a:rPr lang="en-US" sz="1600" b="0" i="0" u="none" strike="noStrike" cap="none" dirty="0" err="1">
                          <a:solidFill>
                            <a:srgbClr val="000000"/>
                          </a:solidFill>
                          <a:latin typeface="Arial"/>
                          <a:ea typeface="+mn-ea"/>
                          <a:cs typeface="Arial"/>
                          <a:sym typeface="Arial"/>
                        </a:rPr>
                        <a:t>Attack_Type</a:t>
                      </a:r>
                      <a:r>
                        <a:rPr lang="en-US" sz="1600" b="0" i="0" u="none" strike="noStrike" cap="none" dirty="0">
                          <a:solidFill>
                            <a:srgbClr val="000000"/>
                          </a:solidFill>
                          <a:latin typeface="Arial"/>
                          <a:ea typeface="+mn-ea"/>
                          <a:cs typeface="Arial"/>
                          <a:sym typeface="Arial"/>
                        </a:rPr>
                        <a:t> </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Type of Terrorist Attack</a:t>
                      </a:r>
                    </a:p>
                  </a:txBody>
                  <a:tcPr/>
                </a:tc>
                <a:extLst>
                  <a:ext uri="{0D108BD9-81ED-4DB2-BD59-A6C34878D82A}">
                    <a16:rowId xmlns:a16="http://schemas.microsoft.com/office/drawing/2014/main" val="2504519160"/>
                  </a:ext>
                </a:extLst>
              </a:tr>
              <a:tr h="370840">
                <a:tc>
                  <a:txBody>
                    <a:bodyPr/>
                    <a:lstStyle/>
                    <a:p>
                      <a:pPr marR="0" algn="l" rtl="0" eaLnBrk="1" hangingPunct="1">
                        <a:lnSpc>
                          <a:spcPct val="100000"/>
                        </a:lnSpc>
                        <a:spcBef>
                          <a:spcPts val="0"/>
                        </a:spcBef>
                        <a:spcAft>
                          <a:spcPts val="0"/>
                        </a:spcAft>
                        <a:buClr>
                          <a:srgbClr val="000000"/>
                        </a:buClr>
                        <a:buFont typeface="Arial"/>
                      </a:pPr>
                      <a:r>
                        <a:rPr lang="en-US" sz="1600" b="0" i="0" u="none" strike="noStrike" cap="none" dirty="0">
                          <a:solidFill>
                            <a:srgbClr val="000000"/>
                          </a:solidFill>
                          <a:latin typeface="Arial"/>
                          <a:ea typeface="+mn-ea"/>
                          <a:cs typeface="Arial"/>
                          <a:sym typeface="Arial"/>
                        </a:rPr>
                        <a:t>Killed</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Number of people killed in the Terrorist Attack</a:t>
                      </a:r>
                    </a:p>
                  </a:txBody>
                  <a:tcPr/>
                </a:tc>
                <a:extLst>
                  <a:ext uri="{0D108BD9-81ED-4DB2-BD59-A6C34878D82A}">
                    <a16:rowId xmlns:a16="http://schemas.microsoft.com/office/drawing/2014/main" val="1265963063"/>
                  </a:ext>
                </a:extLst>
              </a:tr>
              <a:tr h="370840">
                <a:tc>
                  <a:txBody>
                    <a:bodyPr/>
                    <a:lstStyle/>
                    <a:p>
                      <a:pPr marR="0" algn="l" rtl="0" eaLnBrk="1" hangingPunct="1">
                        <a:lnSpc>
                          <a:spcPct val="100000"/>
                        </a:lnSpc>
                        <a:spcBef>
                          <a:spcPts val="0"/>
                        </a:spcBef>
                        <a:spcAft>
                          <a:spcPts val="0"/>
                        </a:spcAft>
                        <a:buClr>
                          <a:srgbClr val="000000"/>
                        </a:buClr>
                        <a:buFont typeface="Arial"/>
                      </a:pPr>
                      <a:r>
                        <a:rPr lang="en-US" sz="1600" b="0" i="0" u="none" strike="noStrike" cap="none" dirty="0" err="1">
                          <a:solidFill>
                            <a:srgbClr val="000000"/>
                          </a:solidFill>
                          <a:latin typeface="Arial"/>
                          <a:ea typeface="+mn-ea"/>
                          <a:cs typeface="Arial"/>
                          <a:sym typeface="Arial"/>
                        </a:rPr>
                        <a:t>Gang_Name</a:t>
                      </a:r>
                      <a:r>
                        <a:rPr lang="en-US" sz="1600" b="0" i="0" u="none" strike="noStrike" cap="none" dirty="0">
                          <a:solidFill>
                            <a:srgbClr val="000000"/>
                          </a:solidFill>
                          <a:latin typeface="Arial"/>
                          <a:ea typeface="+mn-ea"/>
                          <a:cs typeface="Arial"/>
                          <a:sym typeface="Arial"/>
                        </a:rPr>
                        <a:t> </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Name of Terrorist Organization</a:t>
                      </a:r>
                    </a:p>
                  </a:txBody>
                  <a:tcPr/>
                </a:tc>
                <a:extLst>
                  <a:ext uri="{0D108BD9-81ED-4DB2-BD59-A6C34878D82A}">
                    <a16:rowId xmlns:a16="http://schemas.microsoft.com/office/drawing/2014/main" val="1371600850"/>
                  </a:ext>
                </a:extLst>
              </a:tr>
              <a:tr h="370840">
                <a:tc>
                  <a:txBody>
                    <a:bodyPr/>
                    <a:lstStyle/>
                    <a:p>
                      <a:pPr marR="0" algn="l" rtl="0" eaLnBrk="1" hangingPunct="1">
                        <a:lnSpc>
                          <a:spcPct val="100000"/>
                        </a:lnSpc>
                        <a:spcBef>
                          <a:spcPts val="0"/>
                        </a:spcBef>
                        <a:spcAft>
                          <a:spcPts val="0"/>
                        </a:spcAft>
                        <a:buClr>
                          <a:srgbClr val="000000"/>
                        </a:buClr>
                        <a:buFont typeface="Arial"/>
                      </a:pPr>
                      <a:r>
                        <a:rPr lang="en-US" sz="1600" b="0" i="0" u="none" strike="noStrike" cap="none" dirty="0">
                          <a:solidFill>
                            <a:srgbClr val="000000"/>
                          </a:solidFill>
                          <a:latin typeface="Arial"/>
                          <a:ea typeface="+mn-ea"/>
                          <a:cs typeface="Arial"/>
                          <a:sym typeface="Arial"/>
                        </a:rPr>
                        <a:t>Wounded</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Number of people Injured in the Terrorist Attack</a:t>
                      </a:r>
                    </a:p>
                  </a:txBody>
                  <a:tcPr/>
                </a:tc>
                <a:extLst>
                  <a:ext uri="{0D108BD9-81ED-4DB2-BD59-A6C34878D82A}">
                    <a16:rowId xmlns:a16="http://schemas.microsoft.com/office/drawing/2014/main" val="1082531273"/>
                  </a:ext>
                </a:extLst>
              </a:tr>
              <a:tr h="370840">
                <a:tc>
                  <a:txBody>
                    <a:bodyPr/>
                    <a:lstStyle/>
                    <a:p>
                      <a:pPr marR="0" algn="l" rtl="0" eaLnBrk="1" hangingPunct="1">
                        <a:lnSpc>
                          <a:spcPct val="100000"/>
                        </a:lnSpc>
                        <a:spcBef>
                          <a:spcPts val="0"/>
                        </a:spcBef>
                        <a:spcAft>
                          <a:spcPts val="0"/>
                        </a:spcAft>
                        <a:buClr>
                          <a:srgbClr val="000000"/>
                        </a:buClr>
                        <a:buFont typeface="Arial"/>
                      </a:pPr>
                      <a:r>
                        <a:rPr lang="en-US" sz="1600" b="0" i="0" u="none" strike="noStrike" cap="none" dirty="0" err="1">
                          <a:solidFill>
                            <a:srgbClr val="000000"/>
                          </a:solidFill>
                          <a:latin typeface="Arial"/>
                          <a:ea typeface="+mn-ea"/>
                          <a:cs typeface="Arial"/>
                          <a:sym typeface="Arial"/>
                        </a:rPr>
                        <a:t>Main_Target</a:t>
                      </a:r>
                      <a:r>
                        <a:rPr lang="en-US" sz="1600" b="0" i="0" u="none" strike="noStrike" cap="none" dirty="0">
                          <a:solidFill>
                            <a:srgbClr val="000000"/>
                          </a:solidFill>
                          <a:latin typeface="Arial"/>
                          <a:ea typeface="+mn-ea"/>
                          <a:cs typeface="Arial"/>
                          <a:sym typeface="Arial"/>
                        </a:rPr>
                        <a:t> </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Main target of the Terrorist Attack</a:t>
                      </a:r>
                    </a:p>
                  </a:txBody>
                  <a:tcPr/>
                </a:tc>
                <a:extLst>
                  <a:ext uri="{0D108BD9-81ED-4DB2-BD59-A6C34878D82A}">
                    <a16:rowId xmlns:a16="http://schemas.microsoft.com/office/drawing/2014/main" val="2961312165"/>
                  </a:ext>
                </a:extLst>
              </a:tr>
              <a:tr h="370840">
                <a:tc>
                  <a:txBody>
                    <a:bodyPr/>
                    <a:lstStyle/>
                    <a:p>
                      <a:pPr marR="0" algn="l" rtl="0" eaLnBrk="1" hangingPunct="1">
                        <a:lnSpc>
                          <a:spcPct val="100000"/>
                        </a:lnSpc>
                        <a:spcBef>
                          <a:spcPts val="0"/>
                        </a:spcBef>
                        <a:spcAft>
                          <a:spcPts val="0"/>
                        </a:spcAft>
                        <a:buClr>
                          <a:srgbClr val="000000"/>
                        </a:buClr>
                        <a:buFont typeface="Arial"/>
                      </a:pPr>
                      <a:r>
                        <a:rPr lang="en-US" sz="1600" b="0" i="0" u="none" strike="noStrike" cap="none" dirty="0" err="1">
                          <a:solidFill>
                            <a:srgbClr val="000000"/>
                          </a:solidFill>
                          <a:latin typeface="Arial"/>
                          <a:ea typeface="+mn-ea"/>
                          <a:cs typeface="Arial"/>
                          <a:sym typeface="Arial"/>
                        </a:rPr>
                        <a:t>Sub_Target</a:t>
                      </a:r>
                      <a:r>
                        <a:rPr lang="en-US" sz="1600" b="0" i="0" u="none" strike="noStrike" cap="none" dirty="0">
                          <a:solidFill>
                            <a:srgbClr val="000000"/>
                          </a:solidFill>
                          <a:latin typeface="Arial"/>
                          <a:ea typeface="+mn-ea"/>
                          <a:cs typeface="Arial"/>
                          <a:sym typeface="Arial"/>
                        </a:rPr>
                        <a:t> </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Sub target of Terrorist Attack</a:t>
                      </a:r>
                    </a:p>
                  </a:txBody>
                  <a:tcPr/>
                </a:tc>
                <a:extLst>
                  <a:ext uri="{0D108BD9-81ED-4DB2-BD59-A6C34878D82A}">
                    <a16:rowId xmlns:a16="http://schemas.microsoft.com/office/drawing/2014/main" val="4282165257"/>
                  </a:ext>
                </a:extLst>
              </a:tr>
              <a:tr h="370840">
                <a:tc>
                  <a:txBody>
                    <a:bodyPr/>
                    <a:lstStyle/>
                    <a:p>
                      <a:pPr marR="0" algn="l" rtl="0" eaLnBrk="1" hangingPunct="1">
                        <a:lnSpc>
                          <a:spcPct val="100000"/>
                        </a:lnSpc>
                        <a:spcBef>
                          <a:spcPts val="0"/>
                        </a:spcBef>
                        <a:spcAft>
                          <a:spcPts val="0"/>
                        </a:spcAft>
                        <a:buClr>
                          <a:srgbClr val="000000"/>
                        </a:buClr>
                        <a:buFont typeface="Arial"/>
                      </a:pPr>
                      <a:r>
                        <a:rPr lang="en-US" sz="1600" b="0" i="0" u="none" strike="noStrike" cap="none" dirty="0" err="1">
                          <a:solidFill>
                            <a:srgbClr val="000000"/>
                          </a:solidFill>
                          <a:latin typeface="Arial"/>
                          <a:ea typeface="+mn-ea"/>
                          <a:cs typeface="Arial"/>
                          <a:sym typeface="Arial"/>
                        </a:rPr>
                        <a:t>Weapon_type</a:t>
                      </a:r>
                      <a:r>
                        <a:rPr lang="en-US" sz="1600" b="0" i="0" u="none" strike="noStrike" cap="none" dirty="0">
                          <a:solidFill>
                            <a:srgbClr val="000000"/>
                          </a:solidFill>
                          <a:latin typeface="Arial"/>
                          <a:ea typeface="+mn-ea"/>
                          <a:cs typeface="Arial"/>
                          <a:sym typeface="Arial"/>
                        </a:rPr>
                        <a:t> </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Weapon used in the Terrorist Attack</a:t>
                      </a:r>
                    </a:p>
                  </a:txBody>
                  <a:tcPr/>
                </a:tc>
                <a:extLst>
                  <a:ext uri="{0D108BD9-81ED-4DB2-BD59-A6C34878D82A}">
                    <a16:rowId xmlns:a16="http://schemas.microsoft.com/office/drawing/2014/main" val="3406135619"/>
                  </a:ext>
                </a:extLst>
              </a:tr>
              <a:tr h="370840">
                <a:tc>
                  <a:txBody>
                    <a:bodyPr/>
                    <a:lstStyle/>
                    <a:p>
                      <a:pPr marR="0" algn="l" rtl="0" eaLnBrk="1" hangingPunct="1">
                        <a:lnSpc>
                          <a:spcPct val="100000"/>
                        </a:lnSpc>
                        <a:spcBef>
                          <a:spcPts val="0"/>
                        </a:spcBef>
                        <a:spcAft>
                          <a:spcPts val="0"/>
                        </a:spcAft>
                        <a:buClr>
                          <a:srgbClr val="000000"/>
                        </a:buClr>
                        <a:buFont typeface="Arial"/>
                      </a:pPr>
                      <a:r>
                        <a:rPr lang="en-US" sz="1600" b="0" i="0" u="none" strike="noStrike" cap="none" dirty="0">
                          <a:solidFill>
                            <a:srgbClr val="000000"/>
                          </a:solidFill>
                          <a:latin typeface="Arial"/>
                          <a:ea typeface="+mn-ea"/>
                          <a:cs typeface="Arial"/>
                          <a:sym typeface="Arial"/>
                        </a:rPr>
                        <a:t>Motive</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Motive of Terrorist Attack</a:t>
                      </a:r>
                    </a:p>
                  </a:txBody>
                  <a:tcPr/>
                </a:tc>
                <a:extLst>
                  <a:ext uri="{0D108BD9-81ED-4DB2-BD59-A6C34878D82A}">
                    <a16:rowId xmlns:a16="http://schemas.microsoft.com/office/drawing/2014/main" val="2313591037"/>
                  </a:ext>
                </a:extLst>
              </a:tr>
              <a:tr h="370840">
                <a:tc>
                  <a:txBody>
                    <a:bodyPr/>
                    <a:lstStyle/>
                    <a:p>
                      <a:pPr marR="0" algn="l" rtl="0" eaLnBrk="1" hangingPunct="1">
                        <a:lnSpc>
                          <a:spcPct val="100000"/>
                        </a:lnSpc>
                        <a:spcBef>
                          <a:spcPts val="0"/>
                        </a:spcBef>
                        <a:spcAft>
                          <a:spcPts val="0"/>
                        </a:spcAft>
                        <a:buClr>
                          <a:srgbClr val="000000"/>
                        </a:buClr>
                        <a:buFont typeface="Arial"/>
                      </a:pPr>
                      <a:r>
                        <a:rPr lang="en-US" sz="1600" b="0" i="0" u="none" strike="noStrike" cap="none" dirty="0">
                          <a:solidFill>
                            <a:srgbClr val="000000"/>
                          </a:solidFill>
                          <a:latin typeface="Arial"/>
                          <a:ea typeface="+mn-ea"/>
                          <a:cs typeface="Arial"/>
                          <a:sym typeface="Arial"/>
                        </a:rPr>
                        <a:t>Nationality</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Nationality of Terrorist Organization</a:t>
                      </a:r>
                    </a:p>
                  </a:txBody>
                  <a:tcPr/>
                </a:tc>
                <a:extLst>
                  <a:ext uri="{0D108BD9-81ED-4DB2-BD59-A6C34878D82A}">
                    <a16:rowId xmlns:a16="http://schemas.microsoft.com/office/drawing/2014/main" val="2704833759"/>
                  </a:ext>
                </a:extLst>
              </a:tr>
              <a:tr h="370840">
                <a:tc>
                  <a:txBody>
                    <a:bodyPr/>
                    <a:lstStyle/>
                    <a:p>
                      <a:pPr marR="0" algn="l" rtl="0" eaLnBrk="1" hangingPunct="1">
                        <a:lnSpc>
                          <a:spcPct val="100000"/>
                        </a:lnSpc>
                        <a:spcBef>
                          <a:spcPts val="0"/>
                        </a:spcBef>
                        <a:spcAft>
                          <a:spcPts val="0"/>
                        </a:spcAft>
                        <a:buClr>
                          <a:srgbClr val="000000"/>
                        </a:buClr>
                        <a:buFont typeface="Arial"/>
                      </a:pPr>
                      <a:r>
                        <a:rPr lang="en-US" sz="1600" b="0" i="0" u="none" strike="noStrike" cap="none" dirty="0">
                          <a:solidFill>
                            <a:srgbClr val="000000"/>
                          </a:solidFill>
                          <a:latin typeface="Arial"/>
                          <a:ea typeface="+mn-ea"/>
                          <a:cs typeface="Arial"/>
                          <a:sym typeface="Arial"/>
                        </a:rPr>
                        <a:t>Casualties</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It is the Sum of Number of people killed and Number of people Injured in the Terrorist Attack</a:t>
                      </a:r>
                    </a:p>
                  </a:txBody>
                  <a:tcPr/>
                </a:tc>
                <a:extLst>
                  <a:ext uri="{0D108BD9-81ED-4DB2-BD59-A6C34878D82A}">
                    <a16:rowId xmlns:a16="http://schemas.microsoft.com/office/drawing/2014/main" val="2665921991"/>
                  </a:ext>
                </a:extLst>
              </a:tr>
            </a:tbl>
          </a:graphicData>
        </a:graphic>
      </p:graphicFrame>
      <p:cxnSp>
        <p:nvCxnSpPr>
          <p:cNvPr id="7" name="Straight Connector 6">
            <a:extLst>
              <a:ext uri="{FF2B5EF4-FFF2-40B4-BE49-F238E27FC236}">
                <a16:creationId xmlns:a16="http://schemas.microsoft.com/office/drawing/2014/main" id="{B31F4EFC-E989-DC9A-55BA-5FDE6AF0853A}"/>
              </a:ext>
            </a:extLst>
          </p:cNvPr>
          <p:cNvCxnSpPr>
            <a:cxnSpLocks/>
          </p:cNvCxnSpPr>
          <p:nvPr/>
        </p:nvCxnSpPr>
        <p:spPr>
          <a:xfrm>
            <a:off x="2303720" y="439480"/>
            <a:ext cx="0" cy="391668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88239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02E3C-0E64-2320-8D65-DFB2DBFD9E0B}"/>
              </a:ext>
            </a:extLst>
          </p:cNvPr>
          <p:cNvSpPr>
            <a:spLocks noGrp="1"/>
          </p:cNvSpPr>
          <p:nvPr>
            <p:ph type="title"/>
          </p:nvPr>
        </p:nvSpPr>
        <p:spPr>
          <a:xfrm>
            <a:off x="429942" y="145833"/>
            <a:ext cx="5805321" cy="390547"/>
          </a:xfrm>
        </p:spPr>
        <p:txBody>
          <a:bodyPr/>
          <a:lstStyle/>
          <a:p>
            <a:r>
              <a:rPr lang="en-US" sz="2400" b="1" i="0" u="sng" dirty="0">
                <a:solidFill>
                  <a:schemeClr val="tx1"/>
                </a:solidFill>
                <a:effectLst/>
                <a:latin typeface="Roboto" panose="02000000000000000000" pitchFamily="2" charset="0"/>
              </a:rPr>
              <a:t>Analysis and </a:t>
            </a:r>
            <a:r>
              <a:rPr lang="en-US" sz="2400" b="1" i="0" u="sng" dirty="0">
                <a:solidFill>
                  <a:schemeClr val="tx1"/>
                </a:solidFill>
                <a:effectLst/>
                <a:latin typeface="+mj-lt"/>
              </a:rPr>
              <a:t>visualization</a:t>
            </a:r>
            <a:r>
              <a:rPr lang="en-US" sz="2400" b="1" i="0" u="sng" dirty="0">
                <a:solidFill>
                  <a:schemeClr val="tx1"/>
                </a:solidFill>
                <a:effectLst/>
                <a:latin typeface="Roboto" panose="02000000000000000000" pitchFamily="2" charset="0"/>
              </a:rPr>
              <a:t> of data</a:t>
            </a:r>
            <a:endParaRPr lang="en-US" sz="2400" dirty="0"/>
          </a:p>
        </p:txBody>
      </p:sp>
      <p:pic>
        <p:nvPicPr>
          <p:cNvPr id="1026" name="Picture 2">
            <a:extLst>
              <a:ext uri="{FF2B5EF4-FFF2-40B4-BE49-F238E27FC236}">
                <a16:creationId xmlns:a16="http://schemas.microsoft.com/office/drawing/2014/main" id="{FD57EC68-79DF-32AB-F686-923779182C3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192811"/>
            <a:ext cx="6371519" cy="387580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7" name="Flowchart: Data 6">
            <a:extLst>
              <a:ext uri="{FF2B5EF4-FFF2-40B4-BE49-F238E27FC236}">
                <a16:creationId xmlns:a16="http://schemas.microsoft.com/office/drawing/2014/main" id="{E820CA07-6FA5-CA0E-7C9F-0269B8ABED34}"/>
              </a:ext>
            </a:extLst>
          </p:cNvPr>
          <p:cNvSpPr/>
          <p:nvPr/>
        </p:nvSpPr>
        <p:spPr>
          <a:xfrm>
            <a:off x="6371519" y="744224"/>
            <a:ext cx="2583295" cy="4024499"/>
          </a:xfrm>
          <a:prstGeom prst="flowChartInputOutput">
            <a:avLst/>
          </a:prstGeom>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b="1" i="1" u="sng" dirty="0">
                <a:solidFill>
                  <a:srgbClr val="002060"/>
                </a:solidFill>
                <a:latin typeface="Roboto" panose="02000000000000000000" pitchFamily="2" charset="0"/>
              </a:rPr>
              <a:t>Observation</a:t>
            </a:r>
            <a:r>
              <a:rPr lang="en-US" dirty="0">
                <a:solidFill>
                  <a:schemeClr val="bg2">
                    <a:lumMod val="10000"/>
                  </a:schemeClr>
                </a:solidFill>
                <a:latin typeface="Roboto" panose="02000000000000000000" pitchFamily="2" charset="0"/>
              </a:rPr>
              <a:t>:-</a:t>
            </a:r>
          </a:p>
          <a:p>
            <a:pPr algn="l"/>
            <a:r>
              <a:rPr lang="en-US" b="0" i="0" dirty="0">
                <a:solidFill>
                  <a:srgbClr val="212121"/>
                </a:solidFill>
                <a:effectLst/>
                <a:latin typeface="Roboto" panose="02000000000000000000" pitchFamily="2" charset="0"/>
              </a:rPr>
              <a:t>1.Heatmap shows that the wounded and killed are correlated.</a:t>
            </a:r>
          </a:p>
          <a:p>
            <a:pPr algn="l"/>
            <a:r>
              <a:rPr lang="en-US" b="0" i="0" dirty="0">
                <a:solidFill>
                  <a:srgbClr val="212121"/>
                </a:solidFill>
                <a:effectLst/>
                <a:latin typeface="Roboto" panose="02000000000000000000" pitchFamily="2" charset="0"/>
              </a:rPr>
              <a:t>2.Attack type and weapon used in the attack also hold close ties with each other as attack type is defined based on the weapons used in that incident.</a:t>
            </a:r>
          </a:p>
        </p:txBody>
      </p:sp>
      <p:sp>
        <p:nvSpPr>
          <p:cNvPr id="9" name="TextBox 8">
            <a:extLst>
              <a:ext uri="{FF2B5EF4-FFF2-40B4-BE49-F238E27FC236}">
                <a16:creationId xmlns:a16="http://schemas.microsoft.com/office/drawing/2014/main" id="{02CD9178-8E49-BA80-36B1-A8A008FA16ED}"/>
              </a:ext>
            </a:extLst>
          </p:cNvPr>
          <p:cNvSpPr txBox="1"/>
          <p:nvPr/>
        </p:nvSpPr>
        <p:spPr>
          <a:xfrm>
            <a:off x="429942" y="744224"/>
            <a:ext cx="6759135" cy="615553"/>
          </a:xfrm>
          <a:prstGeom prst="rect">
            <a:avLst/>
          </a:prstGeom>
          <a:noFill/>
        </p:spPr>
        <p:txBody>
          <a:bodyPr wrap="square">
            <a:spAutoFit/>
          </a:bodyPr>
          <a:lstStyle/>
          <a:p>
            <a:r>
              <a:rPr lang="en-US" sz="1800" b="1" u="sng" dirty="0">
                <a:solidFill>
                  <a:schemeClr val="accent2"/>
                </a:solidFill>
                <a:effectLst/>
                <a:latin typeface="Times New Roman" panose="02020603050405020304" pitchFamily="18" charset="0"/>
                <a:cs typeface="Times New Roman" panose="02020603050405020304" pitchFamily="18" charset="0"/>
              </a:rPr>
              <a:t>1.Heatmap of Correlation matrix for visual understanding</a:t>
            </a:r>
          </a:p>
          <a:p>
            <a:pPr algn="l"/>
            <a:endParaRPr lang="en-US" sz="1600" b="1" i="0" u="sng" dirty="0">
              <a:solidFill>
                <a:schemeClr val="bg2">
                  <a:lumMod val="10000"/>
                </a:schemeClr>
              </a:solidFill>
              <a:effectLst/>
              <a:latin typeface="+mj-lt"/>
            </a:endParaRPr>
          </a:p>
        </p:txBody>
      </p:sp>
    </p:spTree>
    <p:extLst>
      <p:ext uri="{BB962C8B-B14F-4D97-AF65-F5344CB8AC3E}">
        <p14:creationId xmlns:p14="http://schemas.microsoft.com/office/powerpoint/2010/main" val="2378768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1747818-DB7B-195B-84C3-EA1BD190802A}"/>
              </a:ext>
            </a:extLst>
          </p:cNvPr>
          <p:cNvSpPr txBox="1"/>
          <p:nvPr/>
        </p:nvSpPr>
        <p:spPr>
          <a:xfrm>
            <a:off x="691115" y="530261"/>
            <a:ext cx="4107712" cy="369332"/>
          </a:xfrm>
          <a:prstGeom prst="rect">
            <a:avLst/>
          </a:prstGeom>
          <a:noFill/>
        </p:spPr>
        <p:txBody>
          <a:bodyPr wrap="square">
            <a:spAutoFit/>
          </a:bodyPr>
          <a:lstStyle/>
          <a:p>
            <a:pPr algn="l"/>
            <a:r>
              <a:rPr lang="en-US" sz="1800" b="1" u="sng" dirty="0">
                <a:solidFill>
                  <a:schemeClr val="bg2">
                    <a:lumMod val="10000"/>
                  </a:schemeClr>
                </a:solidFill>
                <a:latin typeface="+mj-lt"/>
              </a:rPr>
              <a:t>2</a:t>
            </a:r>
            <a:r>
              <a:rPr lang="en-US" sz="1800" b="1" i="0" u="sng" dirty="0">
                <a:solidFill>
                  <a:schemeClr val="bg2">
                    <a:lumMod val="10000"/>
                  </a:schemeClr>
                </a:solidFill>
                <a:effectLst/>
                <a:latin typeface="+mj-lt"/>
              </a:rPr>
              <a:t>.Yearly growth of terrorist attacks</a:t>
            </a:r>
          </a:p>
        </p:txBody>
      </p:sp>
      <p:pic>
        <p:nvPicPr>
          <p:cNvPr id="1026" name="Picture 2">
            <a:extLst>
              <a:ext uri="{FF2B5EF4-FFF2-40B4-BE49-F238E27FC236}">
                <a16:creationId xmlns:a16="http://schemas.microsoft.com/office/drawing/2014/main" id="{0CB1E111-3F28-E56B-F2E0-58E202F160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115" y="1458876"/>
            <a:ext cx="5348177" cy="315436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9" name="Rectangle: Rounded Corners 8">
            <a:extLst>
              <a:ext uri="{FF2B5EF4-FFF2-40B4-BE49-F238E27FC236}">
                <a16:creationId xmlns:a16="http://schemas.microsoft.com/office/drawing/2014/main" id="{DA004EB3-748F-649C-83BF-8B9501792175}"/>
              </a:ext>
            </a:extLst>
          </p:cNvPr>
          <p:cNvSpPr/>
          <p:nvPr/>
        </p:nvSpPr>
        <p:spPr>
          <a:xfrm>
            <a:off x="6535480" y="1034903"/>
            <a:ext cx="2261190" cy="3600930"/>
          </a:xfrm>
          <a:prstGeom prst="roundRect">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b="1" i="1" u="sng" dirty="0">
                <a:solidFill>
                  <a:srgbClr val="002060"/>
                </a:solidFill>
                <a:effectLst/>
                <a:latin typeface="Roboto" panose="02000000000000000000" pitchFamily="2" charset="0"/>
              </a:rPr>
              <a:t>Observation</a:t>
            </a:r>
            <a:r>
              <a:rPr lang="en-US" b="0" i="0" dirty="0">
                <a:solidFill>
                  <a:schemeClr val="bg2">
                    <a:lumMod val="10000"/>
                  </a:schemeClr>
                </a:solidFill>
                <a:effectLst/>
                <a:latin typeface="Roboto" panose="02000000000000000000" pitchFamily="2" charset="0"/>
              </a:rPr>
              <a:t> :-</a:t>
            </a:r>
          </a:p>
          <a:p>
            <a:pPr algn="l"/>
            <a:endParaRPr lang="en-US" b="0" i="0" dirty="0">
              <a:solidFill>
                <a:schemeClr val="bg2">
                  <a:lumMod val="10000"/>
                </a:schemeClr>
              </a:solidFill>
              <a:effectLst/>
              <a:latin typeface="Roboto" panose="02000000000000000000" pitchFamily="2" charset="0"/>
            </a:endParaRPr>
          </a:p>
          <a:p>
            <a:pPr algn="l"/>
            <a:r>
              <a:rPr lang="en-US" b="0" i="0" dirty="0">
                <a:solidFill>
                  <a:schemeClr val="bg2">
                    <a:lumMod val="10000"/>
                  </a:schemeClr>
                </a:solidFill>
                <a:effectLst/>
                <a:latin typeface="Roboto" panose="02000000000000000000" pitchFamily="2" charset="0"/>
              </a:rPr>
              <a:t>1.From the above graph we can say that After 2004 there is a large growth recorded in terrorist attack.</a:t>
            </a:r>
          </a:p>
          <a:p>
            <a:pPr algn="l"/>
            <a:endParaRPr lang="en-US" b="0" i="0" dirty="0">
              <a:solidFill>
                <a:schemeClr val="bg2">
                  <a:lumMod val="10000"/>
                </a:schemeClr>
              </a:solidFill>
              <a:effectLst/>
              <a:latin typeface="Roboto" panose="02000000000000000000" pitchFamily="2" charset="0"/>
            </a:endParaRPr>
          </a:p>
          <a:p>
            <a:pPr algn="l"/>
            <a:r>
              <a:rPr lang="en-US" b="0" i="0" dirty="0">
                <a:solidFill>
                  <a:schemeClr val="bg2">
                    <a:lumMod val="10000"/>
                  </a:schemeClr>
                </a:solidFill>
                <a:effectLst/>
                <a:latin typeface="Roboto" panose="02000000000000000000" pitchFamily="2" charset="0"/>
              </a:rPr>
              <a:t>2.Maximum Number of the attacks were recorded in year 2014</a:t>
            </a:r>
          </a:p>
          <a:p>
            <a:pPr algn="l"/>
            <a:endParaRPr lang="en-US" b="0" i="0" dirty="0">
              <a:solidFill>
                <a:schemeClr val="bg2">
                  <a:lumMod val="10000"/>
                </a:schemeClr>
              </a:solidFill>
              <a:effectLst/>
              <a:latin typeface="Roboto" panose="02000000000000000000" pitchFamily="2" charset="0"/>
            </a:endParaRPr>
          </a:p>
          <a:p>
            <a:pPr algn="l"/>
            <a:r>
              <a:rPr lang="en-US" b="0" i="0" dirty="0">
                <a:solidFill>
                  <a:schemeClr val="bg2">
                    <a:lumMod val="10000"/>
                  </a:schemeClr>
                </a:solidFill>
                <a:effectLst/>
                <a:latin typeface="Roboto" panose="02000000000000000000" pitchFamily="2" charset="0"/>
              </a:rPr>
              <a:t>3.Minimum number of attacks were recorded in the year 1971</a:t>
            </a:r>
          </a:p>
          <a:p>
            <a:pPr algn="ctr"/>
            <a:endParaRPr lang="en-US" dirty="0"/>
          </a:p>
        </p:txBody>
      </p:sp>
    </p:spTree>
    <p:extLst>
      <p:ext uri="{BB962C8B-B14F-4D97-AF65-F5344CB8AC3E}">
        <p14:creationId xmlns:p14="http://schemas.microsoft.com/office/powerpoint/2010/main" val="3727471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3C8E1F-9611-A0DC-D8F0-6066E2C0F89A}"/>
              </a:ext>
            </a:extLst>
          </p:cNvPr>
          <p:cNvSpPr txBox="1"/>
          <p:nvPr/>
        </p:nvSpPr>
        <p:spPr>
          <a:xfrm>
            <a:off x="598969" y="498291"/>
            <a:ext cx="5922334" cy="800219"/>
          </a:xfrm>
          <a:prstGeom prst="rect">
            <a:avLst/>
          </a:prstGeom>
          <a:noFill/>
        </p:spPr>
        <p:txBody>
          <a:bodyPr wrap="square">
            <a:spAutoFit/>
          </a:bodyPr>
          <a:lstStyle/>
          <a:p>
            <a:pPr algn="l"/>
            <a:r>
              <a:rPr lang="en-US" sz="1800" b="1" u="sng" dirty="0">
                <a:solidFill>
                  <a:schemeClr val="bg2">
                    <a:lumMod val="10000"/>
                  </a:schemeClr>
                </a:solidFill>
                <a:latin typeface="+mj-lt"/>
              </a:rPr>
              <a:t>3.Analysis based on Most affected area of Terrorism</a:t>
            </a:r>
          </a:p>
          <a:p>
            <a:br>
              <a:rPr lang="en-US" dirty="0"/>
            </a:br>
            <a:endParaRPr lang="en-US" dirty="0"/>
          </a:p>
        </p:txBody>
      </p:sp>
      <p:pic>
        <p:nvPicPr>
          <p:cNvPr id="3074" name="Picture 2">
            <a:extLst>
              <a:ext uri="{FF2B5EF4-FFF2-40B4-BE49-F238E27FC236}">
                <a16:creationId xmlns:a16="http://schemas.microsoft.com/office/drawing/2014/main" id="{68FBFD24-D56C-1ECC-DC13-047EF57B5F76}"/>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8800"/>
                    </a14:imgEffect>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219742" y="1068954"/>
            <a:ext cx="5983987" cy="393767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AB47E64-6932-AD21-470F-162F4D6D851C}"/>
              </a:ext>
            </a:extLst>
          </p:cNvPr>
          <p:cNvSpPr txBox="1"/>
          <p:nvPr/>
        </p:nvSpPr>
        <p:spPr>
          <a:xfrm>
            <a:off x="6714583" y="1400028"/>
            <a:ext cx="1956452" cy="3108543"/>
          </a:xfrm>
          <a:prstGeom prst="rect">
            <a:avLst/>
          </a:prstGeom>
          <a:solidFill>
            <a:schemeClr val="tx2"/>
          </a:solidFill>
        </p:spPr>
        <p:txBody>
          <a:bodyPr wrap="square">
            <a:spAutoFit/>
          </a:bodyPr>
          <a:lstStyle/>
          <a:p>
            <a:pPr algn="l"/>
            <a:r>
              <a:rPr lang="en-US" b="1" i="1" u="sng" dirty="0">
                <a:solidFill>
                  <a:srgbClr val="002060"/>
                </a:solidFill>
                <a:latin typeface="Roboto" panose="02000000000000000000" pitchFamily="2" charset="0"/>
              </a:rPr>
              <a:t>Observation</a:t>
            </a:r>
            <a:r>
              <a:rPr lang="en-US" dirty="0">
                <a:solidFill>
                  <a:schemeClr val="bg2">
                    <a:lumMod val="10000"/>
                  </a:schemeClr>
                </a:solidFill>
                <a:latin typeface="Roboto" panose="02000000000000000000" pitchFamily="2" charset="0"/>
              </a:rPr>
              <a:t>:-</a:t>
            </a:r>
          </a:p>
          <a:p>
            <a:pPr algn="l"/>
            <a:r>
              <a:rPr lang="en-US" dirty="0">
                <a:solidFill>
                  <a:schemeClr val="bg2">
                    <a:lumMod val="10000"/>
                  </a:schemeClr>
                </a:solidFill>
                <a:latin typeface="Roboto" panose="02000000000000000000" pitchFamily="2" charset="0"/>
              </a:rPr>
              <a:t>1.From the scatter and bar plot we can say that Middle East and North America is the most affected region of Terrorist Attack.</a:t>
            </a:r>
          </a:p>
          <a:p>
            <a:pPr algn="l"/>
            <a:r>
              <a:rPr lang="en-US" dirty="0">
                <a:solidFill>
                  <a:schemeClr val="bg2">
                    <a:lumMod val="10000"/>
                  </a:schemeClr>
                </a:solidFill>
                <a:latin typeface="Roboto" panose="02000000000000000000" pitchFamily="2" charset="0"/>
              </a:rPr>
              <a:t>2.Australasia &amp; Oceania is the most safest region because there is less number of Terrorism compare to other region.</a:t>
            </a:r>
          </a:p>
        </p:txBody>
      </p:sp>
      <p:cxnSp>
        <p:nvCxnSpPr>
          <p:cNvPr id="9" name="Straight Connector 8">
            <a:extLst>
              <a:ext uri="{FF2B5EF4-FFF2-40B4-BE49-F238E27FC236}">
                <a16:creationId xmlns:a16="http://schemas.microsoft.com/office/drawing/2014/main" id="{A35A6467-819E-B29F-BC44-E78771A614C4}"/>
              </a:ext>
            </a:extLst>
          </p:cNvPr>
          <p:cNvCxnSpPr>
            <a:cxnSpLocks/>
          </p:cNvCxnSpPr>
          <p:nvPr/>
        </p:nvCxnSpPr>
        <p:spPr>
          <a:xfrm>
            <a:off x="6713055" y="1400027"/>
            <a:ext cx="0" cy="3108543"/>
          </a:xfrm>
          <a:prstGeom prst="line">
            <a:avLst/>
          </a:prstGeom>
          <a:ln w="1270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Straight Connector 10">
            <a:extLst>
              <a:ext uri="{FF2B5EF4-FFF2-40B4-BE49-F238E27FC236}">
                <a16:creationId xmlns:a16="http://schemas.microsoft.com/office/drawing/2014/main" id="{0C06EFF3-B208-6DA2-3551-500CD0BF8F9B}"/>
              </a:ext>
            </a:extLst>
          </p:cNvPr>
          <p:cNvCxnSpPr>
            <a:cxnSpLocks/>
          </p:cNvCxnSpPr>
          <p:nvPr/>
        </p:nvCxnSpPr>
        <p:spPr>
          <a:xfrm>
            <a:off x="6713055" y="1400027"/>
            <a:ext cx="1956452" cy="0"/>
          </a:xfrm>
          <a:prstGeom prst="line">
            <a:avLst/>
          </a:prstGeom>
          <a:ln w="1270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Straight Connector 12">
            <a:extLst>
              <a:ext uri="{FF2B5EF4-FFF2-40B4-BE49-F238E27FC236}">
                <a16:creationId xmlns:a16="http://schemas.microsoft.com/office/drawing/2014/main" id="{138DE9EF-97EF-7D8C-A6B7-402BF6418C0E}"/>
              </a:ext>
            </a:extLst>
          </p:cNvPr>
          <p:cNvCxnSpPr>
            <a:cxnSpLocks/>
          </p:cNvCxnSpPr>
          <p:nvPr/>
        </p:nvCxnSpPr>
        <p:spPr>
          <a:xfrm>
            <a:off x="6714583" y="4508572"/>
            <a:ext cx="1956452" cy="0"/>
          </a:xfrm>
          <a:prstGeom prst="line">
            <a:avLst/>
          </a:prstGeom>
          <a:ln w="1270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A61C5307-9336-34E3-42AD-5A8A2577A9F3}"/>
              </a:ext>
            </a:extLst>
          </p:cNvPr>
          <p:cNvCxnSpPr>
            <a:cxnSpLocks/>
          </p:cNvCxnSpPr>
          <p:nvPr/>
        </p:nvCxnSpPr>
        <p:spPr>
          <a:xfrm>
            <a:off x="8671035" y="1400029"/>
            <a:ext cx="0" cy="3108543"/>
          </a:xfrm>
          <a:prstGeom prst="line">
            <a:avLst/>
          </a:prstGeom>
          <a:ln w="1270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120797057"/>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resentation">
  <a:themeElements>
    <a:clrScheme name="Presentation 1">
      <a:dk1>
        <a:srgbClr val="000000"/>
      </a:dk1>
      <a:lt1>
        <a:srgbClr val="FFFFFF"/>
      </a:lt1>
      <a:dk2>
        <a:srgbClr val="F3F3F3"/>
      </a:dk2>
      <a:lt2>
        <a:srgbClr val="158158"/>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CapstoneProjectTemplate-210213-230632</Template>
  <TotalTime>7002</TotalTime>
  <Words>1217</Words>
  <Application>Microsoft Office PowerPoint</Application>
  <PresentationFormat>On-screen Show (16:9)</PresentationFormat>
  <Paragraphs>136</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Algerian</vt:lpstr>
      <vt:lpstr>AoyagiKouzanFontT</vt:lpstr>
      <vt:lpstr>Arial</vt:lpstr>
      <vt:lpstr>Times New Roman</vt:lpstr>
      <vt:lpstr>Verdana</vt:lpstr>
      <vt:lpstr>Wingdings</vt:lpstr>
      <vt:lpstr>Roboto</vt:lpstr>
      <vt:lpstr>Calibri</vt:lpstr>
      <vt:lpstr>Simple Light</vt:lpstr>
      <vt:lpstr>Capstone Project - 01</vt:lpstr>
      <vt:lpstr>PowerPoint Presentation</vt:lpstr>
      <vt:lpstr>Problem statement</vt:lpstr>
      <vt:lpstr>Dataset Preparation</vt:lpstr>
      <vt:lpstr>PowerPoint Presentation</vt:lpstr>
      <vt:lpstr>PowerPoint Presentation</vt:lpstr>
      <vt:lpstr>Analysis and visualization of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Challenges Faced -:</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Niranjan Dhage</cp:lastModifiedBy>
  <cp:revision>24</cp:revision>
  <dcterms:created xsi:type="dcterms:W3CDTF">2022-03-16T09:49:32Z</dcterms:created>
  <dcterms:modified xsi:type="dcterms:W3CDTF">2023-02-26T06:13:34Z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0819fa7-4367-4500-ba88-dd630d977609_Enabled">
    <vt:lpwstr>true</vt:lpwstr>
  </property>
  <property fmtid="{D5CDD505-2E9C-101B-9397-08002B2CF9AE}" pid="3" name="MSIP_Label_a0819fa7-4367-4500-ba88-dd630d977609_SetDate">
    <vt:lpwstr>2023-02-23T12:29:22Z</vt:lpwstr>
  </property>
  <property fmtid="{D5CDD505-2E9C-101B-9397-08002B2CF9AE}" pid="4" name="MSIP_Label_a0819fa7-4367-4500-ba88-dd630d977609_Method">
    <vt:lpwstr>Standard</vt:lpwstr>
  </property>
  <property fmtid="{D5CDD505-2E9C-101B-9397-08002B2CF9AE}" pid="5" name="MSIP_Label_a0819fa7-4367-4500-ba88-dd630d977609_Name">
    <vt:lpwstr>a0819fa7-4367-4500-ba88-dd630d977609</vt:lpwstr>
  </property>
  <property fmtid="{D5CDD505-2E9C-101B-9397-08002B2CF9AE}" pid="6" name="MSIP_Label_a0819fa7-4367-4500-ba88-dd630d977609_SiteId">
    <vt:lpwstr>63ce7d59-2f3e-42cd-a8cc-be764cff5eb6</vt:lpwstr>
  </property>
  <property fmtid="{D5CDD505-2E9C-101B-9397-08002B2CF9AE}" pid="7" name="MSIP_Label_a0819fa7-4367-4500-ba88-dd630d977609_ActionId">
    <vt:lpwstr>4b19e553-ae6d-4d72-9cc5-e47acb537daf</vt:lpwstr>
  </property>
  <property fmtid="{D5CDD505-2E9C-101B-9397-08002B2CF9AE}" pid="8" name="MSIP_Label_a0819fa7-4367-4500-ba88-dd630d977609_ContentBits">
    <vt:lpwstr>0</vt:lpwstr>
  </property>
</Properties>
</file>