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verage" panose="020B0604020202020204" charset="0"/>
      <p:regular r:id="rId24"/>
    </p:embeddedFont>
    <p:embeddedFont>
      <p:font typeface="Montserrat" panose="020B0604020202020204" charset="0"/>
      <p:regular r:id="rId25"/>
      <p:bold r:id="rId26"/>
      <p:italic r:id="rId27"/>
      <p:boldItalic r:id="rId28"/>
    </p:embeddedFont>
    <p:embeddedFont>
      <p:font typeface="Raleway" panose="020B0604020202020204" charset="0"/>
      <p:regular r:id="rId29"/>
      <p:bold r:id="rId30"/>
      <p:italic r:id="rId31"/>
      <p:boldItalic r:id="rId32"/>
    </p:embeddedFont>
    <p:embeddedFont>
      <p:font typeface="La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9299027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536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62198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45146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70980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07903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07013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99380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55829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4600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17534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9347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17262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66616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05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2583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80259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82330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44963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2461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08262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8356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slide=id.g1f87997393_0_787"/><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slide=id.g1f87997393_0_787"/><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slide=id.g1f87997393_0_787"/><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endParaRP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82"/>
        <p:cNvGrpSpPr/>
        <p:nvPr/>
      </p:nvGrpSpPr>
      <p:grpSpPr>
        <a:xfrm>
          <a:off x="0" y="0"/>
          <a:ext cx="0" cy="0"/>
          <a:chOff x="0" y="0"/>
          <a:chExt cx="0" cy="0"/>
        </a:xfrm>
      </p:grpSpPr>
      <p:grpSp>
        <p:nvGrpSpPr>
          <p:cNvPr id="83" name="Shape 83"/>
          <p:cNvGrpSpPr/>
          <p:nvPr/>
        </p:nvGrpSpPr>
        <p:grpSpPr>
          <a:xfrm>
            <a:off x="4406400" y="0"/>
            <a:ext cx="4737600" cy="5143065"/>
            <a:chOff x="4406400" y="0"/>
            <a:chExt cx="4737600" cy="5143065"/>
          </a:xfrm>
        </p:grpSpPr>
        <p:sp>
          <p:nvSpPr>
            <p:cNvPr id="84" name="Shape 84"/>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2" name="Shape 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
        <p:nvSpPr>
          <p:cNvPr id="103" name="Shape 10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1" name="Shape 104"/>
        <p:cNvGrpSpPr/>
        <p:nvPr/>
      </p:nvGrpSpPr>
      <p:grpSpPr>
        <a:xfrm>
          <a:off x="0" y="0"/>
          <a:ext cx="0" cy="0"/>
          <a:chOff x="0" y="0"/>
          <a:chExt cx="0" cy="0"/>
        </a:xfrm>
      </p:grpSpPr>
      <p:pic>
        <p:nvPicPr>
          <p:cNvPr id="105" name="Shape 105" descr="offset_comp_343059.jpg"/>
          <p:cNvPicPr preferRelativeResize="0"/>
          <p:nvPr/>
        </p:nvPicPr>
        <p:blipFill rotWithShape="1">
          <a:blip r:embed="rId2">
            <a:alphaModFix amt="80000"/>
          </a:blip>
          <a:srcRect l="30474" t="11955" r="30474" b="25870"/>
          <a:stretch/>
        </p:blipFill>
        <p:spPr>
          <a:xfrm rot="-5400000">
            <a:off x="113630" y="-105700"/>
            <a:ext cx="5142300" cy="5364300"/>
          </a:xfrm>
          <a:prstGeom prst="diagStripe">
            <a:avLst>
              <a:gd name="adj" fmla="val 50343"/>
            </a:avLst>
          </a:prstGeom>
          <a:noFill/>
          <a:ln>
            <a:noFill/>
          </a:ln>
        </p:spPr>
      </p:pic>
      <p:sp>
        <p:nvSpPr>
          <p:cNvPr id="106" name="Shape 10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Shape 107"/>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lstStyle>
            <a:lvl1pPr marL="457200" lvl="0" indent="-311150" rtl="0">
              <a:spcBef>
                <a:spcPts val="0"/>
              </a:spcBef>
              <a:spcAft>
                <a:spcPts val="0"/>
              </a:spcAft>
              <a:buClr>
                <a:schemeClr val="dk2"/>
              </a:buClr>
              <a:buSzPts val="1300"/>
              <a:buChar char="●"/>
              <a:defRPr>
                <a:solidFill>
                  <a:schemeClr val="dk2"/>
                </a:solidFill>
              </a:defRPr>
            </a:lvl1pPr>
            <a:lvl2pPr marL="914400" lvl="1" indent="-298450" rtl="0">
              <a:spcBef>
                <a:spcPts val="1600"/>
              </a:spcBef>
              <a:spcAft>
                <a:spcPts val="0"/>
              </a:spcAft>
              <a:buClr>
                <a:schemeClr val="dk2"/>
              </a:buClr>
              <a:buSzPts val="1100"/>
              <a:buChar char="○"/>
              <a:defRPr>
                <a:solidFill>
                  <a:schemeClr val="dk2"/>
                </a:solidFill>
              </a:defRPr>
            </a:lvl2pPr>
            <a:lvl3pPr marL="1371600" lvl="2" indent="-298450" rtl="0">
              <a:spcBef>
                <a:spcPts val="1600"/>
              </a:spcBef>
              <a:spcAft>
                <a:spcPts val="0"/>
              </a:spcAft>
              <a:buClr>
                <a:schemeClr val="dk2"/>
              </a:buClr>
              <a:buSzPts val="1100"/>
              <a:buChar char="■"/>
              <a:defRPr>
                <a:solidFill>
                  <a:schemeClr val="dk2"/>
                </a:solidFill>
              </a:defRPr>
            </a:lvl3pPr>
            <a:lvl4pPr marL="1828800" lvl="3" indent="-298450" rtl="0">
              <a:spcBef>
                <a:spcPts val="1600"/>
              </a:spcBef>
              <a:spcAft>
                <a:spcPts val="0"/>
              </a:spcAft>
              <a:buClr>
                <a:schemeClr val="dk2"/>
              </a:buClr>
              <a:buSzPts val="1100"/>
              <a:buChar char="●"/>
              <a:defRPr>
                <a:solidFill>
                  <a:schemeClr val="dk2"/>
                </a:solidFill>
              </a:defRPr>
            </a:lvl4pPr>
            <a:lvl5pPr marL="2286000" lvl="4" indent="-298450" rtl="0">
              <a:spcBef>
                <a:spcPts val="1600"/>
              </a:spcBef>
              <a:spcAft>
                <a:spcPts val="0"/>
              </a:spcAft>
              <a:buClr>
                <a:schemeClr val="dk2"/>
              </a:buClr>
              <a:buSzPts val="1100"/>
              <a:buChar char="○"/>
              <a:defRPr>
                <a:solidFill>
                  <a:schemeClr val="dk2"/>
                </a:solidFill>
              </a:defRPr>
            </a:lvl5pPr>
            <a:lvl6pPr marL="2743200" lvl="5" indent="-298450" rtl="0">
              <a:spcBef>
                <a:spcPts val="1600"/>
              </a:spcBef>
              <a:spcAft>
                <a:spcPts val="0"/>
              </a:spcAft>
              <a:buClr>
                <a:schemeClr val="dk2"/>
              </a:buClr>
              <a:buSzPts val="1100"/>
              <a:buChar char="■"/>
              <a:defRPr>
                <a:solidFill>
                  <a:schemeClr val="dk2"/>
                </a:solidFill>
              </a:defRPr>
            </a:lvl6pPr>
            <a:lvl7pPr marL="3200400" lvl="6" indent="-298450" rtl="0">
              <a:spcBef>
                <a:spcPts val="1600"/>
              </a:spcBef>
              <a:spcAft>
                <a:spcPts val="0"/>
              </a:spcAft>
              <a:buClr>
                <a:schemeClr val="dk2"/>
              </a:buClr>
              <a:buSzPts val="1100"/>
              <a:buChar char="●"/>
              <a:defRPr>
                <a:solidFill>
                  <a:schemeClr val="dk2"/>
                </a:solidFill>
              </a:defRPr>
            </a:lvl7pPr>
            <a:lvl8pPr marL="3657600" lvl="7" indent="-298450" rtl="0">
              <a:spcBef>
                <a:spcPts val="1600"/>
              </a:spcBef>
              <a:spcAft>
                <a:spcPts val="0"/>
              </a:spcAft>
              <a:buClr>
                <a:schemeClr val="dk2"/>
              </a:buClr>
              <a:buSzPts val="1100"/>
              <a:buChar char="○"/>
              <a:defRPr>
                <a:solidFill>
                  <a:schemeClr val="dk2"/>
                </a:solidFill>
              </a:defRPr>
            </a:lvl8pPr>
            <a:lvl9pPr marL="4114800" lvl="8" indent="-298450" rtl="0">
              <a:spcBef>
                <a:spcPts val="1600"/>
              </a:spcBef>
              <a:spcAft>
                <a:spcPts val="1600"/>
              </a:spcAft>
              <a:buClr>
                <a:schemeClr val="dk2"/>
              </a:buClr>
              <a:buSzPts val="1100"/>
              <a:buChar char="■"/>
              <a:defRPr>
                <a:solidFill>
                  <a:schemeClr val="dk2"/>
                </a:solidFill>
              </a:defRPr>
            </a:lvl9pPr>
          </a:lstStyle>
          <a:p>
            <a:endParaRPr/>
          </a:p>
        </p:txBody>
      </p:sp>
      <p:sp>
        <p:nvSpPr>
          <p:cNvPr id="108" name="Shape 10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
        <p:nvSpPr>
          <p:cNvPr id="109" name="Shape 109">
            <a:hlinkClick r:id="rId3"/>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a:hlinkClick r:id="rId3"/>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1" name="Shape 111">
            <a:hlinkClick r:id="rId3"/>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2" name="Shape 112">
            <a:hlinkClick r:id="rId3"/>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113" name="Shape 113"/>
          <p:cNvGrpSpPr/>
          <p:nvPr/>
        </p:nvGrpSpPr>
        <p:grpSpPr>
          <a:xfrm>
            <a:off x="0" y="381001"/>
            <a:ext cx="1037850" cy="1016287"/>
            <a:chOff x="0" y="381001"/>
            <a:chExt cx="1037850" cy="1016287"/>
          </a:xfrm>
        </p:grpSpPr>
        <p:sp>
          <p:nvSpPr>
            <p:cNvPr id="114" name="Shape 11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8" name="Shape 118"/>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1600"/>
              </a:spcBef>
              <a:spcAft>
                <a:spcPts val="0"/>
              </a:spcAft>
              <a:buClr>
                <a:schemeClr val="dk1"/>
              </a:buClr>
              <a:buSzPts val="1100"/>
              <a:buChar char="○"/>
              <a:defRPr>
                <a:solidFill>
                  <a:schemeClr val="dk1"/>
                </a:solidFill>
              </a:defRPr>
            </a:lvl2pPr>
            <a:lvl3pPr marL="1371600" lvl="2" indent="-298450" rtl="0">
              <a:spcBef>
                <a:spcPts val="1600"/>
              </a:spcBef>
              <a:spcAft>
                <a:spcPts val="0"/>
              </a:spcAft>
              <a:buClr>
                <a:schemeClr val="dk1"/>
              </a:buClr>
              <a:buSzPts val="1100"/>
              <a:buChar char="■"/>
              <a:defRPr>
                <a:solidFill>
                  <a:schemeClr val="dk1"/>
                </a:solidFill>
              </a:defRPr>
            </a:lvl3pPr>
            <a:lvl4pPr marL="1828800" lvl="3" indent="-298450" rtl="0">
              <a:spcBef>
                <a:spcPts val="1600"/>
              </a:spcBef>
              <a:spcAft>
                <a:spcPts val="0"/>
              </a:spcAft>
              <a:buClr>
                <a:schemeClr val="dk1"/>
              </a:buClr>
              <a:buSzPts val="1100"/>
              <a:buChar char="●"/>
              <a:defRPr>
                <a:solidFill>
                  <a:schemeClr val="dk1"/>
                </a:solidFill>
              </a:defRPr>
            </a:lvl4pPr>
            <a:lvl5pPr marL="2286000" lvl="4" indent="-298450" rtl="0">
              <a:spcBef>
                <a:spcPts val="1600"/>
              </a:spcBef>
              <a:spcAft>
                <a:spcPts val="0"/>
              </a:spcAft>
              <a:buClr>
                <a:schemeClr val="dk1"/>
              </a:buClr>
              <a:buSzPts val="1100"/>
              <a:buChar char="○"/>
              <a:defRPr>
                <a:solidFill>
                  <a:schemeClr val="dk1"/>
                </a:solidFill>
              </a:defRPr>
            </a:lvl5pPr>
            <a:lvl6pPr marL="2743200" lvl="5" indent="-298450" rtl="0">
              <a:spcBef>
                <a:spcPts val="1600"/>
              </a:spcBef>
              <a:spcAft>
                <a:spcPts val="0"/>
              </a:spcAft>
              <a:buClr>
                <a:schemeClr val="dk1"/>
              </a:buClr>
              <a:buSzPts val="1100"/>
              <a:buChar char="■"/>
              <a:defRPr>
                <a:solidFill>
                  <a:schemeClr val="dk1"/>
                </a:solidFill>
              </a:defRPr>
            </a:lvl6pPr>
            <a:lvl7pPr marL="3200400" lvl="6" indent="-298450" rtl="0">
              <a:spcBef>
                <a:spcPts val="1600"/>
              </a:spcBef>
              <a:spcAft>
                <a:spcPts val="0"/>
              </a:spcAft>
              <a:buClr>
                <a:schemeClr val="dk1"/>
              </a:buClr>
              <a:buSzPts val="1100"/>
              <a:buChar char="●"/>
              <a:defRPr>
                <a:solidFill>
                  <a:schemeClr val="dk1"/>
                </a:solidFill>
              </a:defRPr>
            </a:lvl7pPr>
            <a:lvl8pPr marL="3657600" lvl="7" indent="-298450" rtl="0">
              <a:spcBef>
                <a:spcPts val="1600"/>
              </a:spcBef>
              <a:spcAft>
                <a:spcPts val="0"/>
              </a:spcAft>
              <a:buClr>
                <a:schemeClr val="dk1"/>
              </a:buClr>
              <a:buSzPts val="1100"/>
              <a:buChar char="○"/>
              <a:defRPr>
                <a:solidFill>
                  <a:schemeClr val="dk1"/>
                </a:solidFill>
              </a:defRPr>
            </a:lvl8pPr>
            <a:lvl9pPr marL="4114800" lvl="8" indent="-298450" rtl="0">
              <a:spcBef>
                <a:spcPts val="1600"/>
              </a:spcBef>
              <a:spcAft>
                <a:spcPts val="1600"/>
              </a:spcAft>
              <a:buClr>
                <a:schemeClr val="dk1"/>
              </a:buClr>
              <a:buSzPts val="1100"/>
              <a:buChar char="■"/>
              <a:defRPr>
                <a:solidFill>
                  <a:schemeClr val="dk1"/>
                </a:solidFill>
              </a:defRPr>
            </a:lvl9pPr>
          </a:lstStyle>
          <a:p>
            <a:endParaRPr/>
          </a:p>
        </p:txBody>
      </p:sp>
      <p:sp>
        <p:nvSpPr>
          <p:cNvPr id="120" name="Shape 120">
            <a:hlinkClick r:id="rId2"/>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a:hlinkClick r:id="rId2"/>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 name="Shape 122">
            <a:hlinkClick r:id="rId2"/>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3" name="Shape 123">
            <a:hlinkClick r:id="rId2"/>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124" name="Shape 124"/>
          <p:cNvGrpSpPr/>
          <p:nvPr/>
        </p:nvGrpSpPr>
        <p:grpSpPr>
          <a:xfrm>
            <a:off x="0" y="381001"/>
            <a:ext cx="1037850" cy="1016287"/>
            <a:chOff x="0" y="381001"/>
            <a:chExt cx="1037850" cy="1016287"/>
          </a:xfrm>
        </p:grpSpPr>
        <p:sp>
          <p:nvSpPr>
            <p:cNvPr id="125" name="Shape 12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7" name="Shape 127"/>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28" name="Shape 1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1" name="Shape 131"/>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a:hlinkClick r:id="rId2"/>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a:hlinkClick r:id="rId2"/>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4" name="Shape 134">
            <a:hlinkClick r:id="rId2"/>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5" name="Shape 135">
            <a:hlinkClick r:id="rId2"/>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136" name="Shape 136"/>
          <p:cNvGrpSpPr/>
          <p:nvPr/>
        </p:nvGrpSpPr>
        <p:grpSpPr>
          <a:xfrm>
            <a:off x="0" y="381001"/>
            <a:ext cx="1037850" cy="1016287"/>
            <a:chOff x="0" y="381001"/>
            <a:chExt cx="1037850" cy="1016287"/>
          </a:xfrm>
        </p:grpSpPr>
        <p:sp>
          <p:nvSpPr>
            <p:cNvPr id="137" name="Shape 13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0" name="Shape 1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
        <p:nvSpPr>
          <p:cNvPr id="141" name="Shape 141"/>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1600"/>
              </a:spcBef>
              <a:spcAft>
                <a:spcPts val="0"/>
              </a:spcAft>
              <a:buClr>
                <a:schemeClr val="dk1"/>
              </a:buClr>
              <a:buSzPts val="1100"/>
              <a:buChar char="○"/>
              <a:defRPr>
                <a:solidFill>
                  <a:schemeClr val="dk1"/>
                </a:solidFill>
              </a:defRPr>
            </a:lvl2pPr>
            <a:lvl3pPr marL="1371600" lvl="2" indent="-298450" rtl="0">
              <a:spcBef>
                <a:spcPts val="1600"/>
              </a:spcBef>
              <a:spcAft>
                <a:spcPts val="0"/>
              </a:spcAft>
              <a:buClr>
                <a:schemeClr val="dk1"/>
              </a:buClr>
              <a:buSzPts val="1100"/>
              <a:buChar char="■"/>
              <a:defRPr>
                <a:solidFill>
                  <a:schemeClr val="dk1"/>
                </a:solidFill>
              </a:defRPr>
            </a:lvl3pPr>
            <a:lvl4pPr marL="1828800" lvl="3" indent="-298450" rtl="0">
              <a:spcBef>
                <a:spcPts val="1600"/>
              </a:spcBef>
              <a:spcAft>
                <a:spcPts val="0"/>
              </a:spcAft>
              <a:buClr>
                <a:schemeClr val="dk1"/>
              </a:buClr>
              <a:buSzPts val="1100"/>
              <a:buChar char="●"/>
              <a:defRPr>
                <a:solidFill>
                  <a:schemeClr val="dk1"/>
                </a:solidFill>
              </a:defRPr>
            </a:lvl4pPr>
            <a:lvl5pPr marL="2286000" lvl="4" indent="-298450" rtl="0">
              <a:spcBef>
                <a:spcPts val="1600"/>
              </a:spcBef>
              <a:spcAft>
                <a:spcPts val="0"/>
              </a:spcAft>
              <a:buClr>
                <a:schemeClr val="dk1"/>
              </a:buClr>
              <a:buSzPts val="1100"/>
              <a:buChar char="○"/>
              <a:defRPr>
                <a:solidFill>
                  <a:schemeClr val="dk1"/>
                </a:solidFill>
              </a:defRPr>
            </a:lvl5pPr>
            <a:lvl6pPr marL="2743200" lvl="5" indent="-298450" rtl="0">
              <a:spcBef>
                <a:spcPts val="1600"/>
              </a:spcBef>
              <a:spcAft>
                <a:spcPts val="0"/>
              </a:spcAft>
              <a:buClr>
                <a:schemeClr val="dk1"/>
              </a:buClr>
              <a:buSzPts val="1100"/>
              <a:buChar char="■"/>
              <a:defRPr>
                <a:solidFill>
                  <a:schemeClr val="dk1"/>
                </a:solidFill>
              </a:defRPr>
            </a:lvl6pPr>
            <a:lvl7pPr marL="3200400" lvl="6" indent="-298450" rtl="0">
              <a:spcBef>
                <a:spcPts val="1600"/>
              </a:spcBef>
              <a:spcAft>
                <a:spcPts val="0"/>
              </a:spcAft>
              <a:buClr>
                <a:schemeClr val="dk1"/>
              </a:buClr>
              <a:buSzPts val="1100"/>
              <a:buChar char="●"/>
              <a:defRPr>
                <a:solidFill>
                  <a:schemeClr val="dk1"/>
                </a:solidFill>
              </a:defRPr>
            </a:lvl7pPr>
            <a:lvl8pPr marL="3657600" lvl="7" indent="-298450" rtl="0">
              <a:spcBef>
                <a:spcPts val="1600"/>
              </a:spcBef>
              <a:spcAft>
                <a:spcPts val="0"/>
              </a:spcAft>
              <a:buClr>
                <a:schemeClr val="dk1"/>
              </a:buClr>
              <a:buSzPts val="1100"/>
              <a:buChar char="○"/>
              <a:defRPr>
                <a:solidFill>
                  <a:schemeClr val="dk1"/>
                </a:solidFill>
              </a:defRPr>
            </a:lvl8pPr>
            <a:lvl9pPr marL="4114800" lvl="8" indent="-298450" rtl="0">
              <a:spcBef>
                <a:spcPts val="1600"/>
              </a:spcBef>
              <a:spcAft>
                <a:spcPts val="1600"/>
              </a:spcAft>
              <a:buClr>
                <a:schemeClr val="dk1"/>
              </a:buClr>
              <a:buSzPts val="1100"/>
              <a:buChar char="■"/>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slide=id.g1f87997393_0_1053"/><Relationship Id="rId13" Type="http://schemas.openxmlformats.org/officeDocument/2006/relationships/hyperlink" Target="#slide=id.g1f87997393_0_1369"/><Relationship Id="rId3" Type="http://schemas.openxmlformats.org/officeDocument/2006/relationships/hyperlink" Target="#slide=id.g1f87997393_0_821"/><Relationship Id="rId7" Type="http://schemas.openxmlformats.org/officeDocument/2006/relationships/hyperlink" Target="#slide=id.g1f87997393_0_971"/><Relationship Id="rId12" Type="http://schemas.openxmlformats.org/officeDocument/2006/relationships/hyperlink" Target="#slide=id.g1f87997393_0_1276"/><Relationship Id="rId17" Type="http://schemas.openxmlformats.org/officeDocument/2006/relationships/hyperlink" Target="#slide=id.g1f87997393_0_1504"/><Relationship Id="rId2" Type="http://schemas.openxmlformats.org/officeDocument/2006/relationships/notesSlide" Target="../notesSlides/notesSlide2.xml"/><Relationship Id="rId16" Type="http://schemas.openxmlformats.org/officeDocument/2006/relationships/hyperlink" Target="#slide=id.g1f87997393_0_1466"/><Relationship Id="rId1" Type="http://schemas.openxmlformats.org/officeDocument/2006/relationships/slideLayout" Target="../slideLayouts/slideLayout12.xml"/><Relationship Id="rId6" Type="http://schemas.openxmlformats.org/officeDocument/2006/relationships/hyperlink" Target="#slide=id.g1f87997393_0_864"/><Relationship Id="rId11" Type="http://schemas.openxmlformats.org/officeDocument/2006/relationships/hyperlink" Target="#slide=id.g1f87997393_0_1252"/><Relationship Id="rId5" Type="http://schemas.openxmlformats.org/officeDocument/2006/relationships/hyperlink" Target="#slide=id.g1f87997393_0_848"/><Relationship Id="rId15" Type="http://schemas.openxmlformats.org/officeDocument/2006/relationships/hyperlink" Target="#slide=id.g1f87997393_0_1447"/><Relationship Id="rId10" Type="http://schemas.openxmlformats.org/officeDocument/2006/relationships/hyperlink" Target="#slide=id.g1f87997393_0_1226"/><Relationship Id="rId4" Type="http://schemas.openxmlformats.org/officeDocument/2006/relationships/hyperlink" Target="#slide=id.g1f87997393_0_835"/><Relationship Id="rId9" Type="http://schemas.openxmlformats.org/officeDocument/2006/relationships/hyperlink" Target="#slide=id.g1f87997393_0_1166"/><Relationship Id="rId14" Type="http://schemas.openxmlformats.org/officeDocument/2006/relationships/hyperlink" Target="#slide=id.g1f87997393_0_1415"/></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p:nvPr>
        </p:nvSpPr>
        <p:spPr>
          <a:xfrm>
            <a:off x="2849575" y="1349800"/>
            <a:ext cx="5553000" cy="15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Sequence Alignment In DNA/RNA</a:t>
            </a:r>
            <a:endParaRPr/>
          </a:p>
        </p:txBody>
      </p:sp>
      <p:sp>
        <p:nvSpPr>
          <p:cNvPr id="147" name="Shape 147"/>
          <p:cNvSpPr txBox="1">
            <a:spLocks noGrp="1"/>
          </p:cNvSpPr>
          <p:nvPr>
            <p:ph type="subTitle" idx="1"/>
          </p:nvPr>
        </p:nvSpPr>
        <p:spPr>
          <a:xfrm>
            <a:off x="4528250" y="3469650"/>
            <a:ext cx="4174200" cy="9603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GB" sz="1800"/>
              <a:t>By :  Niranjan Joshi ( 160001026 )</a:t>
            </a:r>
            <a:endParaRPr sz="1800"/>
          </a:p>
          <a:p>
            <a:pPr marL="0" lvl="0" indent="457200" rtl="0">
              <a:lnSpc>
                <a:spcPct val="115000"/>
              </a:lnSpc>
              <a:spcBef>
                <a:spcPts val="1600"/>
              </a:spcBef>
              <a:spcAft>
                <a:spcPts val="1600"/>
              </a:spcAft>
              <a:buNone/>
            </a:pPr>
            <a:r>
              <a:rPr lang="en-GB" sz="1800"/>
              <a:t>Kanishkar J ( 160001028 )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Complexity Analysis (Contd.)</a:t>
            </a:r>
            <a:endParaRPr/>
          </a:p>
          <a:p>
            <a:pPr marL="0" lvl="0" indent="0">
              <a:spcBef>
                <a:spcPts val="0"/>
              </a:spcBef>
              <a:spcAft>
                <a:spcPts val="0"/>
              </a:spcAft>
              <a:buNone/>
            </a:pPr>
            <a:endParaRPr/>
          </a:p>
          <a:p>
            <a:pPr marL="0" lvl="0" indent="0">
              <a:spcBef>
                <a:spcPts val="0"/>
              </a:spcBef>
              <a:spcAft>
                <a:spcPts val="0"/>
              </a:spcAft>
              <a:buNone/>
            </a:pPr>
            <a:r>
              <a:rPr lang="en-GB"/>
              <a:t>	</a:t>
            </a:r>
            <a:endParaRPr/>
          </a:p>
        </p:txBody>
      </p:sp>
      <p:sp>
        <p:nvSpPr>
          <p:cNvPr id="213" name="Shape 21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500"/>
              <a:t>	The complexity of filling scoring matrix is therefore O(nm).</a:t>
            </a:r>
            <a:endParaRPr sz="1500"/>
          </a:p>
          <a:p>
            <a:pPr marL="0" lvl="0" indent="0">
              <a:spcBef>
                <a:spcPts val="1600"/>
              </a:spcBef>
              <a:spcAft>
                <a:spcPts val="0"/>
              </a:spcAft>
              <a:buNone/>
            </a:pPr>
            <a:r>
              <a:rPr lang="en-GB" sz="1500"/>
              <a:t>3) Backtracking is done from the highest score in the scoring matrix till zero is encountered. Complexity: O(nm).</a:t>
            </a:r>
            <a:endParaRPr sz="1500"/>
          </a:p>
          <a:p>
            <a:pPr marL="0" lvl="0" indent="0">
              <a:spcBef>
                <a:spcPts val="1600"/>
              </a:spcBef>
              <a:spcAft>
                <a:spcPts val="0"/>
              </a:spcAft>
              <a:buNone/>
            </a:pPr>
            <a:r>
              <a:rPr lang="en-GB" sz="1500"/>
              <a:t>Thus the overall complexity of the algorithm is O(nm).</a:t>
            </a:r>
            <a:endParaRPr sz="1500"/>
          </a:p>
          <a:p>
            <a:pPr marL="0" lvl="0" indent="0">
              <a:spcBef>
                <a:spcPts val="1600"/>
              </a:spcBef>
              <a:spcAft>
                <a:spcPts val="1600"/>
              </a:spcAft>
              <a:buNone/>
            </a:pPr>
            <a:r>
              <a:rPr lang="en-GB" sz="1500"/>
              <a:t>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Drawbacks of Smith’s Algorithm</a:t>
            </a:r>
            <a:endParaRPr/>
          </a:p>
        </p:txBody>
      </p:sp>
      <p:sp>
        <p:nvSpPr>
          <p:cNvPr id="219" name="Shape 219"/>
          <p:cNvSpPr txBox="1">
            <a:spLocks noGrp="1"/>
          </p:cNvSpPr>
          <p:nvPr>
            <p:ph type="body" idx="1"/>
          </p:nvPr>
        </p:nvSpPr>
        <p:spPr>
          <a:xfrm>
            <a:off x="729450" y="2078875"/>
            <a:ext cx="7688700" cy="2146800"/>
          </a:xfrm>
          <a:prstGeom prst="rect">
            <a:avLst/>
          </a:prstGeom>
        </p:spPr>
        <p:txBody>
          <a:bodyPr spcFirstLastPara="1" wrap="square" lIns="91425" tIns="91425" rIns="91425" bIns="91425" anchor="t" anchorCtr="0">
            <a:noAutofit/>
          </a:bodyPr>
          <a:lstStyle/>
          <a:p>
            <a:pPr marL="457200" lvl="0" indent="-323850" rtl="0">
              <a:spcBef>
                <a:spcPts val="0"/>
              </a:spcBef>
              <a:spcAft>
                <a:spcPts val="0"/>
              </a:spcAft>
              <a:buSzPts val="1500"/>
              <a:buAutoNum type="arabicPeriod"/>
            </a:pPr>
            <a:r>
              <a:rPr lang="en-GB" sz="1500"/>
              <a:t>The Smith Waterman Algorithm has space complexity of O(nm). Thus for large length of sequences (which is usually case with DNA/RNA) huge amount of memory is required.</a:t>
            </a:r>
            <a:endParaRPr sz="1500"/>
          </a:p>
          <a:p>
            <a:pPr marL="457200" lvl="0" indent="-323850" rtl="0">
              <a:spcBef>
                <a:spcPts val="0"/>
              </a:spcBef>
              <a:spcAft>
                <a:spcPts val="0"/>
              </a:spcAft>
              <a:buSzPts val="1500"/>
              <a:buAutoNum type="arabicPeriod"/>
            </a:pPr>
            <a:r>
              <a:rPr lang="en-GB" sz="1500"/>
              <a:t>Smith’s Algorithm cannot be used for Multiple Sequence Alignment as it is not efficient in terms of time and space.</a:t>
            </a:r>
            <a:endParaRPr sz="1500"/>
          </a:p>
          <a:p>
            <a:pPr marL="457200" lvl="0" indent="-323850" rtl="0">
              <a:spcBef>
                <a:spcPts val="0"/>
              </a:spcBef>
              <a:spcAft>
                <a:spcPts val="0"/>
              </a:spcAft>
              <a:buSzPts val="1500"/>
              <a:buAutoNum type="arabicPeriod"/>
            </a:pPr>
            <a:r>
              <a:rPr lang="en-GB" sz="1500"/>
              <a:t>Multiple Sequence Alignment using above algorithm is an NP-complete problem. To see this consider n sequences of length m each.</a:t>
            </a:r>
            <a:endParaRPr sz="1500"/>
          </a:p>
          <a:p>
            <a:pPr marL="0" lvl="0" indent="0"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Drawbacks of Smith’s Algorithm</a:t>
            </a:r>
            <a:endParaRPr/>
          </a:p>
          <a:p>
            <a:pPr marL="0" lvl="0" indent="0">
              <a:spcBef>
                <a:spcPts val="0"/>
              </a:spcBef>
              <a:spcAft>
                <a:spcPts val="0"/>
              </a:spcAft>
              <a:buNone/>
            </a:pPr>
            <a:endParaRPr/>
          </a:p>
        </p:txBody>
      </p:sp>
      <p:sp>
        <p:nvSpPr>
          <p:cNvPr id="225" name="Shape 2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500"/>
              <a:t>	As two sequences require two dimensional matrix, n sequences require n-dimensional matrix with each dimension of length m. Therefore the space and time complexity is O(m^n). Therefore, as number of sequences increases, the complexity of search space increases exponentially.  For the very same reason, Progressive Algorithm which is not as accurate as Smith’s Algorithm is used. It uses greedy approach and solves problem more efficiently.</a:t>
            </a:r>
            <a:endParaRPr sz="1500"/>
          </a:p>
          <a:p>
            <a:pPr marL="0" lvl="0" indent="0" rtl="0">
              <a:spcBef>
                <a:spcPts val="1600"/>
              </a:spcBef>
              <a:spcAft>
                <a:spcPts val="1600"/>
              </a:spcAft>
              <a:buNone/>
            </a:pP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Progressive Alignment Algorithm</a:t>
            </a:r>
            <a:endParaRPr/>
          </a:p>
        </p:txBody>
      </p:sp>
      <p:sp>
        <p:nvSpPr>
          <p:cNvPr id="231" name="Shape 2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rtl="0">
              <a:spcBef>
                <a:spcPts val="0"/>
              </a:spcBef>
              <a:spcAft>
                <a:spcPts val="0"/>
              </a:spcAft>
              <a:buSzPts val="1500"/>
              <a:buChar char="●"/>
            </a:pPr>
            <a:r>
              <a:rPr lang="en-GB" sz="1500"/>
              <a:t>Due to the drawbacks of Smith-Waterman algorithm, we go for a heuristic approach. In this approach we compromise on accuracy for performance. </a:t>
            </a:r>
            <a:endParaRPr sz="1500"/>
          </a:p>
          <a:p>
            <a:pPr marL="457200" lvl="0" indent="-323850" rtl="0">
              <a:spcBef>
                <a:spcPts val="0"/>
              </a:spcBef>
              <a:spcAft>
                <a:spcPts val="0"/>
              </a:spcAft>
              <a:buSzPts val="1500"/>
              <a:buChar char="●"/>
            </a:pPr>
            <a:r>
              <a:rPr lang="en-GB" sz="1500"/>
              <a:t>The most popular heuristic approach to this class of problems is known as known as progressive technique.</a:t>
            </a:r>
            <a:endParaRPr sz="1500"/>
          </a:p>
          <a:p>
            <a:pPr marL="0" lvl="0" indent="0">
              <a:spcBef>
                <a:spcPts val="1600"/>
              </a:spcBef>
              <a:spcAft>
                <a:spcPts val="0"/>
              </a:spcAft>
              <a:buNone/>
            </a:pPr>
            <a:endParaRPr/>
          </a:p>
          <a:p>
            <a:pPr marL="0" lvl="0" indent="0"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Implementation of Progressive Algorithm</a:t>
            </a:r>
            <a:endParaRPr/>
          </a:p>
        </p:txBody>
      </p:sp>
      <p:sp>
        <p:nvSpPr>
          <p:cNvPr id="237" name="Shape 2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rtl="0">
              <a:spcBef>
                <a:spcPts val="0"/>
              </a:spcBef>
              <a:spcAft>
                <a:spcPts val="0"/>
              </a:spcAft>
              <a:buSzPts val="1500"/>
              <a:buChar char="●"/>
            </a:pPr>
            <a:r>
              <a:rPr lang="en-GB" sz="1500"/>
              <a:t> Progressive alignment is a greedy algorithm that  builds up a final Multi sequence alignment by combining pairwise alignments beginning with the most similar pair and progressing to the most distantly related.</a:t>
            </a:r>
            <a:endParaRPr sz="1500"/>
          </a:p>
          <a:p>
            <a:pPr marL="457200" lvl="0" indent="-323850" rtl="0">
              <a:spcBef>
                <a:spcPts val="0"/>
              </a:spcBef>
              <a:spcAft>
                <a:spcPts val="0"/>
              </a:spcAft>
              <a:buSzPts val="1500"/>
              <a:buChar char="●"/>
            </a:pPr>
            <a:r>
              <a:rPr lang="en-GB" sz="1500"/>
              <a:t> All progressive alignment methods require two stages: a first stage in which the relationships between the sequences are represented as a tree, called a guide tree, and a second step in which the MSA is built by adding the sequences sequentially to the growing MSA according to the guide tree.</a:t>
            </a:r>
            <a:endParaRPr sz="1500"/>
          </a:p>
          <a:p>
            <a:pPr marL="457200" lvl="0" indent="-323850" rtl="0">
              <a:spcBef>
                <a:spcPts val="0"/>
              </a:spcBef>
              <a:spcAft>
                <a:spcPts val="0"/>
              </a:spcAft>
              <a:buClr>
                <a:srgbClr val="434343"/>
              </a:buClr>
              <a:buSzPts val="1500"/>
              <a:buChar char="●"/>
            </a:pPr>
            <a:r>
              <a:rPr lang="en-GB" sz="1500">
                <a:solidFill>
                  <a:srgbClr val="434343"/>
                </a:solidFill>
              </a:rPr>
              <a:t>The initial guide tree is determined by an efficient clustering method such as neighbor-joining or UPGMA, and may use distances based on the number of identical two letter sub-sequences</a:t>
            </a:r>
            <a:endParaRPr sz="1500">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742325" y="1503225"/>
            <a:ext cx="7797300" cy="3369600"/>
          </a:xfrm>
          <a:prstGeom prst="rect">
            <a:avLst/>
          </a:prstGeom>
        </p:spPr>
        <p:txBody>
          <a:bodyPr spcFirstLastPara="1" wrap="square" lIns="91425" tIns="91425" rIns="91425" bIns="91425" anchor="t" anchorCtr="0">
            <a:noAutofit/>
          </a:bodyPr>
          <a:lstStyle/>
          <a:p>
            <a:pPr marL="457200" lvl="0" indent="-317500" rtl="0">
              <a:lnSpc>
                <a:spcPct val="115000"/>
              </a:lnSpc>
              <a:spcBef>
                <a:spcPts val="0"/>
              </a:spcBef>
              <a:spcAft>
                <a:spcPts val="0"/>
              </a:spcAft>
              <a:buClr>
                <a:srgbClr val="434343"/>
              </a:buClr>
              <a:buSzPts val="1400"/>
              <a:buFont typeface="Lato"/>
              <a:buChar char="●"/>
            </a:pPr>
            <a:r>
              <a:rPr lang="en-GB" sz="1400" b="0">
                <a:solidFill>
                  <a:srgbClr val="434343"/>
                </a:solidFill>
                <a:latin typeface="Lato"/>
                <a:ea typeface="Lato"/>
                <a:cs typeface="Lato"/>
                <a:sym typeface="Lato"/>
              </a:rPr>
              <a:t>Using standard pairwise alignment, calculate a matrix of distances (alignment scores) between each pair of sequences. Consider this as an N-clique G, where edge {i,j} is labeled with the score of an optimal alignment of the i-th and j-th sequences.</a:t>
            </a:r>
            <a:endParaRPr sz="1400" b="0">
              <a:solidFill>
                <a:srgbClr val="434343"/>
              </a:solidFill>
              <a:latin typeface="Lato"/>
              <a:ea typeface="Lato"/>
              <a:cs typeface="Lato"/>
              <a:sym typeface="Lato"/>
            </a:endParaRPr>
          </a:p>
          <a:p>
            <a:pPr marL="0" lvl="0" indent="0" rtl="0">
              <a:lnSpc>
                <a:spcPct val="115000"/>
              </a:lnSpc>
              <a:spcBef>
                <a:spcPts val="0"/>
              </a:spcBef>
              <a:spcAft>
                <a:spcPts val="0"/>
              </a:spcAft>
              <a:buNone/>
            </a:pPr>
            <a:endParaRPr sz="1400" b="0">
              <a:solidFill>
                <a:srgbClr val="434343"/>
              </a:solidFill>
              <a:latin typeface="Lato"/>
              <a:ea typeface="Lato"/>
              <a:cs typeface="Lato"/>
              <a:sym typeface="Lato"/>
            </a:endParaRPr>
          </a:p>
          <a:p>
            <a:pPr marL="457200" lvl="0" indent="-317500" rtl="0">
              <a:lnSpc>
                <a:spcPct val="115000"/>
              </a:lnSpc>
              <a:spcBef>
                <a:spcPts val="0"/>
              </a:spcBef>
              <a:spcAft>
                <a:spcPts val="0"/>
              </a:spcAft>
              <a:buClr>
                <a:srgbClr val="434343"/>
              </a:buClr>
              <a:buSzPts val="1400"/>
              <a:buFont typeface="Lato"/>
              <a:buChar char="●"/>
            </a:pPr>
            <a:r>
              <a:rPr lang="en-GB" sz="1400" b="0">
                <a:solidFill>
                  <a:srgbClr val="434343"/>
                </a:solidFill>
                <a:latin typeface="Lato"/>
                <a:ea typeface="Lato"/>
                <a:cs typeface="Lato"/>
                <a:sym typeface="Lato"/>
              </a:rPr>
              <a:t>Use Kruskal's algorithm to find a minimum spanning tree of G. Whenever a minimum spanning tree edge would connect two components, instead add a new root node with directed edges to the roots of the two components. This is the "guide tree".</a:t>
            </a:r>
            <a:endParaRPr sz="1400" b="0">
              <a:solidFill>
                <a:srgbClr val="434343"/>
              </a:solidFill>
              <a:latin typeface="Lato"/>
              <a:ea typeface="Lato"/>
              <a:cs typeface="Lato"/>
              <a:sym typeface="Lato"/>
            </a:endParaRPr>
          </a:p>
          <a:p>
            <a:pPr marL="0" lvl="0" indent="0" rtl="0">
              <a:lnSpc>
                <a:spcPct val="115000"/>
              </a:lnSpc>
              <a:spcBef>
                <a:spcPts val="0"/>
              </a:spcBef>
              <a:spcAft>
                <a:spcPts val="0"/>
              </a:spcAft>
              <a:buNone/>
            </a:pPr>
            <a:endParaRPr sz="1400" b="0">
              <a:solidFill>
                <a:srgbClr val="434343"/>
              </a:solidFill>
              <a:latin typeface="Lato"/>
              <a:ea typeface="Lato"/>
              <a:cs typeface="Lato"/>
              <a:sym typeface="Lato"/>
            </a:endParaRPr>
          </a:p>
          <a:p>
            <a:pPr marL="457200" lvl="0" indent="-317500" rtl="0">
              <a:lnSpc>
                <a:spcPct val="115000"/>
              </a:lnSpc>
              <a:spcBef>
                <a:spcPts val="0"/>
              </a:spcBef>
              <a:spcAft>
                <a:spcPts val="0"/>
              </a:spcAft>
              <a:buClr>
                <a:srgbClr val="434343"/>
              </a:buClr>
              <a:buSzPts val="1400"/>
              <a:buFont typeface="Lato"/>
              <a:buChar char="●"/>
            </a:pPr>
            <a:r>
              <a:rPr lang="en-GB" sz="1400" b="0">
                <a:solidFill>
                  <a:srgbClr val="434343"/>
                </a:solidFill>
                <a:latin typeface="Lato"/>
                <a:ea typeface="Lato"/>
                <a:cs typeface="Lato"/>
                <a:sym typeface="Lato"/>
              </a:rPr>
              <a:t>Do pairwise alignments according to the guide tree, working from the leaves to the root. A node u with children v and w corresponds to an alignment of the leaves of v's subtree (already aligned inductively) with the leaves of w's subtree (already aligned).</a:t>
            </a:r>
            <a:endParaRPr sz="1400" b="0">
              <a:solidFill>
                <a:srgbClr val="434343"/>
              </a:solidFill>
              <a:latin typeface="Lato"/>
              <a:ea typeface="Lato"/>
              <a:cs typeface="Lato"/>
              <a:sym typeface="Lato"/>
            </a:endParaRPr>
          </a:p>
          <a:p>
            <a:pPr marL="0" lvl="0" indent="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729450" y="1427375"/>
            <a:ext cx="7688700" cy="2912700"/>
          </a:xfrm>
          <a:prstGeom prst="rect">
            <a:avLst/>
          </a:prstGeom>
        </p:spPr>
        <p:txBody>
          <a:bodyPr spcFirstLastPara="1" wrap="square" lIns="91425" tIns="91425" rIns="91425" bIns="91425" anchor="t" anchorCtr="0">
            <a:noAutofit/>
          </a:bodyPr>
          <a:lstStyle/>
          <a:p>
            <a:pPr marL="0" lvl="0" indent="0" rtl="0">
              <a:spcBef>
                <a:spcPts val="1200"/>
              </a:spcBef>
              <a:spcAft>
                <a:spcPts val="0"/>
              </a:spcAft>
              <a:buNone/>
            </a:pPr>
            <a:r>
              <a:rPr lang="en-GB" sz="1500" b="1">
                <a:solidFill>
                  <a:srgbClr val="434343"/>
                </a:solidFill>
                <a:latin typeface="Arial"/>
                <a:ea typeface="Arial"/>
                <a:cs typeface="Arial"/>
                <a:sym typeface="Arial"/>
              </a:rPr>
              <a:t>Details of guide tree construction</a:t>
            </a:r>
            <a:endParaRPr sz="1500" b="1">
              <a:solidFill>
                <a:srgbClr val="434343"/>
              </a:solidFill>
              <a:latin typeface="Arial"/>
              <a:ea typeface="Arial"/>
              <a:cs typeface="Arial"/>
              <a:sym typeface="Arial"/>
            </a:endParaRPr>
          </a:p>
          <a:p>
            <a:pPr marL="0" lvl="0" indent="0" rtl="0">
              <a:spcBef>
                <a:spcPts val="1200"/>
              </a:spcBef>
              <a:spcAft>
                <a:spcPts val="0"/>
              </a:spcAft>
              <a:buNone/>
            </a:pPr>
            <a:endParaRPr sz="1500" b="1">
              <a:solidFill>
                <a:srgbClr val="434343"/>
              </a:solidFill>
              <a:latin typeface="Arial"/>
              <a:ea typeface="Arial"/>
              <a:cs typeface="Arial"/>
              <a:sym typeface="Arial"/>
            </a:endParaRPr>
          </a:p>
          <a:p>
            <a:pPr marL="457200" lvl="0" indent="-323850" rtl="0">
              <a:spcBef>
                <a:spcPts val="200"/>
              </a:spcBef>
              <a:spcAft>
                <a:spcPts val="0"/>
              </a:spcAft>
              <a:buClr>
                <a:srgbClr val="434343"/>
              </a:buClr>
              <a:buSzPts val="1500"/>
              <a:buFont typeface="Arial"/>
              <a:buAutoNum type="arabicPeriod"/>
            </a:pPr>
            <a:r>
              <a:rPr lang="en-GB" sz="1500">
                <a:solidFill>
                  <a:srgbClr val="434343"/>
                </a:solidFill>
                <a:latin typeface="Arial"/>
                <a:ea typeface="Arial"/>
                <a:cs typeface="Arial"/>
                <a:sym typeface="Arial"/>
              </a:rPr>
              <a:t>Initially, each node is the root of its own tree.</a:t>
            </a:r>
            <a:endParaRPr sz="1500">
              <a:solidFill>
                <a:srgbClr val="434343"/>
              </a:solidFill>
              <a:latin typeface="Arial"/>
              <a:ea typeface="Arial"/>
              <a:cs typeface="Arial"/>
              <a:sym typeface="Arial"/>
            </a:endParaRPr>
          </a:p>
          <a:p>
            <a:pPr marL="457200" lvl="0" indent="-323850" rtl="0">
              <a:spcBef>
                <a:spcPts val="0"/>
              </a:spcBef>
              <a:spcAft>
                <a:spcPts val="0"/>
              </a:spcAft>
              <a:buClr>
                <a:srgbClr val="434343"/>
              </a:buClr>
              <a:buSzPts val="1500"/>
              <a:buFont typeface="Arial"/>
              <a:buAutoNum type="arabicPeriod"/>
            </a:pPr>
            <a:r>
              <a:rPr lang="en-GB" sz="1500">
                <a:solidFill>
                  <a:srgbClr val="434343"/>
                </a:solidFill>
                <a:latin typeface="Arial"/>
                <a:ea typeface="Arial"/>
                <a:cs typeface="Arial"/>
                <a:sym typeface="Arial"/>
              </a:rPr>
              <a:t>Consider edges in increasing order of edge label.</a:t>
            </a:r>
            <a:endParaRPr sz="1500">
              <a:solidFill>
                <a:srgbClr val="434343"/>
              </a:solidFill>
              <a:latin typeface="Arial"/>
              <a:ea typeface="Arial"/>
              <a:cs typeface="Arial"/>
              <a:sym typeface="Arial"/>
            </a:endParaRPr>
          </a:p>
          <a:p>
            <a:pPr marL="457200" lvl="0" indent="-323850" rtl="0">
              <a:spcBef>
                <a:spcPts val="0"/>
              </a:spcBef>
              <a:spcAft>
                <a:spcPts val="0"/>
              </a:spcAft>
              <a:buClr>
                <a:srgbClr val="434343"/>
              </a:buClr>
              <a:buSzPts val="1500"/>
              <a:buFont typeface="Arial"/>
              <a:buAutoNum type="arabicPeriod"/>
            </a:pPr>
            <a:r>
              <a:rPr lang="en-GB" sz="1500">
                <a:solidFill>
                  <a:srgbClr val="434343"/>
                </a:solidFill>
                <a:latin typeface="Arial"/>
                <a:ea typeface="Arial"/>
                <a:cs typeface="Arial"/>
                <a:sym typeface="Arial"/>
              </a:rPr>
              <a:t>If the next edge e connects nodes {a,b} in the same tree, discard e.</a:t>
            </a:r>
            <a:endParaRPr sz="1500">
              <a:solidFill>
                <a:srgbClr val="434343"/>
              </a:solidFill>
              <a:latin typeface="Arial"/>
              <a:ea typeface="Arial"/>
              <a:cs typeface="Arial"/>
              <a:sym typeface="Arial"/>
            </a:endParaRPr>
          </a:p>
          <a:p>
            <a:pPr marL="457200" lvl="0" indent="-323850" rtl="0">
              <a:spcBef>
                <a:spcPts val="0"/>
              </a:spcBef>
              <a:spcAft>
                <a:spcPts val="0"/>
              </a:spcAft>
              <a:buClr>
                <a:srgbClr val="434343"/>
              </a:buClr>
              <a:buSzPts val="1500"/>
              <a:buFont typeface="Arial"/>
              <a:buAutoNum type="arabicPeriod"/>
            </a:pPr>
            <a:r>
              <a:rPr lang="en-GB" sz="1500">
                <a:solidFill>
                  <a:srgbClr val="434343"/>
                </a:solidFill>
                <a:latin typeface="Arial"/>
                <a:ea typeface="Arial"/>
                <a:cs typeface="Arial"/>
                <a:sym typeface="Arial"/>
              </a:rPr>
              <a:t>Otherwise, find the root v of the tree containing a, and the root w of the tree containing b. Add a new root u with children v and w, thus merging the trees containing a and b into a single tree.</a:t>
            </a:r>
            <a:endParaRPr sz="1500">
              <a:solidFill>
                <a:srgbClr val="434343"/>
              </a:solidFill>
              <a:latin typeface="Arial"/>
              <a:ea typeface="Arial"/>
              <a:cs typeface="Arial"/>
              <a:sym typeface="Arial"/>
            </a:endParaRPr>
          </a:p>
          <a:p>
            <a:pPr marL="0" lvl="0" indent="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730000" y="1318650"/>
            <a:ext cx="7440600" cy="3062100"/>
          </a:xfrm>
          <a:prstGeom prst="rect">
            <a:avLst/>
          </a:prstGeom>
        </p:spPr>
        <p:txBody>
          <a:bodyPr spcFirstLastPara="1" wrap="square" lIns="91425" tIns="91425" rIns="91425" bIns="91425" anchor="t" anchorCtr="0">
            <a:noAutofit/>
          </a:bodyPr>
          <a:lstStyle/>
          <a:p>
            <a:pPr marL="0" lvl="0" indent="0" rtl="0">
              <a:lnSpc>
                <a:spcPct val="115000"/>
              </a:lnSpc>
              <a:spcBef>
                <a:spcPts val="1200"/>
              </a:spcBef>
              <a:spcAft>
                <a:spcPts val="0"/>
              </a:spcAft>
              <a:buNone/>
            </a:pPr>
            <a:r>
              <a:rPr lang="en-GB" sz="1500">
                <a:solidFill>
                  <a:srgbClr val="434343"/>
                </a:solidFill>
                <a:latin typeface="Arial"/>
                <a:ea typeface="Arial"/>
                <a:cs typeface="Arial"/>
                <a:sym typeface="Arial"/>
              </a:rPr>
              <a:t>Details of pairwise alignment</a:t>
            </a:r>
            <a:endParaRPr sz="1500">
              <a:solidFill>
                <a:srgbClr val="434343"/>
              </a:solidFill>
              <a:latin typeface="Arial"/>
              <a:ea typeface="Arial"/>
              <a:cs typeface="Arial"/>
              <a:sym typeface="Arial"/>
            </a:endParaRPr>
          </a:p>
          <a:p>
            <a:pPr marL="0" lvl="0" indent="0" rtl="0">
              <a:lnSpc>
                <a:spcPct val="115000"/>
              </a:lnSpc>
              <a:spcBef>
                <a:spcPts val="1200"/>
              </a:spcBef>
              <a:spcAft>
                <a:spcPts val="0"/>
              </a:spcAft>
              <a:buNone/>
            </a:pPr>
            <a:endParaRPr sz="1500">
              <a:solidFill>
                <a:srgbClr val="434343"/>
              </a:solidFill>
              <a:latin typeface="Arial"/>
              <a:ea typeface="Arial"/>
              <a:cs typeface="Arial"/>
              <a:sym typeface="Arial"/>
            </a:endParaRPr>
          </a:p>
          <a:p>
            <a:pPr marL="457200" lvl="0" indent="-323850" rtl="0">
              <a:lnSpc>
                <a:spcPct val="115000"/>
              </a:lnSpc>
              <a:spcBef>
                <a:spcPts val="200"/>
              </a:spcBef>
              <a:spcAft>
                <a:spcPts val="0"/>
              </a:spcAft>
              <a:buClr>
                <a:srgbClr val="434343"/>
              </a:buClr>
              <a:buSzPts val="1500"/>
              <a:buFont typeface="Arial"/>
              <a:buChar char="●"/>
            </a:pPr>
            <a:r>
              <a:rPr lang="en-GB" sz="1500" b="0">
                <a:solidFill>
                  <a:srgbClr val="434343"/>
                </a:solidFill>
                <a:latin typeface="Arial"/>
                <a:ea typeface="Arial"/>
                <a:cs typeface="Arial"/>
                <a:sym typeface="Arial"/>
              </a:rPr>
              <a:t>Suppose V is an alignment of the sequences at the leaves of v's subtree, and W is an alignment of the sequences at the leaves of w's subtree. </a:t>
            </a:r>
            <a:endParaRPr sz="1500" b="0">
              <a:solidFill>
                <a:srgbClr val="434343"/>
              </a:solidFill>
              <a:latin typeface="Arial"/>
              <a:ea typeface="Arial"/>
              <a:cs typeface="Arial"/>
              <a:sym typeface="Arial"/>
            </a:endParaRPr>
          </a:p>
          <a:p>
            <a:pPr marL="457200" lvl="0" indent="-323850" rtl="0">
              <a:lnSpc>
                <a:spcPct val="115000"/>
              </a:lnSpc>
              <a:spcBef>
                <a:spcPts val="0"/>
              </a:spcBef>
              <a:spcAft>
                <a:spcPts val="0"/>
              </a:spcAft>
              <a:buClr>
                <a:srgbClr val="434343"/>
              </a:buClr>
              <a:buSzPts val="1500"/>
              <a:buFont typeface="Arial"/>
              <a:buChar char="●"/>
            </a:pPr>
            <a:r>
              <a:rPr lang="en-GB" sz="1500" b="0">
                <a:solidFill>
                  <a:srgbClr val="434343"/>
                </a:solidFill>
                <a:latin typeface="Arial"/>
                <a:ea typeface="Arial"/>
                <a:cs typeface="Arial"/>
                <a:sym typeface="Arial"/>
              </a:rPr>
              <a:t>Let {a,b} be the pair of sequences that caused these subtrees to be merged, and let A be the optimal alignment of a and b. Use A to guide the alignment of the two alignments V and W.</a:t>
            </a:r>
            <a:endParaRPr sz="1500" b="0">
              <a:solidFill>
                <a:srgbClr val="434343"/>
              </a:solidFill>
              <a:latin typeface="Arial"/>
              <a:ea typeface="Arial"/>
              <a:cs typeface="Arial"/>
              <a:sym typeface="Arial"/>
            </a:endParaRPr>
          </a:p>
          <a:p>
            <a:pPr marL="0" lvl="0" indent="0">
              <a:spcBef>
                <a:spcPts val="0"/>
              </a:spcBef>
              <a:spcAft>
                <a:spcPts val="0"/>
              </a:spcAft>
              <a:buNone/>
            </a:pPr>
            <a:endParaRPr sz="15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Complexity analysis</a:t>
            </a:r>
            <a:endParaRPr/>
          </a:p>
        </p:txBody>
      </p:sp>
      <p:sp>
        <p:nvSpPr>
          <p:cNvPr id="258" name="Shape 258"/>
          <p:cNvSpPr txBox="1">
            <a:spLocks noGrp="1"/>
          </p:cNvSpPr>
          <p:nvPr>
            <p:ph type="body" idx="1"/>
          </p:nvPr>
        </p:nvSpPr>
        <p:spPr>
          <a:xfrm>
            <a:off x="729450" y="19264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500">
                <a:solidFill>
                  <a:srgbClr val="434343"/>
                </a:solidFill>
              </a:rPr>
              <a:t>Distance matrix :</a:t>
            </a:r>
            <a:endParaRPr sz="1500">
              <a:solidFill>
                <a:srgbClr val="434343"/>
              </a:solidFill>
            </a:endParaRPr>
          </a:p>
          <a:p>
            <a:pPr marL="457200" lvl="0" indent="-323850" rtl="0">
              <a:spcBef>
                <a:spcPts val="1600"/>
              </a:spcBef>
              <a:spcAft>
                <a:spcPts val="0"/>
              </a:spcAft>
              <a:buClr>
                <a:srgbClr val="434343"/>
              </a:buClr>
              <a:buSzPts val="1500"/>
              <a:buChar char="●"/>
            </a:pPr>
            <a:r>
              <a:rPr lang="en-GB" sz="1500">
                <a:solidFill>
                  <a:srgbClr val="434343"/>
                </a:solidFill>
              </a:rPr>
              <a:t> Each pairwise alignment  O(n^2)  </a:t>
            </a:r>
            <a:endParaRPr sz="1500">
              <a:solidFill>
                <a:srgbClr val="434343"/>
              </a:solidFill>
            </a:endParaRPr>
          </a:p>
          <a:p>
            <a:pPr marL="457200" lvl="0" indent="-323850" rtl="0">
              <a:spcBef>
                <a:spcPts val="0"/>
              </a:spcBef>
              <a:spcAft>
                <a:spcPts val="0"/>
              </a:spcAft>
              <a:buClr>
                <a:srgbClr val="434343"/>
              </a:buClr>
              <a:buSzPts val="1500"/>
              <a:buChar char="●"/>
            </a:pPr>
            <a:r>
              <a:rPr lang="en-GB" sz="1500">
                <a:solidFill>
                  <a:srgbClr val="434343"/>
                </a:solidFill>
              </a:rPr>
              <a:t>Number of pairwise alignments  O(k^2)</a:t>
            </a:r>
            <a:endParaRPr sz="1500">
              <a:solidFill>
                <a:srgbClr val="434343"/>
              </a:solidFill>
            </a:endParaRPr>
          </a:p>
          <a:p>
            <a:pPr marL="0" lvl="0" indent="0" rtl="0">
              <a:spcBef>
                <a:spcPts val="1600"/>
              </a:spcBef>
              <a:spcAft>
                <a:spcPts val="0"/>
              </a:spcAft>
              <a:buNone/>
            </a:pPr>
            <a:r>
              <a:rPr lang="en-GB" sz="1500">
                <a:solidFill>
                  <a:srgbClr val="434343"/>
                </a:solidFill>
              </a:rPr>
              <a:t> Iterative construction of MSA</a:t>
            </a:r>
            <a:endParaRPr sz="1500">
              <a:solidFill>
                <a:srgbClr val="434343"/>
              </a:solidFill>
            </a:endParaRPr>
          </a:p>
          <a:p>
            <a:pPr marL="457200" lvl="0" indent="-323850" rtl="0">
              <a:spcBef>
                <a:spcPts val="1600"/>
              </a:spcBef>
              <a:spcAft>
                <a:spcPts val="0"/>
              </a:spcAft>
              <a:buClr>
                <a:srgbClr val="434343"/>
              </a:buClr>
              <a:buSzPts val="1500"/>
              <a:buChar char="●"/>
            </a:pPr>
            <a:r>
              <a:rPr lang="en-GB" sz="1500">
                <a:solidFill>
                  <a:srgbClr val="434343"/>
                </a:solidFill>
              </a:rPr>
              <a:t> Number of merge steps O(k)</a:t>
            </a:r>
            <a:endParaRPr sz="1500">
              <a:solidFill>
                <a:srgbClr val="434343"/>
              </a:solidFill>
            </a:endParaRPr>
          </a:p>
          <a:p>
            <a:pPr marL="457200" lvl="0" indent="-323850" rtl="0">
              <a:spcBef>
                <a:spcPts val="0"/>
              </a:spcBef>
              <a:spcAft>
                <a:spcPts val="0"/>
              </a:spcAft>
              <a:buClr>
                <a:srgbClr val="434343"/>
              </a:buClr>
              <a:buSzPts val="1500"/>
              <a:buChar char="●"/>
            </a:pPr>
            <a:r>
              <a:rPr lang="en-GB" sz="1500">
                <a:solidFill>
                  <a:srgbClr val="434343"/>
                </a:solidFill>
              </a:rPr>
              <a:t>Each pairwise alignment O(k^2*n^2)</a:t>
            </a:r>
            <a:endParaRPr sz="1500">
              <a:solidFill>
                <a:srgbClr val="434343"/>
              </a:solidFill>
            </a:endParaRPr>
          </a:p>
          <a:p>
            <a:pPr marL="0" lvl="0" indent="0" rtl="0">
              <a:spcBef>
                <a:spcPts val="1600"/>
              </a:spcBef>
              <a:spcAft>
                <a:spcPts val="0"/>
              </a:spcAft>
              <a:buNone/>
            </a:pPr>
            <a:r>
              <a:rPr lang="en-GB" sz="1500">
                <a:solidFill>
                  <a:srgbClr val="434343"/>
                </a:solidFill>
              </a:rPr>
              <a:t>Entire method : O(k^2*n^2)</a:t>
            </a:r>
            <a:endParaRPr sz="1500">
              <a:solidFill>
                <a:srgbClr val="434343"/>
              </a:solidFill>
            </a:endParaRPr>
          </a:p>
          <a:p>
            <a:pPr marL="0" lvl="0" indent="0">
              <a:spcBef>
                <a:spcPts val="1600"/>
              </a:spcBef>
              <a:spcAft>
                <a:spcPts val="1600"/>
              </a:spcAft>
              <a:buNone/>
            </a:pPr>
            <a:endParaRPr sz="15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rtl="0">
              <a:spcBef>
                <a:spcPts val="0"/>
              </a:spcBef>
              <a:spcAft>
                <a:spcPts val="0"/>
              </a:spcAft>
              <a:buClr>
                <a:srgbClr val="434343"/>
              </a:buClr>
              <a:buSzPts val="1500"/>
              <a:buChar char="●"/>
            </a:pPr>
            <a:r>
              <a:rPr lang="en-GB" sz="1500">
                <a:solidFill>
                  <a:srgbClr val="434343"/>
                </a:solidFill>
              </a:rPr>
              <a:t>Progressive : O (k^2*n^2) </a:t>
            </a:r>
            <a:endParaRPr sz="1500">
              <a:solidFill>
                <a:srgbClr val="434343"/>
              </a:solidFill>
            </a:endParaRPr>
          </a:p>
          <a:p>
            <a:pPr marL="457200" lvl="0" indent="-323850" rtl="0">
              <a:spcBef>
                <a:spcPts val="0"/>
              </a:spcBef>
              <a:spcAft>
                <a:spcPts val="0"/>
              </a:spcAft>
              <a:buClr>
                <a:srgbClr val="434343"/>
              </a:buClr>
              <a:buSzPts val="1500"/>
              <a:buChar char="●"/>
            </a:pPr>
            <a:r>
              <a:rPr lang="en-GB" sz="1500">
                <a:solidFill>
                  <a:srgbClr val="434343"/>
                </a:solidFill>
              </a:rPr>
              <a:t>Smith Waterman : O (n^k)</a:t>
            </a:r>
            <a:endParaRPr sz="15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297500" y="1132625"/>
            <a:ext cx="7038900" cy="4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TOC</a:t>
            </a:r>
            <a:endParaRPr/>
          </a:p>
        </p:txBody>
      </p:sp>
      <p:sp>
        <p:nvSpPr>
          <p:cNvPr id="153" name="Shape 153"/>
          <p:cNvSpPr txBox="1"/>
          <p:nvPr/>
        </p:nvSpPr>
        <p:spPr>
          <a:xfrm>
            <a:off x="1294301" y="2097575"/>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a:solidFill>
                  <a:srgbClr val="FFFFFF"/>
                </a:solidFill>
                <a:uFill>
                  <a:noFill/>
                </a:uFill>
                <a:latin typeface="Montserrat"/>
                <a:ea typeface="Montserrat"/>
                <a:cs typeface="Montserrat"/>
                <a:sym typeface="Montserrat"/>
                <a:hlinkClick r:id="rId3"/>
              </a:rPr>
              <a:t>Overview</a:t>
            </a:r>
            <a:endParaRPr sz="1800">
              <a:solidFill>
                <a:srgbClr val="CACACA"/>
              </a:solidFill>
              <a:latin typeface="Average"/>
              <a:ea typeface="Average"/>
              <a:cs typeface="Average"/>
              <a:sym typeface="Average"/>
            </a:endParaRPr>
          </a:p>
        </p:txBody>
      </p:sp>
      <p:sp>
        <p:nvSpPr>
          <p:cNvPr id="154" name="Shape 154"/>
          <p:cNvSpPr txBox="1"/>
          <p:nvPr/>
        </p:nvSpPr>
        <p:spPr>
          <a:xfrm>
            <a:off x="1294301" y="2423076"/>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a:solidFill>
                  <a:srgbClr val="FFFFFF"/>
                </a:solidFill>
                <a:uFill>
                  <a:noFill/>
                </a:uFill>
                <a:latin typeface="Montserrat"/>
                <a:ea typeface="Montserrat"/>
                <a:cs typeface="Montserrat"/>
                <a:sym typeface="Montserrat"/>
                <a:hlinkClick r:id="rId4"/>
              </a:rPr>
              <a:t>Understanding the problems</a:t>
            </a:r>
            <a:endParaRPr>
              <a:solidFill>
                <a:srgbClr val="CACACA"/>
              </a:solidFill>
              <a:latin typeface="Montserrat"/>
              <a:ea typeface="Montserrat"/>
              <a:cs typeface="Montserrat"/>
              <a:sym typeface="Montserrat"/>
            </a:endParaRPr>
          </a:p>
        </p:txBody>
      </p:sp>
      <p:sp>
        <p:nvSpPr>
          <p:cNvPr id="155" name="Shape 155"/>
          <p:cNvSpPr txBox="1"/>
          <p:nvPr/>
        </p:nvSpPr>
        <p:spPr>
          <a:xfrm>
            <a:off x="1294301" y="2748576"/>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a:solidFill>
                  <a:srgbClr val="FFFFFF"/>
                </a:solidFill>
                <a:uFill>
                  <a:noFill/>
                </a:uFill>
                <a:latin typeface="Montserrat"/>
                <a:ea typeface="Montserrat"/>
                <a:cs typeface="Montserrat"/>
                <a:sym typeface="Montserrat"/>
                <a:hlinkClick r:id="rId5"/>
              </a:rPr>
              <a:t>Project objective</a:t>
            </a:r>
            <a:endParaRPr>
              <a:solidFill>
                <a:srgbClr val="CACACA"/>
              </a:solidFill>
              <a:latin typeface="Montserrat"/>
              <a:ea typeface="Montserrat"/>
              <a:cs typeface="Montserrat"/>
              <a:sym typeface="Montserrat"/>
            </a:endParaRPr>
          </a:p>
        </p:txBody>
      </p:sp>
      <p:sp>
        <p:nvSpPr>
          <p:cNvPr id="156" name="Shape 156"/>
          <p:cNvSpPr txBox="1"/>
          <p:nvPr/>
        </p:nvSpPr>
        <p:spPr>
          <a:xfrm>
            <a:off x="1294301" y="3074077"/>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a:solidFill>
                  <a:srgbClr val="FFFFFF"/>
                </a:solidFill>
                <a:uFill>
                  <a:noFill/>
                </a:uFill>
                <a:latin typeface="Montserrat"/>
                <a:ea typeface="Montserrat"/>
                <a:cs typeface="Montserrat"/>
                <a:sym typeface="Montserrat"/>
                <a:hlinkClick r:id="rId6"/>
              </a:rPr>
              <a:t>Target audience</a:t>
            </a:r>
            <a:endParaRPr sz="1800">
              <a:solidFill>
                <a:srgbClr val="CACACA"/>
              </a:solidFill>
              <a:latin typeface="Average"/>
              <a:ea typeface="Average"/>
              <a:cs typeface="Average"/>
              <a:sym typeface="Average"/>
            </a:endParaRPr>
          </a:p>
        </p:txBody>
      </p:sp>
      <p:sp>
        <p:nvSpPr>
          <p:cNvPr id="157" name="Shape 157"/>
          <p:cNvSpPr txBox="1"/>
          <p:nvPr/>
        </p:nvSpPr>
        <p:spPr>
          <a:xfrm>
            <a:off x="1294301" y="3399577"/>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a:solidFill>
                  <a:srgbClr val="FFFFFF"/>
                </a:solidFill>
                <a:uFill>
                  <a:noFill/>
                </a:uFill>
                <a:latin typeface="Montserrat"/>
                <a:ea typeface="Montserrat"/>
                <a:cs typeface="Montserrat"/>
                <a:sym typeface="Montserrat"/>
                <a:hlinkClick r:id="rId7"/>
              </a:rPr>
              <a:t>Market trends</a:t>
            </a:r>
            <a:endParaRPr sz="1800">
              <a:solidFill>
                <a:srgbClr val="CACACA"/>
              </a:solidFill>
              <a:latin typeface="Average"/>
              <a:ea typeface="Average"/>
              <a:cs typeface="Average"/>
              <a:sym typeface="Average"/>
            </a:endParaRPr>
          </a:p>
        </p:txBody>
      </p:sp>
      <p:sp>
        <p:nvSpPr>
          <p:cNvPr id="158" name="Shape 158"/>
          <p:cNvSpPr txBox="1"/>
          <p:nvPr/>
        </p:nvSpPr>
        <p:spPr>
          <a:xfrm>
            <a:off x="1294298" y="3725075"/>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a:solidFill>
                  <a:srgbClr val="FFFFFF"/>
                </a:solidFill>
                <a:uFill>
                  <a:noFill/>
                </a:uFill>
                <a:latin typeface="Montserrat"/>
                <a:ea typeface="Montserrat"/>
                <a:cs typeface="Montserrat"/>
                <a:sym typeface="Montserrat"/>
                <a:hlinkClick r:id="rId8"/>
              </a:rPr>
              <a:t>Cycle diagram</a:t>
            </a:r>
            <a:endParaRPr sz="1800">
              <a:solidFill>
                <a:srgbClr val="CACACA"/>
              </a:solidFill>
              <a:latin typeface="Average"/>
              <a:ea typeface="Average"/>
              <a:cs typeface="Average"/>
              <a:sym typeface="Average"/>
            </a:endParaRPr>
          </a:p>
        </p:txBody>
      </p:sp>
      <p:sp>
        <p:nvSpPr>
          <p:cNvPr id="159" name="Shape 159"/>
          <p:cNvSpPr txBox="1"/>
          <p:nvPr/>
        </p:nvSpPr>
        <p:spPr>
          <a:xfrm>
            <a:off x="4443276" y="2097575"/>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a:solidFill>
                  <a:srgbClr val="FFFFFF"/>
                </a:solidFill>
                <a:uFill>
                  <a:noFill/>
                </a:uFill>
                <a:latin typeface="Montserrat"/>
                <a:ea typeface="Montserrat"/>
                <a:cs typeface="Montserrat"/>
                <a:sym typeface="Montserrat"/>
                <a:hlinkClick r:id="rId9"/>
              </a:rPr>
              <a:t>Introducing: Lorem ipsum</a:t>
            </a:r>
            <a:endParaRPr sz="1800">
              <a:solidFill>
                <a:srgbClr val="CACACA"/>
              </a:solidFill>
              <a:latin typeface="Average"/>
              <a:ea typeface="Average"/>
              <a:cs typeface="Average"/>
              <a:sym typeface="Average"/>
            </a:endParaRPr>
          </a:p>
        </p:txBody>
      </p:sp>
      <p:sp>
        <p:nvSpPr>
          <p:cNvPr id="160" name="Shape 160"/>
          <p:cNvSpPr txBox="1"/>
          <p:nvPr/>
        </p:nvSpPr>
        <p:spPr>
          <a:xfrm>
            <a:off x="4443276" y="2426100"/>
            <a:ext cx="3018300" cy="14073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r:id="rId10"/>
              </a:rPr>
              <a:t>Spotlight on desktop</a:t>
            </a:r>
            <a:endParaRPr sz="700">
              <a:solidFill>
                <a:srgbClr val="FFFFFF"/>
              </a:solidFill>
              <a:latin typeface="Montserrat"/>
              <a:ea typeface="Montserrat"/>
              <a:cs typeface="Montserrat"/>
              <a:sym typeface="Montserrat"/>
            </a:endParaRPr>
          </a:p>
          <a:p>
            <a:pPr marL="0" lvl="0" indent="0" rtl="0">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r:id="rId11"/>
              </a:rPr>
              <a:t>Spotlight on mobile</a:t>
            </a:r>
            <a:endParaRPr sz="700">
              <a:solidFill>
                <a:srgbClr val="FFFFFF"/>
              </a:solidFill>
              <a:latin typeface="Montserrat"/>
              <a:ea typeface="Montserrat"/>
              <a:cs typeface="Montserrat"/>
              <a:sym typeface="Montserrat"/>
            </a:endParaRPr>
          </a:p>
          <a:p>
            <a:pPr marL="0" lvl="0" indent="0" rtl="0">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r:id="rId12"/>
              </a:rPr>
              <a:t>Spotlight on landscape view on mobile</a:t>
            </a:r>
            <a:endParaRPr sz="700">
              <a:solidFill>
                <a:srgbClr val="FFFFFF"/>
              </a:solidFill>
              <a:latin typeface="Montserrat"/>
              <a:ea typeface="Montserrat"/>
              <a:cs typeface="Montserrat"/>
              <a:sym typeface="Montserrat"/>
            </a:endParaRPr>
          </a:p>
          <a:p>
            <a:pPr marL="0" lvl="0" indent="0" rtl="0">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r:id="rId13"/>
              </a:rPr>
              <a:t>Spotlight on wearables</a:t>
            </a:r>
            <a:endParaRPr sz="700">
              <a:solidFill>
                <a:srgbClr val="FFFFFF"/>
              </a:solidFill>
              <a:latin typeface="Montserrat"/>
              <a:ea typeface="Montserrat"/>
              <a:cs typeface="Montserrat"/>
              <a:sym typeface="Montserrat"/>
            </a:endParaRPr>
          </a:p>
          <a:p>
            <a:pPr marL="0" lvl="0" indent="0" rtl="0">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r:id="rId14"/>
              </a:rPr>
              <a:t>Spotlight on tablet</a:t>
            </a:r>
            <a:endParaRPr sz="700">
              <a:solidFill>
                <a:srgbClr val="FFFFFF"/>
              </a:solidFill>
              <a:latin typeface="Montserrat"/>
              <a:ea typeface="Montserrat"/>
              <a:cs typeface="Montserrat"/>
              <a:sym typeface="Montserrat"/>
            </a:endParaRPr>
          </a:p>
          <a:p>
            <a:pPr marL="0" lvl="0" indent="0" rtl="0">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r:id="rId15"/>
              </a:rPr>
              <a:t>Spotlight on landscape view on tablet</a:t>
            </a:r>
            <a:endParaRPr sz="700">
              <a:solidFill>
                <a:srgbClr val="FFFFFF"/>
              </a:solidFill>
              <a:latin typeface="Montserrat"/>
              <a:ea typeface="Montserrat"/>
              <a:cs typeface="Montserrat"/>
              <a:sym typeface="Montserrat"/>
            </a:endParaRPr>
          </a:p>
          <a:p>
            <a:pPr marL="0" lvl="0" indent="0" rtl="0">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r:id="rId16"/>
              </a:rPr>
              <a:t>Spotlight on wearables</a:t>
            </a:r>
            <a:endParaRPr sz="700">
              <a:solidFill>
                <a:srgbClr val="FFFFFF"/>
              </a:solidFill>
              <a:latin typeface="Montserrat"/>
              <a:ea typeface="Montserrat"/>
              <a:cs typeface="Montserrat"/>
              <a:sym typeface="Montserrat"/>
            </a:endParaRPr>
          </a:p>
          <a:p>
            <a:pPr marL="0" lvl="0" indent="0" rtl="0">
              <a:lnSpc>
                <a:spcPct val="150000"/>
              </a:lnSpc>
              <a:spcBef>
                <a:spcPts val="0"/>
              </a:spcBef>
              <a:spcAft>
                <a:spcPts val="0"/>
              </a:spcAft>
              <a:buNone/>
            </a:pPr>
            <a:endParaRPr sz="700">
              <a:solidFill>
                <a:srgbClr val="FFFFFF"/>
              </a:solidFill>
              <a:latin typeface="Montserrat"/>
              <a:ea typeface="Montserrat"/>
              <a:cs typeface="Montserrat"/>
              <a:sym typeface="Montserrat"/>
            </a:endParaRPr>
          </a:p>
          <a:p>
            <a:pPr marL="0" lvl="0" indent="0" rtl="0">
              <a:spcBef>
                <a:spcPts val="0"/>
              </a:spcBef>
              <a:spcAft>
                <a:spcPts val="0"/>
              </a:spcAft>
              <a:buNone/>
            </a:pPr>
            <a:endParaRPr>
              <a:solidFill>
                <a:srgbClr val="CACACA"/>
              </a:solidFill>
              <a:latin typeface="Montserrat"/>
              <a:ea typeface="Montserrat"/>
              <a:cs typeface="Montserrat"/>
              <a:sym typeface="Montserrat"/>
            </a:endParaRPr>
          </a:p>
        </p:txBody>
      </p:sp>
      <p:sp>
        <p:nvSpPr>
          <p:cNvPr id="161" name="Shape 161"/>
          <p:cNvSpPr txBox="1"/>
          <p:nvPr/>
        </p:nvSpPr>
        <p:spPr>
          <a:xfrm>
            <a:off x="4443276" y="3725075"/>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a:solidFill>
                  <a:srgbClr val="FFFFFF"/>
                </a:solidFill>
                <a:uFill>
                  <a:noFill/>
                </a:uFill>
                <a:latin typeface="Montserrat"/>
                <a:ea typeface="Montserrat"/>
                <a:cs typeface="Montserrat"/>
                <a:sym typeface="Montserrat"/>
                <a:hlinkClick r:id="rId17"/>
              </a:rPr>
              <a:t>Project timeline</a:t>
            </a:r>
            <a:endParaRPr>
              <a:solidFill>
                <a:srgbClr val="CACACA"/>
              </a:solidFill>
              <a:latin typeface="Montserrat"/>
              <a:ea typeface="Montserrat"/>
              <a:cs typeface="Montserrat"/>
              <a:sym typeface="Montserra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Disadvantages</a:t>
            </a:r>
            <a:endParaRPr/>
          </a:p>
        </p:txBody>
      </p:sp>
      <p:sp>
        <p:nvSpPr>
          <p:cNvPr id="269" name="Shape 26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rtl="0">
              <a:spcBef>
                <a:spcPts val="0"/>
              </a:spcBef>
              <a:spcAft>
                <a:spcPts val="0"/>
              </a:spcAft>
              <a:buSzPts val="1500"/>
              <a:buChar char="●"/>
            </a:pPr>
            <a:r>
              <a:rPr lang="en-GB" sz="1500"/>
              <a:t>The progressive methods are heuristics that are not guaranteed to converge to a global optimum. </a:t>
            </a:r>
            <a:endParaRPr sz="1500"/>
          </a:p>
          <a:p>
            <a:pPr marL="457200" lvl="0" indent="-323850" rtl="0">
              <a:spcBef>
                <a:spcPts val="0"/>
              </a:spcBef>
              <a:spcAft>
                <a:spcPts val="0"/>
              </a:spcAft>
              <a:buSzPts val="1500"/>
              <a:buChar char="●"/>
            </a:pPr>
            <a:r>
              <a:rPr lang="en-GB" sz="1500"/>
              <a:t>alignment quality can be difficult to evaluate and their true biological significance can be obscure. </a:t>
            </a:r>
            <a:endParaRPr sz="1500"/>
          </a:p>
          <a:p>
            <a:pPr marL="457200" lvl="0" indent="-323850">
              <a:spcBef>
                <a:spcPts val="0"/>
              </a:spcBef>
              <a:spcAft>
                <a:spcPts val="0"/>
              </a:spcAft>
              <a:buSzPts val="1500"/>
              <a:buChar char="●"/>
            </a:pPr>
            <a:r>
              <a:rPr lang="en-GB" sz="1500"/>
              <a:t>Errors Introduced in steps are propagated and carried over down further, hence making it unreliable.</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667805" y="1797979"/>
            <a:ext cx="7688700" cy="1715784"/>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GB" dirty="0" smtClean="0"/>
              <a:t>Thank You !!</a:t>
            </a:r>
            <a:endParaRPr dirty="0"/>
          </a:p>
        </p:txBody>
      </p:sp>
    </p:spTree>
    <p:extLst>
      <p:ext uri="{BB962C8B-B14F-4D97-AF65-F5344CB8AC3E}">
        <p14:creationId xmlns:p14="http://schemas.microsoft.com/office/powerpoint/2010/main" val="421019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Overview</a:t>
            </a:r>
            <a:endParaRPr/>
          </a:p>
        </p:txBody>
      </p:sp>
      <p:sp>
        <p:nvSpPr>
          <p:cNvPr id="167" name="Shape 167"/>
          <p:cNvSpPr txBox="1">
            <a:spLocks noGrp="1"/>
          </p:cNvSpPr>
          <p:nvPr>
            <p:ph type="body" idx="1"/>
          </p:nvPr>
        </p:nvSpPr>
        <p:spPr>
          <a:xfrm>
            <a:off x="849050" y="1993425"/>
            <a:ext cx="8182800" cy="255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500"/>
              <a:t>A sequence alignment is a way of arranging the sequences of DNA, RNA, or protein to identify regions of similarity that may be a consequence of functional, structural, or evolutionary relationships between the sequences.</a:t>
            </a:r>
            <a:endParaRPr sz="1500"/>
          </a:p>
          <a:p>
            <a:pPr marL="0" lvl="0" indent="0">
              <a:spcBef>
                <a:spcPts val="1600"/>
              </a:spcBef>
              <a:spcAft>
                <a:spcPts val="0"/>
              </a:spcAft>
              <a:buNone/>
            </a:pPr>
            <a:r>
              <a:rPr lang="en-GB" sz="1500"/>
              <a:t>If two sequences in an alignment share a common ancestor, mismatches can be interpreted as point mutations and gaps as indels (that is, insertion or deletion mutations) introduced in one or both lineages in the time since they diverged from one another.</a:t>
            </a:r>
            <a:endParaRPr sz="1500"/>
          </a:p>
          <a:p>
            <a:pPr marL="0" lvl="0" indent="0">
              <a:spcBef>
                <a:spcPts val="1600"/>
              </a:spcBef>
              <a:spcAft>
                <a:spcPts val="0"/>
              </a:spcAft>
              <a:buNone/>
            </a:pPr>
            <a:endParaRPr sz="1500"/>
          </a:p>
          <a:p>
            <a:pPr marL="0" lvl="0" indent="0">
              <a:spcBef>
                <a:spcPts val="1600"/>
              </a:spcBef>
              <a:spcAft>
                <a:spcPts val="0"/>
              </a:spcAft>
              <a:buNone/>
            </a:pPr>
            <a:endParaRPr sz="1500"/>
          </a:p>
          <a:p>
            <a:pPr marL="0" lvl="0" indent="0">
              <a:spcBef>
                <a:spcPts val="1600"/>
              </a:spcBef>
              <a:spcAft>
                <a:spcPts val="1600"/>
              </a:spcAft>
              <a:buNone/>
            </a:pP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1"/>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1179854" y="1727475"/>
            <a:ext cx="7414775" cy="255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Approaches</a:t>
            </a:r>
            <a:endParaRPr/>
          </a:p>
        </p:txBody>
      </p:sp>
      <p:sp>
        <p:nvSpPr>
          <p:cNvPr id="178" name="Shape 178"/>
          <p:cNvSpPr txBox="1">
            <a:spLocks noGrp="1"/>
          </p:cNvSpPr>
          <p:nvPr>
            <p:ph type="body" idx="1"/>
          </p:nvPr>
        </p:nvSpPr>
        <p:spPr>
          <a:xfrm>
            <a:off x="3568450" y="1567550"/>
            <a:ext cx="5475900" cy="1766700"/>
          </a:xfrm>
          <a:prstGeom prst="rect">
            <a:avLst/>
          </a:prstGeom>
          <a:ln>
            <a:noFill/>
          </a:ln>
        </p:spPr>
        <p:txBody>
          <a:bodyPr spcFirstLastPara="1" wrap="square" lIns="91425" tIns="91425" rIns="91425" bIns="91425" anchor="t" anchorCtr="0">
            <a:noAutofit/>
          </a:bodyPr>
          <a:lstStyle/>
          <a:p>
            <a:pPr marL="457200" lvl="0" indent="-323850" rtl="0">
              <a:spcBef>
                <a:spcPts val="0"/>
              </a:spcBef>
              <a:spcAft>
                <a:spcPts val="0"/>
              </a:spcAft>
              <a:buClr>
                <a:srgbClr val="434343"/>
              </a:buClr>
              <a:buSzPts val="1500"/>
              <a:buChar char="●"/>
            </a:pPr>
            <a:r>
              <a:rPr lang="en-GB" sz="1500">
                <a:solidFill>
                  <a:srgbClr val="434343"/>
                </a:solidFill>
              </a:rPr>
              <a:t> Dynamic Programming: Smith-Waterman Algorithm for alignment of two sequence Alignment.</a:t>
            </a:r>
            <a:endParaRPr sz="1500">
              <a:solidFill>
                <a:srgbClr val="434343"/>
              </a:solidFill>
            </a:endParaRPr>
          </a:p>
          <a:p>
            <a:pPr marL="457200" lvl="0" indent="-323850" rtl="0">
              <a:spcBef>
                <a:spcPts val="0"/>
              </a:spcBef>
              <a:spcAft>
                <a:spcPts val="0"/>
              </a:spcAft>
              <a:buClr>
                <a:srgbClr val="434343"/>
              </a:buClr>
              <a:buSzPts val="1500"/>
              <a:buChar char="●"/>
            </a:pPr>
            <a:r>
              <a:rPr lang="en-GB" sz="1500">
                <a:solidFill>
                  <a:srgbClr val="434343"/>
                </a:solidFill>
              </a:rPr>
              <a:t>Heuristic approach: Progressive Alignment construction for Multiple  Sequence Alignment.</a:t>
            </a:r>
            <a:endParaRPr sz="1500">
              <a:solidFill>
                <a:srgbClr val="434343"/>
              </a:solidFill>
            </a:endParaRPr>
          </a:p>
          <a:p>
            <a:pPr marL="0" lvl="0" indent="0" rtl="0">
              <a:spcBef>
                <a:spcPts val="1600"/>
              </a:spcBef>
              <a:spcAft>
                <a:spcPts val="0"/>
              </a:spcAft>
              <a:buNone/>
            </a:pPr>
            <a:endParaRPr sz="1500">
              <a:solidFill>
                <a:srgbClr val="434343"/>
              </a:solidFill>
            </a:endParaRPr>
          </a:p>
          <a:p>
            <a:pPr marL="0" lvl="0" indent="0" rtl="0">
              <a:spcBef>
                <a:spcPts val="1600"/>
              </a:spcBef>
              <a:spcAft>
                <a:spcPts val="1600"/>
              </a:spcAft>
              <a:buNone/>
            </a:pPr>
            <a:endParaRPr sz="15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866825" y="1218175"/>
            <a:ext cx="5802600" cy="627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Smith-Waterman Algorithm</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84" name="Shape 184"/>
          <p:cNvSpPr txBox="1">
            <a:spLocks noGrp="1"/>
          </p:cNvSpPr>
          <p:nvPr>
            <p:ph type="body" idx="1"/>
          </p:nvPr>
        </p:nvSpPr>
        <p:spPr>
          <a:xfrm>
            <a:off x="866825" y="2188225"/>
            <a:ext cx="7242300" cy="122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500">
                <a:solidFill>
                  <a:srgbClr val="434343"/>
                </a:solidFill>
              </a:rPr>
              <a:t>Smith-Waterman  Algorithm is used for local alignment of two sequences. It gives the best possible alignment of two sequences based on substitution matrix and gap-scoring scheme. Dynamic Programming is used to solve the recurrence  relation in bottom up approach. This is done by filling the scoring matrix.</a:t>
            </a:r>
            <a:endParaRPr sz="1500">
              <a:solidFill>
                <a:srgbClr val="434343"/>
              </a:solidFill>
            </a:endParaRPr>
          </a:p>
          <a:p>
            <a:pPr marL="0" lvl="0" indent="0" rtl="0">
              <a:spcBef>
                <a:spcPts val="1600"/>
              </a:spcBef>
              <a:spcAft>
                <a:spcPts val="0"/>
              </a:spcAft>
              <a:buNone/>
            </a:pPr>
            <a:endParaRPr sz="1500">
              <a:solidFill>
                <a:srgbClr val="434343"/>
              </a:solidFill>
            </a:endParaRPr>
          </a:p>
          <a:p>
            <a:pPr marL="0" lvl="0" indent="0" rtl="0">
              <a:spcBef>
                <a:spcPts val="1600"/>
              </a:spcBef>
              <a:spcAft>
                <a:spcPts val="1600"/>
              </a:spcAft>
              <a:buNone/>
            </a:pPr>
            <a:endParaRPr sz="1500">
              <a:solidFill>
                <a:srgbClr val="434343"/>
              </a:solidFill>
            </a:endParaRPr>
          </a:p>
        </p:txBody>
      </p:sp>
      <p:sp>
        <p:nvSpPr>
          <p:cNvPr id="185" name="Shape 185"/>
          <p:cNvSpPr/>
          <p:nvPr/>
        </p:nvSpPr>
        <p:spPr>
          <a:xfrm>
            <a:off x="7037650" y="3921050"/>
            <a:ext cx="2106350" cy="1222450"/>
          </a:xfrm>
          <a:custGeom>
            <a:avLst/>
            <a:gdLst/>
            <a:ahLst/>
            <a:cxnLst/>
            <a:rect l="0" t="0" r="0" b="0"/>
            <a:pathLst>
              <a:path w="84254" h="48898" extrusionOk="0">
                <a:moveTo>
                  <a:pt x="0" y="0"/>
                </a:moveTo>
                <a:lnTo>
                  <a:pt x="50319" y="0"/>
                </a:lnTo>
                <a:lnTo>
                  <a:pt x="84254" y="33935"/>
                </a:lnTo>
                <a:lnTo>
                  <a:pt x="84254" y="48898"/>
                </a:lnTo>
                <a:lnTo>
                  <a:pt x="48798" y="48898"/>
                </a:lnTo>
                <a:close/>
              </a:path>
            </a:pathLst>
          </a:custGeom>
          <a:solidFill>
            <a:schemeClr val="accent3"/>
          </a:solidFill>
          <a:ln>
            <a:noFill/>
          </a:ln>
        </p:spPr>
      </p:sp>
      <p:sp>
        <p:nvSpPr>
          <p:cNvPr id="186" name="Shape 186"/>
          <p:cNvSpPr txBox="1"/>
          <p:nvPr/>
        </p:nvSpPr>
        <p:spPr>
          <a:xfrm>
            <a:off x="866825" y="3629975"/>
            <a:ext cx="4196100" cy="1118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1800" b="1">
                <a:solidFill>
                  <a:srgbClr val="434343"/>
                </a:solidFill>
              </a:rPr>
              <a:t>TACGGGCCCGCTA</a:t>
            </a:r>
            <a:endParaRPr sz="1800" b="1">
              <a:solidFill>
                <a:srgbClr val="434343"/>
              </a:solidFill>
            </a:endParaRPr>
          </a:p>
          <a:p>
            <a:pPr marL="0" lvl="0" indent="0" rtl="0">
              <a:spcBef>
                <a:spcPts val="0"/>
              </a:spcBef>
              <a:spcAft>
                <a:spcPts val="0"/>
              </a:spcAft>
              <a:buNone/>
            </a:pPr>
            <a:r>
              <a:rPr lang="en-GB" sz="1800" b="1">
                <a:solidFill>
                  <a:srgbClr val="434343"/>
                </a:solidFill>
              </a:rPr>
              <a:t> | |       |  |  |         | | | </a:t>
            </a:r>
            <a:endParaRPr sz="1800" b="1">
              <a:solidFill>
                <a:srgbClr val="434343"/>
              </a:solidFill>
            </a:endParaRPr>
          </a:p>
          <a:p>
            <a:pPr marL="0" lvl="0" indent="0" rtl="0">
              <a:spcBef>
                <a:spcPts val="0"/>
              </a:spcBef>
              <a:spcAft>
                <a:spcPts val="0"/>
              </a:spcAft>
              <a:buNone/>
            </a:pPr>
            <a:r>
              <a:rPr lang="en-GB" sz="1800" b="1">
                <a:solidFill>
                  <a:srgbClr val="434343"/>
                </a:solidFill>
              </a:rPr>
              <a:t>TA___GCC____CTA</a:t>
            </a:r>
            <a:endParaRPr sz="1800" b="1">
              <a:solidFill>
                <a:srgbClr val="434343"/>
              </a:solidFill>
            </a:endParaRPr>
          </a:p>
          <a:p>
            <a:pPr marL="0" lvl="0" indent="0" rtl="0">
              <a:spcBef>
                <a:spcPts val="0"/>
              </a:spcBef>
              <a:spcAft>
                <a:spcPts val="0"/>
              </a:spcAft>
              <a:buNone/>
            </a:pPr>
            <a:endParaRPr sz="18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729450" y="121892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Recurrence Relation of Smith’s Algorithm</a:t>
            </a:r>
            <a:endParaRPr/>
          </a:p>
        </p:txBody>
      </p:sp>
      <p:sp>
        <p:nvSpPr>
          <p:cNvPr id="192" name="Shape 192"/>
          <p:cNvSpPr txBox="1">
            <a:spLocks noGrp="1"/>
          </p:cNvSpPr>
          <p:nvPr>
            <p:ph type="body" idx="1"/>
          </p:nvPr>
        </p:nvSpPr>
        <p:spPr>
          <a:xfrm>
            <a:off x="729450" y="1754125"/>
            <a:ext cx="7688700" cy="302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500"/>
              <a:t>Let S(n,m) denote the maximum score for DNA sequences A and B of length n and m respectively. S(n,m) is the maximum of:</a:t>
            </a:r>
            <a:endParaRPr sz="1500"/>
          </a:p>
          <a:p>
            <a:pPr marL="457200" lvl="0" indent="-323850" rtl="0">
              <a:spcBef>
                <a:spcPts val="1600"/>
              </a:spcBef>
              <a:spcAft>
                <a:spcPts val="0"/>
              </a:spcAft>
              <a:buSzPts val="1500"/>
              <a:buAutoNum type="arabicParenR"/>
            </a:pPr>
            <a:r>
              <a:rPr lang="en-GB" sz="1500"/>
              <a:t>If An=Bn then S(n-1,m-1)+match_score, else S(n-1,m-1)+mismatch_score. Let this be denoted by k.</a:t>
            </a:r>
            <a:endParaRPr sz="1500"/>
          </a:p>
          <a:p>
            <a:pPr marL="457200" lvl="0" indent="-323850" rtl="0">
              <a:spcBef>
                <a:spcPts val="0"/>
              </a:spcBef>
              <a:spcAft>
                <a:spcPts val="0"/>
              </a:spcAft>
              <a:buSzPts val="1500"/>
              <a:buAutoNum type="arabicParenR"/>
            </a:pPr>
            <a:r>
              <a:rPr lang="en-GB" sz="1500"/>
              <a:t>Modifications due to indels (insertions and deletions) i.e. S(n,m-1)+gap_penalty and S(n-1,m)+gap_penalty</a:t>
            </a:r>
            <a:endParaRPr sz="1500"/>
          </a:p>
          <a:p>
            <a:pPr marL="0" lvl="0" indent="0" rtl="0">
              <a:spcBef>
                <a:spcPts val="1600"/>
              </a:spcBef>
              <a:spcAft>
                <a:spcPts val="0"/>
              </a:spcAft>
              <a:buNone/>
            </a:pPr>
            <a:r>
              <a:rPr lang="en-GB" sz="1500"/>
              <a:t>Hence,</a:t>
            </a:r>
            <a:endParaRPr sz="1500"/>
          </a:p>
          <a:p>
            <a:pPr marL="0" lvl="0" indent="0">
              <a:spcBef>
                <a:spcPts val="1600"/>
              </a:spcBef>
              <a:spcAft>
                <a:spcPts val="0"/>
              </a:spcAft>
              <a:buNone/>
            </a:pPr>
            <a:r>
              <a:rPr lang="en-GB" sz="1500"/>
              <a:t>S(n,m)=max(k, S(n-1,m)+gap_penalty, S(n,m-1)+gap_penalty, 0)</a:t>
            </a:r>
            <a:endParaRPr sz="1500"/>
          </a:p>
          <a:p>
            <a:pPr marL="0" lvl="0" indent="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63350" y="1318650"/>
            <a:ext cx="8220900" cy="541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Complexity Analysis of Smith Waterman Algorithm</a:t>
            </a:r>
            <a:endParaRPr/>
          </a:p>
        </p:txBody>
      </p:sp>
      <p:sp>
        <p:nvSpPr>
          <p:cNvPr id="198" name="Shape 198"/>
          <p:cNvSpPr txBox="1">
            <a:spLocks noGrp="1"/>
          </p:cNvSpPr>
          <p:nvPr>
            <p:ph type="body" idx="1"/>
          </p:nvPr>
        </p:nvSpPr>
        <p:spPr>
          <a:xfrm>
            <a:off x="729450" y="2078875"/>
            <a:ext cx="7688700" cy="2773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500"/>
              <a:t>The algorithm takes two sequences of length n and m. Bottom up approach is used. Two  matrices of size (n+1)  x (m+1) is used for memoization of the scores and backtracking.  The algorithm terminates when all the matrix is filled. Following is the complexity required at each step:</a:t>
            </a:r>
            <a:endParaRPr sz="1500"/>
          </a:p>
          <a:p>
            <a:pPr marL="457200" lvl="0" indent="-323850" rtl="0">
              <a:spcBef>
                <a:spcPts val="1600"/>
              </a:spcBef>
              <a:spcAft>
                <a:spcPts val="0"/>
              </a:spcAft>
              <a:buSzPts val="1500"/>
              <a:buAutoNum type="arabicParenR"/>
            </a:pPr>
            <a:r>
              <a:rPr lang="en-GB" sz="1500"/>
              <a:t>Initialization of the matrix - Two for loops initialize first row and first column with 0. Complexity: O(m+n)</a:t>
            </a:r>
            <a:endParaRPr sz="1500"/>
          </a:p>
          <a:p>
            <a:pPr marL="457200" lvl="0" indent="-323850">
              <a:spcBef>
                <a:spcPts val="0"/>
              </a:spcBef>
              <a:spcAft>
                <a:spcPts val="0"/>
              </a:spcAft>
              <a:buSzPts val="1500"/>
              <a:buAutoNum type="arabicParenR"/>
            </a:pPr>
            <a:r>
              <a:rPr lang="en-GB" sz="1500"/>
              <a:t>Bottom up filling of scoring matrix - The matrix for the scores is filled by using two for loops in nm computational steps. At the same time the backtracking matrix is also filled based on the position of the maximum element chosen.</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Complexity Analysis (Contd.)</a:t>
            </a:r>
            <a:endParaRPr/>
          </a:p>
        </p:txBody>
      </p:sp>
      <p:sp>
        <p:nvSpPr>
          <p:cNvPr id="204" name="Shape 20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457200" rtl="0">
              <a:spcBef>
                <a:spcPts val="0"/>
              </a:spcBef>
              <a:spcAft>
                <a:spcPts val="0"/>
              </a:spcAft>
              <a:buNone/>
            </a:pPr>
            <a:r>
              <a:rPr lang="en-GB"/>
              <a:t> 	</a:t>
            </a:r>
            <a:r>
              <a:rPr lang="en-GB" sz="1500"/>
              <a:t>Filling of backtracking matrix:</a:t>
            </a:r>
            <a:endParaRPr sz="1500"/>
          </a:p>
          <a:p>
            <a:pPr marL="0" lvl="0" indent="457200" rtl="0">
              <a:spcBef>
                <a:spcPts val="1600"/>
              </a:spcBef>
              <a:spcAft>
                <a:spcPts val="0"/>
              </a:spcAft>
              <a:buNone/>
            </a:pPr>
            <a:r>
              <a:rPr lang="en-GB"/>
              <a:t>	</a:t>
            </a:r>
            <a:r>
              <a:rPr lang="en-GB" sz="1500"/>
              <a:t>If maximum is left then value 1 is assigned. 		</a:t>
            </a:r>
            <a:endParaRPr sz="1500"/>
          </a:p>
          <a:p>
            <a:pPr marL="457200" lvl="0" indent="457200" rtl="0">
              <a:spcBef>
                <a:spcPts val="1600"/>
              </a:spcBef>
              <a:spcAft>
                <a:spcPts val="0"/>
              </a:spcAft>
              <a:buNone/>
            </a:pPr>
            <a:r>
              <a:rPr lang="en-GB" sz="1500"/>
              <a:t>If maximum is up-left then value 2 is assigned.</a:t>
            </a:r>
            <a:endParaRPr sz="1500"/>
          </a:p>
          <a:p>
            <a:pPr marL="0" lvl="0" indent="0">
              <a:spcBef>
                <a:spcPts val="1600"/>
              </a:spcBef>
              <a:spcAft>
                <a:spcPts val="1600"/>
              </a:spcAft>
              <a:buNone/>
            </a:pPr>
            <a:r>
              <a:rPr lang="en-GB" sz="1500"/>
              <a:t>		If maximum is up then value 3 is assigned.</a:t>
            </a:r>
            <a:endParaRPr sz="1500"/>
          </a:p>
        </p:txBody>
      </p:sp>
      <p:cxnSp>
        <p:nvCxnSpPr>
          <p:cNvPr id="205" name="Shape 205"/>
          <p:cNvCxnSpPr/>
          <p:nvPr/>
        </p:nvCxnSpPr>
        <p:spPr>
          <a:xfrm rot="10800000">
            <a:off x="1182400" y="3076975"/>
            <a:ext cx="242400" cy="264900"/>
          </a:xfrm>
          <a:prstGeom prst="straightConnector1">
            <a:avLst/>
          </a:prstGeom>
          <a:noFill/>
          <a:ln w="9525" cap="flat" cmpd="sng">
            <a:solidFill>
              <a:schemeClr val="dk2"/>
            </a:solidFill>
            <a:prstDash val="solid"/>
            <a:round/>
            <a:headEnd type="none" w="med" len="med"/>
            <a:tailEnd type="triangle" w="med" len="med"/>
          </a:ln>
        </p:spPr>
      </p:cxnSp>
      <p:cxnSp>
        <p:nvCxnSpPr>
          <p:cNvPr id="206" name="Shape 206"/>
          <p:cNvCxnSpPr/>
          <p:nvPr/>
        </p:nvCxnSpPr>
        <p:spPr>
          <a:xfrm rot="10800000">
            <a:off x="1132725" y="2715150"/>
            <a:ext cx="420300" cy="300"/>
          </a:xfrm>
          <a:prstGeom prst="straightConnector1">
            <a:avLst/>
          </a:prstGeom>
          <a:noFill/>
          <a:ln w="9525" cap="flat" cmpd="sng">
            <a:solidFill>
              <a:schemeClr val="dk2"/>
            </a:solidFill>
            <a:prstDash val="solid"/>
            <a:round/>
            <a:headEnd type="none" w="med" len="med"/>
            <a:tailEnd type="triangle" w="med" len="med"/>
          </a:ln>
        </p:spPr>
      </p:cxnSp>
      <p:cxnSp>
        <p:nvCxnSpPr>
          <p:cNvPr id="207" name="Shape 207"/>
          <p:cNvCxnSpPr/>
          <p:nvPr/>
        </p:nvCxnSpPr>
        <p:spPr>
          <a:xfrm rot="10800000" flipH="1">
            <a:off x="1310650" y="3541950"/>
            <a:ext cx="300" cy="376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1133</Words>
  <Application>Microsoft Office PowerPoint</Application>
  <PresentationFormat>On-screen Show (16:9)</PresentationFormat>
  <Paragraphs>96</Paragraphs>
  <Slides>21</Slides>
  <Notes>21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Average</vt:lpstr>
      <vt:lpstr>Arial</vt:lpstr>
      <vt:lpstr>Montserrat</vt:lpstr>
      <vt:lpstr>Raleway</vt:lpstr>
      <vt:lpstr>Lato</vt:lpstr>
      <vt:lpstr>Streamline</vt:lpstr>
      <vt:lpstr>Sequence Alignment In DNA/RNA</vt:lpstr>
      <vt:lpstr>TOC</vt:lpstr>
      <vt:lpstr>Overview</vt:lpstr>
      <vt:lpstr>PowerPoint Presentation</vt:lpstr>
      <vt:lpstr>Approaches</vt:lpstr>
      <vt:lpstr>Smith-Waterman Algorithm  </vt:lpstr>
      <vt:lpstr>Recurrence Relation of Smith’s Algorithm</vt:lpstr>
      <vt:lpstr>Complexity Analysis of Smith Waterman Algorithm</vt:lpstr>
      <vt:lpstr>Complexity Analysis (Contd.)</vt:lpstr>
      <vt:lpstr>Complexity Analysis (Contd.)   </vt:lpstr>
      <vt:lpstr>Drawbacks of Smith’s Algorithm</vt:lpstr>
      <vt:lpstr>Drawbacks of Smith’s Algorithm </vt:lpstr>
      <vt:lpstr>Progressive Alignment Algorithm</vt:lpstr>
      <vt:lpstr>Implementation of Progressive Algorithm</vt:lpstr>
      <vt:lpstr>Using standard pairwise alignment, calculate a matrix of distances (alignment scores) between each pair of sequences. Consider this as an N-clique G, where edge {i,j} is labeled with the score of an optimal alignment of the i-th and j-th sequences.  Use Kruskal's algorithm to find a minimum spanning tree of G. Whenever a minimum spanning tree edge would connect two components, instead add a new root node with directed edges to the roots of the two components. This is the "guide tree".  Do pairwise alignments according to the guide tree, working from the leaves to the root. A node u with children v and w corresponds to an alignment of the leaves of v's subtree (already aligned inductively) with the leaves of w's subtree (already aligned). </vt:lpstr>
      <vt:lpstr>PowerPoint Presentation</vt:lpstr>
      <vt:lpstr>Details of pairwise alignment  Suppose V is an alignment of the sequences at the leaves of v's subtree, and W is an alignment of the sequences at the leaves of w's subtree.  Let {a,b} be the pair of sequences that caused these subtrees to be merged, and let A be the optimal alignment of a and b. Use A to guide the alignment of the two alignments V and W. </vt:lpstr>
      <vt:lpstr>Complexity analysis</vt:lpstr>
      <vt:lpstr>PowerPoint Presentation</vt:lpstr>
      <vt:lpstr>Disadvantages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Alignment In DNA/RNA</dc:title>
  <cp:lastModifiedBy>Niranjan</cp:lastModifiedBy>
  <cp:revision>2</cp:revision>
  <dcterms:modified xsi:type="dcterms:W3CDTF">2018-04-11T19:16:08Z</dcterms:modified>
</cp:coreProperties>
</file>