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67" r:id="rId14"/>
    <p:sldId id="268" r:id="rId15"/>
    <p:sldId id="269" r:id="rId16"/>
    <p:sldId id="275" r:id="rId17"/>
    <p:sldId id="276" r:id="rId18"/>
    <p:sldId id="270" r:id="rId19"/>
    <p:sldId id="271" r:id="rId20"/>
    <p:sldId id="272" r:id="rId21"/>
    <p:sldId id="273" r:id="rId22"/>
    <p:sldId id="274" r:id="rId23"/>
    <p:sldId id="277"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DA67-0137-4566-848D-C12EEB17C6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8A8801-100B-4ECC-A311-71208E920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EAD3C5-D71A-41EC-83DF-27005B2A6862}"/>
              </a:ext>
            </a:extLst>
          </p:cNvPr>
          <p:cNvSpPr>
            <a:spLocks noGrp="1"/>
          </p:cNvSpPr>
          <p:nvPr>
            <p:ph type="dt" sz="half" idx="10"/>
          </p:nvPr>
        </p:nvSpPr>
        <p:spPr/>
        <p:txBody>
          <a:bodyPr/>
          <a:lstStyle/>
          <a:p>
            <a:fld id="{A4A78811-530F-40A5-B15F-FFF70A377A85}" type="datetimeFigureOut">
              <a:rPr lang="en-US" smtClean="0"/>
              <a:t>11/27/2021</a:t>
            </a:fld>
            <a:endParaRPr lang="en-US"/>
          </a:p>
        </p:txBody>
      </p:sp>
      <p:sp>
        <p:nvSpPr>
          <p:cNvPr id="5" name="Footer Placeholder 4">
            <a:extLst>
              <a:ext uri="{FF2B5EF4-FFF2-40B4-BE49-F238E27FC236}">
                <a16:creationId xmlns:a16="http://schemas.microsoft.com/office/drawing/2014/main" id="{35F03869-9AE5-4AF5-A611-C35BD4FE9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D222E-9809-40C9-8400-9019B5394183}"/>
              </a:ext>
            </a:extLst>
          </p:cNvPr>
          <p:cNvSpPr>
            <a:spLocks noGrp="1"/>
          </p:cNvSpPr>
          <p:nvPr>
            <p:ph type="sldNum" sz="quarter" idx="12"/>
          </p:nvPr>
        </p:nvSpPr>
        <p:spPr/>
        <p:txBody>
          <a:bodyPr/>
          <a:lstStyle/>
          <a:p>
            <a:fld id="{89ACB01C-67E7-451E-B965-199E2D97016D}" type="slidenum">
              <a:rPr lang="en-US" smtClean="0"/>
              <a:t>‹#›</a:t>
            </a:fld>
            <a:endParaRPr lang="en-US"/>
          </a:p>
        </p:txBody>
      </p:sp>
    </p:spTree>
    <p:extLst>
      <p:ext uri="{BB962C8B-B14F-4D97-AF65-F5344CB8AC3E}">
        <p14:creationId xmlns:p14="http://schemas.microsoft.com/office/powerpoint/2010/main" val="121983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0CAA-9776-47F7-8293-AED6F30C91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88541D-5C1A-4984-8BC8-0F73E5954A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B08A0-82F7-425B-AAE7-BE653B5E55B1}"/>
              </a:ext>
            </a:extLst>
          </p:cNvPr>
          <p:cNvSpPr>
            <a:spLocks noGrp="1"/>
          </p:cNvSpPr>
          <p:nvPr>
            <p:ph type="dt" sz="half" idx="10"/>
          </p:nvPr>
        </p:nvSpPr>
        <p:spPr/>
        <p:txBody>
          <a:bodyPr/>
          <a:lstStyle/>
          <a:p>
            <a:fld id="{A4A78811-530F-40A5-B15F-FFF70A377A85}" type="datetimeFigureOut">
              <a:rPr lang="en-US" smtClean="0"/>
              <a:t>11/27/2021</a:t>
            </a:fld>
            <a:endParaRPr lang="en-US"/>
          </a:p>
        </p:txBody>
      </p:sp>
      <p:sp>
        <p:nvSpPr>
          <p:cNvPr id="5" name="Footer Placeholder 4">
            <a:extLst>
              <a:ext uri="{FF2B5EF4-FFF2-40B4-BE49-F238E27FC236}">
                <a16:creationId xmlns:a16="http://schemas.microsoft.com/office/drawing/2014/main" id="{7AE73E57-AA46-4C53-9A4A-0019844ED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F7116-F648-457B-BC22-5570E40F2172}"/>
              </a:ext>
            </a:extLst>
          </p:cNvPr>
          <p:cNvSpPr>
            <a:spLocks noGrp="1"/>
          </p:cNvSpPr>
          <p:nvPr>
            <p:ph type="sldNum" sz="quarter" idx="12"/>
          </p:nvPr>
        </p:nvSpPr>
        <p:spPr/>
        <p:txBody>
          <a:bodyPr/>
          <a:lstStyle/>
          <a:p>
            <a:fld id="{89ACB01C-67E7-451E-B965-199E2D97016D}" type="slidenum">
              <a:rPr lang="en-US" smtClean="0"/>
              <a:t>‹#›</a:t>
            </a:fld>
            <a:endParaRPr lang="en-US"/>
          </a:p>
        </p:txBody>
      </p:sp>
    </p:spTree>
    <p:extLst>
      <p:ext uri="{BB962C8B-B14F-4D97-AF65-F5344CB8AC3E}">
        <p14:creationId xmlns:p14="http://schemas.microsoft.com/office/powerpoint/2010/main" val="406229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F163AE-BDF3-4BCB-8C2B-973F638598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398339-2737-4DD1-A67B-7D10A991C5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00013-4853-4EAA-AB2A-E79B0ECE3106}"/>
              </a:ext>
            </a:extLst>
          </p:cNvPr>
          <p:cNvSpPr>
            <a:spLocks noGrp="1"/>
          </p:cNvSpPr>
          <p:nvPr>
            <p:ph type="dt" sz="half" idx="10"/>
          </p:nvPr>
        </p:nvSpPr>
        <p:spPr/>
        <p:txBody>
          <a:bodyPr/>
          <a:lstStyle/>
          <a:p>
            <a:fld id="{A4A78811-530F-40A5-B15F-FFF70A377A85}" type="datetimeFigureOut">
              <a:rPr lang="en-US" smtClean="0"/>
              <a:t>11/27/2021</a:t>
            </a:fld>
            <a:endParaRPr lang="en-US"/>
          </a:p>
        </p:txBody>
      </p:sp>
      <p:sp>
        <p:nvSpPr>
          <p:cNvPr id="5" name="Footer Placeholder 4">
            <a:extLst>
              <a:ext uri="{FF2B5EF4-FFF2-40B4-BE49-F238E27FC236}">
                <a16:creationId xmlns:a16="http://schemas.microsoft.com/office/drawing/2014/main" id="{66FFCB39-7D01-441F-987F-CEB11993C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34E80-588B-4676-A6A4-E777C88F6280}"/>
              </a:ext>
            </a:extLst>
          </p:cNvPr>
          <p:cNvSpPr>
            <a:spLocks noGrp="1"/>
          </p:cNvSpPr>
          <p:nvPr>
            <p:ph type="sldNum" sz="quarter" idx="12"/>
          </p:nvPr>
        </p:nvSpPr>
        <p:spPr/>
        <p:txBody>
          <a:bodyPr/>
          <a:lstStyle/>
          <a:p>
            <a:fld id="{89ACB01C-67E7-451E-B965-199E2D97016D}" type="slidenum">
              <a:rPr lang="en-US" smtClean="0"/>
              <a:t>‹#›</a:t>
            </a:fld>
            <a:endParaRPr lang="en-US"/>
          </a:p>
        </p:txBody>
      </p:sp>
    </p:spTree>
    <p:extLst>
      <p:ext uri="{BB962C8B-B14F-4D97-AF65-F5344CB8AC3E}">
        <p14:creationId xmlns:p14="http://schemas.microsoft.com/office/powerpoint/2010/main" val="88178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7B5A-7857-44CD-BC11-190ADADC2A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E253CA-3874-4D8F-BD77-5E3DE05973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6321F-1E1B-47BE-922E-CF8FD92E0E54}"/>
              </a:ext>
            </a:extLst>
          </p:cNvPr>
          <p:cNvSpPr>
            <a:spLocks noGrp="1"/>
          </p:cNvSpPr>
          <p:nvPr>
            <p:ph type="dt" sz="half" idx="10"/>
          </p:nvPr>
        </p:nvSpPr>
        <p:spPr/>
        <p:txBody>
          <a:bodyPr/>
          <a:lstStyle/>
          <a:p>
            <a:fld id="{A4A78811-530F-40A5-B15F-FFF70A377A85}" type="datetimeFigureOut">
              <a:rPr lang="en-US" smtClean="0"/>
              <a:t>11/27/2021</a:t>
            </a:fld>
            <a:endParaRPr lang="en-US"/>
          </a:p>
        </p:txBody>
      </p:sp>
      <p:sp>
        <p:nvSpPr>
          <p:cNvPr id="5" name="Footer Placeholder 4">
            <a:extLst>
              <a:ext uri="{FF2B5EF4-FFF2-40B4-BE49-F238E27FC236}">
                <a16:creationId xmlns:a16="http://schemas.microsoft.com/office/drawing/2014/main" id="{EC9AB651-7BB3-4B1F-9870-E43A03964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5C76C-A1C6-407F-A6A9-3D4184E59BC3}"/>
              </a:ext>
            </a:extLst>
          </p:cNvPr>
          <p:cNvSpPr>
            <a:spLocks noGrp="1"/>
          </p:cNvSpPr>
          <p:nvPr>
            <p:ph type="sldNum" sz="quarter" idx="12"/>
          </p:nvPr>
        </p:nvSpPr>
        <p:spPr/>
        <p:txBody>
          <a:bodyPr/>
          <a:lstStyle/>
          <a:p>
            <a:fld id="{89ACB01C-67E7-451E-B965-199E2D97016D}" type="slidenum">
              <a:rPr lang="en-US" smtClean="0"/>
              <a:t>‹#›</a:t>
            </a:fld>
            <a:endParaRPr lang="en-US"/>
          </a:p>
        </p:txBody>
      </p:sp>
    </p:spTree>
    <p:extLst>
      <p:ext uri="{BB962C8B-B14F-4D97-AF65-F5344CB8AC3E}">
        <p14:creationId xmlns:p14="http://schemas.microsoft.com/office/powerpoint/2010/main" val="365100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2A19-1690-448F-BE24-525F41C44F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DCF89D-60CB-43C0-8FE4-94BCD327B7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1221B7-74A3-4ABA-B993-647EAD398467}"/>
              </a:ext>
            </a:extLst>
          </p:cNvPr>
          <p:cNvSpPr>
            <a:spLocks noGrp="1"/>
          </p:cNvSpPr>
          <p:nvPr>
            <p:ph type="dt" sz="half" idx="10"/>
          </p:nvPr>
        </p:nvSpPr>
        <p:spPr/>
        <p:txBody>
          <a:bodyPr/>
          <a:lstStyle/>
          <a:p>
            <a:fld id="{A4A78811-530F-40A5-B15F-FFF70A377A85}" type="datetimeFigureOut">
              <a:rPr lang="en-US" smtClean="0"/>
              <a:t>11/27/2021</a:t>
            </a:fld>
            <a:endParaRPr lang="en-US"/>
          </a:p>
        </p:txBody>
      </p:sp>
      <p:sp>
        <p:nvSpPr>
          <p:cNvPr id="5" name="Footer Placeholder 4">
            <a:extLst>
              <a:ext uri="{FF2B5EF4-FFF2-40B4-BE49-F238E27FC236}">
                <a16:creationId xmlns:a16="http://schemas.microsoft.com/office/drawing/2014/main" id="{97080696-BAF2-4323-AE61-001F4EA4F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1B3AF-B77F-4C1E-BD8D-C50B7A9983B3}"/>
              </a:ext>
            </a:extLst>
          </p:cNvPr>
          <p:cNvSpPr>
            <a:spLocks noGrp="1"/>
          </p:cNvSpPr>
          <p:nvPr>
            <p:ph type="sldNum" sz="quarter" idx="12"/>
          </p:nvPr>
        </p:nvSpPr>
        <p:spPr/>
        <p:txBody>
          <a:bodyPr/>
          <a:lstStyle/>
          <a:p>
            <a:fld id="{89ACB01C-67E7-451E-B965-199E2D97016D}" type="slidenum">
              <a:rPr lang="en-US" smtClean="0"/>
              <a:t>‹#›</a:t>
            </a:fld>
            <a:endParaRPr lang="en-US"/>
          </a:p>
        </p:txBody>
      </p:sp>
    </p:spTree>
    <p:extLst>
      <p:ext uri="{BB962C8B-B14F-4D97-AF65-F5344CB8AC3E}">
        <p14:creationId xmlns:p14="http://schemas.microsoft.com/office/powerpoint/2010/main" val="4052192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E13C-FCF9-48B6-86B1-EE3DA49B6E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800ADA-D583-4C66-8938-B9DE4B981E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B59DC3-93A2-4048-9F29-3BFFC59437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CF1864-9730-47C6-B5C8-665557F995A7}"/>
              </a:ext>
            </a:extLst>
          </p:cNvPr>
          <p:cNvSpPr>
            <a:spLocks noGrp="1"/>
          </p:cNvSpPr>
          <p:nvPr>
            <p:ph type="dt" sz="half" idx="10"/>
          </p:nvPr>
        </p:nvSpPr>
        <p:spPr/>
        <p:txBody>
          <a:bodyPr/>
          <a:lstStyle/>
          <a:p>
            <a:fld id="{A4A78811-530F-40A5-B15F-FFF70A377A85}" type="datetimeFigureOut">
              <a:rPr lang="en-US" smtClean="0"/>
              <a:t>11/27/2021</a:t>
            </a:fld>
            <a:endParaRPr lang="en-US"/>
          </a:p>
        </p:txBody>
      </p:sp>
      <p:sp>
        <p:nvSpPr>
          <p:cNvPr id="6" name="Footer Placeholder 5">
            <a:extLst>
              <a:ext uri="{FF2B5EF4-FFF2-40B4-BE49-F238E27FC236}">
                <a16:creationId xmlns:a16="http://schemas.microsoft.com/office/drawing/2014/main" id="{D5E7F234-AECC-4ABF-B91A-D6AF2B820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E8AB1-42E9-40DF-8BAC-27117A2F8FFE}"/>
              </a:ext>
            </a:extLst>
          </p:cNvPr>
          <p:cNvSpPr>
            <a:spLocks noGrp="1"/>
          </p:cNvSpPr>
          <p:nvPr>
            <p:ph type="sldNum" sz="quarter" idx="12"/>
          </p:nvPr>
        </p:nvSpPr>
        <p:spPr/>
        <p:txBody>
          <a:bodyPr/>
          <a:lstStyle/>
          <a:p>
            <a:fld id="{89ACB01C-67E7-451E-B965-199E2D97016D}" type="slidenum">
              <a:rPr lang="en-US" smtClean="0"/>
              <a:t>‹#›</a:t>
            </a:fld>
            <a:endParaRPr lang="en-US"/>
          </a:p>
        </p:txBody>
      </p:sp>
    </p:spTree>
    <p:extLst>
      <p:ext uri="{BB962C8B-B14F-4D97-AF65-F5344CB8AC3E}">
        <p14:creationId xmlns:p14="http://schemas.microsoft.com/office/powerpoint/2010/main" val="3209457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E208-4C1C-4B67-A5BB-675F438B15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CC032B-5431-4EE3-924F-8FA6898EF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D511F1-69F9-4EE8-BE18-D8F059FC5C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5FF04F-2B24-4690-BB3A-3413237CCD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D7EE4C-1A76-40E6-A7C9-41ECD334B7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1B5357-731E-473D-90F6-95339F8AD1F7}"/>
              </a:ext>
            </a:extLst>
          </p:cNvPr>
          <p:cNvSpPr>
            <a:spLocks noGrp="1"/>
          </p:cNvSpPr>
          <p:nvPr>
            <p:ph type="dt" sz="half" idx="10"/>
          </p:nvPr>
        </p:nvSpPr>
        <p:spPr/>
        <p:txBody>
          <a:bodyPr/>
          <a:lstStyle/>
          <a:p>
            <a:fld id="{A4A78811-530F-40A5-B15F-FFF70A377A85}" type="datetimeFigureOut">
              <a:rPr lang="en-US" smtClean="0"/>
              <a:t>11/27/2021</a:t>
            </a:fld>
            <a:endParaRPr lang="en-US"/>
          </a:p>
        </p:txBody>
      </p:sp>
      <p:sp>
        <p:nvSpPr>
          <p:cNvPr id="8" name="Footer Placeholder 7">
            <a:extLst>
              <a:ext uri="{FF2B5EF4-FFF2-40B4-BE49-F238E27FC236}">
                <a16:creationId xmlns:a16="http://schemas.microsoft.com/office/drawing/2014/main" id="{D7531920-5B02-4DD2-B898-B436C9CF9E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3CE2D3-1C1A-45E8-B3F4-B99EB56663C1}"/>
              </a:ext>
            </a:extLst>
          </p:cNvPr>
          <p:cNvSpPr>
            <a:spLocks noGrp="1"/>
          </p:cNvSpPr>
          <p:nvPr>
            <p:ph type="sldNum" sz="quarter" idx="12"/>
          </p:nvPr>
        </p:nvSpPr>
        <p:spPr/>
        <p:txBody>
          <a:bodyPr/>
          <a:lstStyle/>
          <a:p>
            <a:fld id="{89ACB01C-67E7-451E-B965-199E2D97016D}" type="slidenum">
              <a:rPr lang="en-US" smtClean="0"/>
              <a:t>‹#›</a:t>
            </a:fld>
            <a:endParaRPr lang="en-US"/>
          </a:p>
        </p:txBody>
      </p:sp>
    </p:spTree>
    <p:extLst>
      <p:ext uri="{BB962C8B-B14F-4D97-AF65-F5344CB8AC3E}">
        <p14:creationId xmlns:p14="http://schemas.microsoft.com/office/powerpoint/2010/main" val="715354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D73F-D598-42B5-8FFE-DAD9F5D775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4FB211-CED5-4A14-B729-9ADD80C70F7C}"/>
              </a:ext>
            </a:extLst>
          </p:cNvPr>
          <p:cNvSpPr>
            <a:spLocks noGrp="1"/>
          </p:cNvSpPr>
          <p:nvPr>
            <p:ph type="dt" sz="half" idx="10"/>
          </p:nvPr>
        </p:nvSpPr>
        <p:spPr/>
        <p:txBody>
          <a:bodyPr/>
          <a:lstStyle/>
          <a:p>
            <a:fld id="{A4A78811-530F-40A5-B15F-FFF70A377A85}" type="datetimeFigureOut">
              <a:rPr lang="en-US" smtClean="0"/>
              <a:t>11/27/2021</a:t>
            </a:fld>
            <a:endParaRPr lang="en-US"/>
          </a:p>
        </p:txBody>
      </p:sp>
      <p:sp>
        <p:nvSpPr>
          <p:cNvPr id="4" name="Footer Placeholder 3">
            <a:extLst>
              <a:ext uri="{FF2B5EF4-FFF2-40B4-BE49-F238E27FC236}">
                <a16:creationId xmlns:a16="http://schemas.microsoft.com/office/drawing/2014/main" id="{7FE81515-A64B-400B-A01B-D1C04249C3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7A86A5-A11A-4941-AF3D-85BCB462775B}"/>
              </a:ext>
            </a:extLst>
          </p:cNvPr>
          <p:cNvSpPr>
            <a:spLocks noGrp="1"/>
          </p:cNvSpPr>
          <p:nvPr>
            <p:ph type="sldNum" sz="quarter" idx="12"/>
          </p:nvPr>
        </p:nvSpPr>
        <p:spPr/>
        <p:txBody>
          <a:bodyPr/>
          <a:lstStyle/>
          <a:p>
            <a:fld id="{89ACB01C-67E7-451E-B965-199E2D97016D}" type="slidenum">
              <a:rPr lang="en-US" smtClean="0"/>
              <a:t>‹#›</a:t>
            </a:fld>
            <a:endParaRPr lang="en-US"/>
          </a:p>
        </p:txBody>
      </p:sp>
    </p:spTree>
    <p:extLst>
      <p:ext uri="{BB962C8B-B14F-4D97-AF65-F5344CB8AC3E}">
        <p14:creationId xmlns:p14="http://schemas.microsoft.com/office/powerpoint/2010/main" val="370858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87FE0F-2D04-4239-94A4-DB57600643FE}"/>
              </a:ext>
            </a:extLst>
          </p:cNvPr>
          <p:cNvSpPr>
            <a:spLocks noGrp="1"/>
          </p:cNvSpPr>
          <p:nvPr>
            <p:ph type="dt" sz="half" idx="10"/>
          </p:nvPr>
        </p:nvSpPr>
        <p:spPr/>
        <p:txBody>
          <a:bodyPr/>
          <a:lstStyle/>
          <a:p>
            <a:fld id="{A4A78811-530F-40A5-B15F-FFF70A377A85}" type="datetimeFigureOut">
              <a:rPr lang="en-US" smtClean="0"/>
              <a:t>11/27/2021</a:t>
            </a:fld>
            <a:endParaRPr lang="en-US"/>
          </a:p>
        </p:txBody>
      </p:sp>
      <p:sp>
        <p:nvSpPr>
          <p:cNvPr id="3" name="Footer Placeholder 2">
            <a:extLst>
              <a:ext uri="{FF2B5EF4-FFF2-40B4-BE49-F238E27FC236}">
                <a16:creationId xmlns:a16="http://schemas.microsoft.com/office/drawing/2014/main" id="{B6AC5A1E-C8E2-4984-8949-880B331518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4328E-B0FA-45CB-B576-FEADF738093F}"/>
              </a:ext>
            </a:extLst>
          </p:cNvPr>
          <p:cNvSpPr>
            <a:spLocks noGrp="1"/>
          </p:cNvSpPr>
          <p:nvPr>
            <p:ph type="sldNum" sz="quarter" idx="12"/>
          </p:nvPr>
        </p:nvSpPr>
        <p:spPr/>
        <p:txBody>
          <a:bodyPr/>
          <a:lstStyle/>
          <a:p>
            <a:fld id="{89ACB01C-67E7-451E-B965-199E2D97016D}" type="slidenum">
              <a:rPr lang="en-US" smtClean="0"/>
              <a:t>‹#›</a:t>
            </a:fld>
            <a:endParaRPr lang="en-US"/>
          </a:p>
        </p:txBody>
      </p:sp>
    </p:spTree>
    <p:extLst>
      <p:ext uri="{BB962C8B-B14F-4D97-AF65-F5344CB8AC3E}">
        <p14:creationId xmlns:p14="http://schemas.microsoft.com/office/powerpoint/2010/main" val="3218428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7D0D-DF6A-4B40-AC71-AF6B57C52A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1B6B28-BD14-4584-B8FF-BB5F0C029C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B6AEE-FDE0-4A61-8DC2-85915F6FE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F769F4-3692-46E7-B6EB-A76CA63017C5}"/>
              </a:ext>
            </a:extLst>
          </p:cNvPr>
          <p:cNvSpPr>
            <a:spLocks noGrp="1"/>
          </p:cNvSpPr>
          <p:nvPr>
            <p:ph type="dt" sz="half" idx="10"/>
          </p:nvPr>
        </p:nvSpPr>
        <p:spPr/>
        <p:txBody>
          <a:bodyPr/>
          <a:lstStyle/>
          <a:p>
            <a:fld id="{A4A78811-530F-40A5-B15F-FFF70A377A85}" type="datetimeFigureOut">
              <a:rPr lang="en-US" smtClean="0"/>
              <a:t>11/27/2021</a:t>
            </a:fld>
            <a:endParaRPr lang="en-US"/>
          </a:p>
        </p:txBody>
      </p:sp>
      <p:sp>
        <p:nvSpPr>
          <p:cNvPr id="6" name="Footer Placeholder 5">
            <a:extLst>
              <a:ext uri="{FF2B5EF4-FFF2-40B4-BE49-F238E27FC236}">
                <a16:creationId xmlns:a16="http://schemas.microsoft.com/office/drawing/2014/main" id="{F6AE3FE2-BBAB-4566-B7EA-7007AEB7CA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9AB4F-8274-49AF-9AFE-0380494FCB03}"/>
              </a:ext>
            </a:extLst>
          </p:cNvPr>
          <p:cNvSpPr>
            <a:spLocks noGrp="1"/>
          </p:cNvSpPr>
          <p:nvPr>
            <p:ph type="sldNum" sz="quarter" idx="12"/>
          </p:nvPr>
        </p:nvSpPr>
        <p:spPr/>
        <p:txBody>
          <a:bodyPr/>
          <a:lstStyle/>
          <a:p>
            <a:fld id="{89ACB01C-67E7-451E-B965-199E2D97016D}" type="slidenum">
              <a:rPr lang="en-US" smtClean="0"/>
              <a:t>‹#›</a:t>
            </a:fld>
            <a:endParaRPr lang="en-US"/>
          </a:p>
        </p:txBody>
      </p:sp>
    </p:spTree>
    <p:extLst>
      <p:ext uri="{BB962C8B-B14F-4D97-AF65-F5344CB8AC3E}">
        <p14:creationId xmlns:p14="http://schemas.microsoft.com/office/powerpoint/2010/main" val="109699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D481-92F8-4F6C-A2BA-F1E1ABFCB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41D5B3-815B-437D-8E4F-EA8D501999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3FEE43-BCCE-46BD-87BE-033228828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627706-E017-42D1-A049-2A8DBFB7BBD0}"/>
              </a:ext>
            </a:extLst>
          </p:cNvPr>
          <p:cNvSpPr>
            <a:spLocks noGrp="1"/>
          </p:cNvSpPr>
          <p:nvPr>
            <p:ph type="dt" sz="half" idx="10"/>
          </p:nvPr>
        </p:nvSpPr>
        <p:spPr/>
        <p:txBody>
          <a:bodyPr/>
          <a:lstStyle/>
          <a:p>
            <a:fld id="{A4A78811-530F-40A5-B15F-FFF70A377A85}" type="datetimeFigureOut">
              <a:rPr lang="en-US" smtClean="0"/>
              <a:t>11/27/2021</a:t>
            </a:fld>
            <a:endParaRPr lang="en-US"/>
          </a:p>
        </p:txBody>
      </p:sp>
      <p:sp>
        <p:nvSpPr>
          <p:cNvPr id="6" name="Footer Placeholder 5">
            <a:extLst>
              <a:ext uri="{FF2B5EF4-FFF2-40B4-BE49-F238E27FC236}">
                <a16:creationId xmlns:a16="http://schemas.microsoft.com/office/drawing/2014/main" id="{48D05C42-CC85-4638-81A7-3FF0F7F126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DDB8B-860C-47DD-8231-0704E515631E}"/>
              </a:ext>
            </a:extLst>
          </p:cNvPr>
          <p:cNvSpPr>
            <a:spLocks noGrp="1"/>
          </p:cNvSpPr>
          <p:nvPr>
            <p:ph type="sldNum" sz="quarter" idx="12"/>
          </p:nvPr>
        </p:nvSpPr>
        <p:spPr/>
        <p:txBody>
          <a:bodyPr/>
          <a:lstStyle/>
          <a:p>
            <a:fld id="{89ACB01C-67E7-451E-B965-199E2D97016D}" type="slidenum">
              <a:rPr lang="en-US" smtClean="0"/>
              <a:t>‹#›</a:t>
            </a:fld>
            <a:endParaRPr lang="en-US"/>
          </a:p>
        </p:txBody>
      </p:sp>
    </p:spTree>
    <p:extLst>
      <p:ext uri="{BB962C8B-B14F-4D97-AF65-F5344CB8AC3E}">
        <p14:creationId xmlns:p14="http://schemas.microsoft.com/office/powerpoint/2010/main" val="51967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4E28F8-1B7D-4AC1-89D7-E2EC6E303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017280-3C30-4D76-B5C9-213D2A46E5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9906A-5553-4FA4-8750-3516E0CA46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78811-530F-40A5-B15F-FFF70A377A85}" type="datetimeFigureOut">
              <a:rPr lang="en-US" smtClean="0"/>
              <a:t>11/27/2021</a:t>
            </a:fld>
            <a:endParaRPr lang="en-US"/>
          </a:p>
        </p:txBody>
      </p:sp>
      <p:sp>
        <p:nvSpPr>
          <p:cNvPr id="5" name="Footer Placeholder 4">
            <a:extLst>
              <a:ext uri="{FF2B5EF4-FFF2-40B4-BE49-F238E27FC236}">
                <a16:creationId xmlns:a16="http://schemas.microsoft.com/office/drawing/2014/main" id="{56F91B8C-018C-426B-8E3E-431D3FEC9A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0DC474-E0A4-4DBC-8285-90229A3AA6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CB01C-67E7-451E-B965-199E2D97016D}" type="slidenum">
              <a:rPr lang="en-US" smtClean="0"/>
              <a:t>‹#›</a:t>
            </a:fld>
            <a:endParaRPr lang="en-US"/>
          </a:p>
        </p:txBody>
      </p:sp>
    </p:spTree>
    <p:extLst>
      <p:ext uri="{BB962C8B-B14F-4D97-AF65-F5344CB8AC3E}">
        <p14:creationId xmlns:p14="http://schemas.microsoft.com/office/powerpoint/2010/main" val="4212604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Freeform: Shape 1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52BFCFA-5D01-4C65-AD68-B13C674F0FBC}"/>
              </a:ext>
            </a:extLst>
          </p:cNvPr>
          <p:cNvSpPr>
            <a:spLocks noGrp="1"/>
          </p:cNvSpPr>
          <p:nvPr>
            <p:ph type="ctrTitle"/>
          </p:nvPr>
        </p:nvSpPr>
        <p:spPr>
          <a:xfrm>
            <a:off x="1116701" y="2452526"/>
            <a:ext cx="4248318" cy="1952947"/>
          </a:xfrm>
          <a:noFill/>
        </p:spPr>
        <p:txBody>
          <a:bodyPr anchor="ctr">
            <a:normAutofit/>
          </a:bodyPr>
          <a:lstStyle/>
          <a:p>
            <a:r>
              <a:rPr lang="en-US" sz="3600" dirty="0">
                <a:solidFill>
                  <a:srgbClr val="080808"/>
                </a:solidFill>
              </a:rPr>
              <a:t>Angular 11</a:t>
            </a:r>
          </a:p>
        </p:txBody>
      </p:sp>
      <p:sp>
        <p:nvSpPr>
          <p:cNvPr id="20" name="Isosceles Triangle 1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879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2. Setup</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a:xfrm>
            <a:off x="838200" y="1444625"/>
            <a:ext cx="10515600" cy="4351338"/>
          </a:xfrm>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graphicFrame>
        <p:nvGraphicFramePr>
          <p:cNvPr id="4" name="Table 3">
            <a:extLst>
              <a:ext uri="{FF2B5EF4-FFF2-40B4-BE49-F238E27FC236}">
                <a16:creationId xmlns:a16="http://schemas.microsoft.com/office/drawing/2014/main" id="{FA9A0C1B-08A4-47A0-8E84-9D996178962C}"/>
              </a:ext>
            </a:extLst>
          </p:cNvPr>
          <p:cNvGraphicFramePr>
            <a:graphicFrameLocks noGrp="1"/>
          </p:cNvGraphicFramePr>
          <p:nvPr>
            <p:extLst>
              <p:ext uri="{D42A27DB-BD31-4B8C-83A1-F6EECF244321}">
                <p14:modId xmlns:p14="http://schemas.microsoft.com/office/powerpoint/2010/main" val="3618069143"/>
              </p:ext>
            </p:extLst>
          </p:nvPr>
        </p:nvGraphicFramePr>
        <p:xfrm>
          <a:off x="838200" y="2385854"/>
          <a:ext cx="10515600" cy="2468880"/>
        </p:xfrm>
        <a:graphic>
          <a:graphicData uri="http://schemas.openxmlformats.org/drawingml/2006/table">
            <a:tbl>
              <a:tblPr/>
              <a:tblGrid>
                <a:gridCol w="5257800">
                  <a:extLst>
                    <a:ext uri="{9D8B030D-6E8A-4147-A177-3AD203B41FA5}">
                      <a16:colId xmlns:a16="http://schemas.microsoft.com/office/drawing/2014/main" val="1942788437"/>
                    </a:ext>
                  </a:extLst>
                </a:gridCol>
                <a:gridCol w="5257800">
                  <a:extLst>
                    <a:ext uri="{9D8B030D-6E8A-4147-A177-3AD203B41FA5}">
                      <a16:colId xmlns:a16="http://schemas.microsoft.com/office/drawing/2014/main" val="4280379320"/>
                    </a:ext>
                  </a:extLst>
                </a:gridCol>
              </a:tblGrid>
              <a:tr h="0">
                <a:tc>
                  <a:txBody>
                    <a:bodyPr/>
                    <a:lstStyle/>
                    <a:p>
                      <a:r>
                        <a:rPr lang="en-US" b="1">
                          <a:effectLst/>
                        </a:rPr>
                        <a:t>Command</a:t>
                      </a:r>
                      <a:endParaRPr lang="en-US"/>
                    </a:p>
                  </a:txBody>
                  <a:tcPr marL="0" marR="0" marT="0" marB="0" anchor="ctr">
                    <a:lnL>
                      <a:noFill/>
                    </a:lnL>
                    <a:lnR>
                      <a:noFill/>
                    </a:lnR>
                    <a:lnT>
                      <a:noFill/>
                    </a:lnT>
                    <a:lnB>
                      <a:noFill/>
                    </a:lnB>
                  </a:tcPr>
                </a:tc>
                <a:tc>
                  <a:txBody>
                    <a:bodyPr/>
                    <a:lstStyle/>
                    <a:p>
                      <a:r>
                        <a:rPr lang="en-US" b="1">
                          <a:effectLst/>
                        </a:rPr>
                        <a:t>Purpose</a:t>
                      </a:r>
                      <a:endParaRPr lang="en-US"/>
                    </a:p>
                  </a:txBody>
                  <a:tcPr marL="0" marR="0" marT="0" marB="0" anchor="ctr">
                    <a:lnL>
                      <a:noFill/>
                    </a:lnL>
                    <a:lnR>
                      <a:noFill/>
                    </a:lnR>
                    <a:lnT>
                      <a:noFill/>
                    </a:lnT>
                    <a:lnB>
                      <a:noFill/>
                    </a:lnB>
                  </a:tcPr>
                </a:tc>
                <a:extLst>
                  <a:ext uri="{0D108BD9-81ED-4DB2-BD59-A6C34878D82A}">
                    <a16:rowId xmlns:a16="http://schemas.microsoft.com/office/drawing/2014/main" val="1233250289"/>
                  </a:ext>
                </a:extLst>
              </a:tr>
              <a:tr h="0">
                <a:tc>
                  <a:txBody>
                    <a:bodyPr/>
                    <a:lstStyle/>
                    <a:p>
                      <a:r>
                        <a:rPr lang="en-US"/>
                        <a:t>npm install -g @angular/cli</a:t>
                      </a:r>
                    </a:p>
                  </a:txBody>
                  <a:tcPr marL="0" marR="0" marT="0" marB="0" anchor="ctr">
                    <a:lnL>
                      <a:noFill/>
                    </a:lnL>
                    <a:lnR>
                      <a:noFill/>
                    </a:lnR>
                    <a:lnT>
                      <a:noFill/>
                    </a:lnT>
                    <a:lnB>
                      <a:noFill/>
                    </a:lnB>
                  </a:tcPr>
                </a:tc>
                <a:tc>
                  <a:txBody>
                    <a:bodyPr/>
                    <a:lstStyle/>
                    <a:p>
                      <a:r>
                        <a:rPr lang="en-US"/>
                        <a:t>Installs Angular CLI globally</a:t>
                      </a:r>
                    </a:p>
                  </a:txBody>
                  <a:tcPr marL="0" marR="0" marT="0" marB="0" anchor="ctr">
                    <a:lnL>
                      <a:noFill/>
                    </a:lnL>
                    <a:lnR>
                      <a:noFill/>
                    </a:lnR>
                    <a:lnT>
                      <a:noFill/>
                    </a:lnT>
                    <a:lnB>
                      <a:noFill/>
                    </a:lnB>
                  </a:tcPr>
                </a:tc>
                <a:extLst>
                  <a:ext uri="{0D108BD9-81ED-4DB2-BD59-A6C34878D82A}">
                    <a16:rowId xmlns:a16="http://schemas.microsoft.com/office/drawing/2014/main" val="1798135779"/>
                  </a:ext>
                </a:extLst>
              </a:tr>
              <a:tr h="0">
                <a:tc>
                  <a:txBody>
                    <a:bodyPr/>
                    <a:lstStyle/>
                    <a:p>
                      <a:r>
                        <a:rPr lang="en-US"/>
                        <a:t>ng new &lt;project name&gt;</a:t>
                      </a:r>
                    </a:p>
                  </a:txBody>
                  <a:tcPr marL="0" marR="0" marT="0" marB="0" anchor="ctr">
                    <a:lnL>
                      <a:noFill/>
                    </a:lnL>
                    <a:lnR>
                      <a:noFill/>
                    </a:lnR>
                    <a:lnT>
                      <a:noFill/>
                    </a:lnT>
                    <a:lnB>
                      <a:noFill/>
                    </a:lnB>
                  </a:tcPr>
                </a:tc>
                <a:tc>
                  <a:txBody>
                    <a:bodyPr/>
                    <a:lstStyle/>
                    <a:p>
                      <a:r>
                        <a:rPr lang="en-US"/>
                        <a:t>Creates a new Angular application</a:t>
                      </a:r>
                    </a:p>
                  </a:txBody>
                  <a:tcPr marL="0" marR="0" marT="0" marB="0" anchor="ctr">
                    <a:lnL>
                      <a:noFill/>
                    </a:lnL>
                    <a:lnR>
                      <a:noFill/>
                    </a:lnR>
                    <a:lnT>
                      <a:noFill/>
                    </a:lnT>
                    <a:lnB>
                      <a:noFill/>
                    </a:lnB>
                  </a:tcPr>
                </a:tc>
                <a:extLst>
                  <a:ext uri="{0D108BD9-81ED-4DB2-BD59-A6C34878D82A}">
                    <a16:rowId xmlns:a16="http://schemas.microsoft.com/office/drawing/2014/main" val="177489030"/>
                  </a:ext>
                </a:extLst>
              </a:tr>
              <a:tr h="0">
                <a:tc>
                  <a:txBody>
                    <a:bodyPr/>
                    <a:lstStyle/>
                    <a:p>
                      <a:r>
                        <a:rPr lang="en-US"/>
                        <a:t>ng serve --open</a:t>
                      </a:r>
                    </a:p>
                  </a:txBody>
                  <a:tcPr marL="0" marR="0" marT="0" marB="0" anchor="ctr">
                    <a:lnL>
                      <a:noFill/>
                    </a:lnL>
                    <a:lnR>
                      <a:noFill/>
                    </a:lnR>
                    <a:lnT>
                      <a:noFill/>
                    </a:lnT>
                    <a:lnB>
                      <a:noFill/>
                    </a:lnB>
                  </a:tcPr>
                </a:tc>
                <a:tc>
                  <a:txBody>
                    <a:bodyPr/>
                    <a:lstStyle/>
                    <a:p>
                      <a:r>
                        <a:rPr lang="en-US"/>
                        <a:t>Builds and runs the application on lite-server and launches a browser</a:t>
                      </a:r>
                    </a:p>
                  </a:txBody>
                  <a:tcPr marL="0" marR="0" marT="0" marB="0" anchor="ctr">
                    <a:lnL>
                      <a:noFill/>
                    </a:lnL>
                    <a:lnR>
                      <a:noFill/>
                    </a:lnR>
                    <a:lnT>
                      <a:noFill/>
                    </a:lnT>
                    <a:lnB>
                      <a:noFill/>
                    </a:lnB>
                  </a:tcPr>
                </a:tc>
                <a:extLst>
                  <a:ext uri="{0D108BD9-81ED-4DB2-BD59-A6C34878D82A}">
                    <a16:rowId xmlns:a16="http://schemas.microsoft.com/office/drawing/2014/main" val="3191600389"/>
                  </a:ext>
                </a:extLst>
              </a:tr>
              <a:tr h="0">
                <a:tc>
                  <a:txBody>
                    <a:bodyPr/>
                    <a:lstStyle/>
                    <a:p>
                      <a:r>
                        <a:rPr lang="en-US"/>
                        <a:t>ng generate &lt;name&gt;</a:t>
                      </a:r>
                    </a:p>
                  </a:txBody>
                  <a:tcPr marL="0" marR="0" marT="0" marB="0" anchor="ctr">
                    <a:lnL>
                      <a:noFill/>
                    </a:lnL>
                    <a:lnR>
                      <a:noFill/>
                    </a:lnR>
                    <a:lnT>
                      <a:noFill/>
                    </a:lnT>
                    <a:lnB>
                      <a:noFill/>
                    </a:lnB>
                  </a:tcPr>
                </a:tc>
                <a:tc>
                  <a:txBody>
                    <a:bodyPr/>
                    <a:lstStyle/>
                    <a:p>
                      <a:r>
                        <a:rPr lang="en-US"/>
                        <a:t>Creates class, component, directive, interface, module, pipe, and service</a:t>
                      </a:r>
                    </a:p>
                  </a:txBody>
                  <a:tcPr marL="0" marR="0" marT="0" marB="0" anchor="ctr">
                    <a:lnL>
                      <a:noFill/>
                    </a:lnL>
                    <a:lnR>
                      <a:noFill/>
                    </a:lnR>
                    <a:lnT>
                      <a:noFill/>
                    </a:lnT>
                    <a:lnB>
                      <a:noFill/>
                    </a:lnB>
                  </a:tcPr>
                </a:tc>
                <a:extLst>
                  <a:ext uri="{0D108BD9-81ED-4DB2-BD59-A6C34878D82A}">
                    <a16:rowId xmlns:a16="http://schemas.microsoft.com/office/drawing/2014/main" val="2075002061"/>
                  </a:ext>
                </a:extLst>
              </a:tr>
              <a:tr h="0">
                <a:tc>
                  <a:txBody>
                    <a:bodyPr/>
                    <a:lstStyle/>
                    <a:p>
                      <a:r>
                        <a:rPr lang="en-US"/>
                        <a:t>ng build</a:t>
                      </a:r>
                    </a:p>
                  </a:txBody>
                  <a:tcPr marL="0" marR="0" marT="0" marB="0" anchor="ctr">
                    <a:lnL>
                      <a:noFill/>
                    </a:lnL>
                    <a:lnR>
                      <a:noFill/>
                    </a:lnR>
                    <a:lnT>
                      <a:noFill/>
                    </a:lnT>
                    <a:lnB>
                      <a:noFill/>
                    </a:lnB>
                  </a:tcPr>
                </a:tc>
                <a:tc>
                  <a:txBody>
                    <a:bodyPr/>
                    <a:lstStyle/>
                    <a:p>
                      <a:r>
                        <a:rPr lang="en-US"/>
                        <a:t>Builds the application</a:t>
                      </a:r>
                    </a:p>
                  </a:txBody>
                  <a:tcPr marL="0" marR="0" marT="0" marB="0" anchor="ctr">
                    <a:lnL>
                      <a:noFill/>
                    </a:lnL>
                    <a:lnR>
                      <a:noFill/>
                    </a:lnR>
                    <a:lnT>
                      <a:noFill/>
                    </a:lnT>
                    <a:lnB>
                      <a:noFill/>
                    </a:lnB>
                  </a:tcPr>
                </a:tc>
                <a:extLst>
                  <a:ext uri="{0D108BD9-81ED-4DB2-BD59-A6C34878D82A}">
                    <a16:rowId xmlns:a16="http://schemas.microsoft.com/office/drawing/2014/main" val="2640595663"/>
                  </a:ext>
                </a:extLst>
              </a:tr>
              <a:tr h="0">
                <a:tc>
                  <a:txBody>
                    <a:bodyPr/>
                    <a:lstStyle/>
                    <a:p>
                      <a:r>
                        <a:rPr lang="en-US"/>
                        <a:t>ng update @angular/cli @angular/core</a:t>
                      </a:r>
                    </a:p>
                  </a:txBody>
                  <a:tcPr marL="0" marR="0" marT="0" marB="0" anchor="ctr">
                    <a:lnL>
                      <a:noFill/>
                    </a:lnL>
                    <a:lnR>
                      <a:noFill/>
                    </a:lnR>
                    <a:lnT>
                      <a:noFill/>
                    </a:lnT>
                    <a:lnB>
                      <a:noFill/>
                    </a:lnB>
                  </a:tcPr>
                </a:tc>
                <a:tc>
                  <a:txBody>
                    <a:bodyPr/>
                    <a:lstStyle/>
                    <a:p>
                      <a:r>
                        <a:rPr lang="en-US" dirty="0"/>
                        <a:t> Updates Angular to a newer version</a:t>
                      </a:r>
                    </a:p>
                  </a:txBody>
                  <a:tcPr marL="0" marR="0" marT="0" marB="0" anchor="ctr">
                    <a:lnL>
                      <a:noFill/>
                    </a:lnL>
                    <a:lnR>
                      <a:noFill/>
                    </a:lnR>
                    <a:lnT>
                      <a:noFill/>
                    </a:lnT>
                    <a:lnB>
                      <a:noFill/>
                    </a:lnB>
                  </a:tcPr>
                </a:tc>
                <a:extLst>
                  <a:ext uri="{0D108BD9-81ED-4DB2-BD59-A6C34878D82A}">
                    <a16:rowId xmlns:a16="http://schemas.microsoft.com/office/drawing/2014/main" val="540224583"/>
                  </a:ext>
                </a:extLst>
              </a:tr>
            </a:tbl>
          </a:graphicData>
        </a:graphic>
      </p:graphicFrame>
    </p:spTree>
    <p:extLst>
      <p:ext uri="{BB962C8B-B14F-4D97-AF65-F5344CB8AC3E}">
        <p14:creationId xmlns:p14="http://schemas.microsoft.com/office/powerpoint/2010/main" val="311869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2. Setup</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sp>
        <p:nvSpPr>
          <p:cNvPr id="5" name="TextBox 4">
            <a:extLst>
              <a:ext uri="{FF2B5EF4-FFF2-40B4-BE49-F238E27FC236}">
                <a16:creationId xmlns:a16="http://schemas.microsoft.com/office/drawing/2014/main" id="{A34CE8E4-EB3B-45CE-9079-01BCCFB61CEA}"/>
              </a:ext>
            </a:extLst>
          </p:cNvPr>
          <p:cNvSpPr txBox="1"/>
          <p:nvPr/>
        </p:nvSpPr>
        <p:spPr>
          <a:xfrm>
            <a:off x="838200" y="1363960"/>
            <a:ext cx="9998710" cy="923330"/>
          </a:xfrm>
          <a:prstGeom prst="rect">
            <a:avLst/>
          </a:prstGeom>
          <a:noFill/>
        </p:spPr>
        <p:txBody>
          <a:bodyPr wrap="square" rtlCol="0">
            <a:spAutoFit/>
          </a:bodyPr>
          <a:lstStyle/>
          <a:p>
            <a:pPr algn="just"/>
            <a:r>
              <a:rPr lang="en-US" b="1" i="0" dirty="0">
                <a:solidFill>
                  <a:srgbClr val="000000"/>
                </a:solidFill>
                <a:effectLst/>
                <a:latin typeface="Roboto" panose="02000000000000000000" pitchFamily="2" charset="0"/>
              </a:rPr>
              <a:t>Demo steps:</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1. Create an application with the name '</a:t>
            </a:r>
            <a:r>
              <a:rPr lang="en-US" b="0" i="0" dirty="0" err="1">
                <a:solidFill>
                  <a:srgbClr val="000000"/>
                </a:solidFill>
                <a:effectLst/>
                <a:latin typeface="Roboto" panose="02000000000000000000" pitchFamily="2" charset="0"/>
              </a:rPr>
              <a:t>MyApp</a:t>
            </a:r>
            <a:r>
              <a:rPr lang="en-US" b="0" i="0" dirty="0">
                <a:solidFill>
                  <a:srgbClr val="000000"/>
                </a:solidFill>
                <a:effectLst/>
                <a:latin typeface="Roboto" panose="02000000000000000000" pitchFamily="2" charset="0"/>
              </a:rPr>
              <a:t>' using the following CLI command</a:t>
            </a:r>
          </a:p>
          <a:p>
            <a:endParaRPr lang="en-US" dirty="0"/>
          </a:p>
        </p:txBody>
      </p:sp>
      <p:pic>
        <p:nvPicPr>
          <p:cNvPr id="7" name="Picture 6">
            <a:extLst>
              <a:ext uri="{FF2B5EF4-FFF2-40B4-BE49-F238E27FC236}">
                <a16:creationId xmlns:a16="http://schemas.microsoft.com/office/drawing/2014/main" id="{92CBE423-67F6-4D7C-BB22-7176D40D871C}"/>
              </a:ext>
            </a:extLst>
          </p:cNvPr>
          <p:cNvPicPr>
            <a:picLocks noChangeAspect="1"/>
          </p:cNvPicPr>
          <p:nvPr/>
        </p:nvPicPr>
        <p:blipFill>
          <a:blip r:embed="rId2"/>
          <a:stretch>
            <a:fillRect/>
          </a:stretch>
        </p:blipFill>
        <p:spPr>
          <a:xfrm>
            <a:off x="5057775" y="2130127"/>
            <a:ext cx="1104900" cy="314325"/>
          </a:xfrm>
          <a:prstGeom prst="rect">
            <a:avLst/>
          </a:prstGeom>
        </p:spPr>
      </p:pic>
      <p:sp>
        <p:nvSpPr>
          <p:cNvPr id="8" name="TextBox 7">
            <a:extLst>
              <a:ext uri="{FF2B5EF4-FFF2-40B4-BE49-F238E27FC236}">
                <a16:creationId xmlns:a16="http://schemas.microsoft.com/office/drawing/2014/main" id="{913DDA68-3C53-46DC-920C-034EDE357BBE}"/>
              </a:ext>
            </a:extLst>
          </p:cNvPr>
          <p:cNvSpPr txBox="1"/>
          <p:nvPr/>
        </p:nvSpPr>
        <p:spPr>
          <a:xfrm>
            <a:off x="847725" y="2639794"/>
            <a:ext cx="9998710" cy="646331"/>
          </a:xfrm>
          <a:prstGeom prst="rect">
            <a:avLst/>
          </a:prstGeom>
          <a:noFill/>
        </p:spPr>
        <p:txBody>
          <a:bodyPr wrap="square" rtlCol="0">
            <a:spAutoFit/>
          </a:bodyPr>
          <a:lstStyle/>
          <a:p>
            <a:pPr algn="just"/>
            <a:r>
              <a:rPr lang="en-US" b="0" i="0" dirty="0">
                <a:solidFill>
                  <a:srgbClr val="000000"/>
                </a:solidFill>
                <a:effectLst/>
                <a:latin typeface="Roboto" panose="02000000000000000000" pitchFamily="2" charset="0"/>
              </a:rPr>
              <a:t>2. The above command will display two questions. The first question is as shown below. Typing 'y' will create a routing module file (app-</a:t>
            </a:r>
            <a:r>
              <a:rPr lang="en-US" b="0" i="0" dirty="0" err="1">
                <a:solidFill>
                  <a:srgbClr val="000000"/>
                </a:solidFill>
                <a:effectLst/>
                <a:latin typeface="Roboto" panose="02000000000000000000" pitchFamily="2" charset="0"/>
              </a:rPr>
              <a:t>routing.module.ts</a:t>
            </a:r>
            <a:r>
              <a:rPr lang="en-US" b="0" i="0" dirty="0">
                <a:solidFill>
                  <a:srgbClr val="000000"/>
                </a:solidFill>
                <a:effectLst/>
                <a:latin typeface="Roboto" panose="02000000000000000000" pitchFamily="2" charset="0"/>
              </a:rPr>
              <a:t>).</a:t>
            </a:r>
          </a:p>
        </p:txBody>
      </p:sp>
      <p:pic>
        <p:nvPicPr>
          <p:cNvPr id="10" name="Picture 9">
            <a:extLst>
              <a:ext uri="{FF2B5EF4-FFF2-40B4-BE49-F238E27FC236}">
                <a16:creationId xmlns:a16="http://schemas.microsoft.com/office/drawing/2014/main" id="{C005E694-F4DD-4660-BD56-EECCC7885A0E}"/>
              </a:ext>
            </a:extLst>
          </p:cNvPr>
          <p:cNvPicPr>
            <a:picLocks noChangeAspect="1"/>
          </p:cNvPicPr>
          <p:nvPr/>
        </p:nvPicPr>
        <p:blipFill>
          <a:blip r:embed="rId3"/>
          <a:stretch>
            <a:fillRect/>
          </a:stretch>
        </p:blipFill>
        <p:spPr>
          <a:xfrm>
            <a:off x="3181350" y="3310017"/>
            <a:ext cx="5829300" cy="476250"/>
          </a:xfrm>
          <a:prstGeom prst="rect">
            <a:avLst/>
          </a:prstGeom>
        </p:spPr>
      </p:pic>
      <p:pic>
        <p:nvPicPr>
          <p:cNvPr id="12" name="Picture 11">
            <a:extLst>
              <a:ext uri="{FF2B5EF4-FFF2-40B4-BE49-F238E27FC236}">
                <a16:creationId xmlns:a16="http://schemas.microsoft.com/office/drawing/2014/main" id="{96C7555E-E50C-4C2B-8AE9-B3897FE36906}"/>
              </a:ext>
            </a:extLst>
          </p:cNvPr>
          <p:cNvPicPr>
            <a:picLocks noChangeAspect="1"/>
          </p:cNvPicPr>
          <p:nvPr/>
        </p:nvPicPr>
        <p:blipFill>
          <a:blip r:embed="rId4"/>
          <a:stretch>
            <a:fillRect/>
          </a:stretch>
        </p:blipFill>
        <p:spPr>
          <a:xfrm>
            <a:off x="1628775" y="4741109"/>
            <a:ext cx="8934450" cy="1447800"/>
          </a:xfrm>
          <a:prstGeom prst="rect">
            <a:avLst/>
          </a:prstGeom>
        </p:spPr>
      </p:pic>
      <p:sp>
        <p:nvSpPr>
          <p:cNvPr id="13" name="TextBox 12">
            <a:extLst>
              <a:ext uri="{FF2B5EF4-FFF2-40B4-BE49-F238E27FC236}">
                <a16:creationId xmlns:a16="http://schemas.microsoft.com/office/drawing/2014/main" id="{5725509D-3999-4532-BC38-8A867B4AAA58}"/>
              </a:ext>
            </a:extLst>
          </p:cNvPr>
          <p:cNvSpPr txBox="1"/>
          <p:nvPr/>
        </p:nvSpPr>
        <p:spPr>
          <a:xfrm>
            <a:off x="1028700" y="4171949"/>
            <a:ext cx="9998710" cy="923330"/>
          </a:xfrm>
          <a:prstGeom prst="rect">
            <a:avLst/>
          </a:prstGeom>
          <a:noFill/>
        </p:spPr>
        <p:txBody>
          <a:bodyPr wrap="square" rtlCol="0">
            <a:spAutoFit/>
          </a:bodyPr>
          <a:lstStyle/>
          <a:p>
            <a:pPr algn="just"/>
            <a:r>
              <a:rPr lang="en-US" b="0" i="0" dirty="0">
                <a:solidFill>
                  <a:srgbClr val="000000"/>
                </a:solidFill>
                <a:effectLst/>
                <a:latin typeface="Roboto" panose="02000000000000000000" pitchFamily="2" charset="0"/>
              </a:rPr>
              <a:t>3. The next question is to select the stylesheet to use in the application. Select CSS.</a:t>
            </a:r>
          </a:p>
          <a:p>
            <a:br>
              <a:rPr lang="en-US" dirty="0"/>
            </a:br>
            <a:endParaRPr lang="en-US" dirty="0"/>
          </a:p>
        </p:txBody>
      </p:sp>
    </p:spTree>
    <p:extLst>
      <p:ext uri="{BB962C8B-B14F-4D97-AF65-F5344CB8AC3E}">
        <p14:creationId xmlns:p14="http://schemas.microsoft.com/office/powerpoint/2010/main" val="1791602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2. Setup</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pic>
        <p:nvPicPr>
          <p:cNvPr id="6" name="Picture 5">
            <a:extLst>
              <a:ext uri="{FF2B5EF4-FFF2-40B4-BE49-F238E27FC236}">
                <a16:creationId xmlns:a16="http://schemas.microsoft.com/office/drawing/2014/main" id="{CA04CA07-9F77-4523-929B-B188FD108B75}"/>
              </a:ext>
            </a:extLst>
          </p:cNvPr>
          <p:cNvPicPr>
            <a:picLocks noChangeAspect="1"/>
          </p:cNvPicPr>
          <p:nvPr/>
        </p:nvPicPr>
        <p:blipFill>
          <a:blip r:embed="rId2"/>
          <a:stretch>
            <a:fillRect/>
          </a:stretch>
        </p:blipFill>
        <p:spPr>
          <a:xfrm>
            <a:off x="5487561" y="2268153"/>
            <a:ext cx="1657350" cy="466725"/>
          </a:xfrm>
          <a:prstGeom prst="rect">
            <a:avLst/>
          </a:prstGeom>
        </p:spPr>
      </p:pic>
      <p:sp>
        <p:nvSpPr>
          <p:cNvPr id="9" name="TextBox 8">
            <a:extLst>
              <a:ext uri="{FF2B5EF4-FFF2-40B4-BE49-F238E27FC236}">
                <a16:creationId xmlns:a16="http://schemas.microsoft.com/office/drawing/2014/main" id="{AB32C404-4F72-48A0-BF8D-2D1661551E9E}"/>
              </a:ext>
            </a:extLst>
          </p:cNvPr>
          <p:cNvSpPr txBox="1"/>
          <p:nvPr/>
        </p:nvSpPr>
        <p:spPr>
          <a:xfrm>
            <a:off x="838200" y="1825625"/>
            <a:ext cx="2631618" cy="369332"/>
          </a:xfrm>
          <a:prstGeom prst="rect">
            <a:avLst/>
          </a:prstGeom>
          <a:noFill/>
        </p:spPr>
        <p:txBody>
          <a:bodyPr wrap="none" rtlCol="0">
            <a:spAutoFit/>
          </a:bodyPr>
          <a:lstStyle/>
          <a:p>
            <a:r>
              <a:rPr lang="en-US" dirty="0"/>
              <a:t>4. Run angular application</a:t>
            </a:r>
          </a:p>
        </p:txBody>
      </p:sp>
      <p:sp>
        <p:nvSpPr>
          <p:cNvPr id="4" name="TextBox 3">
            <a:extLst>
              <a:ext uri="{FF2B5EF4-FFF2-40B4-BE49-F238E27FC236}">
                <a16:creationId xmlns:a16="http://schemas.microsoft.com/office/drawing/2014/main" id="{BA2A777A-1A0C-4082-B653-9BE1E8D10F5F}"/>
              </a:ext>
            </a:extLst>
          </p:cNvPr>
          <p:cNvSpPr txBox="1"/>
          <p:nvPr/>
        </p:nvSpPr>
        <p:spPr>
          <a:xfrm>
            <a:off x="838200" y="2343456"/>
            <a:ext cx="9653605" cy="923330"/>
          </a:xfrm>
          <a:prstGeom prst="rect">
            <a:avLst/>
          </a:prstGeom>
          <a:noFill/>
        </p:spPr>
        <p:txBody>
          <a:bodyPr wrap="none" rtlCol="0">
            <a:spAutoFit/>
          </a:bodyPr>
          <a:lstStyle/>
          <a:p>
            <a:pPr algn="just"/>
            <a:r>
              <a:rPr lang="en-US" b="1" i="0" dirty="0">
                <a:solidFill>
                  <a:srgbClr val="000000"/>
                </a:solidFill>
                <a:effectLst/>
                <a:latin typeface="Roboto" panose="02000000000000000000" pitchFamily="2" charset="0"/>
              </a:rPr>
              <a:t>ng serve</a:t>
            </a:r>
            <a:r>
              <a:rPr lang="en-US" b="0" i="0" dirty="0">
                <a:solidFill>
                  <a:srgbClr val="000000"/>
                </a:solidFill>
                <a:effectLst/>
                <a:latin typeface="Roboto" panose="02000000000000000000" pitchFamily="2" charset="0"/>
              </a:rPr>
              <a:t> will build and run the application</a:t>
            </a:r>
          </a:p>
          <a:p>
            <a:pPr algn="just"/>
            <a:r>
              <a:rPr lang="en-US" b="1" dirty="0">
                <a:solidFill>
                  <a:srgbClr val="000000"/>
                </a:solidFill>
                <a:latin typeface="Roboto" panose="02000000000000000000" pitchFamily="2" charset="0"/>
              </a:rPr>
              <a:t>--</a:t>
            </a:r>
            <a:r>
              <a:rPr lang="en-US" b="1" i="0" dirty="0">
                <a:solidFill>
                  <a:srgbClr val="000000"/>
                </a:solidFill>
                <a:effectLst/>
                <a:latin typeface="Roboto" panose="02000000000000000000" pitchFamily="2" charset="0"/>
              </a:rPr>
              <a:t>open </a:t>
            </a:r>
            <a:r>
              <a:rPr lang="en-US" b="0" i="0" dirty="0">
                <a:solidFill>
                  <a:srgbClr val="000000"/>
                </a:solidFill>
                <a:effectLst/>
                <a:latin typeface="Roboto" panose="02000000000000000000" pitchFamily="2" charset="0"/>
              </a:rPr>
              <a:t>option will show the output by opening a browser automatically with the default port.</a:t>
            </a:r>
          </a:p>
          <a:p>
            <a:endParaRPr lang="en-US" dirty="0"/>
          </a:p>
        </p:txBody>
      </p:sp>
      <p:pic>
        <p:nvPicPr>
          <p:cNvPr id="14" name="Picture 13">
            <a:extLst>
              <a:ext uri="{FF2B5EF4-FFF2-40B4-BE49-F238E27FC236}">
                <a16:creationId xmlns:a16="http://schemas.microsoft.com/office/drawing/2014/main" id="{C4A7C4F4-E4CC-4DEE-86D9-A0A1946B06DF}"/>
              </a:ext>
            </a:extLst>
          </p:cNvPr>
          <p:cNvPicPr>
            <a:picLocks noChangeAspect="1"/>
          </p:cNvPicPr>
          <p:nvPr/>
        </p:nvPicPr>
        <p:blipFill>
          <a:blip r:embed="rId3"/>
          <a:stretch>
            <a:fillRect/>
          </a:stretch>
        </p:blipFill>
        <p:spPr>
          <a:xfrm>
            <a:off x="3102169" y="3126301"/>
            <a:ext cx="3590222" cy="384139"/>
          </a:xfrm>
          <a:prstGeom prst="rect">
            <a:avLst/>
          </a:prstGeom>
        </p:spPr>
      </p:pic>
      <p:sp>
        <p:nvSpPr>
          <p:cNvPr id="15" name="TextBox 14">
            <a:extLst>
              <a:ext uri="{FF2B5EF4-FFF2-40B4-BE49-F238E27FC236}">
                <a16:creationId xmlns:a16="http://schemas.microsoft.com/office/drawing/2014/main" id="{DCEA2688-CF55-43AF-B4E3-2586002E7E79}"/>
              </a:ext>
            </a:extLst>
          </p:cNvPr>
          <p:cNvSpPr txBox="1"/>
          <p:nvPr/>
        </p:nvSpPr>
        <p:spPr>
          <a:xfrm>
            <a:off x="838200" y="3539629"/>
            <a:ext cx="10591800" cy="1754326"/>
          </a:xfrm>
          <a:prstGeom prst="rect">
            <a:avLst/>
          </a:prstGeom>
          <a:noFill/>
        </p:spPr>
        <p:txBody>
          <a:bodyPr wrap="square" rtlCol="0">
            <a:spAutoFit/>
          </a:bodyPr>
          <a:lstStyle/>
          <a:p>
            <a:r>
              <a:rPr lang="en-US" b="0" i="0" dirty="0">
                <a:solidFill>
                  <a:srgbClr val="000000"/>
                </a:solidFill>
                <a:effectLst/>
                <a:latin typeface="Roboto" panose="02000000000000000000" pitchFamily="2" charset="0"/>
              </a:rPr>
              <a:t>Use the following command to change the port number if another application is running on the default port(4200) </a:t>
            </a:r>
          </a:p>
          <a:p>
            <a:endParaRPr lang="en-US" dirty="0">
              <a:solidFill>
                <a:srgbClr val="000000"/>
              </a:solidFill>
              <a:latin typeface="Roboto" panose="02000000000000000000" pitchFamily="2" charset="0"/>
            </a:endParaRPr>
          </a:p>
          <a:p>
            <a:r>
              <a:rPr lang="en-US" b="1" i="0" dirty="0">
                <a:solidFill>
                  <a:srgbClr val="000000"/>
                </a:solidFill>
                <a:effectLst/>
                <a:latin typeface="Roboto" panose="02000000000000000000" pitchFamily="2" charset="0"/>
              </a:rPr>
              <a:t>Output:</a:t>
            </a:r>
          </a:p>
          <a:p>
            <a:r>
              <a:rPr lang="en-US" b="1" i="0" dirty="0">
                <a:solidFill>
                  <a:srgbClr val="000000"/>
                </a:solidFill>
                <a:effectLst/>
                <a:latin typeface="Roboto" panose="02000000000000000000" pitchFamily="2" charset="0"/>
              </a:rPr>
              <a:t>http://localhost:4200/</a:t>
            </a:r>
          </a:p>
          <a:p>
            <a:endParaRPr lang="en-US" dirty="0"/>
          </a:p>
        </p:txBody>
      </p:sp>
      <p:pic>
        <p:nvPicPr>
          <p:cNvPr id="17" name="Picture 16">
            <a:extLst>
              <a:ext uri="{FF2B5EF4-FFF2-40B4-BE49-F238E27FC236}">
                <a16:creationId xmlns:a16="http://schemas.microsoft.com/office/drawing/2014/main" id="{14401489-77D2-4A16-B481-4744E2EABA75}"/>
              </a:ext>
            </a:extLst>
          </p:cNvPr>
          <p:cNvPicPr>
            <a:picLocks noChangeAspect="1"/>
          </p:cNvPicPr>
          <p:nvPr/>
        </p:nvPicPr>
        <p:blipFill>
          <a:blip r:embed="rId4"/>
          <a:stretch>
            <a:fillRect/>
          </a:stretch>
        </p:blipFill>
        <p:spPr>
          <a:xfrm>
            <a:off x="3348767" y="4354217"/>
            <a:ext cx="5412889" cy="2348828"/>
          </a:xfrm>
          <a:prstGeom prst="rect">
            <a:avLst/>
          </a:prstGeom>
        </p:spPr>
      </p:pic>
    </p:spTree>
    <p:extLst>
      <p:ext uri="{BB962C8B-B14F-4D97-AF65-F5344CB8AC3E}">
        <p14:creationId xmlns:p14="http://schemas.microsoft.com/office/powerpoint/2010/main" val="339413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2. Setup</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sp>
        <p:nvSpPr>
          <p:cNvPr id="5" name="TextBox 4">
            <a:extLst>
              <a:ext uri="{FF2B5EF4-FFF2-40B4-BE49-F238E27FC236}">
                <a16:creationId xmlns:a16="http://schemas.microsoft.com/office/drawing/2014/main" id="{A34CE8E4-EB3B-45CE-9079-01BCCFB61CEA}"/>
              </a:ext>
            </a:extLst>
          </p:cNvPr>
          <p:cNvSpPr txBox="1"/>
          <p:nvPr/>
        </p:nvSpPr>
        <p:spPr>
          <a:xfrm>
            <a:off x="838200" y="1363960"/>
            <a:ext cx="9998710" cy="369332"/>
          </a:xfrm>
          <a:prstGeom prst="rect">
            <a:avLst/>
          </a:prstGeom>
          <a:noFill/>
        </p:spPr>
        <p:txBody>
          <a:bodyPr wrap="square" rtlCol="0">
            <a:spAutoFit/>
          </a:bodyPr>
          <a:lstStyle/>
          <a:p>
            <a:pPr algn="just"/>
            <a:r>
              <a:rPr lang="en-US" b="1" dirty="0">
                <a:solidFill>
                  <a:srgbClr val="000000"/>
                </a:solidFill>
                <a:latin typeface="Roboto" panose="02000000000000000000" pitchFamily="2" charset="0"/>
              </a:rPr>
              <a:t>Folder structure:</a:t>
            </a:r>
            <a:endParaRPr lang="en-US" b="0" i="0" dirty="0">
              <a:solidFill>
                <a:srgbClr val="000000"/>
              </a:solidFill>
              <a:effectLst/>
              <a:latin typeface="Roboto" panose="02000000000000000000" pitchFamily="2" charset="0"/>
            </a:endParaRPr>
          </a:p>
        </p:txBody>
      </p:sp>
      <p:pic>
        <p:nvPicPr>
          <p:cNvPr id="6" name="Picture 5">
            <a:extLst>
              <a:ext uri="{FF2B5EF4-FFF2-40B4-BE49-F238E27FC236}">
                <a16:creationId xmlns:a16="http://schemas.microsoft.com/office/drawing/2014/main" id="{699E5EC7-C441-4A14-AE50-B2B844DB1F41}"/>
              </a:ext>
            </a:extLst>
          </p:cNvPr>
          <p:cNvPicPr>
            <a:picLocks noChangeAspect="1"/>
          </p:cNvPicPr>
          <p:nvPr/>
        </p:nvPicPr>
        <p:blipFill>
          <a:blip r:embed="rId2"/>
          <a:stretch>
            <a:fillRect/>
          </a:stretch>
        </p:blipFill>
        <p:spPr>
          <a:xfrm>
            <a:off x="1355090" y="2035324"/>
            <a:ext cx="2476500" cy="3200400"/>
          </a:xfrm>
          <a:prstGeom prst="rect">
            <a:avLst/>
          </a:prstGeom>
        </p:spPr>
      </p:pic>
      <p:graphicFrame>
        <p:nvGraphicFramePr>
          <p:cNvPr id="9" name="Table 8">
            <a:extLst>
              <a:ext uri="{FF2B5EF4-FFF2-40B4-BE49-F238E27FC236}">
                <a16:creationId xmlns:a16="http://schemas.microsoft.com/office/drawing/2014/main" id="{28C0C98F-0B3C-42C8-B97C-BFD4CF0B1A83}"/>
              </a:ext>
            </a:extLst>
          </p:cNvPr>
          <p:cNvGraphicFramePr>
            <a:graphicFrameLocks noGrp="1"/>
          </p:cNvGraphicFramePr>
          <p:nvPr>
            <p:extLst>
              <p:ext uri="{D42A27DB-BD31-4B8C-83A1-F6EECF244321}">
                <p14:modId xmlns:p14="http://schemas.microsoft.com/office/powerpoint/2010/main" val="2192232766"/>
              </p:ext>
            </p:extLst>
          </p:nvPr>
        </p:nvGraphicFramePr>
        <p:xfrm>
          <a:off x="4245610" y="985034"/>
          <a:ext cx="6591300" cy="5300980"/>
        </p:xfrm>
        <a:graphic>
          <a:graphicData uri="http://schemas.openxmlformats.org/drawingml/2006/table">
            <a:tbl>
              <a:tblPr/>
              <a:tblGrid>
                <a:gridCol w="3295650">
                  <a:extLst>
                    <a:ext uri="{9D8B030D-6E8A-4147-A177-3AD203B41FA5}">
                      <a16:colId xmlns:a16="http://schemas.microsoft.com/office/drawing/2014/main" val="386444763"/>
                    </a:ext>
                  </a:extLst>
                </a:gridCol>
                <a:gridCol w="3295650">
                  <a:extLst>
                    <a:ext uri="{9D8B030D-6E8A-4147-A177-3AD203B41FA5}">
                      <a16:colId xmlns:a16="http://schemas.microsoft.com/office/drawing/2014/main" val="484155979"/>
                    </a:ext>
                  </a:extLst>
                </a:gridCol>
              </a:tblGrid>
              <a:tr h="251317">
                <a:tc>
                  <a:txBody>
                    <a:bodyPr/>
                    <a:lstStyle/>
                    <a:p>
                      <a:pPr algn="ctr"/>
                      <a:r>
                        <a:rPr lang="en-US" b="1">
                          <a:effectLst/>
                        </a:rPr>
                        <a:t>File / Folder</a:t>
                      </a:r>
                      <a:endParaRPr lang="en-US"/>
                    </a:p>
                  </a:txBody>
                  <a:tcPr marL="6350" marR="6350" marT="6350" marB="6350" anchor="ctr">
                    <a:lnL>
                      <a:noFill/>
                    </a:lnL>
                    <a:lnR>
                      <a:noFill/>
                    </a:lnR>
                    <a:lnT>
                      <a:noFill/>
                    </a:lnT>
                    <a:lnB>
                      <a:noFill/>
                    </a:lnB>
                    <a:solidFill>
                      <a:srgbClr val="FAFAFA"/>
                    </a:solidFill>
                  </a:tcPr>
                </a:tc>
                <a:tc>
                  <a:txBody>
                    <a:bodyPr/>
                    <a:lstStyle/>
                    <a:p>
                      <a:pPr algn="ctr"/>
                      <a:r>
                        <a:rPr lang="en-US" b="1">
                          <a:effectLst/>
                        </a:rPr>
                        <a:t>Purpose</a:t>
                      </a:r>
                      <a:endParaRPr lang="en-US"/>
                    </a:p>
                  </a:txBody>
                  <a:tcPr marL="6350" marR="6350" marT="6350" marB="6350" anchor="ctr">
                    <a:lnL>
                      <a:noFill/>
                    </a:lnL>
                    <a:lnR>
                      <a:noFill/>
                    </a:lnR>
                    <a:lnT>
                      <a:noFill/>
                    </a:lnT>
                    <a:lnB>
                      <a:noFill/>
                    </a:lnB>
                    <a:solidFill>
                      <a:srgbClr val="FAFAFA"/>
                    </a:solidFill>
                  </a:tcPr>
                </a:tc>
                <a:extLst>
                  <a:ext uri="{0D108BD9-81ED-4DB2-BD59-A6C34878D82A}">
                    <a16:rowId xmlns:a16="http://schemas.microsoft.com/office/drawing/2014/main" val="2108416516"/>
                  </a:ext>
                </a:extLst>
              </a:tr>
              <a:tr h="491514">
                <a:tc>
                  <a:txBody>
                    <a:bodyPr/>
                    <a:lstStyle/>
                    <a:p>
                      <a:pPr algn="ctr"/>
                      <a:r>
                        <a:rPr lang="en-US" b="1">
                          <a:effectLst/>
                        </a:rPr>
                        <a:t>node_modules/</a:t>
                      </a:r>
                      <a:endParaRPr lang="en-US"/>
                    </a:p>
                  </a:txBody>
                  <a:tcPr marL="6350" marR="6350" marT="6350" marB="6350" anchor="ctr">
                    <a:lnL>
                      <a:noFill/>
                    </a:lnL>
                    <a:lnR>
                      <a:noFill/>
                    </a:lnR>
                    <a:lnT>
                      <a:noFill/>
                    </a:lnT>
                    <a:lnB>
                      <a:noFill/>
                    </a:lnB>
                    <a:solidFill>
                      <a:srgbClr val="FAFAFA"/>
                    </a:solidFill>
                  </a:tcPr>
                </a:tc>
                <a:tc>
                  <a:txBody>
                    <a:bodyPr/>
                    <a:lstStyle/>
                    <a:p>
                      <a:pPr algn="ctr"/>
                      <a:r>
                        <a:rPr lang="en-US"/>
                        <a:t>Node.js creates this folder and puts all npm modules installed as listed in package.json</a:t>
                      </a:r>
                    </a:p>
                  </a:txBody>
                  <a:tcPr marL="6350" marR="6350" marT="6350" marB="6350" anchor="ctr">
                    <a:lnL>
                      <a:noFill/>
                    </a:lnL>
                    <a:lnR>
                      <a:noFill/>
                    </a:lnR>
                    <a:lnT>
                      <a:noFill/>
                    </a:lnT>
                    <a:lnB>
                      <a:noFill/>
                    </a:lnB>
                    <a:solidFill>
                      <a:srgbClr val="FAFAFA"/>
                    </a:solidFill>
                  </a:tcPr>
                </a:tc>
                <a:extLst>
                  <a:ext uri="{0D108BD9-81ED-4DB2-BD59-A6C34878D82A}">
                    <a16:rowId xmlns:a16="http://schemas.microsoft.com/office/drawing/2014/main" val="99460142"/>
                  </a:ext>
                </a:extLst>
              </a:tr>
              <a:tr h="251317">
                <a:tc>
                  <a:txBody>
                    <a:bodyPr/>
                    <a:lstStyle/>
                    <a:p>
                      <a:pPr algn="ctr"/>
                      <a:r>
                        <a:rPr lang="en-US" b="1">
                          <a:effectLst/>
                        </a:rPr>
                        <a:t>src/</a:t>
                      </a:r>
                      <a:endParaRPr lang="en-US"/>
                    </a:p>
                  </a:txBody>
                  <a:tcPr marL="6350" marR="6350" marT="6350" marB="6350" anchor="ctr">
                    <a:lnL>
                      <a:noFill/>
                    </a:lnL>
                    <a:lnR>
                      <a:noFill/>
                    </a:lnR>
                    <a:lnT>
                      <a:noFill/>
                    </a:lnT>
                    <a:lnB>
                      <a:noFill/>
                    </a:lnB>
                    <a:solidFill>
                      <a:srgbClr val="FAFAFA"/>
                    </a:solidFill>
                  </a:tcPr>
                </a:tc>
                <a:tc>
                  <a:txBody>
                    <a:bodyPr/>
                    <a:lstStyle/>
                    <a:p>
                      <a:pPr algn="ctr"/>
                      <a:r>
                        <a:rPr lang="en-US"/>
                        <a:t>All application-related files will be stored inside it</a:t>
                      </a:r>
                    </a:p>
                  </a:txBody>
                  <a:tcPr marL="6350" marR="6350" marT="6350" marB="6350" anchor="ctr">
                    <a:lnL>
                      <a:noFill/>
                    </a:lnL>
                    <a:lnR>
                      <a:noFill/>
                    </a:lnR>
                    <a:lnT>
                      <a:noFill/>
                    </a:lnT>
                    <a:lnB>
                      <a:noFill/>
                    </a:lnB>
                    <a:solidFill>
                      <a:srgbClr val="FAFAFA"/>
                    </a:solidFill>
                  </a:tcPr>
                </a:tc>
                <a:extLst>
                  <a:ext uri="{0D108BD9-81ED-4DB2-BD59-A6C34878D82A}">
                    <a16:rowId xmlns:a16="http://schemas.microsoft.com/office/drawing/2014/main" val="3708293288"/>
                  </a:ext>
                </a:extLst>
              </a:tr>
              <a:tr h="731711">
                <a:tc>
                  <a:txBody>
                    <a:bodyPr/>
                    <a:lstStyle/>
                    <a:p>
                      <a:pPr algn="ctr"/>
                      <a:r>
                        <a:rPr lang="en-US" b="1">
                          <a:effectLst/>
                        </a:rPr>
                        <a:t>angular.json</a:t>
                      </a:r>
                      <a:endParaRPr lang="en-US"/>
                    </a:p>
                  </a:txBody>
                  <a:tcPr marL="6350" marR="6350" marT="6350" marB="6350" anchor="ctr">
                    <a:lnL>
                      <a:noFill/>
                    </a:lnL>
                    <a:lnR>
                      <a:noFill/>
                    </a:lnR>
                    <a:lnT>
                      <a:noFill/>
                    </a:lnT>
                    <a:lnB>
                      <a:noFill/>
                    </a:lnB>
                    <a:solidFill>
                      <a:srgbClr val="FAFAFA"/>
                    </a:solidFill>
                  </a:tcPr>
                </a:tc>
                <a:tc>
                  <a:txBody>
                    <a:bodyPr/>
                    <a:lstStyle/>
                    <a:p>
                      <a:pPr algn="ctr"/>
                      <a:r>
                        <a:rPr lang="en-US"/>
                        <a:t>Configuration file for Angular CLI where we set several defaults and also configure what files to be included during project build</a:t>
                      </a:r>
                    </a:p>
                  </a:txBody>
                  <a:tcPr marL="6350" marR="6350" marT="6350" marB="6350" anchor="ctr">
                    <a:lnL>
                      <a:noFill/>
                    </a:lnL>
                    <a:lnR>
                      <a:noFill/>
                    </a:lnR>
                    <a:lnT>
                      <a:noFill/>
                    </a:lnT>
                    <a:lnB>
                      <a:noFill/>
                    </a:lnB>
                    <a:solidFill>
                      <a:srgbClr val="FAFAFA"/>
                    </a:solidFill>
                  </a:tcPr>
                </a:tc>
                <a:extLst>
                  <a:ext uri="{0D108BD9-81ED-4DB2-BD59-A6C34878D82A}">
                    <a16:rowId xmlns:a16="http://schemas.microsoft.com/office/drawing/2014/main" val="2064345560"/>
                  </a:ext>
                </a:extLst>
              </a:tr>
              <a:tr h="491514">
                <a:tc>
                  <a:txBody>
                    <a:bodyPr/>
                    <a:lstStyle/>
                    <a:p>
                      <a:pPr algn="ctr"/>
                      <a:r>
                        <a:rPr lang="en-US" b="1">
                          <a:effectLst/>
                        </a:rPr>
                        <a:t>package.json</a:t>
                      </a:r>
                      <a:endParaRPr lang="en-US"/>
                    </a:p>
                  </a:txBody>
                  <a:tcPr marL="6350" marR="6350" marT="6350" marB="6350" anchor="ctr">
                    <a:lnL>
                      <a:noFill/>
                    </a:lnL>
                    <a:lnR>
                      <a:noFill/>
                    </a:lnR>
                    <a:lnT>
                      <a:noFill/>
                    </a:lnT>
                    <a:lnB>
                      <a:noFill/>
                    </a:lnB>
                    <a:solidFill>
                      <a:srgbClr val="FAFAFA"/>
                    </a:solidFill>
                  </a:tcPr>
                </a:tc>
                <a:tc>
                  <a:txBody>
                    <a:bodyPr/>
                    <a:lstStyle/>
                    <a:p>
                      <a:pPr algn="ctr"/>
                      <a:r>
                        <a:rPr lang="en-US"/>
                        <a:t>This is a node configuration file that contains all dependencies required for Angular</a:t>
                      </a:r>
                    </a:p>
                  </a:txBody>
                  <a:tcPr marL="6350" marR="6350" marT="6350" marB="6350" anchor="ctr">
                    <a:lnL>
                      <a:noFill/>
                    </a:lnL>
                    <a:lnR>
                      <a:noFill/>
                    </a:lnR>
                    <a:lnT>
                      <a:noFill/>
                    </a:lnT>
                    <a:lnB>
                      <a:noFill/>
                    </a:lnB>
                    <a:solidFill>
                      <a:srgbClr val="FAFAFA"/>
                    </a:solidFill>
                  </a:tcPr>
                </a:tc>
                <a:extLst>
                  <a:ext uri="{0D108BD9-81ED-4DB2-BD59-A6C34878D82A}">
                    <a16:rowId xmlns:a16="http://schemas.microsoft.com/office/drawing/2014/main" val="3933006921"/>
                  </a:ext>
                </a:extLst>
              </a:tr>
              <a:tr h="491514">
                <a:tc>
                  <a:txBody>
                    <a:bodyPr/>
                    <a:lstStyle/>
                    <a:p>
                      <a:pPr algn="ctr"/>
                      <a:r>
                        <a:rPr lang="en-US" b="1">
                          <a:effectLst/>
                        </a:rPr>
                        <a:t>tsconfig.json</a:t>
                      </a:r>
                      <a:endParaRPr lang="en-US"/>
                    </a:p>
                  </a:txBody>
                  <a:tcPr marL="6350" marR="6350" marT="6350" marB="6350" anchor="ctr">
                    <a:lnL>
                      <a:noFill/>
                    </a:lnL>
                    <a:lnR>
                      <a:noFill/>
                    </a:lnR>
                    <a:lnT>
                      <a:noFill/>
                    </a:lnT>
                    <a:lnB>
                      <a:noFill/>
                    </a:lnB>
                    <a:solidFill>
                      <a:srgbClr val="FAFAFA"/>
                    </a:solidFill>
                  </a:tcPr>
                </a:tc>
                <a:tc>
                  <a:txBody>
                    <a:bodyPr/>
                    <a:lstStyle/>
                    <a:p>
                      <a:pPr algn="ctr"/>
                      <a:r>
                        <a:rPr lang="en-US"/>
                        <a:t>This is the Typescript configuration file where we can configure compiler options</a:t>
                      </a:r>
                    </a:p>
                  </a:txBody>
                  <a:tcPr marL="6350" marR="6350" marT="6350" marB="6350" anchor="ctr">
                    <a:lnL>
                      <a:noFill/>
                    </a:lnL>
                    <a:lnR>
                      <a:noFill/>
                    </a:lnR>
                    <a:lnT>
                      <a:noFill/>
                    </a:lnT>
                    <a:lnB>
                      <a:noFill/>
                    </a:lnB>
                    <a:solidFill>
                      <a:srgbClr val="FAFAFA"/>
                    </a:solidFill>
                  </a:tcPr>
                </a:tc>
                <a:extLst>
                  <a:ext uri="{0D108BD9-81ED-4DB2-BD59-A6C34878D82A}">
                    <a16:rowId xmlns:a16="http://schemas.microsoft.com/office/drawing/2014/main" val="766305994"/>
                  </a:ext>
                </a:extLst>
              </a:tr>
              <a:tr h="491514">
                <a:tc>
                  <a:txBody>
                    <a:bodyPr/>
                    <a:lstStyle/>
                    <a:p>
                      <a:pPr algn="ctr"/>
                      <a:r>
                        <a:rPr lang="en-US" b="1">
                          <a:effectLst/>
                        </a:rPr>
                        <a:t>tslint.json</a:t>
                      </a:r>
                      <a:endParaRPr lang="en-US"/>
                    </a:p>
                  </a:txBody>
                  <a:tcPr marL="6350" marR="6350" marT="6350" marB="6350" anchor="ctr">
                    <a:lnL>
                      <a:noFill/>
                    </a:lnL>
                    <a:lnR>
                      <a:noFill/>
                    </a:lnR>
                    <a:lnT>
                      <a:noFill/>
                    </a:lnT>
                    <a:lnB>
                      <a:noFill/>
                    </a:lnB>
                    <a:solidFill>
                      <a:srgbClr val="FAFAFA"/>
                    </a:solidFill>
                  </a:tcPr>
                </a:tc>
                <a:tc>
                  <a:txBody>
                    <a:bodyPr/>
                    <a:lstStyle/>
                    <a:p>
                      <a:pPr algn="ctr"/>
                      <a:r>
                        <a:rPr lang="en-US" dirty="0"/>
                        <a:t>This file contains linting rules preferred by the Angular style guide</a:t>
                      </a:r>
                    </a:p>
                  </a:txBody>
                  <a:tcPr marL="6350" marR="6350" marT="6350" marB="6350" anchor="ctr">
                    <a:lnL>
                      <a:noFill/>
                    </a:lnL>
                    <a:lnR>
                      <a:noFill/>
                    </a:lnR>
                    <a:lnT>
                      <a:noFill/>
                    </a:lnT>
                    <a:lnB>
                      <a:noFill/>
                    </a:lnB>
                    <a:solidFill>
                      <a:srgbClr val="FAFAFA"/>
                    </a:solidFill>
                  </a:tcPr>
                </a:tc>
                <a:extLst>
                  <a:ext uri="{0D108BD9-81ED-4DB2-BD59-A6C34878D82A}">
                    <a16:rowId xmlns:a16="http://schemas.microsoft.com/office/drawing/2014/main" val="84791717"/>
                  </a:ext>
                </a:extLst>
              </a:tr>
            </a:tbl>
          </a:graphicData>
        </a:graphic>
      </p:graphicFrame>
    </p:spTree>
    <p:extLst>
      <p:ext uri="{BB962C8B-B14F-4D97-AF65-F5344CB8AC3E}">
        <p14:creationId xmlns:p14="http://schemas.microsoft.com/office/powerpoint/2010/main" val="191232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3. Create component and module</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sp>
        <p:nvSpPr>
          <p:cNvPr id="5" name="TextBox 4">
            <a:extLst>
              <a:ext uri="{FF2B5EF4-FFF2-40B4-BE49-F238E27FC236}">
                <a16:creationId xmlns:a16="http://schemas.microsoft.com/office/drawing/2014/main" id="{A34CE8E4-EB3B-45CE-9079-01BCCFB61CEA}"/>
              </a:ext>
            </a:extLst>
          </p:cNvPr>
          <p:cNvSpPr txBox="1"/>
          <p:nvPr/>
        </p:nvSpPr>
        <p:spPr>
          <a:xfrm>
            <a:off x="838200" y="1363960"/>
            <a:ext cx="9998710" cy="5078313"/>
          </a:xfrm>
          <a:prstGeom prst="rect">
            <a:avLst/>
          </a:prstGeom>
          <a:noFill/>
        </p:spPr>
        <p:txBody>
          <a:bodyPr wrap="square" rtlCol="0">
            <a:spAutoFit/>
          </a:bodyPr>
          <a:lstStyle/>
          <a:p>
            <a:pPr algn="just"/>
            <a:r>
              <a:rPr lang="en-US" b="1" i="0" dirty="0">
                <a:solidFill>
                  <a:srgbClr val="000000"/>
                </a:solidFill>
                <a:effectLst/>
                <a:latin typeface="Roboto" panose="02000000000000000000" pitchFamily="2" charset="0"/>
              </a:rPr>
              <a:t>Why Components in Angular?</a:t>
            </a:r>
          </a:p>
          <a:p>
            <a:pPr algn="just"/>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A component is the basic building block of an Angular application</a:t>
            </a:r>
          </a:p>
          <a:p>
            <a:pPr algn="just"/>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It emphasize the separation of concerns and each part of the Angular application can be written independently of one another</a:t>
            </a:r>
          </a:p>
          <a:p>
            <a:pPr algn="just"/>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It is reusable</a:t>
            </a:r>
          </a:p>
          <a:p>
            <a:pPr algn="just"/>
            <a:endParaRPr lang="en-US" dirty="0">
              <a:solidFill>
                <a:srgbClr val="000000"/>
              </a:solidFill>
              <a:latin typeface="Roboto" panose="02000000000000000000" pitchFamily="2" charset="0"/>
            </a:endParaRPr>
          </a:p>
          <a:p>
            <a:pPr algn="just"/>
            <a:r>
              <a:rPr lang="en-US" b="0" i="0" dirty="0">
                <a:solidFill>
                  <a:srgbClr val="000000"/>
                </a:solidFill>
                <a:effectLst/>
                <a:latin typeface="Roboto" panose="02000000000000000000" pitchFamily="2" charset="0"/>
              </a:rPr>
              <a:t>Observe for our </a:t>
            </a:r>
            <a:r>
              <a:rPr lang="en-US" b="0" i="0" dirty="0" err="1">
                <a:solidFill>
                  <a:srgbClr val="000000"/>
                </a:solidFill>
                <a:effectLst/>
                <a:latin typeface="Roboto" panose="02000000000000000000" pitchFamily="2" charset="0"/>
              </a:rPr>
              <a:t>AppComponent</a:t>
            </a:r>
            <a:r>
              <a:rPr lang="en-US" b="0" i="0" dirty="0">
                <a:solidFill>
                  <a:srgbClr val="000000"/>
                </a:solidFill>
                <a:effectLst/>
                <a:latin typeface="Roboto" panose="02000000000000000000" pitchFamily="2" charset="0"/>
              </a:rPr>
              <a:t> you have below files </a:t>
            </a:r>
          </a:p>
          <a:p>
            <a:pPr algn="just"/>
            <a:endParaRPr lang="en-US" b="0" i="0" dirty="0">
              <a:solidFill>
                <a:srgbClr val="000000"/>
              </a:solidFill>
              <a:effectLst/>
              <a:latin typeface="Roboto" panose="02000000000000000000" pitchFamily="2" charset="0"/>
            </a:endParaRPr>
          </a:p>
          <a:p>
            <a:pPr marL="342900" indent="-342900" algn="just">
              <a:buFont typeface="+mj-lt"/>
              <a:buAutoNum type="arabicPeriod"/>
            </a:pPr>
            <a:r>
              <a:rPr lang="en-US" b="0" i="0" dirty="0" err="1">
                <a:solidFill>
                  <a:srgbClr val="000000"/>
                </a:solidFill>
                <a:effectLst/>
                <a:latin typeface="Roboto" panose="02000000000000000000" pitchFamily="2" charset="0"/>
              </a:rPr>
              <a:t>app.component.ts</a:t>
            </a:r>
            <a:endParaRPr lang="en-US" b="0" i="0" dirty="0">
              <a:solidFill>
                <a:srgbClr val="000000"/>
              </a:solidFill>
              <a:effectLst/>
              <a:latin typeface="Roboto" panose="02000000000000000000" pitchFamily="2" charset="0"/>
            </a:endParaRPr>
          </a:p>
          <a:p>
            <a:pPr marL="342900" indent="-342900" algn="just">
              <a:buFont typeface="+mj-lt"/>
              <a:buAutoNum type="arabicPeriod"/>
            </a:pPr>
            <a:endParaRPr lang="en-US" b="0" i="0" dirty="0">
              <a:solidFill>
                <a:srgbClr val="000000"/>
              </a:solidFill>
              <a:effectLst/>
              <a:latin typeface="Roboto" panose="02000000000000000000" pitchFamily="2" charset="0"/>
            </a:endParaRPr>
          </a:p>
          <a:p>
            <a:pPr marL="342900" indent="-342900" algn="just">
              <a:buFont typeface="+mj-lt"/>
              <a:buAutoNum type="arabicPeriod"/>
            </a:pPr>
            <a:r>
              <a:rPr lang="en-US" b="0" i="0" dirty="0">
                <a:solidFill>
                  <a:srgbClr val="000000"/>
                </a:solidFill>
                <a:effectLst/>
                <a:latin typeface="Roboto" panose="02000000000000000000" pitchFamily="2" charset="0"/>
              </a:rPr>
              <a:t>app.component.html</a:t>
            </a:r>
          </a:p>
          <a:p>
            <a:pPr marL="342900" indent="-342900" algn="just">
              <a:buFont typeface="+mj-lt"/>
              <a:buAutoNum type="arabicPeriod"/>
            </a:pPr>
            <a:endParaRPr lang="en-US" b="0" i="0" dirty="0">
              <a:solidFill>
                <a:srgbClr val="000000"/>
              </a:solidFill>
              <a:effectLst/>
              <a:latin typeface="Roboto" panose="02000000000000000000" pitchFamily="2" charset="0"/>
            </a:endParaRPr>
          </a:p>
          <a:p>
            <a:pPr marL="342900" indent="-342900" algn="just">
              <a:buFont typeface="+mj-lt"/>
              <a:buAutoNum type="arabicPeriod"/>
            </a:pPr>
            <a:r>
              <a:rPr lang="en-US" b="0" i="0" dirty="0">
                <a:solidFill>
                  <a:srgbClr val="000000"/>
                </a:solidFill>
                <a:effectLst/>
                <a:latin typeface="Roboto" panose="02000000000000000000" pitchFamily="2" charset="0"/>
              </a:rPr>
              <a:t>app.component.css</a:t>
            </a:r>
          </a:p>
          <a:p>
            <a:pPr marL="342900" indent="-342900" algn="just">
              <a:buFont typeface="+mj-lt"/>
              <a:buAutoNum type="arabicPeriod"/>
            </a:pPr>
            <a:endParaRPr lang="en-US" dirty="0">
              <a:solidFill>
                <a:srgbClr val="000000"/>
              </a:solidFill>
              <a:latin typeface="Roboto" panose="02000000000000000000" pitchFamily="2" charset="0"/>
            </a:endParaRPr>
          </a:p>
          <a:p>
            <a:pPr marL="342900" indent="-342900" algn="just">
              <a:buFont typeface="+mj-lt"/>
              <a:buAutoNum type="arabicPeriod"/>
            </a:pPr>
            <a:r>
              <a:rPr lang="en-US" dirty="0" err="1">
                <a:solidFill>
                  <a:srgbClr val="000000"/>
                </a:solidFill>
                <a:latin typeface="Roboto" panose="02000000000000000000" pitchFamily="2" charset="0"/>
              </a:rPr>
              <a:t>app.component.spec.ts</a:t>
            </a:r>
            <a:endParaRPr lang="en-US"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3805296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a:xfrm>
            <a:off x="648931" y="2438400"/>
            <a:ext cx="3505494" cy="3785419"/>
          </a:xfrm>
        </p:spPr>
        <p:txBody>
          <a:bodyPr>
            <a:normAutofit/>
          </a:bodyPr>
          <a:lstStyle/>
          <a:p>
            <a:pPr marL="0" indent="0">
              <a:buNone/>
            </a:pPr>
            <a:endParaRPr lang="en-US" sz="2000">
              <a:latin typeface="Roboto" panose="02000000000000000000" pitchFamily="2" charset="0"/>
            </a:endParaRPr>
          </a:p>
          <a:p>
            <a:pPr marL="0" indent="0">
              <a:buNone/>
            </a:pPr>
            <a:endParaRPr lang="en-US" sz="2000">
              <a:latin typeface="Roboto" panose="02000000000000000000" pitchFamily="2" charset="0"/>
            </a:endParaRP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0F52F88-3B39-4283-ADA1-2DB2143387FE}"/>
              </a:ext>
            </a:extLst>
          </p:cNvPr>
          <p:cNvPicPr>
            <a:picLocks noChangeAspect="1"/>
          </p:cNvPicPr>
          <p:nvPr/>
        </p:nvPicPr>
        <p:blipFill>
          <a:blip r:embed="rId2"/>
          <a:stretch>
            <a:fillRect/>
          </a:stretch>
        </p:blipFill>
        <p:spPr>
          <a:xfrm>
            <a:off x="5405862" y="1878284"/>
            <a:ext cx="6019331" cy="3098185"/>
          </a:xfrm>
          <a:prstGeom prst="rect">
            <a:avLst/>
          </a:prstGeom>
          <a:effectLst/>
        </p:spPr>
      </p:pic>
      <p:sp>
        <p:nvSpPr>
          <p:cNvPr id="7" name="TextBox 6">
            <a:extLst>
              <a:ext uri="{FF2B5EF4-FFF2-40B4-BE49-F238E27FC236}">
                <a16:creationId xmlns:a16="http://schemas.microsoft.com/office/drawing/2014/main" id="{43DCDA93-6A9C-4129-9436-0E6B620E4B8A}"/>
              </a:ext>
            </a:extLst>
          </p:cNvPr>
          <p:cNvSpPr txBox="1"/>
          <p:nvPr/>
        </p:nvSpPr>
        <p:spPr>
          <a:xfrm>
            <a:off x="252205" y="992747"/>
            <a:ext cx="3505494" cy="5909310"/>
          </a:xfrm>
          <a:prstGeom prst="rect">
            <a:avLst/>
          </a:prstGeom>
          <a:noFill/>
        </p:spPr>
        <p:txBody>
          <a:bodyPr wrap="square" rtlCol="0">
            <a:spAutoFit/>
          </a:bodyPr>
          <a:lstStyle/>
          <a:p>
            <a:pPr algn="just"/>
            <a:r>
              <a:rPr lang="en-US" b="1" i="0" dirty="0">
                <a:solidFill>
                  <a:srgbClr val="000000"/>
                </a:solidFill>
                <a:effectLst/>
                <a:latin typeface="Roboto" panose="02000000000000000000" pitchFamily="2" charset="0"/>
              </a:rPr>
              <a:t>@Component</a:t>
            </a:r>
            <a:r>
              <a:rPr lang="en-US" b="0" i="0" dirty="0">
                <a:solidFill>
                  <a:srgbClr val="000000"/>
                </a:solidFill>
                <a:effectLst/>
                <a:latin typeface="Roboto" panose="02000000000000000000" pitchFamily="2" charset="0"/>
              </a:rPr>
              <a:t>: Adds component decorator to the class which makes the class a component</a:t>
            </a:r>
          </a:p>
          <a:p>
            <a:pPr algn="just"/>
            <a:r>
              <a:rPr lang="en-US" b="1" i="0" dirty="0">
                <a:solidFill>
                  <a:srgbClr val="000000"/>
                </a:solidFill>
                <a:effectLst/>
                <a:latin typeface="Roboto" panose="02000000000000000000" pitchFamily="2" charset="0"/>
              </a:rPr>
              <a:t>selector</a:t>
            </a:r>
            <a:r>
              <a:rPr lang="en-US" b="0" i="0" dirty="0">
                <a:solidFill>
                  <a:srgbClr val="000000"/>
                </a:solidFill>
                <a:effectLst/>
                <a:latin typeface="Roboto" panose="02000000000000000000" pitchFamily="2" charset="0"/>
              </a:rPr>
              <a:t>: Specifies the tag name to be used in the HTML page to load the component</a:t>
            </a:r>
          </a:p>
          <a:p>
            <a:pPr algn="just"/>
            <a:r>
              <a:rPr lang="en-US" b="1" i="0" dirty="0" err="1">
                <a:solidFill>
                  <a:srgbClr val="000000"/>
                </a:solidFill>
                <a:effectLst/>
                <a:latin typeface="Roboto" panose="02000000000000000000" pitchFamily="2" charset="0"/>
              </a:rPr>
              <a:t>templateURL</a:t>
            </a:r>
            <a:r>
              <a:rPr lang="en-US" b="0" i="0" dirty="0">
                <a:solidFill>
                  <a:srgbClr val="000000"/>
                </a:solidFill>
                <a:effectLst/>
                <a:latin typeface="Roboto" panose="02000000000000000000" pitchFamily="2" charset="0"/>
              </a:rPr>
              <a:t>: Specifies the template or HTML file to be rendered when the component is loaded in the HTML page. The template represents the view to be displayed</a:t>
            </a:r>
          </a:p>
          <a:p>
            <a:pPr algn="just"/>
            <a:r>
              <a:rPr lang="en-US" b="1" i="0" dirty="0" err="1">
                <a:solidFill>
                  <a:srgbClr val="000000"/>
                </a:solidFill>
                <a:effectLst/>
                <a:latin typeface="Roboto" panose="02000000000000000000" pitchFamily="2" charset="0"/>
              </a:rPr>
              <a:t>styleUrls</a:t>
            </a:r>
            <a:r>
              <a:rPr lang="en-US" b="0" i="0" dirty="0">
                <a:solidFill>
                  <a:srgbClr val="000000"/>
                </a:solidFill>
                <a:effectLst/>
                <a:latin typeface="Roboto" panose="02000000000000000000" pitchFamily="2" charset="0"/>
              </a:rPr>
              <a:t>: Specifies the stylesheet file which contains CSS styles to be applied to the template.</a:t>
            </a:r>
          </a:p>
          <a:p>
            <a:pPr algn="just"/>
            <a:r>
              <a:rPr lang="en-US" b="1" i="0" dirty="0">
                <a:solidFill>
                  <a:srgbClr val="000000"/>
                </a:solidFill>
                <a:effectLst/>
                <a:latin typeface="Roboto" panose="02000000000000000000" pitchFamily="2" charset="0"/>
              </a:rPr>
              <a:t>export</a:t>
            </a:r>
            <a:r>
              <a:rPr lang="en-US" b="0" i="0" dirty="0">
                <a:solidFill>
                  <a:srgbClr val="000000"/>
                </a:solidFill>
                <a:effectLst/>
                <a:latin typeface="Roboto" panose="02000000000000000000" pitchFamily="2" charset="0"/>
              </a:rPr>
              <a:t>: Every component is a class (</a:t>
            </a:r>
            <a:r>
              <a:rPr lang="en-US" b="0" i="0" dirty="0" err="1">
                <a:solidFill>
                  <a:srgbClr val="000000"/>
                </a:solidFill>
                <a:effectLst/>
                <a:latin typeface="Roboto" panose="02000000000000000000" pitchFamily="2" charset="0"/>
              </a:rPr>
              <a:t>AppComponent</a:t>
            </a:r>
            <a:r>
              <a:rPr lang="en-US" b="0" i="0" dirty="0">
                <a:solidFill>
                  <a:srgbClr val="000000"/>
                </a:solidFill>
                <a:effectLst/>
                <a:latin typeface="Roboto" panose="02000000000000000000" pitchFamily="2" charset="0"/>
              </a:rPr>
              <a:t>, here) and export is used to make it accessible in other components</a:t>
            </a:r>
          </a:p>
          <a:p>
            <a:endParaRPr lang="en-US" dirty="0"/>
          </a:p>
        </p:txBody>
      </p:sp>
      <p:sp>
        <p:nvSpPr>
          <p:cNvPr id="10" name="TextBox 9">
            <a:extLst>
              <a:ext uri="{FF2B5EF4-FFF2-40B4-BE49-F238E27FC236}">
                <a16:creationId xmlns:a16="http://schemas.microsoft.com/office/drawing/2014/main" id="{43B860A1-63D9-4376-9086-1D3400FD3C0F}"/>
              </a:ext>
            </a:extLst>
          </p:cNvPr>
          <p:cNvSpPr txBox="1"/>
          <p:nvPr/>
        </p:nvSpPr>
        <p:spPr>
          <a:xfrm>
            <a:off x="6924675" y="5267388"/>
            <a:ext cx="1895712" cy="369332"/>
          </a:xfrm>
          <a:prstGeom prst="rect">
            <a:avLst/>
          </a:prstGeom>
          <a:noFill/>
        </p:spPr>
        <p:txBody>
          <a:bodyPr wrap="none" rtlCol="0">
            <a:spAutoFit/>
          </a:bodyPr>
          <a:lstStyle/>
          <a:p>
            <a:r>
              <a:rPr lang="en-US" dirty="0" err="1"/>
              <a:t>app.component.ts</a:t>
            </a:r>
            <a:endParaRPr lang="en-US" dirty="0"/>
          </a:p>
        </p:txBody>
      </p:sp>
    </p:spTree>
    <p:extLst>
      <p:ext uri="{BB962C8B-B14F-4D97-AF65-F5344CB8AC3E}">
        <p14:creationId xmlns:p14="http://schemas.microsoft.com/office/powerpoint/2010/main" val="1980451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3. Create component and module</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sp>
        <p:nvSpPr>
          <p:cNvPr id="5" name="TextBox 4">
            <a:extLst>
              <a:ext uri="{FF2B5EF4-FFF2-40B4-BE49-F238E27FC236}">
                <a16:creationId xmlns:a16="http://schemas.microsoft.com/office/drawing/2014/main" id="{A34CE8E4-EB3B-45CE-9079-01BCCFB61CEA}"/>
              </a:ext>
            </a:extLst>
          </p:cNvPr>
          <p:cNvSpPr txBox="1"/>
          <p:nvPr/>
        </p:nvSpPr>
        <p:spPr>
          <a:xfrm>
            <a:off x="838200" y="1363960"/>
            <a:ext cx="9998710" cy="2862322"/>
          </a:xfrm>
          <a:prstGeom prst="rect">
            <a:avLst/>
          </a:prstGeom>
          <a:noFill/>
        </p:spPr>
        <p:txBody>
          <a:bodyPr wrap="square" rtlCol="0">
            <a:spAutoFit/>
          </a:bodyPr>
          <a:lstStyle/>
          <a:p>
            <a:pPr algn="just"/>
            <a:r>
              <a:rPr lang="en-US" b="1" i="0" u="sng" dirty="0">
                <a:solidFill>
                  <a:srgbClr val="000000"/>
                </a:solidFill>
                <a:effectLst/>
                <a:latin typeface="Roboto" panose="02000000000000000000" pitchFamily="2" charset="0"/>
              </a:rPr>
              <a:t>Best Practices - Coding Style Rules</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 Always </a:t>
            </a:r>
            <a:r>
              <a:rPr lang="en-US" b="1" i="0" dirty="0">
                <a:solidFill>
                  <a:srgbClr val="000000"/>
                </a:solidFill>
                <a:effectLst/>
                <a:latin typeface="Roboto" panose="02000000000000000000" pitchFamily="2" charset="0"/>
              </a:rPr>
              <a:t>write one component per file</a:t>
            </a:r>
            <a:r>
              <a:rPr lang="en-US" b="0" i="0" dirty="0">
                <a:solidFill>
                  <a:srgbClr val="000000"/>
                </a:solidFill>
                <a:effectLst/>
                <a:latin typeface="Roboto" panose="02000000000000000000" pitchFamily="2" charset="0"/>
              </a:rPr>
              <a:t>. This will make it easier to read, maintain, and avoid hidden bugs. It makes code reusable and less mistake-prone.</a:t>
            </a:r>
          </a:p>
          <a:p>
            <a:pPr algn="just"/>
            <a:r>
              <a:rPr lang="en-US" b="0" i="0" dirty="0">
                <a:solidFill>
                  <a:srgbClr val="000000"/>
                </a:solidFill>
                <a:effectLst/>
                <a:latin typeface="Roboto" panose="02000000000000000000" pitchFamily="2" charset="0"/>
              </a:rPr>
              <a:t> Always define </a:t>
            </a:r>
            <a:r>
              <a:rPr lang="en-US" b="1" i="0" dirty="0">
                <a:solidFill>
                  <a:srgbClr val="000000"/>
                </a:solidFill>
                <a:effectLst/>
                <a:latin typeface="Roboto" panose="02000000000000000000" pitchFamily="2" charset="0"/>
              </a:rPr>
              <a:t>small functions </a:t>
            </a:r>
            <a:r>
              <a:rPr lang="en-US" b="0" i="0" dirty="0">
                <a:solidFill>
                  <a:srgbClr val="000000"/>
                </a:solidFill>
                <a:effectLst/>
                <a:latin typeface="Roboto" panose="02000000000000000000" pitchFamily="2" charset="0"/>
              </a:rPr>
              <a:t>which makes it easier to read and maintain</a:t>
            </a:r>
          </a:p>
          <a:p>
            <a:pPr algn="just"/>
            <a:r>
              <a:rPr lang="en-US" b="0" i="0" dirty="0">
                <a:solidFill>
                  <a:srgbClr val="000000"/>
                </a:solidFill>
                <a:effectLst/>
                <a:latin typeface="Roboto" panose="02000000000000000000" pitchFamily="2" charset="0"/>
              </a:rPr>
              <a:t> The recommended pattern for file naming convention is </a:t>
            </a:r>
            <a:r>
              <a:rPr lang="en-US" b="1" i="0" dirty="0" err="1">
                <a:solidFill>
                  <a:srgbClr val="000000"/>
                </a:solidFill>
                <a:effectLst/>
                <a:latin typeface="Roboto" panose="02000000000000000000" pitchFamily="2" charset="0"/>
              </a:rPr>
              <a:t>feature.type.ts</a:t>
            </a:r>
            <a:r>
              <a:rPr lang="en-US" b="0" i="0" dirty="0">
                <a:solidFill>
                  <a:srgbClr val="000000"/>
                </a:solidFill>
                <a:effectLst/>
                <a:latin typeface="Roboto" panose="02000000000000000000" pitchFamily="2" charset="0"/>
              </a:rPr>
              <a:t>. For example, to create a component for Login, the recommended filename is </a:t>
            </a:r>
            <a:r>
              <a:rPr lang="en-US" b="0" i="0" dirty="0" err="1">
                <a:solidFill>
                  <a:srgbClr val="000000"/>
                </a:solidFill>
                <a:effectLst/>
                <a:latin typeface="Roboto" panose="02000000000000000000" pitchFamily="2" charset="0"/>
              </a:rPr>
              <a:t>login.component.ts</a:t>
            </a:r>
            <a:r>
              <a:rPr lang="en-US" b="0" i="0" dirty="0">
                <a:solidFill>
                  <a:srgbClr val="000000"/>
                </a:solidFill>
                <a:effectLst/>
                <a:latin typeface="Roboto" panose="02000000000000000000" pitchFamily="2" charset="0"/>
              </a:rPr>
              <a:t>. Use the upper camel case for class names. For example, </a:t>
            </a:r>
            <a:r>
              <a:rPr lang="en-US" b="0" i="0" dirty="0" err="1">
                <a:solidFill>
                  <a:srgbClr val="000000"/>
                </a:solidFill>
                <a:effectLst/>
                <a:latin typeface="Roboto" panose="02000000000000000000" pitchFamily="2" charset="0"/>
              </a:rPr>
              <a:t>LoginComponent</a:t>
            </a:r>
            <a:r>
              <a:rPr lang="en-US" b="0" i="0" dirty="0">
                <a:solidFill>
                  <a:srgbClr val="000000"/>
                </a:solidFill>
                <a:effectLst/>
                <a:latin typeface="Roboto" panose="02000000000000000000" pitchFamily="2" charset="0"/>
              </a:rPr>
              <a:t>.</a:t>
            </a:r>
          </a:p>
          <a:p>
            <a:pPr algn="just"/>
            <a:r>
              <a:rPr lang="en-US" b="0" i="0" dirty="0">
                <a:solidFill>
                  <a:srgbClr val="000000"/>
                </a:solidFill>
                <a:effectLst/>
                <a:latin typeface="Roboto" panose="02000000000000000000" pitchFamily="2" charset="0"/>
              </a:rPr>
              <a:t> Use a </a:t>
            </a:r>
            <a:r>
              <a:rPr lang="en-US" b="1" i="0" dirty="0">
                <a:solidFill>
                  <a:srgbClr val="000000"/>
                </a:solidFill>
                <a:effectLst/>
                <a:latin typeface="Roboto" panose="02000000000000000000" pitchFamily="2" charset="0"/>
              </a:rPr>
              <a:t>dashed case </a:t>
            </a:r>
            <a:r>
              <a:rPr lang="en-US" b="0" i="0" dirty="0">
                <a:solidFill>
                  <a:srgbClr val="000000"/>
                </a:solidFill>
                <a:effectLst/>
                <a:latin typeface="Roboto" panose="02000000000000000000" pitchFamily="2" charset="0"/>
              </a:rPr>
              <a:t>for the selectors of a component to keep the names consistent for all custom elements. Ex: app-root</a:t>
            </a:r>
          </a:p>
          <a:p>
            <a:pPr algn="just"/>
            <a:endParaRPr lang="en-US"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4217990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3. Create component and module</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sp>
        <p:nvSpPr>
          <p:cNvPr id="5" name="TextBox 4">
            <a:extLst>
              <a:ext uri="{FF2B5EF4-FFF2-40B4-BE49-F238E27FC236}">
                <a16:creationId xmlns:a16="http://schemas.microsoft.com/office/drawing/2014/main" id="{A34CE8E4-EB3B-45CE-9079-01BCCFB61CEA}"/>
              </a:ext>
            </a:extLst>
          </p:cNvPr>
          <p:cNvSpPr txBox="1"/>
          <p:nvPr/>
        </p:nvSpPr>
        <p:spPr>
          <a:xfrm>
            <a:off x="838200" y="1363960"/>
            <a:ext cx="9998710" cy="2862322"/>
          </a:xfrm>
          <a:prstGeom prst="rect">
            <a:avLst/>
          </a:prstGeom>
          <a:noFill/>
        </p:spPr>
        <p:txBody>
          <a:bodyPr wrap="square" rtlCol="0">
            <a:spAutoFit/>
          </a:bodyPr>
          <a:lstStyle/>
          <a:p>
            <a:pPr algn="just"/>
            <a:r>
              <a:rPr lang="en-US" b="1" i="0" u="sng" dirty="0">
                <a:solidFill>
                  <a:srgbClr val="000000"/>
                </a:solidFill>
                <a:effectLst/>
                <a:latin typeface="Roboto" panose="02000000000000000000" pitchFamily="2" charset="0"/>
              </a:rPr>
              <a:t>Best Practices - Coding Style Rules</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 Always </a:t>
            </a:r>
            <a:r>
              <a:rPr lang="en-US" b="1" i="0" dirty="0">
                <a:solidFill>
                  <a:srgbClr val="000000"/>
                </a:solidFill>
                <a:effectLst/>
                <a:latin typeface="Roboto" panose="02000000000000000000" pitchFamily="2" charset="0"/>
              </a:rPr>
              <a:t>write one component per file</a:t>
            </a:r>
            <a:r>
              <a:rPr lang="en-US" b="0" i="0" dirty="0">
                <a:solidFill>
                  <a:srgbClr val="000000"/>
                </a:solidFill>
                <a:effectLst/>
                <a:latin typeface="Roboto" panose="02000000000000000000" pitchFamily="2" charset="0"/>
              </a:rPr>
              <a:t>. This will make it easier to read, maintain, and avoid hidden bugs. It makes code reusable and less mistake-prone.</a:t>
            </a:r>
          </a:p>
          <a:p>
            <a:pPr algn="just"/>
            <a:r>
              <a:rPr lang="en-US" b="0" i="0" dirty="0">
                <a:solidFill>
                  <a:srgbClr val="000000"/>
                </a:solidFill>
                <a:effectLst/>
                <a:latin typeface="Roboto" panose="02000000000000000000" pitchFamily="2" charset="0"/>
              </a:rPr>
              <a:t> Always define </a:t>
            </a:r>
            <a:r>
              <a:rPr lang="en-US" b="1" i="0" dirty="0">
                <a:solidFill>
                  <a:srgbClr val="000000"/>
                </a:solidFill>
                <a:effectLst/>
                <a:latin typeface="Roboto" panose="02000000000000000000" pitchFamily="2" charset="0"/>
              </a:rPr>
              <a:t>small functions </a:t>
            </a:r>
            <a:r>
              <a:rPr lang="en-US" b="0" i="0" dirty="0">
                <a:solidFill>
                  <a:srgbClr val="000000"/>
                </a:solidFill>
                <a:effectLst/>
                <a:latin typeface="Roboto" panose="02000000000000000000" pitchFamily="2" charset="0"/>
              </a:rPr>
              <a:t>which makes it easier to read and maintain</a:t>
            </a:r>
          </a:p>
          <a:p>
            <a:pPr algn="just"/>
            <a:r>
              <a:rPr lang="en-US" b="0" i="0" dirty="0">
                <a:solidFill>
                  <a:srgbClr val="000000"/>
                </a:solidFill>
                <a:effectLst/>
                <a:latin typeface="Roboto" panose="02000000000000000000" pitchFamily="2" charset="0"/>
              </a:rPr>
              <a:t> The recommended pattern for file naming convention is </a:t>
            </a:r>
            <a:r>
              <a:rPr lang="en-US" b="1" i="0" dirty="0" err="1">
                <a:solidFill>
                  <a:srgbClr val="000000"/>
                </a:solidFill>
                <a:effectLst/>
                <a:latin typeface="Roboto" panose="02000000000000000000" pitchFamily="2" charset="0"/>
              </a:rPr>
              <a:t>feature.type.ts</a:t>
            </a:r>
            <a:r>
              <a:rPr lang="en-US" b="0" i="0" dirty="0">
                <a:solidFill>
                  <a:srgbClr val="000000"/>
                </a:solidFill>
                <a:effectLst/>
                <a:latin typeface="Roboto" panose="02000000000000000000" pitchFamily="2" charset="0"/>
              </a:rPr>
              <a:t>. For example, to create a component for Login, the recommended filename is </a:t>
            </a:r>
            <a:r>
              <a:rPr lang="en-US" b="0" i="0" dirty="0" err="1">
                <a:solidFill>
                  <a:srgbClr val="000000"/>
                </a:solidFill>
                <a:effectLst/>
                <a:latin typeface="Roboto" panose="02000000000000000000" pitchFamily="2" charset="0"/>
              </a:rPr>
              <a:t>login.component.ts</a:t>
            </a:r>
            <a:r>
              <a:rPr lang="en-US" b="0" i="0" dirty="0">
                <a:solidFill>
                  <a:srgbClr val="000000"/>
                </a:solidFill>
                <a:effectLst/>
                <a:latin typeface="Roboto" panose="02000000000000000000" pitchFamily="2" charset="0"/>
              </a:rPr>
              <a:t>. Use the upper camel case for class names. For example, </a:t>
            </a:r>
            <a:r>
              <a:rPr lang="en-US" b="0" i="0" dirty="0" err="1">
                <a:solidFill>
                  <a:srgbClr val="000000"/>
                </a:solidFill>
                <a:effectLst/>
                <a:latin typeface="Roboto" panose="02000000000000000000" pitchFamily="2" charset="0"/>
              </a:rPr>
              <a:t>LoginComponent</a:t>
            </a:r>
            <a:r>
              <a:rPr lang="en-US" b="0" i="0" dirty="0">
                <a:solidFill>
                  <a:srgbClr val="000000"/>
                </a:solidFill>
                <a:effectLst/>
                <a:latin typeface="Roboto" panose="02000000000000000000" pitchFamily="2" charset="0"/>
              </a:rPr>
              <a:t>.</a:t>
            </a:r>
          </a:p>
          <a:p>
            <a:pPr algn="just"/>
            <a:r>
              <a:rPr lang="en-US" b="0" i="0" dirty="0">
                <a:solidFill>
                  <a:srgbClr val="000000"/>
                </a:solidFill>
                <a:effectLst/>
                <a:latin typeface="Roboto" panose="02000000000000000000" pitchFamily="2" charset="0"/>
              </a:rPr>
              <a:t> Use a </a:t>
            </a:r>
            <a:r>
              <a:rPr lang="en-US" b="1" i="0" dirty="0">
                <a:solidFill>
                  <a:srgbClr val="000000"/>
                </a:solidFill>
                <a:effectLst/>
                <a:latin typeface="Roboto" panose="02000000000000000000" pitchFamily="2" charset="0"/>
              </a:rPr>
              <a:t>dashed case </a:t>
            </a:r>
            <a:r>
              <a:rPr lang="en-US" b="0" i="0" dirty="0">
                <a:solidFill>
                  <a:srgbClr val="000000"/>
                </a:solidFill>
                <a:effectLst/>
                <a:latin typeface="Roboto" panose="02000000000000000000" pitchFamily="2" charset="0"/>
              </a:rPr>
              <a:t>for the selectors of a component to keep the names consistent for all custom elements. Ex: app-root</a:t>
            </a:r>
          </a:p>
          <a:p>
            <a:pPr algn="just"/>
            <a:endParaRPr lang="en-US"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339123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3.2 Modules</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sp>
        <p:nvSpPr>
          <p:cNvPr id="5" name="TextBox 4">
            <a:extLst>
              <a:ext uri="{FF2B5EF4-FFF2-40B4-BE49-F238E27FC236}">
                <a16:creationId xmlns:a16="http://schemas.microsoft.com/office/drawing/2014/main" id="{A34CE8E4-EB3B-45CE-9079-01BCCFB61CEA}"/>
              </a:ext>
            </a:extLst>
          </p:cNvPr>
          <p:cNvSpPr txBox="1"/>
          <p:nvPr/>
        </p:nvSpPr>
        <p:spPr>
          <a:xfrm>
            <a:off x="838200" y="1363960"/>
            <a:ext cx="9998710" cy="3139321"/>
          </a:xfrm>
          <a:prstGeom prst="rect">
            <a:avLst/>
          </a:prstGeom>
          <a:noFill/>
        </p:spPr>
        <p:txBody>
          <a:bodyPr wrap="square" rtlCol="0">
            <a:spAutoFit/>
          </a:bodyPr>
          <a:lstStyle/>
          <a:p>
            <a:pPr algn="just"/>
            <a:r>
              <a:rPr lang="en-US" i="0" dirty="0">
                <a:solidFill>
                  <a:srgbClr val="000000"/>
                </a:solidFill>
                <a:effectLst/>
                <a:latin typeface="Roboto" panose="02000000000000000000" pitchFamily="2" charset="0"/>
              </a:rPr>
              <a:t>Modules in Angular are used to organize the application. </a:t>
            </a:r>
          </a:p>
          <a:p>
            <a:pPr algn="just"/>
            <a:r>
              <a:rPr lang="en-US" i="0" dirty="0">
                <a:solidFill>
                  <a:srgbClr val="000000"/>
                </a:solidFill>
                <a:effectLst/>
                <a:latin typeface="Roboto" panose="02000000000000000000" pitchFamily="2" charset="0"/>
              </a:rPr>
              <a:t>It sets the execution context of an Angular application.</a:t>
            </a:r>
          </a:p>
          <a:p>
            <a:pPr algn="just"/>
            <a:endParaRPr lang="en-US" i="0" dirty="0">
              <a:solidFill>
                <a:srgbClr val="000000"/>
              </a:solidFill>
              <a:effectLst/>
              <a:latin typeface="Roboto" panose="02000000000000000000" pitchFamily="2" charset="0"/>
            </a:endParaRPr>
          </a:p>
          <a:p>
            <a:pPr algn="just"/>
            <a:r>
              <a:rPr lang="en-US" i="0" dirty="0">
                <a:solidFill>
                  <a:srgbClr val="000000"/>
                </a:solidFill>
                <a:effectLst/>
                <a:latin typeface="Roboto" panose="02000000000000000000" pitchFamily="2" charset="0"/>
              </a:rPr>
              <a:t>A module in Angular is a class with the </a:t>
            </a:r>
            <a:r>
              <a:rPr lang="en-US" b="1" i="0" dirty="0">
                <a:solidFill>
                  <a:srgbClr val="000000"/>
                </a:solidFill>
                <a:effectLst/>
                <a:latin typeface="Roboto" panose="02000000000000000000" pitchFamily="2" charset="0"/>
              </a:rPr>
              <a:t>@NgModule </a:t>
            </a:r>
            <a:r>
              <a:rPr lang="en-US" i="0" dirty="0">
                <a:solidFill>
                  <a:srgbClr val="000000"/>
                </a:solidFill>
                <a:effectLst/>
                <a:latin typeface="Roboto" panose="02000000000000000000" pitchFamily="2" charset="0"/>
              </a:rPr>
              <a:t>decorator added to it. @NgModule metadata will contain the </a:t>
            </a:r>
            <a:r>
              <a:rPr lang="en-US" b="1" i="0" dirty="0">
                <a:solidFill>
                  <a:srgbClr val="000000"/>
                </a:solidFill>
                <a:effectLst/>
                <a:latin typeface="Roboto" panose="02000000000000000000" pitchFamily="2" charset="0"/>
              </a:rPr>
              <a:t>declarations</a:t>
            </a:r>
            <a:r>
              <a:rPr lang="en-US" i="0" dirty="0">
                <a:solidFill>
                  <a:srgbClr val="000000"/>
                </a:solidFill>
                <a:effectLst/>
                <a:latin typeface="Roboto" panose="02000000000000000000" pitchFamily="2" charset="0"/>
              </a:rPr>
              <a:t> of components, pipes, directives, services that are to be used across the application.</a:t>
            </a:r>
          </a:p>
          <a:p>
            <a:pPr algn="just"/>
            <a:endParaRPr lang="en-US" i="0" dirty="0">
              <a:solidFill>
                <a:srgbClr val="000000"/>
              </a:solidFill>
              <a:effectLst/>
              <a:latin typeface="Roboto" panose="02000000000000000000" pitchFamily="2" charset="0"/>
            </a:endParaRPr>
          </a:p>
          <a:p>
            <a:pPr algn="just"/>
            <a:r>
              <a:rPr lang="en-US" i="0" dirty="0">
                <a:solidFill>
                  <a:srgbClr val="000000"/>
                </a:solidFill>
                <a:effectLst/>
                <a:latin typeface="Roboto" panose="02000000000000000000" pitchFamily="2" charset="0"/>
              </a:rPr>
              <a:t>Every Angular application should have </a:t>
            </a:r>
            <a:r>
              <a:rPr lang="en-US" b="1" i="0" dirty="0">
                <a:solidFill>
                  <a:srgbClr val="000000"/>
                </a:solidFill>
                <a:effectLst/>
                <a:latin typeface="Roboto" panose="02000000000000000000" pitchFamily="2" charset="0"/>
              </a:rPr>
              <a:t>one root module</a:t>
            </a:r>
            <a:r>
              <a:rPr lang="en-US" i="0" dirty="0">
                <a:solidFill>
                  <a:srgbClr val="000000"/>
                </a:solidFill>
                <a:effectLst/>
                <a:latin typeface="Roboto" panose="02000000000000000000" pitchFamily="2" charset="0"/>
              </a:rPr>
              <a:t> which is loaded first to launch the application.</a:t>
            </a:r>
          </a:p>
          <a:p>
            <a:pPr algn="just"/>
            <a:endParaRPr lang="en-US" i="0" dirty="0">
              <a:solidFill>
                <a:srgbClr val="000000"/>
              </a:solidFill>
              <a:effectLst/>
              <a:latin typeface="Roboto" panose="02000000000000000000" pitchFamily="2" charset="0"/>
            </a:endParaRPr>
          </a:p>
          <a:p>
            <a:pPr algn="just"/>
            <a:r>
              <a:rPr lang="en-US" i="0" dirty="0">
                <a:solidFill>
                  <a:srgbClr val="000000"/>
                </a:solidFill>
                <a:effectLst/>
                <a:latin typeface="Roboto" panose="02000000000000000000" pitchFamily="2" charset="0"/>
              </a:rPr>
              <a:t>Submodules should be configured in the root module.</a:t>
            </a:r>
          </a:p>
        </p:txBody>
      </p:sp>
    </p:spTree>
    <p:extLst>
      <p:ext uri="{BB962C8B-B14F-4D97-AF65-F5344CB8AC3E}">
        <p14:creationId xmlns:p14="http://schemas.microsoft.com/office/powerpoint/2010/main" val="2971165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a:xfrm>
            <a:off x="648931" y="2438400"/>
            <a:ext cx="3505494" cy="3785419"/>
          </a:xfrm>
        </p:spPr>
        <p:txBody>
          <a:bodyPr>
            <a:normAutofit/>
          </a:bodyPr>
          <a:lstStyle/>
          <a:p>
            <a:pPr marL="0" indent="0">
              <a:buNone/>
            </a:pPr>
            <a:endParaRPr lang="en-US" sz="2000">
              <a:latin typeface="Roboto" panose="02000000000000000000" pitchFamily="2" charset="0"/>
            </a:endParaRPr>
          </a:p>
          <a:p>
            <a:pPr marL="0" indent="0">
              <a:buNone/>
            </a:pPr>
            <a:endParaRPr lang="en-US" sz="2000">
              <a:latin typeface="Roboto" panose="02000000000000000000" pitchFamily="2" charset="0"/>
            </a:endParaRP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3DCDA93-6A9C-4129-9436-0E6B620E4B8A}"/>
              </a:ext>
            </a:extLst>
          </p:cNvPr>
          <p:cNvSpPr txBox="1"/>
          <p:nvPr/>
        </p:nvSpPr>
        <p:spPr>
          <a:xfrm>
            <a:off x="227877" y="335522"/>
            <a:ext cx="3505494" cy="6463308"/>
          </a:xfrm>
          <a:prstGeom prst="rect">
            <a:avLst/>
          </a:prstGeom>
          <a:noFill/>
        </p:spPr>
        <p:txBody>
          <a:bodyPr wrap="square" rtlCol="0">
            <a:spAutoFit/>
          </a:bodyPr>
          <a:lstStyle/>
          <a:p>
            <a:r>
              <a:rPr lang="en-US" dirty="0"/>
              <a:t>imports </a:t>
            </a:r>
            <a:r>
              <a:rPr lang="en-US" b="1" dirty="0" err="1"/>
              <a:t>BrowserModule</a:t>
            </a:r>
            <a:r>
              <a:rPr lang="en-US" dirty="0"/>
              <a:t> class which is needed to run the application inside the browser</a:t>
            </a:r>
          </a:p>
          <a:p>
            <a:endParaRPr lang="en-US" dirty="0"/>
          </a:p>
          <a:p>
            <a:r>
              <a:rPr lang="en-US" dirty="0"/>
              <a:t>imports </a:t>
            </a:r>
            <a:r>
              <a:rPr lang="en-US" b="1" dirty="0" err="1"/>
              <a:t>NgModule</a:t>
            </a:r>
            <a:r>
              <a:rPr lang="en-US" dirty="0"/>
              <a:t> class to define metadata of the module</a:t>
            </a:r>
          </a:p>
          <a:p>
            <a:endParaRPr lang="en-US" dirty="0"/>
          </a:p>
          <a:p>
            <a:r>
              <a:rPr lang="en-US" dirty="0"/>
              <a:t>imports </a:t>
            </a:r>
            <a:r>
              <a:rPr lang="en-US" b="1" dirty="0" err="1"/>
              <a:t>AppComponent</a:t>
            </a:r>
            <a:r>
              <a:rPr lang="en-US" dirty="0"/>
              <a:t> class from </a:t>
            </a:r>
            <a:r>
              <a:rPr lang="en-US" dirty="0" err="1"/>
              <a:t>app.component.ts</a:t>
            </a:r>
            <a:r>
              <a:rPr lang="en-US" dirty="0"/>
              <a:t> file. No need to mention the .</a:t>
            </a:r>
            <a:r>
              <a:rPr lang="en-US" dirty="0" err="1"/>
              <a:t>ts</a:t>
            </a:r>
            <a:r>
              <a:rPr lang="en-US" dirty="0"/>
              <a:t> extension as Angular by default considers the file as a .</a:t>
            </a:r>
            <a:r>
              <a:rPr lang="en-US" dirty="0" err="1"/>
              <a:t>ts</a:t>
            </a:r>
            <a:r>
              <a:rPr lang="en-US" dirty="0"/>
              <a:t> file</a:t>
            </a:r>
          </a:p>
          <a:p>
            <a:endParaRPr lang="en-US" dirty="0"/>
          </a:p>
          <a:p>
            <a:r>
              <a:rPr lang="en-US" b="1" dirty="0"/>
              <a:t>declarations</a:t>
            </a:r>
            <a:r>
              <a:rPr lang="en-US" dirty="0"/>
              <a:t> property should contain all user-defined components, directives, pipes classes to be used across the application. We have added our </a:t>
            </a:r>
            <a:r>
              <a:rPr lang="en-US" dirty="0" err="1"/>
              <a:t>AppComponent</a:t>
            </a:r>
            <a:r>
              <a:rPr lang="en-US" dirty="0"/>
              <a:t> class here</a:t>
            </a:r>
          </a:p>
          <a:p>
            <a:endParaRPr lang="en-US" dirty="0"/>
          </a:p>
          <a:p>
            <a:r>
              <a:rPr lang="en-US" b="1" dirty="0"/>
              <a:t>imports</a:t>
            </a:r>
            <a:r>
              <a:rPr lang="en-US" dirty="0"/>
              <a:t> property should contain all module classes to be used across the application</a:t>
            </a:r>
          </a:p>
        </p:txBody>
      </p:sp>
      <p:sp>
        <p:nvSpPr>
          <p:cNvPr id="10" name="TextBox 9">
            <a:extLst>
              <a:ext uri="{FF2B5EF4-FFF2-40B4-BE49-F238E27FC236}">
                <a16:creationId xmlns:a16="http://schemas.microsoft.com/office/drawing/2014/main" id="{43B860A1-63D9-4376-9086-1D3400FD3C0F}"/>
              </a:ext>
            </a:extLst>
          </p:cNvPr>
          <p:cNvSpPr txBox="1"/>
          <p:nvPr/>
        </p:nvSpPr>
        <p:spPr>
          <a:xfrm>
            <a:off x="7510134" y="5927639"/>
            <a:ext cx="1534266" cy="369332"/>
          </a:xfrm>
          <a:prstGeom prst="rect">
            <a:avLst/>
          </a:prstGeom>
          <a:noFill/>
        </p:spPr>
        <p:txBody>
          <a:bodyPr wrap="none" rtlCol="0">
            <a:spAutoFit/>
          </a:bodyPr>
          <a:lstStyle/>
          <a:p>
            <a:r>
              <a:rPr lang="en-US" dirty="0" err="1"/>
              <a:t>app.module.ts</a:t>
            </a:r>
            <a:endParaRPr lang="en-US" dirty="0"/>
          </a:p>
        </p:txBody>
      </p:sp>
      <p:pic>
        <p:nvPicPr>
          <p:cNvPr id="4" name="Picture 3">
            <a:extLst>
              <a:ext uri="{FF2B5EF4-FFF2-40B4-BE49-F238E27FC236}">
                <a16:creationId xmlns:a16="http://schemas.microsoft.com/office/drawing/2014/main" id="{5E4682A3-2E99-46B9-AD52-83C415685CEB}"/>
              </a:ext>
            </a:extLst>
          </p:cNvPr>
          <p:cNvPicPr>
            <a:picLocks noChangeAspect="1"/>
          </p:cNvPicPr>
          <p:nvPr/>
        </p:nvPicPr>
        <p:blipFill>
          <a:blip r:embed="rId2"/>
          <a:stretch>
            <a:fillRect/>
          </a:stretch>
        </p:blipFill>
        <p:spPr>
          <a:xfrm>
            <a:off x="5108575" y="557784"/>
            <a:ext cx="6578600" cy="5042916"/>
          </a:xfrm>
          <a:prstGeom prst="rect">
            <a:avLst/>
          </a:prstGeom>
        </p:spPr>
      </p:pic>
    </p:spTree>
    <p:extLst>
      <p:ext uri="{BB962C8B-B14F-4D97-AF65-F5344CB8AC3E}">
        <p14:creationId xmlns:p14="http://schemas.microsoft.com/office/powerpoint/2010/main" val="76712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1.1 About Angular</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rmAutofit/>
          </a:bodyPr>
          <a:lstStyle/>
          <a:p>
            <a:pPr algn="just"/>
            <a:r>
              <a:rPr lang="en-US" sz="1800" b="0" i="0" dirty="0">
                <a:solidFill>
                  <a:srgbClr val="000000"/>
                </a:solidFill>
                <a:effectLst/>
                <a:latin typeface="Roboto" panose="02000000000000000000" pitchFamily="2" charset="0"/>
              </a:rPr>
              <a:t>Angular is one of the most powerful and performance-efficient JavaScript frameworks to build </a:t>
            </a:r>
            <a:r>
              <a:rPr lang="en-US" sz="1800" b="1" i="0" dirty="0">
                <a:solidFill>
                  <a:srgbClr val="000000"/>
                </a:solidFill>
                <a:effectLst/>
                <a:latin typeface="Roboto" panose="02000000000000000000" pitchFamily="2" charset="0"/>
              </a:rPr>
              <a:t>single-page applications </a:t>
            </a:r>
            <a:r>
              <a:rPr lang="en-US" sz="1800" b="0" i="0" dirty="0">
                <a:solidFill>
                  <a:srgbClr val="000000"/>
                </a:solidFill>
                <a:effectLst/>
                <a:latin typeface="Roboto" panose="02000000000000000000" pitchFamily="2" charset="0"/>
              </a:rPr>
              <a:t>for both web and mobile. The powerful features of Angular allow us to create complex, customizable, modern, responsive, and user-friendly web applications. </a:t>
            </a:r>
          </a:p>
          <a:p>
            <a:pPr algn="just"/>
            <a:r>
              <a:rPr lang="en-US" sz="1800" b="0" i="0" dirty="0">
                <a:solidFill>
                  <a:srgbClr val="000000"/>
                </a:solidFill>
                <a:effectLst/>
                <a:latin typeface="Roboto" panose="02000000000000000000" pitchFamily="2" charset="0"/>
              </a:rPr>
              <a:t>Angular follows a </a:t>
            </a:r>
            <a:r>
              <a:rPr lang="en-US" sz="1800" b="1" i="0" dirty="0">
                <a:solidFill>
                  <a:srgbClr val="000000"/>
                </a:solidFill>
                <a:effectLst/>
                <a:latin typeface="Roboto" panose="02000000000000000000" pitchFamily="2" charset="0"/>
              </a:rPr>
              <a:t>component-oriented</a:t>
            </a:r>
            <a:r>
              <a:rPr lang="en-US" sz="1800" b="0" i="0" dirty="0">
                <a:solidFill>
                  <a:srgbClr val="000000"/>
                </a:solidFill>
                <a:effectLst/>
                <a:latin typeface="Roboto" panose="02000000000000000000" pitchFamily="2" charset="0"/>
              </a:rPr>
              <a:t> application design pattern to develop completely reusable and modularized web applications. </a:t>
            </a:r>
          </a:p>
          <a:p>
            <a:pPr algn="just"/>
            <a:r>
              <a:rPr lang="en-US" sz="1800" b="0" i="0" dirty="0">
                <a:solidFill>
                  <a:srgbClr val="000000"/>
                </a:solidFill>
                <a:effectLst/>
                <a:latin typeface="Roboto" panose="02000000000000000000" pitchFamily="2" charset="0"/>
              </a:rPr>
              <a:t>Popular web platforms like Google </a:t>
            </a:r>
            <a:r>
              <a:rPr lang="en-US" sz="1800" b="0" i="0" dirty="0" err="1">
                <a:solidFill>
                  <a:srgbClr val="000000"/>
                </a:solidFill>
                <a:effectLst/>
                <a:latin typeface="Roboto" panose="02000000000000000000" pitchFamily="2" charset="0"/>
              </a:rPr>
              <a:t>Adwords</a:t>
            </a:r>
            <a:r>
              <a:rPr lang="en-US" sz="1800" b="0" i="0" dirty="0">
                <a:solidFill>
                  <a:srgbClr val="000000"/>
                </a:solidFill>
                <a:effectLst/>
                <a:latin typeface="Roboto" panose="02000000000000000000" pitchFamily="2" charset="0"/>
              </a:rPr>
              <a:t>, Google Fiber, </a:t>
            </a:r>
            <a:r>
              <a:rPr lang="en-US" sz="1800" b="0" i="0" dirty="0" err="1">
                <a:solidFill>
                  <a:srgbClr val="000000"/>
                </a:solidFill>
                <a:effectLst/>
                <a:latin typeface="Roboto" panose="02000000000000000000" pitchFamily="2" charset="0"/>
              </a:rPr>
              <a:t>Adsense</a:t>
            </a:r>
            <a:r>
              <a:rPr lang="en-US" sz="1800" b="0" i="0" dirty="0">
                <a:solidFill>
                  <a:srgbClr val="000000"/>
                </a:solidFill>
                <a:effectLst/>
                <a:latin typeface="Roboto" panose="02000000000000000000" pitchFamily="2" charset="0"/>
              </a:rPr>
              <a:t> have built their user interfaces using Angular.</a:t>
            </a:r>
          </a:p>
        </p:txBody>
      </p:sp>
    </p:spTree>
    <p:extLst>
      <p:ext uri="{BB962C8B-B14F-4D97-AF65-F5344CB8AC3E}">
        <p14:creationId xmlns:p14="http://schemas.microsoft.com/office/powerpoint/2010/main" val="1438972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a:xfrm>
            <a:off x="648931" y="2438400"/>
            <a:ext cx="3505494" cy="3785419"/>
          </a:xfrm>
        </p:spPr>
        <p:txBody>
          <a:bodyPr>
            <a:normAutofit/>
          </a:bodyPr>
          <a:lstStyle/>
          <a:p>
            <a:pPr marL="0" indent="0">
              <a:buNone/>
            </a:pPr>
            <a:endParaRPr lang="en-US" sz="2000">
              <a:latin typeface="Roboto" panose="02000000000000000000" pitchFamily="2" charset="0"/>
            </a:endParaRPr>
          </a:p>
          <a:p>
            <a:pPr marL="0" indent="0">
              <a:buNone/>
            </a:pPr>
            <a:endParaRPr lang="en-US" sz="2000">
              <a:latin typeface="Roboto" panose="02000000000000000000" pitchFamily="2" charset="0"/>
            </a:endParaRP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3DCDA93-6A9C-4129-9436-0E6B620E4B8A}"/>
              </a:ext>
            </a:extLst>
          </p:cNvPr>
          <p:cNvSpPr txBox="1"/>
          <p:nvPr/>
        </p:nvSpPr>
        <p:spPr>
          <a:xfrm>
            <a:off x="227877" y="335522"/>
            <a:ext cx="3505494" cy="3139321"/>
          </a:xfrm>
          <a:prstGeom prst="rect">
            <a:avLst/>
          </a:prstGeom>
          <a:noFill/>
        </p:spPr>
        <p:txBody>
          <a:bodyPr wrap="square" rtlCol="0">
            <a:spAutoFit/>
          </a:bodyPr>
          <a:lstStyle/>
          <a:p>
            <a:r>
              <a:rPr lang="en-US" b="1" dirty="0"/>
              <a:t>providers</a:t>
            </a:r>
            <a:r>
              <a:rPr lang="en-US" dirty="0"/>
              <a:t>' property should contain all service classes. You will learn about the services later in this course</a:t>
            </a:r>
          </a:p>
          <a:p>
            <a:endParaRPr lang="en-US" dirty="0"/>
          </a:p>
          <a:p>
            <a:r>
              <a:rPr lang="en-US" b="1" dirty="0"/>
              <a:t>bootstrap</a:t>
            </a:r>
            <a:r>
              <a:rPr lang="en-US" dirty="0"/>
              <a:t> declaration should contain the root component to load. In this example, </a:t>
            </a:r>
            <a:r>
              <a:rPr lang="en-US" dirty="0" err="1"/>
              <a:t>AppComponent</a:t>
            </a:r>
            <a:r>
              <a:rPr lang="en-US" dirty="0"/>
              <a:t> is the root component that will be loaded in the HTML page</a:t>
            </a:r>
          </a:p>
        </p:txBody>
      </p:sp>
      <p:sp>
        <p:nvSpPr>
          <p:cNvPr id="10" name="TextBox 9">
            <a:extLst>
              <a:ext uri="{FF2B5EF4-FFF2-40B4-BE49-F238E27FC236}">
                <a16:creationId xmlns:a16="http://schemas.microsoft.com/office/drawing/2014/main" id="{43B860A1-63D9-4376-9086-1D3400FD3C0F}"/>
              </a:ext>
            </a:extLst>
          </p:cNvPr>
          <p:cNvSpPr txBox="1"/>
          <p:nvPr/>
        </p:nvSpPr>
        <p:spPr>
          <a:xfrm>
            <a:off x="7510134" y="5927639"/>
            <a:ext cx="1534266" cy="369332"/>
          </a:xfrm>
          <a:prstGeom prst="rect">
            <a:avLst/>
          </a:prstGeom>
          <a:noFill/>
        </p:spPr>
        <p:txBody>
          <a:bodyPr wrap="none" rtlCol="0">
            <a:spAutoFit/>
          </a:bodyPr>
          <a:lstStyle/>
          <a:p>
            <a:r>
              <a:rPr lang="en-US" dirty="0" err="1"/>
              <a:t>app.module.ts</a:t>
            </a:r>
            <a:endParaRPr lang="en-US" dirty="0"/>
          </a:p>
        </p:txBody>
      </p:sp>
      <p:pic>
        <p:nvPicPr>
          <p:cNvPr id="4" name="Picture 3">
            <a:extLst>
              <a:ext uri="{FF2B5EF4-FFF2-40B4-BE49-F238E27FC236}">
                <a16:creationId xmlns:a16="http://schemas.microsoft.com/office/drawing/2014/main" id="{5E4682A3-2E99-46B9-AD52-83C415685CEB}"/>
              </a:ext>
            </a:extLst>
          </p:cNvPr>
          <p:cNvPicPr>
            <a:picLocks noChangeAspect="1"/>
          </p:cNvPicPr>
          <p:nvPr/>
        </p:nvPicPr>
        <p:blipFill>
          <a:blip r:embed="rId2"/>
          <a:stretch>
            <a:fillRect/>
          </a:stretch>
        </p:blipFill>
        <p:spPr>
          <a:xfrm>
            <a:off x="5108575" y="557784"/>
            <a:ext cx="6578600" cy="5042916"/>
          </a:xfrm>
          <a:prstGeom prst="rect">
            <a:avLst/>
          </a:prstGeom>
        </p:spPr>
      </p:pic>
    </p:spTree>
    <p:extLst>
      <p:ext uri="{BB962C8B-B14F-4D97-AF65-F5344CB8AC3E}">
        <p14:creationId xmlns:p14="http://schemas.microsoft.com/office/powerpoint/2010/main" val="1319629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BA9AE-4F4B-4F11-BAD0-72022E107DF8}"/>
              </a:ext>
            </a:extLst>
          </p:cNvPr>
          <p:cNvSpPr>
            <a:spLocks noGrp="1"/>
          </p:cNvSpPr>
          <p:nvPr>
            <p:ph idx="4294967295"/>
          </p:nvPr>
        </p:nvSpPr>
        <p:spPr>
          <a:xfrm>
            <a:off x="0" y="2438400"/>
            <a:ext cx="3505200" cy="3786188"/>
          </a:xfrm>
        </p:spPr>
        <p:txBody>
          <a:bodyPr>
            <a:normAutofit/>
          </a:bodyPr>
          <a:lstStyle/>
          <a:p>
            <a:pPr marL="0" indent="0">
              <a:buNone/>
            </a:pPr>
            <a:endParaRPr lang="en-US" sz="2000">
              <a:latin typeface="Roboto" panose="02000000000000000000" pitchFamily="2" charset="0"/>
            </a:endParaRPr>
          </a:p>
          <a:p>
            <a:pPr marL="0" indent="0">
              <a:buNone/>
            </a:pPr>
            <a:endParaRPr lang="en-US" sz="2000">
              <a:latin typeface="Roboto" panose="02000000000000000000" pitchFamily="2" charset="0"/>
            </a:endParaRPr>
          </a:p>
        </p:txBody>
      </p:sp>
      <p:sp>
        <p:nvSpPr>
          <p:cNvPr id="7" name="TextBox 6">
            <a:extLst>
              <a:ext uri="{FF2B5EF4-FFF2-40B4-BE49-F238E27FC236}">
                <a16:creationId xmlns:a16="http://schemas.microsoft.com/office/drawing/2014/main" id="{43DCDA93-6A9C-4129-9436-0E6B620E4B8A}"/>
              </a:ext>
            </a:extLst>
          </p:cNvPr>
          <p:cNvSpPr txBox="1"/>
          <p:nvPr/>
        </p:nvSpPr>
        <p:spPr>
          <a:xfrm>
            <a:off x="227877" y="335522"/>
            <a:ext cx="3610698" cy="5509200"/>
          </a:xfrm>
          <a:prstGeom prst="rect">
            <a:avLst/>
          </a:prstGeom>
          <a:noFill/>
        </p:spPr>
        <p:txBody>
          <a:bodyPr wrap="square" rtlCol="0">
            <a:spAutoFit/>
          </a:bodyPr>
          <a:lstStyle/>
          <a:p>
            <a:r>
              <a:rPr lang="en-US" sz="1600" dirty="0"/>
              <a:t>Line 1: imports </a:t>
            </a:r>
            <a:r>
              <a:rPr lang="en-US" sz="1600" b="1" dirty="0" err="1"/>
              <a:t>enableProdMode</a:t>
            </a:r>
            <a:r>
              <a:rPr lang="en-US" sz="1600" dirty="0"/>
              <a:t> from the core module</a:t>
            </a:r>
          </a:p>
          <a:p>
            <a:r>
              <a:rPr lang="en-US" sz="1600" dirty="0"/>
              <a:t>Line 2: import </a:t>
            </a:r>
            <a:r>
              <a:rPr lang="en-US" sz="1600" b="1" dirty="0" err="1"/>
              <a:t>platformBrowserDynamic</a:t>
            </a:r>
            <a:r>
              <a:rPr lang="en-US" sz="1600" dirty="0"/>
              <a:t> class which is used to compile the application based on the browser platform</a:t>
            </a:r>
          </a:p>
          <a:p>
            <a:r>
              <a:rPr lang="en-US" sz="1600" dirty="0"/>
              <a:t>Line 4: import </a:t>
            </a:r>
            <a:r>
              <a:rPr lang="en-US" sz="1600" b="1" dirty="0" err="1"/>
              <a:t>AppModule</a:t>
            </a:r>
            <a:r>
              <a:rPr lang="en-US" sz="1600" dirty="0"/>
              <a:t> which is the root module to bootstrap</a:t>
            </a:r>
          </a:p>
          <a:p>
            <a:r>
              <a:rPr lang="en-US" sz="1600" dirty="0"/>
              <a:t>Line 5: imports </a:t>
            </a:r>
            <a:r>
              <a:rPr lang="en-US" sz="1600" b="1" dirty="0"/>
              <a:t>environment</a:t>
            </a:r>
            <a:r>
              <a:rPr lang="en-US" sz="1600" dirty="0"/>
              <a:t> which is used to check whether the type of environment is production or development</a:t>
            </a:r>
          </a:p>
          <a:p>
            <a:r>
              <a:rPr lang="en-US" sz="1600" dirty="0"/>
              <a:t>Line 7: checks if you are working in a production environment or not</a:t>
            </a:r>
          </a:p>
          <a:p>
            <a:r>
              <a:rPr lang="en-US" sz="1600" dirty="0"/>
              <a:t>Line 8: </a:t>
            </a:r>
            <a:r>
              <a:rPr lang="en-US" sz="1600" b="1" dirty="0" err="1"/>
              <a:t>enableProdMode</a:t>
            </a:r>
            <a:r>
              <a:rPr lang="en-US" sz="1600" dirty="0"/>
              <a:t>() will enable production mode which will run the application faster</a:t>
            </a:r>
          </a:p>
          <a:p>
            <a:r>
              <a:rPr lang="en-US" sz="1600" dirty="0"/>
              <a:t>Line 11: </a:t>
            </a:r>
            <a:r>
              <a:rPr lang="en-US" sz="1600" b="1" dirty="0" err="1"/>
              <a:t>bootstrapModule</a:t>
            </a:r>
            <a:r>
              <a:rPr lang="en-US" sz="1600" dirty="0"/>
              <a:t>() method accepts root module name as a parameter which will load the given module i.e., </a:t>
            </a:r>
            <a:r>
              <a:rPr lang="en-US" sz="1600" dirty="0" err="1"/>
              <a:t>AppModule</a:t>
            </a:r>
            <a:r>
              <a:rPr lang="en-US" sz="1600" dirty="0"/>
              <a:t> after compilation</a:t>
            </a:r>
          </a:p>
        </p:txBody>
      </p:sp>
      <p:sp>
        <p:nvSpPr>
          <p:cNvPr id="10" name="TextBox 9">
            <a:extLst>
              <a:ext uri="{FF2B5EF4-FFF2-40B4-BE49-F238E27FC236}">
                <a16:creationId xmlns:a16="http://schemas.microsoft.com/office/drawing/2014/main" id="{43B860A1-63D9-4376-9086-1D3400FD3C0F}"/>
              </a:ext>
            </a:extLst>
          </p:cNvPr>
          <p:cNvSpPr txBox="1"/>
          <p:nvPr/>
        </p:nvSpPr>
        <p:spPr>
          <a:xfrm>
            <a:off x="7598065" y="3962162"/>
            <a:ext cx="886653" cy="369332"/>
          </a:xfrm>
          <a:prstGeom prst="rect">
            <a:avLst/>
          </a:prstGeom>
          <a:noFill/>
        </p:spPr>
        <p:txBody>
          <a:bodyPr wrap="none" rtlCol="0">
            <a:spAutoFit/>
          </a:bodyPr>
          <a:lstStyle/>
          <a:p>
            <a:r>
              <a:rPr lang="en-US" dirty="0" err="1"/>
              <a:t>Main.ts</a:t>
            </a:r>
            <a:endParaRPr lang="en-US" dirty="0"/>
          </a:p>
        </p:txBody>
      </p:sp>
      <p:pic>
        <p:nvPicPr>
          <p:cNvPr id="5" name="Picture 4">
            <a:extLst>
              <a:ext uri="{FF2B5EF4-FFF2-40B4-BE49-F238E27FC236}">
                <a16:creationId xmlns:a16="http://schemas.microsoft.com/office/drawing/2014/main" id="{CA3516B2-338B-41C3-8E15-520B415048AF}"/>
              </a:ext>
            </a:extLst>
          </p:cNvPr>
          <p:cNvPicPr>
            <a:picLocks noChangeAspect="1"/>
          </p:cNvPicPr>
          <p:nvPr/>
        </p:nvPicPr>
        <p:blipFill>
          <a:blip r:embed="rId2"/>
          <a:stretch>
            <a:fillRect/>
          </a:stretch>
        </p:blipFill>
        <p:spPr>
          <a:xfrm>
            <a:off x="4245699" y="561029"/>
            <a:ext cx="7591386" cy="3062288"/>
          </a:xfrm>
          <a:prstGeom prst="rect">
            <a:avLst/>
          </a:prstGeom>
        </p:spPr>
      </p:pic>
    </p:spTree>
    <p:extLst>
      <p:ext uri="{BB962C8B-B14F-4D97-AF65-F5344CB8AC3E}">
        <p14:creationId xmlns:p14="http://schemas.microsoft.com/office/powerpoint/2010/main" val="1978277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BA9AE-4F4B-4F11-BAD0-72022E107DF8}"/>
              </a:ext>
            </a:extLst>
          </p:cNvPr>
          <p:cNvSpPr>
            <a:spLocks noGrp="1"/>
          </p:cNvSpPr>
          <p:nvPr>
            <p:ph idx="4294967295"/>
          </p:nvPr>
        </p:nvSpPr>
        <p:spPr>
          <a:xfrm>
            <a:off x="0" y="2438400"/>
            <a:ext cx="3505200" cy="3786188"/>
          </a:xfrm>
        </p:spPr>
        <p:txBody>
          <a:bodyPr>
            <a:normAutofit/>
          </a:bodyPr>
          <a:lstStyle/>
          <a:p>
            <a:pPr marL="0" indent="0">
              <a:buNone/>
            </a:pPr>
            <a:endParaRPr lang="en-US" sz="2000">
              <a:latin typeface="Roboto" panose="02000000000000000000" pitchFamily="2" charset="0"/>
            </a:endParaRPr>
          </a:p>
          <a:p>
            <a:pPr marL="0" indent="0">
              <a:buNone/>
            </a:pPr>
            <a:endParaRPr lang="en-US" sz="2000">
              <a:latin typeface="Roboto" panose="02000000000000000000" pitchFamily="2" charset="0"/>
            </a:endParaRPr>
          </a:p>
        </p:txBody>
      </p:sp>
      <p:sp>
        <p:nvSpPr>
          <p:cNvPr id="7" name="TextBox 6">
            <a:extLst>
              <a:ext uri="{FF2B5EF4-FFF2-40B4-BE49-F238E27FC236}">
                <a16:creationId xmlns:a16="http://schemas.microsoft.com/office/drawing/2014/main" id="{43DCDA93-6A9C-4129-9436-0E6B620E4B8A}"/>
              </a:ext>
            </a:extLst>
          </p:cNvPr>
          <p:cNvSpPr txBox="1"/>
          <p:nvPr/>
        </p:nvSpPr>
        <p:spPr>
          <a:xfrm>
            <a:off x="130823" y="1535672"/>
            <a:ext cx="3610698" cy="1569660"/>
          </a:xfrm>
          <a:prstGeom prst="rect">
            <a:avLst/>
          </a:prstGeom>
          <a:noFill/>
        </p:spPr>
        <p:txBody>
          <a:bodyPr wrap="square" rtlCol="0">
            <a:spAutoFit/>
          </a:bodyPr>
          <a:lstStyle/>
          <a:p>
            <a:r>
              <a:rPr lang="en-US" sz="1600" b="1" i="0" dirty="0">
                <a:solidFill>
                  <a:srgbClr val="000000"/>
                </a:solidFill>
                <a:effectLst/>
                <a:latin typeface="Roboto" panose="02000000000000000000" pitchFamily="2" charset="0"/>
              </a:rPr>
              <a:t>&lt;app-root&gt; </a:t>
            </a:r>
            <a:r>
              <a:rPr lang="en-US" sz="1600" b="0" i="0" dirty="0">
                <a:solidFill>
                  <a:srgbClr val="000000"/>
                </a:solidFill>
                <a:effectLst/>
                <a:latin typeface="Roboto" panose="02000000000000000000" pitchFamily="2" charset="0"/>
              </a:rPr>
              <a:t>loads the root component in the HTML page.</a:t>
            </a:r>
          </a:p>
          <a:p>
            <a:r>
              <a:rPr lang="en-US" sz="1600" b="0" i="0" dirty="0">
                <a:solidFill>
                  <a:srgbClr val="000000"/>
                </a:solidFill>
                <a:effectLst/>
                <a:latin typeface="Roboto" panose="02000000000000000000" pitchFamily="2" charset="0"/>
              </a:rPr>
              <a:t> app-root is the selector name given to the component. This will execute the component and renders the template inside the browser. </a:t>
            </a:r>
            <a:endParaRPr lang="en-US" sz="1600" dirty="0"/>
          </a:p>
        </p:txBody>
      </p:sp>
      <p:sp>
        <p:nvSpPr>
          <p:cNvPr id="10" name="TextBox 9">
            <a:extLst>
              <a:ext uri="{FF2B5EF4-FFF2-40B4-BE49-F238E27FC236}">
                <a16:creationId xmlns:a16="http://schemas.microsoft.com/office/drawing/2014/main" id="{43B860A1-63D9-4376-9086-1D3400FD3C0F}"/>
              </a:ext>
            </a:extLst>
          </p:cNvPr>
          <p:cNvSpPr txBox="1"/>
          <p:nvPr/>
        </p:nvSpPr>
        <p:spPr>
          <a:xfrm>
            <a:off x="7588540" y="4062412"/>
            <a:ext cx="1188980" cy="369332"/>
          </a:xfrm>
          <a:prstGeom prst="rect">
            <a:avLst/>
          </a:prstGeom>
          <a:noFill/>
        </p:spPr>
        <p:txBody>
          <a:bodyPr wrap="none" rtlCol="0">
            <a:spAutoFit/>
          </a:bodyPr>
          <a:lstStyle/>
          <a:p>
            <a:r>
              <a:rPr lang="en-US" dirty="0"/>
              <a:t>Index.html</a:t>
            </a:r>
          </a:p>
        </p:txBody>
      </p:sp>
      <p:pic>
        <p:nvPicPr>
          <p:cNvPr id="4" name="Picture 3">
            <a:extLst>
              <a:ext uri="{FF2B5EF4-FFF2-40B4-BE49-F238E27FC236}">
                <a16:creationId xmlns:a16="http://schemas.microsoft.com/office/drawing/2014/main" id="{AE22B920-E96F-446D-979A-4F46B1CF7FBE}"/>
              </a:ext>
            </a:extLst>
          </p:cNvPr>
          <p:cNvPicPr>
            <a:picLocks noChangeAspect="1"/>
          </p:cNvPicPr>
          <p:nvPr/>
        </p:nvPicPr>
        <p:blipFill>
          <a:blip r:embed="rId2"/>
          <a:stretch>
            <a:fillRect/>
          </a:stretch>
        </p:blipFill>
        <p:spPr>
          <a:xfrm>
            <a:off x="4066452" y="414337"/>
            <a:ext cx="7810500" cy="3648075"/>
          </a:xfrm>
          <a:prstGeom prst="rect">
            <a:avLst/>
          </a:prstGeom>
        </p:spPr>
      </p:pic>
    </p:spTree>
    <p:extLst>
      <p:ext uri="{BB962C8B-B14F-4D97-AF65-F5344CB8AC3E}">
        <p14:creationId xmlns:p14="http://schemas.microsoft.com/office/powerpoint/2010/main" val="301200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3.2 Module</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sp>
        <p:nvSpPr>
          <p:cNvPr id="5" name="TextBox 4">
            <a:extLst>
              <a:ext uri="{FF2B5EF4-FFF2-40B4-BE49-F238E27FC236}">
                <a16:creationId xmlns:a16="http://schemas.microsoft.com/office/drawing/2014/main" id="{A34CE8E4-EB3B-45CE-9079-01BCCFB61CEA}"/>
              </a:ext>
            </a:extLst>
          </p:cNvPr>
          <p:cNvSpPr txBox="1"/>
          <p:nvPr/>
        </p:nvSpPr>
        <p:spPr>
          <a:xfrm>
            <a:off x="838200" y="1363960"/>
            <a:ext cx="9998710" cy="2031325"/>
          </a:xfrm>
          <a:prstGeom prst="rect">
            <a:avLst/>
          </a:prstGeom>
          <a:noFill/>
        </p:spPr>
        <p:txBody>
          <a:bodyPr wrap="square" rtlCol="0">
            <a:spAutoFit/>
          </a:bodyPr>
          <a:lstStyle/>
          <a:p>
            <a:pPr algn="just"/>
            <a:r>
              <a:rPr lang="en-US" b="1" i="0" u="sng" dirty="0">
                <a:solidFill>
                  <a:srgbClr val="000000"/>
                </a:solidFill>
                <a:effectLst/>
                <a:latin typeface="Roboto" panose="02000000000000000000" pitchFamily="2" charset="0"/>
              </a:rPr>
              <a:t>Best Practices - Coding Style Rules</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 Always add a </a:t>
            </a:r>
            <a:r>
              <a:rPr lang="en-US" b="1" i="0" dirty="0">
                <a:solidFill>
                  <a:srgbClr val="000000"/>
                </a:solidFill>
                <a:effectLst/>
                <a:latin typeface="Roboto" panose="02000000000000000000" pitchFamily="2" charset="0"/>
              </a:rPr>
              <a:t>Module</a:t>
            </a:r>
            <a:r>
              <a:rPr lang="en-US" b="0" i="0" dirty="0">
                <a:solidFill>
                  <a:srgbClr val="000000"/>
                </a:solidFill>
                <a:effectLst/>
                <a:latin typeface="Roboto" panose="02000000000000000000" pitchFamily="2" charset="0"/>
              </a:rPr>
              <a:t> keyword to the end of the module class name which provides a consistent way to quickly identify the modules. Ex: </a:t>
            </a:r>
            <a:r>
              <a:rPr lang="en-US" b="0" i="0" dirty="0" err="1">
                <a:solidFill>
                  <a:srgbClr val="000000"/>
                </a:solidFill>
                <a:effectLst/>
                <a:latin typeface="Roboto" panose="02000000000000000000" pitchFamily="2" charset="0"/>
              </a:rPr>
              <a:t>AppModule</a:t>
            </a:r>
            <a:r>
              <a:rPr lang="en-US" b="0" i="0" dirty="0">
                <a:solidFill>
                  <a:srgbClr val="000000"/>
                </a:solidFill>
                <a:effectLst/>
                <a:latin typeface="Roboto" panose="02000000000000000000" pitchFamily="2" charset="0"/>
              </a:rPr>
              <a:t>.</a:t>
            </a:r>
          </a:p>
          <a:p>
            <a:pPr algn="just"/>
            <a:r>
              <a:rPr lang="en-US" b="0" i="0" dirty="0">
                <a:solidFill>
                  <a:srgbClr val="000000"/>
                </a:solidFill>
                <a:effectLst/>
                <a:latin typeface="Roboto" panose="02000000000000000000" pitchFamily="2" charset="0"/>
              </a:rPr>
              <a:t> Filename convention for modules should end with </a:t>
            </a:r>
            <a:r>
              <a:rPr lang="en-US" b="1" i="0" dirty="0" err="1">
                <a:solidFill>
                  <a:srgbClr val="000000"/>
                </a:solidFill>
                <a:effectLst/>
                <a:latin typeface="Roboto" panose="02000000000000000000" pitchFamily="2" charset="0"/>
              </a:rPr>
              <a:t>module.ts</a:t>
            </a:r>
            <a:endParaRPr lang="en-US" b="1"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 Always name the module with the feature name and the folder it resides in which provides a way to easily identify it.</a:t>
            </a:r>
          </a:p>
          <a:p>
            <a:pPr algn="just"/>
            <a:endParaRPr lang="en-US"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3439517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3.3 Creating a component</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pic>
        <p:nvPicPr>
          <p:cNvPr id="6" name="Picture 5">
            <a:extLst>
              <a:ext uri="{FF2B5EF4-FFF2-40B4-BE49-F238E27FC236}">
                <a16:creationId xmlns:a16="http://schemas.microsoft.com/office/drawing/2014/main" id="{57D6FE94-4200-402B-AEB2-F94BB717B901}"/>
              </a:ext>
            </a:extLst>
          </p:cNvPr>
          <p:cNvPicPr>
            <a:picLocks noChangeAspect="1"/>
          </p:cNvPicPr>
          <p:nvPr/>
        </p:nvPicPr>
        <p:blipFill>
          <a:blip r:embed="rId2"/>
          <a:stretch>
            <a:fillRect/>
          </a:stretch>
        </p:blipFill>
        <p:spPr>
          <a:xfrm>
            <a:off x="4051617" y="2408872"/>
            <a:ext cx="2524125" cy="333375"/>
          </a:xfrm>
          <a:prstGeom prst="rect">
            <a:avLst/>
          </a:prstGeom>
        </p:spPr>
      </p:pic>
      <p:sp>
        <p:nvSpPr>
          <p:cNvPr id="7" name="TextBox 6">
            <a:extLst>
              <a:ext uri="{FF2B5EF4-FFF2-40B4-BE49-F238E27FC236}">
                <a16:creationId xmlns:a16="http://schemas.microsoft.com/office/drawing/2014/main" id="{25123726-4630-4FA2-B5C2-8E67492284AC}"/>
              </a:ext>
            </a:extLst>
          </p:cNvPr>
          <p:cNvSpPr txBox="1"/>
          <p:nvPr/>
        </p:nvSpPr>
        <p:spPr>
          <a:xfrm>
            <a:off x="1168400" y="1690688"/>
            <a:ext cx="7483139" cy="369332"/>
          </a:xfrm>
          <a:prstGeom prst="rect">
            <a:avLst/>
          </a:prstGeom>
          <a:noFill/>
        </p:spPr>
        <p:txBody>
          <a:bodyPr wrap="none" rtlCol="0">
            <a:spAutoFit/>
          </a:bodyPr>
          <a:lstStyle/>
          <a:p>
            <a:r>
              <a:rPr lang="en-US" b="0" i="0" dirty="0">
                <a:solidFill>
                  <a:srgbClr val="000000"/>
                </a:solidFill>
                <a:effectLst/>
                <a:latin typeface="Roboto" panose="02000000000000000000" pitchFamily="2" charset="0"/>
              </a:rPr>
              <a:t> Create a new component called hello using the following CLI command</a:t>
            </a:r>
            <a:endParaRPr lang="en-US" dirty="0"/>
          </a:p>
        </p:txBody>
      </p:sp>
      <p:pic>
        <p:nvPicPr>
          <p:cNvPr id="9" name="Picture 8">
            <a:extLst>
              <a:ext uri="{FF2B5EF4-FFF2-40B4-BE49-F238E27FC236}">
                <a16:creationId xmlns:a16="http://schemas.microsoft.com/office/drawing/2014/main" id="{C82981F7-8CDB-471F-93D4-9A0369901291}"/>
              </a:ext>
            </a:extLst>
          </p:cNvPr>
          <p:cNvPicPr>
            <a:picLocks noChangeAspect="1"/>
          </p:cNvPicPr>
          <p:nvPr/>
        </p:nvPicPr>
        <p:blipFill>
          <a:blip r:embed="rId3"/>
          <a:stretch>
            <a:fillRect/>
          </a:stretch>
        </p:blipFill>
        <p:spPr>
          <a:xfrm>
            <a:off x="3862387" y="3495675"/>
            <a:ext cx="4067175" cy="2324100"/>
          </a:xfrm>
          <a:prstGeom prst="rect">
            <a:avLst/>
          </a:prstGeom>
        </p:spPr>
      </p:pic>
      <p:sp>
        <p:nvSpPr>
          <p:cNvPr id="10" name="TextBox 9">
            <a:extLst>
              <a:ext uri="{FF2B5EF4-FFF2-40B4-BE49-F238E27FC236}">
                <a16:creationId xmlns:a16="http://schemas.microsoft.com/office/drawing/2014/main" id="{C2D5F129-7EFC-4171-81FF-69C94329525B}"/>
              </a:ext>
            </a:extLst>
          </p:cNvPr>
          <p:cNvSpPr txBox="1"/>
          <p:nvPr/>
        </p:nvSpPr>
        <p:spPr>
          <a:xfrm>
            <a:off x="1428750" y="3091099"/>
            <a:ext cx="10153742" cy="369332"/>
          </a:xfrm>
          <a:prstGeom prst="rect">
            <a:avLst/>
          </a:prstGeom>
          <a:noFill/>
        </p:spPr>
        <p:txBody>
          <a:bodyPr wrap="none" rtlCol="0">
            <a:spAutoFit/>
          </a:bodyPr>
          <a:lstStyle/>
          <a:p>
            <a:r>
              <a:rPr lang="en-US" b="0" i="0" dirty="0">
                <a:solidFill>
                  <a:srgbClr val="000000"/>
                </a:solidFill>
                <a:effectLst/>
                <a:latin typeface="Roboto" panose="02000000000000000000" pitchFamily="2" charset="0"/>
              </a:rPr>
              <a:t>This command will create a new folder with the name hello with the following files placed inside it</a:t>
            </a:r>
            <a:endParaRPr lang="en-US" dirty="0"/>
          </a:p>
        </p:txBody>
      </p:sp>
      <p:sp>
        <p:nvSpPr>
          <p:cNvPr id="11" name="TextBox 10">
            <a:extLst>
              <a:ext uri="{FF2B5EF4-FFF2-40B4-BE49-F238E27FC236}">
                <a16:creationId xmlns:a16="http://schemas.microsoft.com/office/drawing/2014/main" id="{2FC71AE1-106D-45F9-8DB1-70CC56A314E3}"/>
              </a:ext>
            </a:extLst>
          </p:cNvPr>
          <p:cNvSpPr txBox="1"/>
          <p:nvPr/>
        </p:nvSpPr>
        <p:spPr>
          <a:xfrm>
            <a:off x="709690" y="5966144"/>
            <a:ext cx="6183296" cy="369332"/>
          </a:xfrm>
          <a:prstGeom prst="rect">
            <a:avLst/>
          </a:prstGeom>
          <a:noFill/>
        </p:spPr>
        <p:txBody>
          <a:bodyPr wrap="none" rtlCol="0">
            <a:spAutoFit/>
          </a:bodyPr>
          <a:lstStyle/>
          <a:p>
            <a:r>
              <a:rPr lang="en-US" dirty="0"/>
              <a:t>Check </a:t>
            </a:r>
            <a:r>
              <a:rPr lang="en-US" dirty="0" err="1"/>
              <a:t>app.module.ts</a:t>
            </a:r>
            <a:r>
              <a:rPr lang="en-US" dirty="0"/>
              <a:t> ,  component will be added in declarations</a:t>
            </a:r>
          </a:p>
        </p:txBody>
      </p:sp>
      <p:sp>
        <p:nvSpPr>
          <p:cNvPr id="12" name="TextBox 11">
            <a:extLst>
              <a:ext uri="{FF2B5EF4-FFF2-40B4-BE49-F238E27FC236}">
                <a16:creationId xmlns:a16="http://schemas.microsoft.com/office/drawing/2014/main" id="{EC4E4830-41D4-4BC7-8C19-8E6C5C01BCE6}"/>
              </a:ext>
            </a:extLst>
          </p:cNvPr>
          <p:cNvSpPr txBox="1"/>
          <p:nvPr/>
        </p:nvSpPr>
        <p:spPr>
          <a:xfrm>
            <a:off x="709690" y="6323332"/>
            <a:ext cx="11482310" cy="369332"/>
          </a:xfrm>
          <a:prstGeom prst="rect">
            <a:avLst/>
          </a:prstGeom>
          <a:noFill/>
        </p:spPr>
        <p:txBody>
          <a:bodyPr wrap="none" rtlCol="0">
            <a:spAutoFit/>
          </a:bodyPr>
          <a:lstStyle/>
          <a:p>
            <a:r>
              <a:rPr lang="en-US" dirty="0"/>
              <a:t>Change in index.html,  add component selector instead of root component selector, change in bootstrap in </a:t>
            </a:r>
            <a:r>
              <a:rPr lang="en-US" dirty="0" err="1"/>
              <a:t>app.module.ts</a:t>
            </a:r>
            <a:endParaRPr lang="en-US" dirty="0"/>
          </a:p>
        </p:txBody>
      </p:sp>
    </p:spTree>
    <p:extLst>
      <p:ext uri="{BB962C8B-B14F-4D97-AF65-F5344CB8AC3E}">
        <p14:creationId xmlns:p14="http://schemas.microsoft.com/office/powerpoint/2010/main" val="2437815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3.4 Templates</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sp>
        <p:nvSpPr>
          <p:cNvPr id="7" name="TextBox 6">
            <a:extLst>
              <a:ext uri="{FF2B5EF4-FFF2-40B4-BE49-F238E27FC236}">
                <a16:creationId xmlns:a16="http://schemas.microsoft.com/office/drawing/2014/main" id="{25123726-4630-4FA2-B5C2-8E67492284AC}"/>
              </a:ext>
            </a:extLst>
          </p:cNvPr>
          <p:cNvSpPr txBox="1"/>
          <p:nvPr/>
        </p:nvSpPr>
        <p:spPr>
          <a:xfrm>
            <a:off x="1168400" y="1690687"/>
            <a:ext cx="10261600" cy="3693319"/>
          </a:xfrm>
          <a:prstGeom prst="rect">
            <a:avLst/>
          </a:prstGeom>
          <a:noFill/>
        </p:spPr>
        <p:txBody>
          <a:bodyPr wrap="square" rtlCol="0">
            <a:spAutoFit/>
          </a:bodyPr>
          <a:lstStyle/>
          <a:p>
            <a:pPr algn="just"/>
            <a:r>
              <a:rPr lang="en-US" b="1" i="0" dirty="0">
                <a:solidFill>
                  <a:srgbClr val="000000"/>
                </a:solidFill>
                <a:effectLst/>
                <a:latin typeface="Roboto" panose="02000000000000000000" pitchFamily="2" charset="0"/>
              </a:rPr>
              <a:t>Introduction to Templates</a:t>
            </a:r>
            <a:endParaRPr lang="en-US" b="0" i="0" dirty="0">
              <a:solidFill>
                <a:srgbClr val="000000"/>
              </a:solidFill>
              <a:effectLst/>
              <a:latin typeface="Roboto" panose="02000000000000000000" pitchFamily="2" charset="0"/>
            </a:endParaRPr>
          </a:p>
          <a:p>
            <a:pPr algn="just">
              <a:buFont typeface="Arial" panose="020B0604020202020204" pitchFamily="34" charset="0"/>
              <a:buChar char="•"/>
            </a:pPr>
            <a:r>
              <a:rPr lang="en-US" b="0" i="0" dirty="0">
                <a:solidFill>
                  <a:srgbClr val="000000"/>
                </a:solidFill>
                <a:effectLst/>
                <a:latin typeface="Roboto" panose="02000000000000000000" pitchFamily="2" charset="0"/>
              </a:rPr>
              <a:t>Templates separate the </a:t>
            </a:r>
            <a:r>
              <a:rPr lang="en-US" b="1" i="0" dirty="0">
                <a:solidFill>
                  <a:srgbClr val="000000"/>
                </a:solidFill>
                <a:effectLst/>
                <a:latin typeface="Roboto" panose="02000000000000000000" pitchFamily="2" charset="0"/>
              </a:rPr>
              <a:t>view layer from the rest of the framework</a:t>
            </a:r>
            <a:r>
              <a:rPr lang="en-US" b="0" i="0" dirty="0">
                <a:solidFill>
                  <a:srgbClr val="000000"/>
                </a:solidFill>
                <a:effectLst/>
                <a:latin typeface="Roboto" panose="02000000000000000000" pitchFamily="2" charset="0"/>
              </a:rPr>
              <a:t>. </a:t>
            </a:r>
          </a:p>
          <a:p>
            <a:pPr algn="just">
              <a:buFont typeface="Arial" panose="020B0604020202020204" pitchFamily="34" charset="0"/>
              <a:buChar char="•"/>
            </a:pPr>
            <a:r>
              <a:rPr lang="en-US" b="0" i="0" dirty="0">
                <a:solidFill>
                  <a:srgbClr val="000000"/>
                </a:solidFill>
                <a:effectLst/>
                <a:latin typeface="Roboto" panose="02000000000000000000" pitchFamily="2" charset="0"/>
              </a:rPr>
              <a:t>You can change the view layer without breaking the application.</a:t>
            </a:r>
          </a:p>
          <a:p>
            <a:pPr algn="just">
              <a:buFont typeface="Arial" panose="020B0604020202020204" pitchFamily="34" charset="0"/>
              <a:buChar char="•"/>
            </a:pPr>
            <a:r>
              <a:rPr lang="en-US" b="0" i="0" dirty="0">
                <a:solidFill>
                  <a:srgbClr val="000000"/>
                </a:solidFill>
                <a:effectLst/>
                <a:latin typeface="Roboto" panose="02000000000000000000" pitchFamily="2" charset="0"/>
              </a:rPr>
              <a:t>Templates in Angular represents a view and its role is to display data and change the data whenever an event occurs</a:t>
            </a:r>
          </a:p>
          <a:p>
            <a:pPr algn="just">
              <a:buFont typeface="Arial" panose="020B0604020202020204" pitchFamily="34" charset="0"/>
              <a:buChar char="•"/>
            </a:pPr>
            <a:r>
              <a:rPr lang="en-US" b="0" i="0" dirty="0">
                <a:solidFill>
                  <a:srgbClr val="000000"/>
                </a:solidFill>
                <a:effectLst/>
                <a:latin typeface="Roboto" panose="02000000000000000000" pitchFamily="2" charset="0"/>
              </a:rPr>
              <a:t>The default language for templates is </a:t>
            </a:r>
            <a:r>
              <a:rPr lang="en-US" b="1" i="0" dirty="0">
                <a:solidFill>
                  <a:srgbClr val="000000"/>
                </a:solidFill>
                <a:effectLst/>
                <a:latin typeface="Roboto" panose="02000000000000000000" pitchFamily="2" charset="0"/>
              </a:rPr>
              <a:t>HTML</a:t>
            </a:r>
          </a:p>
          <a:p>
            <a:pPr algn="just">
              <a:buFont typeface="Arial" panose="020B0604020202020204" pitchFamily="34" charset="0"/>
              <a:buChar char="•"/>
            </a:pPr>
            <a:endParaRPr lang="en-US" b="1" dirty="0">
              <a:solidFill>
                <a:srgbClr val="000000"/>
              </a:solidFill>
              <a:latin typeface="Roboto" panose="02000000000000000000" pitchFamily="2" charset="0"/>
            </a:endParaRPr>
          </a:p>
          <a:p>
            <a:pPr algn="just">
              <a:buFont typeface="Arial" panose="020B0604020202020204" pitchFamily="34" charset="0"/>
              <a:buChar char="•"/>
            </a:pPr>
            <a:endParaRPr lang="en-US" b="1" i="0" dirty="0">
              <a:solidFill>
                <a:srgbClr val="000000"/>
              </a:solidFill>
              <a:effectLst/>
              <a:latin typeface="Roboto" panose="02000000000000000000" pitchFamily="2" charset="0"/>
            </a:endParaRPr>
          </a:p>
          <a:p>
            <a:pPr algn="just"/>
            <a:r>
              <a:rPr lang="en-US" b="1" i="0" dirty="0">
                <a:solidFill>
                  <a:srgbClr val="000000"/>
                </a:solidFill>
                <a:effectLst/>
                <a:latin typeface="Roboto" panose="02000000000000000000" pitchFamily="2" charset="0"/>
              </a:rPr>
              <a:t>Creating a template</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Template can be defined in two ways:</a:t>
            </a:r>
          </a:p>
          <a:p>
            <a:pPr lvl="1" algn="just">
              <a:buFont typeface="Arial" panose="020B0604020202020204" pitchFamily="34" charset="0"/>
              <a:buChar char="•"/>
            </a:pPr>
            <a:r>
              <a:rPr lang="en-US" b="0" i="0" dirty="0">
                <a:solidFill>
                  <a:srgbClr val="000000"/>
                </a:solidFill>
                <a:effectLst/>
                <a:latin typeface="Roboto" panose="02000000000000000000" pitchFamily="2" charset="0"/>
              </a:rPr>
              <a:t>Inline Template</a:t>
            </a:r>
          </a:p>
          <a:p>
            <a:pPr lvl="1" algn="just">
              <a:buFont typeface="Arial" panose="020B0604020202020204" pitchFamily="34" charset="0"/>
              <a:buChar char="•"/>
            </a:pPr>
            <a:r>
              <a:rPr lang="en-US" b="0" i="0" dirty="0">
                <a:solidFill>
                  <a:srgbClr val="000000"/>
                </a:solidFill>
                <a:effectLst/>
                <a:latin typeface="Roboto" panose="02000000000000000000" pitchFamily="2" charset="0"/>
              </a:rPr>
              <a:t>External Template</a:t>
            </a:r>
          </a:p>
          <a:p>
            <a:pPr algn="just">
              <a:buFont typeface="Arial" panose="020B0604020202020204" pitchFamily="34" charset="0"/>
              <a:buChar char="•"/>
            </a:pPr>
            <a:endParaRPr lang="en-US" b="1"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888036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3.4 Templates</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sp>
        <p:nvSpPr>
          <p:cNvPr id="7" name="TextBox 6">
            <a:extLst>
              <a:ext uri="{FF2B5EF4-FFF2-40B4-BE49-F238E27FC236}">
                <a16:creationId xmlns:a16="http://schemas.microsoft.com/office/drawing/2014/main" id="{25123726-4630-4FA2-B5C2-8E67492284AC}"/>
              </a:ext>
            </a:extLst>
          </p:cNvPr>
          <p:cNvSpPr txBox="1"/>
          <p:nvPr/>
        </p:nvSpPr>
        <p:spPr>
          <a:xfrm>
            <a:off x="1168400" y="1690687"/>
            <a:ext cx="10261600" cy="923330"/>
          </a:xfrm>
          <a:prstGeom prst="rect">
            <a:avLst/>
          </a:prstGeom>
          <a:noFill/>
        </p:spPr>
        <p:txBody>
          <a:bodyPr wrap="square" rtlCol="0">
            <a:spAutoFit/>
          </a:bodyPr>
          <a:lstStyle/>
          <a:p>
            <a:pPr algn="just"/>
            <a:r>
              <a:rPr lang="en-US" b="1" i="0" dirty="0">
                <a:solidFill>
                  <a:srgbClr val="000000"/>
                </a:solidFill>
                <a:effectLst/>
                <a:latin typeface="Roboto" panose="02000000000000000000" pitchFamily="2" charset="0"/>
              </a:rPr>
              <a:t>Inline Template:</a:t>
            </a:r>
          </a:p>
          <a:p>
            <a:pPr algn="just"/>
            <a:endParaRPr lang="en-US" b="0" i="0" dirty="0">
              <a:solidFill>
                <a:srgbClr val="000000"/>
              </a:solidFill>
              <a:effectLst/>
              <a:latin typeface="Roboto" panose="02000000000000000000" pitchFamily="2" charset="0"/>
            </a:endParaRPr>
          </a:p>
          <a:p>
            <a:pPr algn="just">
              <a:buFont typeface="Arial" panose="020B0604020202020204" pitchFamily="34" charset="0"/>
              <a:buChar char="•"/>
            </a:pPr>
            <a:endParaRPr lang="en-US" b="1" i="0" dirty="0">
              <a:solidFill>
                <a:srgbClr val="000000"/>
              </a:solidFill>
              <a:effectLst/>
              <a:latin typeface="Roboto" panose="02000000000000000000" pitchFamily="2" charset="0"/>
            </a:endParaRPr>
          </a:p>
        </p:txBody>
      </p:sp>
      <p:pic>
        <p:nvPicPr>
          <p:cNvPr id="5" name="Picture 4">
            <a:extLst>
              <a:ext uri="{FF2B5EF4-FFF2-40B4-BE49-F238E27FC236}">
                <a16:creationId xmlns:a16="http://schemas.microsoft.com/office/drawing/2014/main" id="{E5DCE27C-9A82-4E72-9EC9-BBBBA469842B}"/>
              </a:ext>
            </a:extLst>
          </p:cNvPr>
          <p:cNvPicPr>
            <a:picLocks noChangeAspect="1"/>
          </p:cNvPicPr>
          <p:nvPr/>
        </p:nvPicPr>
        <p:blipFill>
          <a:blip r:embed="rId2"/>
          <a:stretch>
            <a:fillRect/>
          </a:stretch>
        </p:blipFill>
        <p:spPr>
          <a:xfrm>
            <a:off x="1690687" y="2185988"/>
            <a:ext cx="4276725" cy="2981325"/>
          </a:xfrm>
          <a:prstGeom prst="rect">
            <a:avLst/>
          </a:prstGeom>
        </p:spPr>
      </p:pic>
      <p:pic>
        <p:nvPicPr>
          <p:cNvPr id="8" name="Picture 7">
            <a:extLst>
              <a:ext uri="{FF2B5EF4-FFF2-40B4-BE49-F238E27FC236}">
                <a16:creationId xmlns:a16="http://schemas.microsoft.com/office/drawing/2014/main" id="{77668BF1-41CC-41F8-9EAC-C821CE6A7F0D}"/>
              </a:ext>
            </a:extLst>
          </p:cNvPr>
          <p:cNvPicPr>
            <a:picLocks noChangeAspect="1"/>
          </p:cNvPicPr>
          <p:nvPr/>
        </p:nvPicPr>
        <p:blipFill>
          <a:blip r:embed="rId3"/>
          <a:stretch>
            <a:fillRect/>
          </a:stretch>
        </p:blipFill>
        <p:spPr>
          <a:xfrm>
            <a:off x="3952874" y="5338762"/>
            <a:ext cx="2895600" cy="1266825"/>
          </a:xfrm>
          <a:prstGeom prst="rect">
            <a:avLst/>
          </a:prstGeom>
        </p:spPr>
      </p:pic>
      <p:sp>
        <p:nvSpPr>
          <p:cNvPr id="9" name="TextBox 8">
            <a:extLst>
              <a:ext uri="{FF2B5EF4-FFF2-40B4-BE49-F238E27FC236}">
                <a16:creationId xmlns:a16="http://schemas.microsoft.com/office/drawing/2014/main" id="{7C59F726-03DA-4C46-91FA-5360FB0F3081}"/>
              </a:ext>
            </a:extLst>
          </p:cNvPr>
          <p:cNvSpPr txBox="1"/>
          <p:nvPr/>
        </p:nvSpPr>
        <p:spPr>
          <a:xfrm>
            <a:off x="6417034" y="3059668"/>
            <a:ext cx="4921540" cy="369332"/>
          </a:xfrm>
          <a:prstGeom prst="rect">
            <a:avLst/>
          </a:prstGeom>
          <a:noFill/>
        </p:spPr>
        <p:txBody>
          <a:bodyPr wrap="none" rtlCol="0">
            <a:spAutoFit/>
          </a:bodyPr>
          <a:lstStyle/>
          <a:p>
            <a:r>
              <a:rPr lang="en-US" b="0" i="0" dirty="0">
                <a:solidFill>
                  <a:srgbClr val="000000"/>
                </a:solidFill>
                <a:effectLst/>
                <a:latin typeface="Roboto" panose="02000000000000000000" pitchFamily="2" charset="0"/>
              </a:rPr>
              <a:t>Use backtick character </a:t>
            </a:r>
            <a:r>
              <a:rPr lang="en-US" b="1" i="0" dirty="0">
                <a:solidFill>
                  <a:srgbClr val="000000"/>
                </a:solidFill>
                <a:effectLst/>
                <a:latin typeface="Roboto" panose="02000000000000000000" pitchFamily="2" charset="0"/>
              </a:rPr>
              <a:t>`</a:t>
            </a:r>
            <a:r>
              <a:rPr lang="en-US" b="0" i="0" dirty="0">
                <a:solidFill>
                  <a:srgbClr val="000000"/>
                </a:solidFill>
                <a:effectLst/>
                <a:latin typeface="Roboto" panose="02000000000000000000" pitchFamily="2" charset="0"/>
              </a:rPr>
              <a:t> for multi-line strings</a:t>
            </a:r>
            <a:endParaRPr lang="en-US" dirty="0"/>
          </a:p>
        </p:txBody>
      </p:sp>
    </p:spTree>
    <p:extLst>
      <p:ext uri="{BB962C8B-B14F-4D97-AF65-F5344CB8AC3E}">
        <p14:creationId xmlns:p14="http://schemas.microsoft.com/office/powerpoint/2010/main" val="1693514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3.4 Templates</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sp>
        <p:nvSpPr>
          <p:cNvPr id="7" name="TextBox 6">
            <a:extLst>
              <a:ext uri="{FF2B5EF4-FFF2-40B4-BE49-F238E27FC236}">
                <a16:creationId xmlns:a16="http://schemas.microsoft.com/office/drawing/2014/main" id="{25123726-4630-4FA2-B5C2-8E67492284AC}"/>
              </a:ext>
            </a:extLst>
          </p:cNvPr>
          <p:cNvSpPr txBox="1"/>
          <p:nvPr/>
        </p:nvSpPr>
        <p:spPr>
          <a:xfrm>
            <a:off x="1168400" y="1690687"/>
            <a:ext cx="10261600" cy="923330"/>
          </a:xfrm>
          <a:prstGeom prst="rect">
            <a:avLst/>
          </a:prstGeom>
          <a:noFill/>
        </p:spPr>
        <p:txBody>
          <a:bodyPr wrap="square" rtlCol="0">
            <a:spAutoFit/>
          </a:bodyPr>
          <a:lstStyle/>
          <a:p>
            <a:pPr algn="just"/>
            <a:r>
              <a:rPr lang="en-US" b="1" i="0" dirty="0">
                <a:solidFill>
                  <a:srgbClr val="000000"/>
                </a:solidFill>
                <a:effectLst/>
                <a:latin typeface="Roboto" panose="02000000000000000000" pitchFamily="2" charset="0"/>
              </a:rPr>
              <a:t>External Template:</a:t>
            </a:r>
          </a:p>
          <a:p>
            <a:pPr algn="just"/>
            <a:endParaRPr lang="en-US" b="0" i="0" dirty="0">
              <a:solidFill>
                <a:srgbClr val="000000"/>
              </a:solidFill>
              <a:effectLst/>
              <a:latin typeface="Roboto" panose="02000000000000000000" pitchFamily="2" charset="0"/>
            </a:endParaRPr>
          </a:p>
          <a:p>
            <a:pPr algn="just">
              <a:buFont typeface="Arial" panose="020B0604020202020204" pitchFamily="34" charset="0"/>
              <a:buChar char="•"/>
            </a:pPr>
            <a:endParaRPr lang="en-US" b="1" i="0" dirty="0">
              <a:solidFill>
                <a:srgbClr val="000000"/>
              </a:solidFill>
              <a:effectLst/>
              <a:latin typeface="Roboto" panose="02000000000000000000" pitchFamily="2" charset="0"/>
            </a:endParaRPr>
          </a:p>
        </p:txBody>
      </p:sp>
      <p:pic>
        <p:nvPicPr>
          <p:cNvPr id="8" name="Picture 7">
            <a:extLst>
              <a:ext uri="{FF2B5EF4-FFF2-40B4-BE49-F238E27FC236}">
                <a16:creationId xmlns:a16="http://schemas.microsoft.com/office/drawing/2014/main" id="{77668BF1-41CC-41F8-9EAC-C821CE6A7F0D}"/>
              </a:ext>
            </a:extLst>
          </p:cNvPr>
          <p:cNvPicPr>
            <a:picLocks noChangeAspect="1"/>
          </p:cNvPicPr>
          <p:nvPr/>
        </p:nvPicPr>
        <p:blipFill>
          <a:blip r:embed="rId2"/>
          <a:stretch>
            <a:fillRect/>
          </a:stretch>
        </p:blipFill>
        <p:spPr>
          <a:xfrm>
            <a:off x="5772149" y="5180807"/>
            <a:ext cx="2895600" cy="1266825"/>
          </a:xfrm>
          <a:prstGeom prst="rect">
            <a:avLst/>
          </a:prstGeom>
        </p:spPr>
      </p:pic>
      <p:sp>
        <p:nvSpPr>
          <p:cNvPr id="9" name="TextBox 8">
            <a:extLst>
              <a:ext uri="{FF2B5EF4-FFF2-40B4-BE49-F238E27FC236}">
                <a16:creationId xmlns:a16="http://schemas.microsoft.com/office/drawing/2014/main" id="{7C59F726-03DA-4C46-91FA-5360FB0F3081}"/>
              </a:ext>
            </a:extLst>
          </p:cNvPr>
          <p:cNvSpPr txBox="1"/>
          <p:nvPr/>
        </p:nvSpPr>
        <p:spPr>
          <a:xfrm>
            <a:off x="5321659" y="2392323"/>
            <a:ext cx="2319866" cy="369332"/>
          </a:xfrm>
          <a:prstGeom prst="rect">
            <a:avLst/>
          </a:prstGeom>
          <a:noFill/>
        </p:spPr>
        <p:txBody>
          <a:bodyPr wrap="none" rtlCol="0">
            <a:spAutoFit/>
          </a:bodyPr>
          <a:lstStyle/>
          <a:p>
            <a:r>
              <a:rPr lang="en-US" dirty="0">
                <a:solidFill>
                  <a:srgbClr val="000000"/>
                </a:solidFill>
                <a:latin typeface="Roboto" panose="02000000000000000000" pitchFamily="2" charset="0"/>
              </a:rPr>
              <a:t>app.component.html</a:t>
            </a:r>
            <a:endParaRPr lang="en-US" dirty="0"/>
          </a:p>
        </p:txBody>
      </p:sp>
      <p:pic>
        <p:nvPicPr>
          <p:cNvPr id="6" name="Picture 5">
            <a:extLst>
              <a:ext uri="{FF2B5EF4-FFF2-40B4-BE49-F238E27FC236}">
                <a16:creationId xmlns:a16="http://schemas.microsoft.com/office/drawing/2014/main" id="{B9543BD4-7F9A-49F3-97A8-D21EF9BED682}"/>
              </a:ext>
            </a:extLst>
          </p:cNvPr>
          <p:cNvPicPr>
            <a:picLocks noChangeAspect="1"/>
          </p:cNvPicPr>
          <p:nvPr/>
        </p:nvPicPr>
        <p:blipFill>
          <a:blip r:embed="rId3"/>
          <a:stretch>
            <a:fillRect/>
          </a:stretch>
        </p:blipFill>
        <p:spPr>
          <a:xfrm>
            <a:off x="1490662" y="2318743"/>
            <a:ext cx="3362325" cy="590550"/>
          </a:xfrm>
          <a:prstGeom prst="rect">
            <a:avLst/>
          </a:prstGeom>
        </p:spPr>
      </p:pic>
      <p:pic>
        <p:nvPicPr>
          <p:cNvPr id="11" name="Picture 10">
            <a:extLst>
              <a:ext uri="{FF2B5EF4-FFF2-40B4-BE49-F238E27FC236}">
                <a16:creationId xmlns:a16="http://schemas.microsoft.com/office/drawing/2014/main" id="{71569A1D-FEA1-41C6-9DA0-71C32E4C3608}"/>
              </a:ext>
            </a:extLst>
          </p:cNvPr>
          <p:cNvPicPr>
            <a:picLocks noChangeAspect="1"/>
          </p:cNvPicPr>
          <p:nvPr/>
        </p:nvPicPr>
        <p:blipFill>
          <a:blip r:embed="rId4"/>
          <a:stretch>
            <a:fillRect/>
          </a:stretch>
        </p:blipFill>
        <p:spPr>
          <a:xfrm>
            <a:off x="1490662" y="3152775"/>
            <a:ext cx="3629025" cy="2333625"/>
          </a:xfrm>
          <a:prstGeom prst="rect">
            <a:avLst/>
          </a:prstGeom>
        </p:spPr>
      </p:pic>
      <p:sp>
        <p:nvSpPr>
          <p:cNvPr id="12" name="TextBox 11">
            <a:extLst>
              <a:ext uri="{FF2B5EF4-FFF2-40B4-BE49-F238E27FC236}">
                <a16:creationId xmlns:a16="http://schemas.microsoft.com/office/drawing/2014/main" id="{575DE09E-ABAD-460B-8762-F16B120FC7B7}"/>
              </a:ext>
            </a:extLst>
          </p:cNvPr>
          <p:cNvSpPr txBox="1"/>
          <p:nvPr/>
        </p:nvSpPr>
        <p:spPr>
          <a:xfrm>
            <a:off x="5321659" y="3902631"/>
            <a:ext cx="2053767" cy="369332"/>
          </a:xfrm>
          <a:prstGeom prst="rect">
            <a:avLst/>
          </a:prstGeom>
          <a:noFill/>
        </p:spPr>
        <p:txBody>
          <a:bodyPr wrap="none" rtlCol="0">
            <a:spAutoFit/>
          </a:bodyPr>
          <a:lstStyle/>
          <a:p>
            <a:r>
              <a:rPr lang="en-US" dirty="0" err="1">
                <a:solidFill>
                  <a:srgbClr val="000000"/>
                </a:solidFill>
                <a:latin typeface="Roboto" panose="02000000000000000000" pitchFamily="2" charset="0"/>
              </a:rPr>
              <a:t>app.component.ts</a:t>
            </a:r>
            <a:endParaRPr lang="en-US" dirty="0"/>
          </a:p>
        </p:txBody>
      </p:sp>
      <p:sp>
        <p:nvSpPr>
          <p:cNvPr id="13" name="TextBox 12">
            <a:extLst>
              <a:ext uri="{FF2B5EF4-FFF2-40B4-BE49-F238E27FC236}">
                <a16:creationId xmlns:a16="http://schemas.microsoft.com/office/drawing/2014/main" id="{77ECD419-627E-4AD5-BAEB-965CF12774E5}"/>
              </a:ext>
            </a:extLst>
          </p:cNvPr>
          <p:cNvSpPr txBox="1"/>
          <p:nvPr/>
        </p:nvSpPr>
        <p:spPr>
          <a:xfrm>
            <a:off x="7772400" y="3324225"/>
            <a:ext cx="3399183" cy="923330"/>
          </a:xfrm>
          <a:prstGeom prst="rect">
            <a:avLst/>
          </a:prstGeom>
          <a:noFill/>
        </p:spPr>
        <p:txBody>
          <a:bodyPr wrap="square" rtlCol="0">
            <a:spAutoFit/>
          </a:bodyPr>
          <a:lstStyle/>
          <a:p>
            <a:r>
              <a:rPr lang="en-US" b="1" i="0" dirty="0" err="1">
                <a:solidFill>
                  <a:srgbClr val="000000"/>
                </a:solidFill>
                <a:effectLst/>
                <a:latin typeface="Roboto" panose="02000000000000000000" pitchFamily="2" charset="0"/>
              </a:rPr>
              <a:t>templateUrl</a:t>
            </a:r>
            <a:r>
              <a:rPr lang="en-US" b="0" i="0" dirty="0">
                <a:solidFill>
                  <a:srgbClr val="000000"/>
                </a:solidFill>
                <a:effectLst/>
                <a:latin typeface="Roboto" panose="02000000000000000000" pitchFamily="2" charset="0"/>
              </a:rPr>
              <a:t> property is used to bind an external template file with the component</a:t>
            </a:r>
            <a:endParaRPr lang="en-US" dirty="0"/>
          </a:p>
        </p:txBody>
      </p:sp>
    </p:spTree>
    <p:extLst>
      <p:ext uri="{BB962C8B-B14F-4D97-AF65-F5344CB8AC3E}">
        <p14:creationId xmlns:p14="http://schemas.microsoft.com/office/powerpoint/2010/main" val="2166131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3.4 Elements of Templates</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sp>
        <p:nvSpPr>
          <p:cNvPr id="7" name="TextBox 6">
            <a:extLst>
              <a:ext uri="{FF2B5EF4-FFF2-40B4-BE49-F238E27FC236}">
                <a16:creationId xmlns:a16="http://schemas.microsoft.com/office/drawing/2014/main" id="{25123726-4630-4FA2-B5C2-8E67492284AC}"/>
              </a:ext>
            </a:extLst>
          </p:cNvPr>
          <p:cNvSpPr txBox="1"/>
          <p:nvPr/>
        </p:nvSpPr>
        <p:spPr>
          <a:xfrm>
            <a:off x="1168400" y="1690687"/>
            <a:ext cx="10261600" cy="3693319"/>
          </a:xfrm>
          <a:prstGeom prst="rect">
            <a:avLst/>
          </a:prstGeom>
          <a:noFill/>
        </p:spPr>
        <p:txBody>
          <a:bodyPr wrap="square" rtlCol="0">
            <a:spAutoFit/>
          </a:bodyPr>
          <a:lstStyle/>
          <a:p>
            <a:pPr algn="just"/>
            <a:r>
              <a:rPr lang="en-US" b="1" i="0" dirty="0">
                <a:solidFill>
                  <a:srgbClr val="000000"/>
                </a:solidFill>
                <a:effectLst/>
                <a:latin typeface="Roboto" panose="02000000000000000000" pitchFamily="2" charset="0"/>
              </a:rPr>
              <a:t>Introduction to Templates</a:t>
            </a:r>
            <a:endParaRPr lang="en-US" b="0" i="0" dirty="0">
              <a:solidFill>
                <a:srgbClr val="000000"/>
              </a:solidFill>
              <a:effectLst/>
              <a:latin typeface="Roboto" panose="02000000000000000000" pitchFamily="2" charset="0"/>
            </a:endParaRPr>
          </a:p>
          <a:p>
            <a:pPr algn="just">
              <a:buFont typeface="Arial" panose="020B0604020202020204" pitchFamily="34" charset="0"/>
              <a:buChar char="•"/>
            </a:pPr>
            <a:r>
              <a:rPr lang="en-US" b="0" i="0" dirty="0">
                <a:solidFill>
                  <a:srgbClr val="000000"/>
                </a:solidFill>
                <a:effectLst/>
                <a:latin typeface="Roboto" panose="02000000000000000000" pitchFamily="2" charset="0"/>
              </a:rPr>
              <a:t>Templates separate the </a:t>
            </a:r>
            <a:r>
              <a:rPr lang="en-US" b="1" i="0" dirty="0">
                <a:solidFill>
                  <a:srgbClr val="000000"/>
                </a:solidFill>
                <a:effectLst/>
                <a:latin typeface="Roboto" panose="02000000000000000000" pitchFamily="2" charset="0"/>
              </a:rPr>
              <a:t>view layer from the rest of the framework</a:t>
            </a:r>
            <a:r>
              <a:rPr lang="en-US" b="0" i="0" dirty="0">
                <a:solidFill>
                  <a:srgbClr val="000000"/>
                </a:solidFill>
                <a:effectLst/>
                <a:latin typeface="Roboto" panose="02000000000000000000" pitchFamily="2" charset="0"/>
              </a:rPr>
              <a:t>. </a:t>
            </a:r>
          </a:p>
          <a:p>
            <a:pPr algn="just">
              <a:buFont typeface="Arial" panose="020B0604020202020204" pitchFamily="34" charset="0"/>
              <a:buChar char="•"/>
            </a:pPr>
            <a:r>
              <a:rPr lang="en-US" b="0" i="0" dirty="0">
                <a:solidFill>
                  <a:srgbClr val="000000"/>
                </a:solidFill>
                <a:effectLst/>
                <a:latin typeface="Roboto" panose="02000000000000000000" pitchFamily="2" charset="0"/>
              </a:rPr>
              <a:t>You can change the view layer without breaking the application.</a:t>
            </a:r>
          </a:p>
          <a:p>
            <a:pPr algn="just">
              <a:buFont typeface="Arial" panose="020B0604020202020204" pitchFamily="34" charset="0"/>
              <a:buChar char="•"/>
            </a:pPr>
            <a:r>
              <a:rPr lang="en-US" b="0" i="0" dirty="0">
                <a:solidFill>
                  <a:srgbClr val="000000"/>
                </a:solidFill>
                <a:effectLst/>
                <a:latin typeface="Roboto" panose="02000000000000000000" pitchFamily="2" charset="0"/>
              </a:rPr>
              <a:t>Templates in Angular represents a view and its role is to display data and change the data whenever an event occurs</a:t>
            </a:r>
          </a:p>
          <a:p>
            <a:pPr algn="just">
              <a:buFont typeface="Arial" panose="020B0604020202020204" pitchFamily="34" charset="0"/>
              <a:buChar char="•"/>
            </a:pPr>
            <a:r>
              <a:rPr lang="en-US" b="0" i="0" dirty="0">
                <a:solidFill>
                  <a:srgbClr val="000000"/>
                </a:solidFill>
                <a:effectLst/>
                <a:latin typeface="Roboto" panose="02000000000000000000" pitchFamily="2" charset="0"/>
              </a:rPr>
              <a:t>The default language for templates is </a:t>
            </a:r>
            <a:r>
              <a:rPr lang="en-US" b="1" i="0" dirty="0">
                <a:solidFill>
                  <a:srgbClr val="000000"/>
                </a:solidFill>
                <a:effectLst/>
                <a:latin typeface="Roboto" panose="02000000000000000000" pitchFamily="2" charset="0"/>
              </a:rPr>
              <a:t>HTML</a:t>
            </a:r>
          </a:p>
          <a:p>
            <a:pPr algn="just">
              <a:buFont typeface="Arial" panose="020B0604020202020204" pitchFamily="34" charset="0"/>
              <a:buChar char="•"/>
            </a:pPr>
            <a:endParaRPr lang="en-US" b="1" dirty="0">
              <a:solidFill>
                <a:srgbClr val="000000"/>
              </a:solidFill>
              <a:latin typeface="Roboto" panose="02000000000000000000" pitchFamily="2" charset="0"/>
            </a:endParaRPr>
          </a:p>
          <a:p>
            <a:pPr algn="just">
              <a:buFont typeface="Arial" panose="020B0604020202020204" pitchFamily="34" charset="0"/>
              <a:buChar char="•"/>
            </a:pPr>
            <a:endParaRPr lang="en-US" b="1" i="0" dirty="0">
              <a:solidFill>
                <a:srgbClr val="000000"/>
              </a:solidFill>
              <a:effectLst/>
              <a:latin typeface="Roboto" panose="02000000000000000000" pitchFamily="2" charset="0"/>
            </a:endParaRPr>
          </a:p>
          <a:p>
            <a:pPr algn="just"/>
            <a:r>
              <a:rPr lang="en-US" b="1" i="0" dirty="0">
                <a:solidFill>
                  <a:srgbClr val="000000"/>
                </a:solidFill>
                <a:effectLst/>
                <a:latin typeface="Roboto" panose="02000000000000000000" pitchFamily="2" charset="0"/>
              </a:rPr>
              <a:t>Creating a template</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Template can be defined in two ways:</a:t>
            </a:r>
          </a:p>
          <a:p>
            <a:pPr lvl="1" algn="just">
              <a:buFont typeface="Arial" panose="020B0604020202020204" pitchFamily="34" charset="0"/>
              <a:buChar char="•"/>
            </a:pPr>
            <a:r>
              <a:rPr lang="en-US" b="0" i="0" dirty="0">
                <a:solidFill>
                  <a:srgbClr val="000000"/>
                </a:solidFill>
                <a:effectLst/>
                <a:latin typeface="Roboto" panose="02000000000000000000" pitchFamily="2" charset="0"/>
              </a:rPr>
              <a:t>Inline Template</a:t>
            </a:r>
          </a:p>
          <a:p>
            <a:pPr lvl="1" algn="just">
              <a:buFont typeface="Arial" panose="020B0604020202020204" pitchFamily="34" charset="0"/>
              <a:buChar char="•"/>
            </a:pPr>
            <a:r>
              <a:rPr lang="en-US" b="0" i="0" dirty="0">
                <a:solidFill>
                  <a:srgbClr val="000000"/>
                </a:solidFill>
                <a:effectLst/>
                <a:latin typeface="Roboto" panose="02000000000000000000" pitchFamily="2" charset="0"/>
              </a:rPr>
              <a:t>External Template</a:t>
            </a:r>
          </a:p>
          <a:p>
            <a:pPr algn="just">
              <a:buFont typeface="Arial" panose="020B0604020202020204" pitchFamily="34" charset="0"/>
              <a:buChar char="•"/>
            </a:pPr>
            <a:endParaRPr lang="en-US" b="1"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1021456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3.4 Elements of Templates</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sp>
        <p:nvSpPr>
          <p:cNvPr id="7" name="TextBox 6">
            <a:extLst>
              <a:ext uri="{FF2B5EF4-FFF2-40B4-BE49-F238E27FC236}">
                <a16:creationId xmlns:a16="http://schemas.microsoft.com/office/drawing/2014/main" id="{25123726-4630-4FA2-B5C2-8E67492284AC}"/>
              </a:ext>
            </a:extLst>
          </p:cNvPr>
          <p:cNvSpPr txBox="1"/>
          <p:nvPr/>
        </p:nvSpPr>
        <p:spPr>
          <a:xfrm>
            <a:off x="1168400" y="1690687"/>
            <a:ext cx="10261600" cy="4247317"/>
          </a:xfrm>
          <a:prstGeom prst="rect">
            <a:avLst/>
          </a:prstGeom>
          <a:noFill/>
        </p:spPr>
        <p:txBody>
          <a:bodyPr wrap="square" rtlCol="0">
            <a:spAutoFit/>
          </a:bodyPr>
          <a:lstStyle/>
          <a:p>
            <a:pPr algn="just"/>
            <a:r>
              <a:rPr lang="en-US" b="0" i="0" dirty="0">
                <a:solidFill>
                  <a:srgbClr val="000000"/>
                </a:solidFill>
                <a:effectLst/>
                <a:latin typeface="Roboto" panose="02000000000000000000" pitchFamily="2" charset="0"/>
              </a:rPr>
              <a:t>basic elements of template syntax:</a:t>
            </a:r>
          </a:p>
          <a:p>
            <a:pPr lvl="1" algn="just">
              <a:buFont typeface="Arial" panose="020B0604020202020204" pitchFamily="34" charset="0"/>
              <a:buChar char="•"/>
            </a:pPr>
            <a:r>
              <a:rPr lang="en-US" b="0" i="0" dirty="0">
                <a:solidFill>
                  <a:srgbClr val="000000"/>
                </a:solidFill>
                <a:effectLst/>
                <a:latin typeface="Roboto" panose="02000000000000000000" pitchFamily="2" charset="0"/>
              </a:rPr>
              <a:t>HTML</a:t>
            </a:r>
          </a:p>
          <a:p>
            <a:pPr lvl="1" algn="just">
              <a:buFont typeface="Arial" panose="020B0604020202020204" pitchFamily="34" charset="0"/>
              <a:buChar char="•"/>
            </a:pPr>
            <a:r>
              <a:rPr lang="en-US" b="0" i="0" dirty="0">
                <a:solidFill>
                  <a:srgbClr val="000000"/>
                </a:solidFill>
                <a:effectLst/>
                <a:latin typeface="Roboto" panose="02000000000000000000" pitchFamily="2" charset="0"/>
              </a:rPr>
              <a:t>Interpolation</a:t>
            </a:r>
          </a:p>
          <a:p>
            <a:pPr lvl="1" algn="just">
              <a:buFont typeface="Arial" panose="020B0604020202020204" pitchFamily="34" charset="0"/>
              <a:buChar char="•"/>
            </a:pPr>
            <a:r>
              <a:rPr lang="en-US" b="0" i="0" dirty="0">
                <a:solidFill>
                  <a:srgbClr val="000000"/>
                </a:solidFill>
                <a:effectLst/>
                <a:latin typeface="Roboto" panose="02000000000000000000" pitchFamily="2" charset="0"/>
              </a:rPr>
              <a:t>Template Expressions</a:t>
            </a:r>
          </a:p>
          <a:p>
            <a:pPr lvl="1" algn="just">
              <a:buFont typeface="Arial" panose="020B0604020202020204" pitchFamily="34" charset="0"/>
              <a:buChar char="•"/>
            </a:pPr>
            <a:r>
              <a:rPr lang="en-US" b="0" i="0" dirty="0">
                <a:solidFill>
                  <a:srgbClr val="000000"/>
                </a:solidFill>
                <a:effectLst/>
                <a:latin typeface="Roboto" panose="02000000000000000000" pitchFamily="2" charset="0"/>
              </a:rPr>
              <a:t>Template Statements</a:t>
            </a:r>
          </a:p>
          <a:p>
            <a:pPr algn="just">
              <a:buFont typeface="Arial" panose="020B0604020202020204" pitchFamily="34" charset="0"/>
              <a:buChar char="•"/>
            </a:pPr>
            <a:endParaRPr lang="en-US" b="1" i="0" dirty="0">
              <a:solidFill>
                <a:srgbClr val="000000"/>
              </a:solidFill>
              <a:effectLst/>
              <a:latin typeface="Roboto" panose="02000000000000000000" pitchFamily="2" charset="0"/>
            </a:endParaRPr>
          </a:p>
          <a:p>
            <a:pPr algn="just"/>
            <a:r>
              <a:rPr lang="en-US" b="1" i="0" dirty="0">
                <a:solidFill>
                  <a:srgbClr val="000000"/>
                </a:solidFill>
                <a:effectLst/>
                <a:latin typeface="Roboto" panose="02000000000000000000" pitchFamily="2" charset="0"/>
              </a:rPr>
              <a:t>HTML</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Angular uses HTML as a template language. In the below example, the template contains pure HTML code.</a:t>
            </a:r>
          </a:p>
          <a:p>
            <a:pPr algn="just"/>
            <a:r>
              <a:rPr lang="en-US" b="1" i="0" dirty="0">
                <a:solidFill>
                  <a:srgbClr val="000000"/>
                </a:solidFill>
                <a:effectLst/>
                <a:latin typeface="Roboto" panose="02000000000000000000" pitchFamily="2" charset="0"/>
              </a:rPr>
              <a:t>Interpolation</a:t>
            </a:r>
            <a:endParaRPr lang="en-US" b="0" i="0" dirty="0">
              <a:solidFill>
                <a:srgbClr val="000000"/>
              </a:solidFill>
              <a:effectLst/>
              <a:latin typeface="Roboto" panose="02000000000000000000" pitchFamily="2" charset="0"/>
            </a:endParaRPr>
          </a:p>
          <a:p>
            <a:pPr algn="just"/>
            <a:r>
              <a:rPr lang="en-US" b="0" i="0" dirty="0">
                <a:solidFill>
                  <a:srgbClr val="000000"/>
                </a:solidFill>
                <a:effectLst/>
                <a:latin typeface="Roboto" panose="02000000000000000000" pitchFamily="2" charset="0"/>
              </a:rPr>
              <a:t>Interpolation is one of the forms of data binding where component’s data can be accessed in a template. For interpolation, double curly braces </a:t>
            </a:r>
            <a:r>
              <a:rPr lang="en-US" b="1" i="0" dirty="0">
                <a:solidFill>
                  <a:srgbClr val="000000"/>
                </a:solidFill>
                <a:effectLst/>
                <a:latin typeface="Roboto" panose="02000000000000000000" pitchFamily="2" charset="0"/>
              </a:rPr>
              <a:t>{{ }} </a:t>
            </a:r>
            <a:r>
              <a:rPr lang="en-US" b="0" i="0" dirty="0">
                <a:solidFill>
                  <a:srgbClr val="000000"/>
                </a:solidFill>
                <a:effectLst/>
                <a:latin typeface="Roboto" panose="02000000000000000000" pitchFamily="2" charset="0"/>
              </a:rPr>
              <a:t>is used.</a:t>
            </a:r>
          </a:p>
          <a:p>
            <a:pPr algn="just"/>
            <a:r>
              <a:rPr lang="en-US" b="1" i="0" dirty="0">
                <a:solidFill>
                  <a:srgbClr val="000000"/>
                </a:solidFill>
                <a:effectLst/>
                <a:latin typeface="Roboto" panose="02000000000000000000" pitchFamily="2" charset="0"/>
              </a:rPr>
              <a:t>Template Expressions</a:t>
            </a:r>
            <a:endParaRPr lang="en-US" b="0" i="0" dirty="0">
              <a:solidFill>
                <a:srgbClr val="000000"/>
              </a:solidFill>
              <a:effectLst/>
              <a:latin typeface="Roboto" panose="02000000000000000000" pitchFamily="2" charset="0"/>
            </a:endParaRPr>
          </a:p>
          <a:p>
            <a:pPr algn="just"/>
            <a:r>
              <a:rPr lang="en-US" i="0" dirty="0">
                <a:solidFill>
                  <a:srgbClr val="000000"/>
                </a:solidFill>
                <a:effectLst/>
                <a:latin typeface="Roboto" panose="02000000000000000000" pitchFamily="2" charset="0"/>
              </a:rPr>
              <a:t>The text inside {{ }} is called as </a:t>
            </a:r>
            <a:r>
              <a:rPr lang="en-US" b="1" i="0" dirty="0">
                <a:solidFill>
                  <a:srgbClr val="000000"/>
                </a:solidFill>
                <a:effectLst/>
                <a:latin typeface="Roboto" panose="02000000000000000000" pitchFamily="2" charset="0"/>
              </a:rPr>
              <a:t>template expression</a:t>
            </a:r>
            <a:r>
              <a:rPr lang="en-US" i="0" dirty="0">
                <a:solidFill>
                  <a:srgbClr val="000000"/>
                </a:solidFill>
                <a:effectLst/>
                <a:latin typeface="Roboto" panose="02000000000000000000" pitchFamily="2" charset="0"/>
              </a:rPr>
              <a:t>.</a:t>
            </a:r>
          </a:p>
          <a:p>
            <a:pPr algn="just">
              <a:buFont typeface="Arial" panose="020B0604020202020204" pitchFamily="34" charset="0"/>
              <a:buChar char="•"/>
            </a:pPr>
            <a:endParaRPr lang="en-US" b="1" i="0" dirty="0">
              <a:solidFill>
                <a:srgbClr val="000000"/>
              </a:solidFill>
              <a:effectLst/>
              <a:latin typeface="Roboto" panose="02000000000000000000" pitchFamily="2" charset="0"/>
            </a:endParaRPr>
          </a:p>
        </p:txBody>
      </p:sp>
      <p:pic>
        <p:nvPicPr>
          <p:cNvPr id="5" name="Picture 4">
            <a:extLst>
              <a:ext uri="{FF2B5EF4-FFF2-40B4-BE49-F238E27FC236}">
                <a16:creationId xmlns:a16="http://schemas.microsoft.com/office/drawing/2014/main" id="{D7FFC41A-C9CD-49C4-87D4-EF67929E9804}"/>
              </a:ext>
            </a:extLst>
          </p:cNvPr>
          <p:cNvPicPr>
            <a:picLocks noChangeAspect="1"/>
          </p:cNvPicPr>
          <p:nvPr/>
        </p:nvPicPr>
        <p:blipFill>
          <a:blip r:embed="rId2"/>
          <a:stretch>
            <a:fillRect/>
          </a:stretch>
        </p:blipFill>
        <p:spPr>
          <a:xfrm>
            <a:off x="4794250" y="5595105"/>
            <a:ext cx="1504950" cy="342900"/>
          </a:xfrm>
          <a:prstGeom prst="rect">
            <a:avLst/>
          </a:prstGeom>
        </p:spPr>
      </p:pic>
    </p:spTree>
    <p:extLst>
      <p:ext uri="{BB962C8B-B14F-4D97-AF65-F5344CB8AC3E}">
        <p14:creationId xmlns:p14="http://schemas.microsoft.com/office/powerpoint/2010/main" val="384636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1.2 Why Angular</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r>
              <a:rPr lang="en-US" sz="1800" b="1" i="0" dirty="0">
                <a:solidFill>
                  <a:srgbClr val="000000"/>
                </a:solidFill>
                <a:effectLst/>
                <a:latin typeface="Roboto" panose="02000000000000000000" pitchFamily="2" charset="0"/>
              </a:rPr>
              <a:t>Cross-Browser</a:t>
            </a:r>
            <a:r>
              <a:rPr lang="en-US" sz="1800" b="0" i="0" dirty="0">
                <a:solidFill>
                  <a:srgbClr val="000000"/>
                </a:solidFill>
                <a:effectLst/>
                <a:latin typeface="Roboto" panose="02000000000000000000" pitchFamily="2" charset="0"/>
              </a:rPr>
              <a:t> </a:t>
            </a:r>
            <a:r>
              <a:rPr lang="en-US" sz="1800" b="1" i="0" dirty="0">
                <a:solidFill>
                  <a:srgbClr val="000000"/>
                </a:solidFill>
                <a:effectLst/>
                <a:latin typeface="Roboto" panose="02000000000000000000" pitchFamily="2" charset="0"/>
              </a:rPr>
              <a:t>Compliant</a:t>
            </a:r>
          </a:p>
          <a:p>
            <a:pPr marL="0" indent="0" algn="just">
              <a:buNone/>
            </a:pPr>
            <a:r>
              <a:rPr lang="en-US" sz="1800" b="0" i="0" dirty="0">
                <a:solidFill>
                  <a:srgbClr val="000000"/>
                </a:solidFill>
                <a:effectLst/>
                <a:latin typeface="Roboto" panose="02000000000000000000" pitchFamily="2" charset="0"/>
              </a:rPr>
              <a:t>Internet has evolved significantly from the time Angular 1.x was designed. Creating a web application that is cross-browser compliant was difficult with Angular 1.x framework. Developers had to come up with various workarounds to overcome the issues. Angular helps to create cross-browser compliant applications easily.</a:t>
            </a:r>
          </a:p>
          <a:p>
            <a:pPr marL="0" indent="0" algn="just">
              <a:buNone/>
            </a:pPr>
            <a:r>
              <a:rPr lang="en-US" sz="1800" b="1" i="0" dirty="0">
                <a:solidFill>
                  <a:srgbClr val="000000"/>
                </a:solidFill>
                <a:effectLst/>
                <a:latin typeface="Roboto" panose="02000000000000000000" pitchFamily="2" charset="0"/>
              </a:rPr>
              <a:t>Typescript Support</a:t>
            </a:r>
          </a:p>
          <a:p>
            <a:pPr marL="0" indent="0" algn="just">
              <a:buNone/>
            </a:pPr>
            <a:r>
              <a:rPr lang="en-US" sz="1800" b="0" i="0" dirty="0">
                <a:solidFill>
                  <a:srgbClr val="000000"/>
                </a:solidFill>
                <a:effectLst/>
                <a:latin typeface="Roboto" panose="02000000000000000000" pitchFamily="2" charset="0"/>
              </a:rPr>
              <a:t>Angular is written in </a:t>
            </a:r>
            <a:r>
              <a:rPr lang="en-US" sz="1800" b="1" i="0" dirty="0">
                <a:solidFill>
                  <a:srgbClr val="000000"/>
                </a:solidFill>
                <a:effectLst/>
                <a:latin typeface="Roboto" panose="02000000000000000000" pitchFamily="2" charset="0"/>
              </a:rPr>
              <a:t>Typescript</a:t>
            </a:r>
            <a:r>
              <a:rPr lang="en-US" sz="1800" b="0" i="0" dirty="0">
                <a:solidFill>
                  <a:srgbClr val="000000"/>
                </a:solidFill>
                <a:effectLst/>
                <a:latin typeface="Roboto" panose="02000000000000000000" pitchFamily="2" charset="0"/>
              </a:rPr>
              <a:t> and allows the user to build applications using Typescript. Typescript is a </a:t>
            </a:r>
            <a:r>
              <a:rPr lang="en-US" sz="1800" b="1" i="0" dirty="0">
                <a:solidFill>
                  <a:srgbClr val="000000"/>
                </a:solidFill>
                <a:effectLst/>
                <a:latin typeface="Roboto" panose="02000000000000000000" pitchFamily="2" charset="0"/>
              </a:rPr>
              <a:t>superset of JavaScript </a:t>
            </a:r>
            <a:r>
              <a:rPr lang="en-US" sz="1800" b="0" i="0" dirty="0">
                <a:solidFill>
                  <a:srgbClr val="000000"/>
                </a:solidFill>
                <a:effectLst/>
                <a:latin typeface="Roboto" panose="02000000000000000000" pitchFamily="2" charset="0"/>
              </a:rPr>
              <a:t>and more powerful language. The use of Typescript in application development improves productivity significantly.</a:t>
            </a:r>
          </a:p>
          <a:p>
            <a:pPr marL="0" indent="0" algn="just">
              <a:buNone/>
            </a:pPr>
            <a:r>
              <a:rPr lang="en-US" sz="1800" b="1" i="0" dirty="0">
                <a:solidFill>
                  <a:srgbClr val="000000"/>
                </a:solidFill>
                <a:effectLst/>
                <a:latin typeface="Roboto" panose="02000000000000000000" pitchFamily="2" charset="0"/>
              </a:rPr>
              <a:t>Web Components Support</a:t>
            </a:r>
          </a:p>
          <a:p>
            <a:pPr marL="0" indent="0" algn="just">
              <a:buNone/>
            </a:pPr>
            <a:r>
              <a:rPr lang="en-US" sz="1800" b="0" i="0" dirty="0">
                <a:solidFill>
                  <a:srgbClr val="000000"/>
                </a:solidFill>
                <a:effectLst/>
                <a:latin typeface="Roboto" panose="02000000000000000000" pitchFamily="2" charset="0"/>
              </a:rPr>
              <a:t>Component-based development is pretty much the future of web development. Angular is focused on component-based development. The use of components helps in creating loosely coupled units of application that can be developed, maintained, and tested easily.</a:t>
            </a:r>
          </a:p>
          <a:p>
            <a:pPr marL="0" indent="0" algn="just">
              <a:buNone/>
            </a:pPr>
            <a:endParaRPr lang="en-US" sz="1800" b="0" i="0" dirty="0">
              <a:solidFill>
                <a:srgbClr val="000000"/>
              </a:solidFill>
              <a:effectLst/>
              <a:latin typeface="Roboto" panose="02000000000000000000" pitchFamily="2" charset="0"/>
            </a:endParaRPr>
          </a:p>
          <a:p>
            <a:pPr marL="0" indent="0" algn="just">
              <a:buNone/>
            </a:pPr>
            <a:r>
              <a:rPr lang="en-US" sz="1800" b="0" i="0" dirty="0">
                <a:solidFill>
                  <a:srgbClr val="000000"/>
                </a:solidFill>
                <a:effectLst/>
                <a:latin typeface="Roboto" panose="02000000000000000000" pitchFamily="2" charset="0"/>
              </a:rPr>
              <a:t> </a:t>
            </a:r>
          </a:p>
          <a:p>
            <a:pPr marL="0" indent="0" algn="just">
              <a:buNone/>
            </a:pPr>
            <a:endParaRPr lang="en-US" sz="1800" b="0" i="0" dirty="0">
              <a:solidFill>
                <a:srgbClr val="000000"/>
              </a:solidFill>
              <a:effectLst/>
              <a:latin typeface="Roboto" panose="02000000000000000000" pitchFamily="2" charset="0"/>
            </a:endParaRPr>
          </a:p>
          <a:p>
            <a:pPr marL="0" indent="0" algn="just">
              <a:buNone/>
            </a:pPr>
            <a:r>
              <a:rPr lang="en-US" sz="1800" b="0" i="0" dirty="0">
                <a:solidFill>
                  <a:srgbClr val="000000"/>
                </a:solidFill>
                <a:effectLst/>
                <a:latin typeface="Roboto" panose="02000000000000000000" pitchFamily="2" charset="0"/>
              </a:rPr>
              <a:t>Better support for Mobile App Development</a:t>
            </a:r>
          </a:p>
          <a:p>
            <a:pPr marL="0" indent="0" algn="just">
              <a:buNone/>
            </a:pPr>
            <a:endParaRPr lang="en-US" sz="1800" b="0" i="0" dirty="0">
              <a:solidFill>
                <a:srgbClr val="000000"/>
              </a:solidFill>
              <a:effectLst/>
              <a:latin typeface="Roboto" panose="02000000000000000000" pitchFamily="2" charset="0"/>
            </a:endParaRPr>
          </a:p>
          <a:p>
            <a:pPr marL="0" indent="0" algn="just">
              <a:buNone/>
            </a:pPr>
            <a:r>
              <a:rPr lang="en-US" sz="1800" b="0" i="0" dirty="0">
                <a:solidFill>
                  <a:srgbClr val="000000"/>
                </a:solidFill>
                <a:effectLst/>
                <a:latin typeface="Roboto" panose="02000000000000000000" pitchFamily="2" charset="0"/>
              </a:rPr>
              <a:t>Desktop and mobile applications have separate concerns and addressing these concerns using a single framework becomes a challenge. Angular 1 had to address the concerns of a mobile application using additional plugins. However, the Angular framework, addresses the concerns of both mobile as well as desktop applications.</a:t>
            </a:r>
          </a:p>
          <a:p>
            <a:pPr marL="0" indent="0" algn="just">
              <a:buNone/>
            </a:pPr>
            <a:endParaRPr lang="en-US" sz="1800" b="0" i="0" dirty="0">
              <a:solidFill>
                <a:srgbClr val="000000"/>
              </a:solidFill>
              <a:effectLst/>
              <a:latin typeface="Roboto" panose="02000000000000000000" pitchFamily="2" charset="0"/>
            </a:endParaRPr>
          </a:p>
          <a:p>
            <a:pPr marL="0" indent="0" algn="just">
              <a:buNone/>
            </a:pPr>
            <a:r>
              <a:rPr lang="en-US" sz="1800" b="0" i="0" dirty="0">
                <a:solidFill>
                  <a:srgbClr val="000000"/>
                </a:solidFill>
                <a:effectLst/>
                <a:latin typeface="Roboto" panose="02000000000000000000" pitchFamily="2" charset="0"/>
              </a:rPr>
              <a:t> </a:t>
            </a:r>
          </a:p>
          <a:p>
            <a:pPr marL="0" indent="0" algn="just">
              <a:buNone/>
            </a:pPr>
            <a:endParaRPr lang="en-US" sz="1800" b="0" i="0" dirty="0">
              <a:solidFill>
                <a:srgbClr val="000000"/>
              </a:solidFill>
              <a:effectLst/>
              <a:latin typeface="Roboto" panose="02000000000000000000" pitchFamily="2" charset="0"/>
            </a:endParaRPr>
          </a:p>
          <a:p>
            <a:pPr marL="0" indent="0" algn="just">
              <a:buNone/>
            </a:pPr>
            <a:r>
              <a:rPr lang="en-US" sz="1800" b="0" i="0" dirty="0">
                <a:solidFill>
                  <a:srgbClr val="000000"/>
                </a:solidFill>
                <a:effectLst/>
                <a:latin typeface="Roboto" panose="02000000000000000000" pitchFamily="2" charset="0"/>
              </a:rPr>
              <a:t>Better performance</a:t>
            </a:r>
          </a:p>
          <a:p>
            <a:pPr marL="0" indent="0" algn="just">
              <a:buNone/>
            </a:pPr>
            <a:endParaRPr lang="en-US" sz="1800" b="0" i="0" dirty="0">
              <a:solidFill>
                <a:srgbClr val="000000"/>
              </a:solidFill>
              <a:effectLst/>
              <a:latin typeface="Roboto" panose="02000000000000000000" pitchFamily="2" charset="0"/>
            </a:endParaRPr>
          </a:p>
          <a:p>
            <a:pPr marL="0" indent="0" algn="just">
              <a:buNone/>
            </a:pPr>
            <a:r>
              <a:rPr lang="en-US" sz="1800" b="0" i="0" dirty="0">
                <a:solidFill>
                  <a:srgbClr val="000000"/>
                </a:solidFill>
                <a:effectLst/>
                <a:latin typeface="Roboto" panose="02000000000000000000" pitchFamily="2" charset="0"/>
              </a:rPr>
              <a:t>The Angular framework is better in its performance in terms of browser rendering, animation, and accessibility across all the components. This is due to the modern approach of handling issues compared to earlier Angular version 1.x.</a:t>
            </a:r>
          </a:p>
          <a:p>
            <a:pPr marL="0" indent="0" algn="just">
              <a:buNone/>
            </a:pPr>
            <a:endParaRPr lang="en-US" sz="1800" b="0" i="0" dirty="0">
              <a:solidFill>
                <a:srgbClr val="000000"/>
              </a:solidFill>
              <a:effectLst/>
              <a:latin typeface="Roboto" panose="02000000000000000000" pitchFamily="2" charset="0"/>
            </a:endParaRPr>
          </a:p>
          <a:p>
            <a:pPr marL="0" indent="0" algn="just">
              <a:buNone/>
            </a:pPr>
            <a:r>
              <a:rPr lang="en-US" sz="1800" b="0" i="0" dirty="0">
                <a:solidFill>
                  <a:srgbClr val="000000"/>
                </a:solidFill>
                <a:effectLst/>
                <a:latin typeface="Roboto" panose="02000000000000000000" pitchFamily="2" charset="0"/>
              </a:rPr>
              <a:t> </a:t>
            </a:r>
            <a:endParaRPr lang="en-US" sz="1800" dirty="0">
              <a:solidFill>
                <a:srgbClr val="000000"/>
              </a:solidFill>
              <a:latin typeface="Roboto" panose="02000000000000000000" pitchFamily="2" charset="0"/>
            </a:endParaRPr>
          </a:p>
        </p:txBody>
      </p:sp>
    </p:spTree>
    <p:extLst>
      <p:ext uri="{BB962C8B-B14F-4D97-AF65-F5344CB8AC3E}">
        <p14:creationId xmlns:p14="http://schemas.microsoft.com/office/powerpoint/2010/main" val="1800096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3.4 Elements of Templates</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sp>
        <p:nvSpPr>
          <p:cNvPr id="7" name="TextBox 6">
            <a:extLst>
              <a:ext uri="{FF2B5EF4-FFF2-40B4-BE49-F238E27FC236}">
                <a16:creationId xmlns:a16="http://schemas.microsoft.com/office/drawing/2014/main" id="{25123726-4630-4FA2-B5C2-8E67492284AC}"/>
              </a:ext>
            </a:extLst>
          </p:cNvPr>
          <p:cNvSpPr txBox="1"/>
          <p:nvPr/>
        </p:nvSpPr>
        <p:spPr>
          <a:xfrm>
            <a:off x="1168400" y="1690687"/>
            <a:ext cx="10261600" cy="3416320"/>
          </a:xfrm>
          <a:prstGeom prst="rect">
            <a:avLst/>
          </a:prstGeom>
          <a:noFill/>
        </p:spPr>
        <p:txBody>
          <a:bodyPr wrap="square" rtlCol="0">
            <a:spAutoFit/>
          </a:bodyPr>
          <a:lstStyle/>
          <a:p>
            <a:pPr algn="just"/>
            <a:r>
              <a:rPr lang="en-US" b="1" i="0" dirty="0">
                <a:solidFill>
                  <a:srgbClr val="000000"/>
                </a:solidFill>
                <a:effectLst/>
                <a:latin typeface="Roboto" panose="02000000000000000000" pitchFamily="2" charset="0"/>
              </a:rPr>
              <a:t>Template Expressions</a:t>
            </a:r>
            <a:endParaRPr lang="en-US" b="0" i="0" dirty="0">
              <a:solidFill>
                <a:srgbClr val="000000"/>
              </a:solidFill>
              <a:effectLst/>
              <a:latin typeface="Roboto" panose="02000000000000000000" pitchFamily="2" charset="0"/>
            </a:endParaRPr>
          </a:p>
          <a:p>
            <a:pPr algn="just"/>
            <a:r>
              <a:rPr lang="en-US" i="0" dirty="0">
                <a:solidFill>
                  <a:srgbClr val="000000"/>
                </a:solidFill>
                <a:effectLst/>
                <a:latin typeface="Roboto" panose="02000000000000000000" pitchFamily="2" charset="0"/>
              </a:rPr>
              <a:t>The text inside {{ }} is called as </a:t>
            </a:r>
            <a:r>
              <a:rPr lang="en-US" b="1" i="0" dirty="0">
                <a:solidFill>
                  <a:srgbClr val="000000"/>
                </a:solidFill>
                <a:effectLst/>
                <a:latin typeface="Roboto" panose="02000000000000000000" pitchFamily="2" charset="0"/>
              </a:rPr>
              <a:t>template expression</a:t>
            </a:r>
            <a:r>
              <a:rPr lang="en-US" i="0" dirty="0">
                <a:solidFill>
                  <a:srgbClr val="000000"/>
                </a:solidFill>
                <a:effectLst/>
                <a:latin typeface="Roboto" panose="02000000000000000000" pitchFamily="2" charset="0"/>
              </a:rPr>
              <a:t>.</a:t>
            </a:r>
          </a:p>
          <a:p>
            <a:pPr algn="just">
              <a:buFont typeface="Arial" panose="020B0604020202020204" pitchFamily="34" charset="0"/>
              <a:buChar char="•"/>
            </a:pPr>
            <a:r>
              <a:rPr lang="en-US" b="0" i="0" dirty="0">
                <a:solidFill>
                  <a:srgbClr val="000000"/>
                </a:solidFill>
                <a:effectLst/>
                <a:latin typeface="Roboto" panose="02000000000000000000" pitchFamily="2" charset="0"/>
              </a:rPr>
              <a:t>Angular first evaluates the expression and returns the result as a string. The scope of a template expression is a component instance.</a:t>
            </a:r>
          </a:p>
          <a:p>
            <a:pPr algn="just">
              <a:buFont typeface="Arial" panose="020B0604020202020204" pitchFamily="34" charset="0"/>
              <a:buChar char="•"/>
            </a:pPr>
            <a:r>
              <a:rPr lang="en-US" b="0" i="0" dirty="0">
                <a:solidFill>
                  <a:srgbClr val="000000"/>
                </a:solidFill>
                <a:effectLst/>
                <a:latin typeface="Roboto" panose="02000000000000000000" pitchFamily="2" charset="0"/>
              </a:rPr>
              <a:t>That means, if you write {{ </a:t>
            </a:r>
            <a:r>
              <a:rPr lang="en-US" b="0" i="0" dirty="0" err="1">
                <a:solidFill>
                  <a:srgbClr val="000000"/>
                </a:solidFill>
                <a:effectLst/>
                <a:latin typeface="Roboto" panose="02000000000000000000" pitchFamily="2" charset="0"/>
              </a:rPr>
              <a:t>courseName</a:t>
            </a:r>
            <a:r>
              <a:rPr lang="en-US" b="0" i="0" dirty="0">
                <a:solidFill>
                  <a:srgbClr val="000000"/>
                </a:solidFill>
                <a:effectLst/>
                <a:latin typeface="Roboto" panose="02000000000000000000" pitchFamily="2" charset="0"/>
              </a:rPr>
              <a:t> }}, </a:t>
            </a:r>
            <a:r>
              <a:rPr lang="en-US" b="0" i="0" dirty="0" err="1">
                <a:solidFill>
                  <a:srgbClr val="000000"/>
                </a:solidFill>
                <a:effectLst/>
                <a:latin typeface="Roboto" panose="02000000000000000000" pitchFamily="2" charset="0"/>
              </a:rPr>
              <a:t>courseName</a:t>
            </a:r>
            <a:r>
              <a:rPr lang="en-US" b="0" i="0" dirty="0">
                <a:solidFill>
                  <a:srgbClr val="000000"/>
                </a:solidFill>
                <a:effectLst/>
                <a:latin typeface="Roboto" panose="02000000000000000000" pitchFamily="2" charset="0"/>
              </a:rPr>
              <a:t> should be the property of the component to which this template is bound.</a:t>
            </a:r>
          </a:p>
          <a:p>
            <a:pPr algn="just">
              <a:buFont typeface="Arial" panose="020B0604020202020204" pitchFamily="34" charset="0"/>
              <a:buChar char="•"/>
            </a:pPr>
            <a:endParaRPr lang="en-US" dirty="0">
              <a:solidFill>
                <a:srgbClr val="000000"/>
              </a:solidFill>
              <a:latin typeface="Roboto" panose="02000000000000000000" pitchFamily="2" charset="0"/>
            </a:endParaRPr>
          </a:p>
          <a:p>
            <a:pPr algn="just"/>
            <a:r>
              <a:rPr lang="en-US" b="1" i="0" dirty="0">
                <a:solidFill>
                  <a:srgbClr val="000000"/>
                </a:solidFill>
                <a:effectLst/>
                <a:latin typeface="Roboto" panose="02000000000000000000" pitchFamily="2" charset="0"/>
              </a:rPr>
              <a:t>Template Statement</a:t>
            </a:r>
            <a:endParaRPr lang="en-US" b="0" i="0" dirty="0">
              <a:solidFill>
                <a:srgbClr val="000000"/>
              </a:solidFill>
              <a:effectLst/>
              <a:latin typeface="Roboto" panose="02000000000000000000" pitchFamily="2" charset="0"/>
            </a:endParaRPr>
          </a:p>
          <a:p>
            <a:pPr algn="just">
              <a:buFont typeface="Arial" panose="020B0604020202020204" pitchFamily="34" charset="0"/>
              <a:buChar char="•"/>
            </a:pPr>
            <a:r>
              <a:rPr lang="en-US" b="0" i="0" dirty="0">
                <a:solidFill>
                  <a:srgbClr val="000000"/>
                </a:solidFill>
                <a:effectLst/>
                <a:latin typeface="Roboto" panose="02000000000000000000" pitchFamily="2" charset="0"/>
              </a:rPr>
              <a:t>Template Statements are the statements that respond to a user event.</a:t>
            </a:r>
          </a:p>
          <a:p>
            <a:pPr algn="just">
              <a:buFont typeface="Arial" panose="020B0604020202020204" pitchFamily="34" charset="0"/>
              <a:buChar char="•"/>
            </a:pPr>
            <a:endParaRPr lang="en-US" b="0" i="0" dirty="0">
              <a:solidFill>
                <a:srgbClr val="000000"/>
              </a:solidFill>
              <a:effectLst/>
              <a:latin typeface="Roboto" panose="02000000000000000000" pitchFamily="2" charset="0"/>
            </a:endParaRPr>
          </a:p>
          <a:p>
            <a:pPr algn="just"/>
            <a:endParaRPr lang="en-US" i="0" dirty="0">
              <a:solidFill>
                <a:srgbClr val="000000"/>
              </a:solidFill>
              <a:effectLst/>
              <a:latin typeface="Roboto" panose="02000000000000000000" pitchFamily="2" charset="0"/>
            </a:endParaRPr>
          </a:p>
          <a:p>
            <a:pPr algn="just">
              <a:buFont typeface="Arial" panose="020B0604020202020204" pitchFamily="34" charset="0"/>
              <a:buChar char="•"/>
            </a:pPr>
            <a:endParaRPr lang="en-US" b="1" i="0" dirty="0">
              <a:solidFill>
                <a:srgbClr val="000000"/>
              </a:solidFill>
              <a:effectLst/>
              <a:latin typeface="Roboto" panose="02000000000000000000" pitchFamily="2" charset="0"/>
            </a:endParaRPr>
          </a:p>
        </p:txBody>
      </p:sp>
      <p:pic>
        <p:nvPicPr>
          <p:cNvPr id="5" name="Picture 4">
            <a:extLst>
              <a:ext uri="{FF2B5EF4-FFF2-40B4-BE49-F238E27FC236}">
                <a16:creationId xmlns:a16="http://schemas.microsoft.com/office/drawing/2014/main" id="{D7FFC41A-C9CD-49C4-87D4-EF67929E9804}"/>
              </a:ext>
            </a:extLst>
          </p:cNvPr>
          <p:cNvPicPr>
            <a:picLocks noChangeAspect="1"/>
          </p:cNvPicPr>
          <p:nvPr/>
        </p:nvPicPr>
        <p:blipFill>
          <a:blip r:embed="rId2"/>
          <a:stretch>
            <a:fillRect/>
          </a:stretch>
        </p:blipFill>
        <p:spPr>
          <a:xfrm>
            <a:off x="7213600" y="1927980"/>
            <a:ext cx="1504950" cy="342900"/>
          </a:xfrm>
          <a:prstGeom prst="rect">
            <a:avLst/>
          </a:prstGeom>
        </p:spPr>
      </p:pic>
      <p:pic>
        <p:nvPicPr>
          <p:cNvPr id="6" name="Picture 5">
            <a:extLst>
              <a:ext uri="{FF2B5EF4-FFF2-40B4-BE49-F238E27FC236}">
                <a16:creationId xmlns:a16="http://schemas.microsoft.com/office/drawing/2014/main" id="{9E20CCF0-C5A2-494B-BB2C-0858BBDF6B78}"/>
              </a:ext>
            </a:extLst>
          </p:cNvPr>
          <p:cNvPicPr>
            <a:picLocks noChangeAspect="1"/>
          </p:cNvPicPr>
          <p:nvPr/>
        </p:nvPicPr>
        <p:blipFill>
          <a:blip r:embed="rId3"/>
          <a:stretch>
            <a:fillRect/>
          </a:stretch>
        </p:blipFill>
        <p:spPr>
          <a:xfrm>
            <a:off x="4181475" y="4267200"/>
            <a:ext cx="1752600" cy="438150"/>
          </a:xfrm>
          <a:prstGeom prst="rect">
            <a:avLst/>
          </a:prstGeom>
        </p:spPr>
      </p:pic>
    </p:spTree>
    <p:extLst>
      <p:ext uri="{BB962C8B-B14F-4D97-AF65-F5344CB8AC3E}">
        <p14:creationId xmlns:p14="http://schemas.microsoft.com/office/powerpoint/2010/main" val="3790785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3.4 Elements of Templates</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sp>
        <p:nvSpPr>
          <p:cNvPr id="7" name="TextBox 6">
            <a:extLst>
              <a:ext uri="{FF2B5EF4-FFF2-40B4-BE49-F238E27FC236}">
                <a16:creationId xmlns:a16="http://schemas.microsoft.com/office/drawing/2014/main" id="{25123726-4630-4FA2-B5C2-8E67492284AC}"/>
              </a:ext>
            </a:extLst>
          </p:cNvPr>
          <p:cNvSpPr txBox="1"/>
          <p:nvPr/>
        </p:nvSpPr>
        <p:spPr>
          <a:xfrm>
            <a:off x="1168400" y="1690687"/>
            <a:ext cx="10261600" cy="3693319"/>
          </a:xfrm>
          <a:prstGeom prst="rect">
            <a:avLst/>
          </a:prstGeom>
          <a:noFill/>
        </p:spPr>
        <p:txBody>
          <a:bodyPr wrap="square" rtlCol="0">
            <a:spAutoFit/>
          </a:bodyPr>
          <a:lstStyle/>
          <a:p>
            <a:pPr algn="just"/>
            <a:r>
              <a:rPr lang="en-US" b="1" i="0" dirty="0">
                <a:solidFill>
                  <a:srgbClr val="000000"/>
                </a:solidFill>
                <a:effectLst/>
                <a:latin typeface="Roboto" panose="02000000000000000000" pitchFamily="2" charset="0"/>
              </a:rPr>
              <a:t>Change Detection</a:t>
            </a:r>
          </a:p>
          <a:p>
            <a:pPr algn="just"/>
            <a:r>
              <a:rPr lang="en-US" b="0" i="0" dirty="0">
                <a:solidFill>
                  <a:srgbClr val="000000"/>
                </a:solidFill>
                <a:effectLst/>
                <a:latin typeface="Roboto" panose="02000000000000000000" pitchFamily="2" charset="0"/>
              </a:rPr>
              <a:t>What is the change detection mechanism, and how it helps to run Angular applications so faster?</a:t>
            </a:r>
          </a:p>
          <a:p>
            <a:pPr algn="just">
              <a:buFont typeface="Arial" panose="020B0604020202020204" pitchFamily="34" charset="0"/>
              <a:buChar char="•"/>
            </a:pPr>
            <a:r>
              <a:rPr lang="en-US" b="0" i="0" dirty="0">
                <a:solidFill>
                  <a:srgbClr val="000000"/>
                </a:solidFill>
                <a:effectLst/>
                <a:latin typeface="Roboto" panose="02000000000000000000" pitchFamily="2" charset="0"/>
              </a:rPr>
              <a:t>Change Detection is a process in Angular that keeps views in sync with the models.</a:t>
            </a:r>
          </a:p>
          <a:p>
            <a:pPr algn="just">
              <a:buFont typeface="Arial" panose="020B0604020202020204" pitchFamily="34" charset="0"/>
              <a:buChar char="•"/>
            </a:pPr>
            <a:r>
              <a:rPr lang="en-US" b="0" i="0" dirty="0">
                <a:solidFill>
                  <a:srgbClr val="000000"/>
                </a:solidFill>
                <a:effectLst/>
                <a:latin typeface="Roboto" panose="02000000000000000000" pitchFamily="2" charset="0"/>
              </a:rPr>
              <a:t>In Angular, the flow is </a:t>
            </a:r>
            <a:r>
              <a:rPr lang="en-US" b="1" i="0" dirty="0">
                <a:solidFill>
                  <a:srgbClr val="000000"/>
                </a:solidFill>
                <a:effectLst/>
                <a:latin typeface="Roboto" panose="02000000000000000000" pitchFamily="2" charset="0"/>
              </a:rPr>
              <a:t>unidirectional</a:t>
            </a:r>
            <a:r>
              <a:rPr lang="en-US" b="0" i="0" dirty="0">
                <a:solidFill>
                  <a:srgbClr val="000000"/>
                </a:solidFill>
                <a:effectLst/>
                <a:latin typeface="Roboto" panose="02000000000000000000" pitchFamily="2" charset="0"/>
              </a:rPr>
              <a:t> from top to bottom in a component tree. A change in a web application can be caused by events, Ajax calls, and timers which are all asynchronous.</a:t>
            </a:r>
          </a:p>
          <a:p>
            <a:pPr algn="just"/>
            <a:r>
              <a:rPr lang="en-US" b="0" i="0" dirty="0">
                <a:solidFill>
                  <a:srgbClr val="000000"/>
                </a:solidFill>
                <a:effectLst/>
                <a:latin typeface="Roboto" panose="02000000000000000000" pitchFamily="2" charset="0"/>
              </a:rPr>
              <a:t> </a:t>
            </a:r>
          </a:p>
          <a:p>
            <a:pPr algn="just"/>
            <a:r>
              <a:rPr lang="en-US" b="0" i="0" dirty="0">
                <a:solidFill>
                  <a:srgbClr val="000000"/>
                </a:solidFill>
                <a:effectLst/>
                <a:latin typeface="Roboto" panose="02000000000000000000" pitchFamily="2" charset="0"/>
              </a:rPr>
              <a:t>Who informs Angular about the changes?</a:t>
            </a:r>
          </a:p>
          <a:p>
            <a:pPr algn="just">
              <a:buFont typeface="Arial" panose="020B0604020202020204" pitchFamily="34" charset="0"/>
              <a:buChar char="•"/>
            </a:pPr>
            <a:r>
              <a:rPr lang="en-US" b="1" i="0" dirty="0">
                <a:solidFill>
                  <a:srgbClr val="000000"/>
                </a:solidFill>
                <a:effectLst/>
                <a:latin typeface="Roboto" panose="02000000000000000000" pitchFamily="2" charset="0"/>
              </a:rPr>
              <a:t>Zones</a:t>
            </a:r>
            <a:r>
              <a:rPr lang="en-US" b="0" i="0" dirty="0">
                <a:solidFill>
                  <a:srgbClr val="000000"/>
                </a:solidFill>
                <a:effectLst/>
                <a:latin typeface="Roboto" panose="02000000000000000000" pitchFamily="2" charset="0"/>
              </a:rPr>
              <a:t> inform Angular about the changes in the application. It automatically detects all asynchronous actions at run time in the application.</a:t>
            </a:r>
          </a:p>
          <a:p>
            <a:pPr algn="just"/>
            <a:endParaRPr lang="en-US" b="0" i="0" dirty="0">
              <a:solidFill>
                <a:srgbClr val="000000"/>
              </a:solidFill>
              <a:effectLst/>
              <a:latin typeface="Roboto" panose="02000000000000000000" pitchFamily="2" charset="0"/>
            </a:endParaRPr>
          </a:p>
          <a:p>
            <a:pPr algn="just">
              <a:buFont typeface="Arial" panose="020B0604020202020204" pitchFamily="34" charset="0"/>
              <a:buChar char="•"/>
            </a:pPr>
            <a:endParaRPr lang="en-US" b="0" i="0" dirty="0">
              <a:solidFill>
                <a:srgbClr val="000000"/>
              </a:solidFill>
              <a:effectLst/>
              <a:latin typeface="Roboto" panose="02000000000000000000" pitchFamily="2" charset="0"/>
            </a:endParaRPr>
          </a:p>
          <a:p>
            <a:pPr algn="just"/>
            <a:endParaRPr lang="en-US" i="0" dirty="0">
              <a:solidFill>
                <a:srgbClr val="000000"/>
              </a:solidFill>
              <a:effectLst/>
              <a:latin typeface="Roboto" panose="02000000000000000000" pitchFamily="2" charset="0"/>
            </a:endParaRPr>
          </a:p>
          <a:p>
            <a:pPr algn="just">
              <a:buFont typeface="Arial" panose="020B0604020202020204" pitchFamily="34" charset="0"/>
              <a:buChar char="•"/>
            </a:pPr>
            <a:endParaRPr lang="en-US" b="1"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3181671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3.4 Elements of Templates</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sp>
        <p:nvSpPr>
          <p:cNvPr id="7" name="TextBox 6">
            <a:extLst>
              <a:ext uri="{FF2B5EF4-FFF2-40B4-BE49-F238E27FC236}">
                <a16:creationId xmlns:a16="http://schemas.microsoft.com/office/drawing/2014/main" id="{25123726-4630-4FA2-B5C2-8E67492284AC}"/>
              </a:ext>
            </a:extLst>
          </p:cNvPr>
          <p:cNvSpPr txBox="1"/>
          <p:nvPr/>
        </p:nvSpPr>
        <p:spPr>
          <a:xfrm>
            <a:off x="1168400" y="1690687"/>
            <a:ext cx="10261600" cy="2862322"/>
          </a:xfrm>
          <a:prstGeom prst="rect">
            <a:avLst/>
          </a:prstGeom>
          <a:noFill/>
        </p:spPr>
        <p:txBody>
          <a:bodyPr wrap="square" rtlCol="0">
            <a:spAutoFit/>
          </a:bodyPr>
          <a:lstStyle/>
          <a:p>
            <a:pPr algn="just">
              <a:buFont typeface="Arial" panose="020B0604020202020204" pitchFamily="34" charset="0"/>
              <a:buChar char="•"/>
            </a:pPr>
            <a:r>
              <a:rPr lang="en-US" b="0" i="0" dirty="0">
                <a:solidFill>
                  <a:srgbClr val="000000"/>
                </a:solidFill>
                <a:effectLst/>
                <a:latin typeface="Roboto" panose="02000000000000000000" pitchFamily="2" charset="0"/>
              </a:rPr>
              <a:t>Angular runs a </a:t>
            </a:r>
            <a:r>
              <a:rPr lang="en-US" b="1" i="0" dirty="0">
                <a:solidFill>
                  <a:srgbClr val="000000"/>
                </a:solidFill>
                <a:effectLst/>
                <a:latin typeface="Roboto" panose="02000000000000000000" pitchFamily="2" charset="0"/>
              </a:rPr>
              <a:t>change detector algorithm </a:t>
            </a:r>
            <a:r>
              <a:rPr lang="en-US" b="0" i="0" dirty="0">
                <a:solidFill>
                  <a:srgbClr val="000000"/>
                </a:solidFill>
                <a:effectLst/>
                <a:latin typeface="Roboto" panose="02000000000000000000" pitchFamily="2" charset="0"/>
              </a:rPr>
              <a:t>on each component from top to bottom in the component tree. This change detector algorithm is automatically generated at run time which will check and update the changes at appropriate places in the component tree.</a:t>
            </a:r>
          </a:p>
          <a:p>
            <a:pPr algn="just">
              <a:buFont typeface="Arial" panose="020B0604020202020204" pitchFamily="34" charset="0"/>
              <a:buChar char="•"/>
            </a:pPr>
            <a:r>
              <a:rPr lang="en-US" b="0" i="0" dirty="0">
                <a:solidFill>
                  <a:srgbClr val="000000"/>
                </a:solidFill>
                <a:effectLst/>
                <a:latin typeface="Roboto" panose="02000000000000000000" pitchFamily="2" charset="0"/>
              </a:rPr>
              <a:t>Angular is very fast though it </a:t>
            </a:r>
            <a:r>
              <a:rPr lang="en-US" b="1" i="0" dirty="0">
                <a:solidFill>
                  <a:srgbClr val="000000"/>
                </a:solidFill>
                <a:effectLst/>
                <a:latin typeface="Roboto" panose="02000000000000000000" pitchFamily="2" charset="0"/>
              </a:rPr>
              <a:t>goes through all components from top to bottom for every single event </a:t>
            </a:r>
            <a:r>
              <a:rPr lang="en-US" b="0" i="0" dirty="0">
                <a:solidFill>
                  <a:srgbClr val="000000"/>
                </a:solidFill>
                <a:effectLst/>
                <a:latin typeface="Roboto" panose="02000000000000000000" pitchFamily="2" charset="0"/>
              </a:rPr>
              <a:t>as it generates VM-friendly code. Due to this, Angular can perform hundreds of thousands of checks in a few milliseconds.</a:t>
            </a:r>
          </a:p>
          <a:p>
            <a:pPr algn="just"/>
            <a:endParaRPr lang="en-US" b="0" i="0" dirty="0">
              <a:solidFill>
                <a:srgbClr val="000000"/>
              </a:solidFill>
              <a:effectLst/>
              <a:latin typeface="Roboto" panose="02000000000000000000" pitchFamily="2" charset="0"/>
            </a:endParaRPr>
          </a:p>
          <a:p>
            <a:pPr algn="just">
              <a:buFont typeface="Arial" panose="020B0604020202020204" pitchFamily="34" charset="0"/>
              <a:buChar char="•"/>
            </a:pPr>
            <a:endParaRPr lang="en-US" b="0" i="0" dirty="0">
              <a:solidFill>
                <a:srgbClr val="000000"/>
              </a:solidFill>
              <a:effectLst/>
              <a:latin typeface="Roboto" panose="02000000000000000000" pitchFamily="2" charset="0"/>
            </a:endParaRPr>
          </a:p>
          <a:p>
            <a:pPr algn="just"/>
            <a:endParaRPr lang="en-US" i="0" dirty="0">
              <a:solidFill>
                <a:srgbClr val="000000"/>
              </a:solidFill>
              <a:effectLst/>
              <a:latin typeface="Roboto" panose="02000000000000000000" pitchFamily="2" charset="0"/>
            </a:endParaRPr>
          </a:p>
          <a:p>
            <a:pPr algn="just">
              <a:buFont typeface="Arial" panose="020B0604020202020204" pitchFamily="34" charset="0"/>
              <a:buChar char="•"/>
            </a:pPr>
            <a:endParaRPr lang="en-US" b="1" i="0" dirty="0">
              <a:solidFill>
                <a:srgbClr val="000000"/>
              </a:solidFill>
              <a:effectLst/>
              <a:latin typeface="Roboto" panose="02000000000000000000" pitchFamily="2" charset="0"/>
            </a:endParaRPr>
          </a:p>
        </p:txBody>
      </p:sp>
      <p:pic>
        <p:nvPicPr>
          <p:cNvPr id="5" name="Picture 4">
            <a:extLst>
              <a:ext uri="{FF2B5EF4-FFF2-40B4-BE49-F238E27FC236}">
                <a16:creationId xmlns:a16="http://schemas.microsoft.com/office/drawing/2014/main" id="{B6616663-70EA-4C2C-A0A2-FE41AC1C0CF6}"/>
              </a:ext>
            </a:extLst>
          </p:cNvPr>
          <p:cNvPicPr>
            <a:picLocks noChangeAspect="1"/>
          </p:cNvPicPr>
          <p:nvPr/>
        </p:nvPicPr>
        <p:blipFill>
          <a:blip r:embed="rId2"/>
          <a:stretch>
            <a:fillRect/>
          </a:stretch>
        </p:blipFill>
        <p:spPr>
          <a:xfrm>
            <a:off x="4600575" y="3121848"/>
            <a:ext cx="5943600" cy="3419475"/>
          </a:xfrm>
          <a:prstGeom prst="rect">
            <a:avLst/>
          </a:prstGeom>
        </p:spPr>
      </p:pic>
    </p:spTree>
    <p:extLst>
      <p:ext uri="{BB962C8B-B14F-4D97-AF65-F5344CB8AC3E}">
        <p14:creationId xmlns:p14="http://schemas.microsoft.com/office/powerpoint/2010/main" val="292785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1.2 Why Angular</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p:txBody>
          <a:bodyPr>
            <a:noAutofit/>
          </a:bodyPr>
          <a:lstStyle/>
          <a:p>
            <a:pPr marL="0" indent="0" algn="just">
              <a:buNone/>
            </a:pPr>
            <a:r>
              <a:rPr lang="en-US" sz="1800" b="1" i="0" dirty="0">
                <a:solidFill>
                  <a:srgbClr val="000000"/>
                </a:solidFill>
                <a:effectLst/>
                <a:latin typeface="Roboto" panose="02000000000000000000" pitchFamily="2" charset="0"/>
              </a:rPr>
              <a:t>Better support for Mobile App Development</a:t>
            </a:r>
            <a:endParaRPr lang="en-US" sz="1800" b="0" i="0" dirty="0">
              <a:solidFill>
                <a:srgbClr val="000000"/>
              </a:solidFill>
              <a:effectLst/>
              <a:latin typeface="Roboto" panose="02000000000000000000" pitchFamily="2" charset="0"/>
            </a:endParaRPr>
          </a:p>
          <a:p>
            <a:pPr marL="0" indent="0" algn="just">
              <a:buNone/>
            </a:pPr>
            <a:r>
              <a:rPr lang="en-US" sz="1800" b="0" i="0" dirty="0">
                <a:solidFill>
                  <a:srgbClr val="000000"/>
                </a:solidFill>
                <a:effectLst/>
                <a:latin typeface="Roboto" panose="02000000000000000000" pitchFamily="2" charset="0"/>
              </a:rPr>
              <a:t>Desktop and mobile applications have separate concerns and addressing these concerns using a single framework becomes a challenge. Angular 1 had to address the concerns of a mobile application using additional plugins. However, the Angular framework, addresses the concerns of both mobile as well as desktop applications.</a:t>
            </a:r>
          </a:p>
          <a:p>
            <a:pPr marL="0" indent="0" algn="just">
              <a:buNone/>
            </a:pPr>
            <a:endParaRPr lang="en-US" sz="1800" b="0" i="0" dirty="0">
              <a:solidFill>
                <a:srgbClr val="000000"/>
              </a:solidFill>
              <a:effectLst/>
              <a:latin typeface="Roboto" panose="02000000000000000000" pitchFamily="2" charset="0"/>
            </a:endParaRPr>
          </a:p>
          <a:p>
            <a:pPr marL="0" indent="0" algn="just">
              <a:buNone/>
            </a:pPr>
            <a:r>
              <a:rPr lang="en-US" sz="1800" b="0" i="0" dirty="0">
                <a:solidFill>
                  <a:srgbClr val="000000"/>
                </a:solidFill>
                <a:effectLst/>
                <a:latin typeface="Roboto" panose="02000000000000000000" pitchFamily="2" charset="0"/>
              </a:rPr>
              <a:t> </a:t>
            </a:r>
            <a:r>
              <a:rPr lang="en-US" sz="1800" b="1" i="0" dirty="0">
                <a:solidFill>
                  <a:srgbClr val="000000"/>
                </a:solidFill>
                <a:effectLst/>
                <a:latin typeface="Roboto" panose="02000000000000000000" pitchFamily="2" charset="0"/>
              </a:rPr>
              <a:t>Better</a:t>
            </a:r>
            <a:r>
              <a:rPr lang="en-US" sz="1800" b="0" i="0" dirty="0">
                <a:solidFill>
                  <a:srgbClr val="000000"/>
                </a:solidFill>
                <a:effectLst/>
                <a:latin typeface="Roboto" panose="02000000000000000000" pitchFamily="2" charset="0"/>
              </a:rPr>
              <a:t> </a:t>
            </a:r>
            <a:r>
              <a:rPr lang="en-US" sz="1800" b="1" i="0" dirty="0">
                <a:solidFill>
                  <a:srgbClr val="000000"/>
                </a:solidFill>
                <a:effectLst/>
                <a:latin typeface="Roboto" panose="02000000000000000000" pitchFamily="2" charset="0"/>
              </a:rPr>
              <a:t>performance</a:t>
            </a:r>
            <a:endParaRPr lang="en-US" sz="1800" b="0" i="0" dirty="0">
              <a:solidFill>
                <a:srgbClr val="000000"/>
              </a:solidFill>
              <a:effectLst/>
              <a:latin typeface="Roboto" panose="02000000000000000000" pitchFamily="2" charset="0"/>
            </a:endParaRPr>
          </a:p>
          <a:p>
            <a:pPr marL="0" indent="0" algn="just">
              <a:buNone/>
            </a:pPr>
            <a:r>
              <a:rPr lang="en-US" sz="1800" b="0" i="0" dirty="0">
                <a:solidFill>
                  <a:srgbClr val="000000"/>
                </a:solidFill>
                <a:effectLst/>
                <a:latin typeface="Roboto" panose="02000000000000000000" pitchFamily="2" charset="0"/>
              </a:rPr>
              <a:t>The Angular framework is better in its performance in terms of browser rendering, animation, and accessibility across all the components. This is due to the modern approach of handling issues compared to earlier Angular version 1.x.</a:t>
            </a:r>
          </a:p>
          <a:p>
            <a:pPr marL="0" indent="0" algn="just">
              <a:buNone/>
            </a:pPr>
            <a:endParaRPr lang="en-US" sz="1800" b="0" i="0" dirty="0">
              <a:solidFill>
                <a:srgbClr val="000000"/>
              </a:solidFill>
              <a:effectLst/>
              <a:latin typeface="Roboto" panose="02000000000000000000" pitchFamily="2" charset="0"/>
            </a:endParaRPr>
          </a:p>
          <a:p>
            <a:pPr marL="0" indent="0" algn="just">
              <a:buNone/>
            </a:pPr>
            <a:r>
              <a:rPr lang="en-US" sz="1800" b="0" i="0" dirty="0">
                <a:solidFill>
                  <a:srgbClr val="000000"/>
                </a:solidFill>
                <a:effectLst/>
                <a:latin typeface="Roboto" panose="02000000000000000000" pitchFamily="2" charset="0"/>
              </a:rPr>
              <a:t> </a:t>
            </a:r>
            <a:endParaRPr lang="en-US" sz="1800" dirty="0">
              <a:solidFill>
                <a:srgbClr val="000000"/>
              </a:solidFill>
              <a:latin typeface="Roboto" panose="02000000000000000000" pitchFamily="2" charset="0"/>
            </a:endParaRPr>
          </a:p>
        </p:txBody>
      </p:sp>
    </p:spTree>
    <p:extLst>
      <p:ext uri="{BB962C8B-B14F-4D97-AF65-F5344CB8AC3E}">
        <p14:creationId xmlns:p14="http://schemas.microsoft.com/office/powerpoint/2010/main" val="93260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1.3 SPA</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a:xfrm>
            <a:off x="838200" y="1444625"/>
            <a:ext cx="10515600" cy="4351338"/>
          </a:xfrm>
        </p:spPr>
        <p:txBody>
          <a:bodyPr>
            <a:noAutofit/>
          </a:bodyPr>
          <a:lstStyle/>
          <a:p>
            <a:pPr marL="0" indent="0" algn="just">
              <a:buNone/>
            </a:pPr>
            <a:endParaRPr lang="en-US" sz="1800" b="0" i="0" dirty="0">
              <a:solidFill>
                <a:srgbClr val="000000"/>
              </a:solidFill>
              <a:effectLst/>
              <a:latin typeface="Roboto" panose="02000000000000000000" pitchFamily="2" charset="0"/>
            </a:endParaRPr>
          </a:p>
          <a:p>
            <a:pPr algn="just"/>
            <a:r>
              <a:rPr lang="en-US" sz="1800" b="0" i="0" dirty="0">
                <a:solidFill>
                  <a:srgbClr val="000000"/>
                </a:solidFill>
                <a:effectLst/>
                <a:latin typeface="Roboto" panose="02000000000000000000" pitchFamily="2" charset="0"/>
              </a:rPr>
              <a:t> A </a:t>
            </a:r>
            <a:r>
              <a:rPr lang="en-US" sz="1800" b="1" i="0" dirty="0">
                <a:solidFill>
                  <a:srgbClr val="000000"/>
                </a:solidFill>
                <a:effectLst/>
                <a:latin typeface="Roboto" panose="02000000000000000000" pitchFamily="2" charset="0"/>
              </a:rPr>
              <a:t>Single Page Application </a:t>
            </a:r>
            <a:r>
              <a:rPr lang="en-US" sz="1800" b="0" i="0" dirty="0">
                <a:solidFill>
                  <a:srgbClr val="000000"/>
                </a:solidFill>
                <a:effectLst/>
                <a:latin typeface="Roboto" panose="02000000000000000000" pitchFamily="2" charset="0"/>
              </a:rPr>
              <a:t>(SPA) is a web application that interacts with the user by dynamically redrawing any part of the UI without requesting an entire new page from the server.</a:t>
            </a:r>
          </a:p>
          <a:p>
            <a:pPr algn="just"/>
            <a:r>
              <a:rPr lang="en-US" sz="1800" b="0" i="0" dirty="0">
                <a:solidFill>
                  <a:srgbClr val="000000"/>
                </a:solidFill>
                <a:effectLst/>
                <a:latin typeface="Roboto" panose="02000000000000000000" pitchFamily="2" charset="0"/>
              </a:rPr>
              <a:t>For example, have a look at the Amazon web application. When you click on the various links present in the navbar present in any of the web pages of this application, the whole page gets refreshed. This is because visibly, a new request is sent for the new page for almost each user click. You may hence observe that it is not a SPA.</a:t>
            </a:r>
          </a:p>
          <a:p>
            <a:pPr algn="just"/>
            <a:r>
              <a:rPr lang="en-US" sz="1800" b="0" i="0" dirty="0">
                <a:solidFill>
                  <a:srgbClr val="000000"/>
                </a:solidFill>
                <a:effectLst/>
                <a:latin typeface="Roboto" panose="02000000000000000000" pitchFamily="2" charset="0"/>
              </a:rPr>
              <a:t>But, if you look at the Gmail web application, you will observe that all user interactions are being handled without completely refreshing the page. </a:t>
            </a:r>
          </a:p>
          <a:p>
            <a:pPr algn="just"/>
            <a:r>
              <a:rPr lang="en-US" sz="1800" b="0" i="0" dirty="0">
                <a:solidFill>
                  <a:srgbClr val="000000"/>
                </a:solidFill>
                <a:effectLst/>
                <a:latin typeface="Roboto" panose="02000000000000000000" pitchFamily="2" charset="0"/>
              </a:rPr>
              <a:t>Modern web applications are generally SPAs. SPAs provide a good user experience by communicating asynchronously (a preferable way of communication) with a remote web server (generally using HTTP protocol) to dynamically check the user inputs or interactions and give constant feedback to the user in case of any errors, or wrongful/invalid user interaction. They are built block-by-block making all the functionalities independent of each other. All desktop apps are SPAs in the sense that only the required area gets changed based on user requests.</a:t>
            </a:r>
          </a:p>
          <a:p>
            <a:pPr algn="just"/>
            <a:r>
              <a:rPr lang="en-US" sz="1800" b="0" i="0" dirty="0">
                <a:solidFill>
                  <a:srgbClr val="000000"/>
                </a:solidFill>
                <a:effectLst/>
                <a:latin typeface="Roboto" panose="02000000000000000000" pitchFamily="2" charset="0"/>
              </a:rPr>
              <a:t>Angular helps to create SPAs that will dynamically load contents in a single HTML file, giving the user an illusion that the application is just a single page.</a:t>
            </a:r>
          </a:p>
          <a:p>
            <a:pPr marL="0" indent="0" algn="just">
              <a:buNone/>
            </a:pPr>
            <a:endParaRPr lang="en-US" sz="1800" dirty="0">
              <a:solidFill>
                <a:srgbClr val="000000"/>
              </a:solidFill>
              <a:latin typeface="Roboto" panose="02000000000000000000" pitchFamily="2" charset="0"/>
            </a:endParaRPr>
          </a:p>
        </p:txBody>
      </p:sp>
    </p:spTree>
    <p:extLst>
      <p:ext uri="{BB962C8B-B14F-4D97-AF65-F5344CB8AC3E}">
        <p14:creationId xmlns:p14="http://schemas.microsoft.com/office/powerpoint/2010/main" val="116516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1.4 TypeScript</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a:xfrm>
            <a:off x="838200" y="1444625"/>
            <a:ext cx="10515600" cy="4351338"/>
          </a:xfrm>
        </p:spPr>
        <p:txBody>
          <a:bodyPr>
            <a:noAutofit/>
          </a:bodyPr>
          <a:lstStyle/>
          <a:p>
            <a:pPr marL="0" indent="0" algn="just">
              <a:buNone/>
            </a:pPr>
            <a:r>
              <a:rPr lang="en-US" sz="1800" b="0" i="0" dirty="0">
                <a:solidFill>
                  <a:srgbClr val="000000"/>
                </a:solidFill>
                <a:effectLst/>
                <a:latin typeface="Roboto" panose="02000000000000000000" pitchFamily="2" charset="0"/>
              </a:rPr>
              <a:t>Developers prefer TypeScript to write Angular code. But other than TypeScript, you can also write code using JavaScript (ES5 or ECMAScript 5).</a:t>
            </a:r>
          </a:p>
          <a:p>
            <a:pPr marL="0" indent="0" algn="just">
              <a:buNone/>
            </a:pPr>
            <a:r>
              <a:rPr lang="en-US" sz="1800" b="1" i="0" dirty="0">
                <a:solidFill>
                  <a:srgbClr val="000000"/>
                </a:solidFill>
                <a:effectLst/>
                <a:latin typeface="Roboto" panose="02000000000000000000" pitchFamily="2" charset="0"/>
              </a:rPr>
              <a:t>Why most developers prefer TypeScript for Angular?</a:t>
            </a:r>
            <a:endParaRPr lang="en-US" sz="1800" b="0" i="0" dirty="0">
              <a:solidFill>
                <a:srgbClr val="000000"/>
              </a:solidFill>
              <a:effectLst/>
              <a:latin typeface="Roboto" panose="02000000000000000000" pitchFamily="2" charset="0"/>
            </a:endParaRPr>
          </a:p>
          <a:p>
            <a:pPr marL="0" indent="0" algn="just">
              <a:buNone/>
            </a:pPr>
            <a:r>
              <a:rPr lang="en-US" sz="1800" b="0" i="0" dirty="0">
                <a:solidFill>
                  <a:srgbClr val="000000"/>
                </a:solidFill>
                <a:effectLst/>
                <a:latin typeface="Roboto" panose="02000000000000000000" pitchFamily="2" charset="0"/>
              </a:rPr>
              <a:t>TypeScript is Microsoft’s extension for JavaScript which supports object-oriented features and has a strong typing system that enhances productivity.</a:t>
            </a:r>
          </a:p>
          <a:p>
            <a:pPr marL="0" indent="0" algn="just">
              <a:buNone/>
            </a:pPr>
            <a:r>
              <a:rPr lang="en-US" sz="1800" b="0" i="0" dirty="0">
                <a:solidFill>
                  <a:srgbClr val="000000"/>
                </a:solidFill>
                <a:effectLst/>
                <a:latin typeface="Roboto" panose="02000000000000000000" pitchFamily="2" charset="0"/>
              </a:rPr>
              <a:t>TypeScript supports many features like annotations, decorators, generics, etc. </a:t>
            </a:r>
          </a:p>
          <a:p>
            <a:pPr marL="0" indent="0" algn="just">
              <a:buNone/>
            </a:pPr>
            <a:r>
              <a:rPr lang="en-US" sz="1800" b="0" i="0" dirty="0">
                <a:solidFill>
                  <a:srgbClr val="000000"/>
                </a:solidFill>
                <a:effectLst/>
                <a:latin typeface="Roboto" panose="02000000000000000000" pitchFamily="2" charset="0"/>
              </a:rPr>
              <a:t>A very good number of IDE’s like Sublime Text, Visual Studio Code, </a:t>
            </a:r>
            <a:r>
              <a:rPr lang="en-US" sz="1800" b="0" i="0" dirty="0" err="1">
                <a:solidFill>
                  <a:srgbClr val="000000"/>
                </a:solidFill>
                <a:effectLst/>
                <a:latin typeface="Roboto" panose="02000000000000000000" pitchFamily="2" charset="0"/>
              </a:rPr>
              <a:t>Nodeclipse</a:t>
            </a:r>
            <a:r>
              <a:rPr lang="en-US" sz="1800" b="0" i="0" dirty="0">
                <a:solidFill>
                  <a:srgbClr val="000000"/>
                </a:solidFill>
                <a:effectLst/>
                <a:latin typeface="Roboto" panose="02000000000000000000" pitchFamily="2" charset="0"/>
              </a:rPr>
              <a:t>, etc., are available with TypeScript support.</a:t>
            </a:r>
          </a:p>
          <a:p>
            <a:pPr marL="0" indent="0" algn="just">
              <a:buNone/>
            </a:pPr>
            <a:r>
              <a:rPr lang="en-US" sz="1800" b="0" i="0" dirty="0">
                <a:solidFill>
                  <a:srgbClr val="000000"/>
                </a:solidFill>
                <a:effectLst/>
                <a:latin typeface="Roboto" panose="02000000000000000000" pitchFamily="2" charset="0"/>
              </a:rPr>
              <a:t>TypeScript code is compiled to JavaScript code using build tools like </a:t>
            </a:r>
            <a:r>
              <a:rPr lang="en-US" sz="1800" b="0" i="0" dirty="0" err="1">
                <a:solidFill>
                  <a:srgbClr val="000000"/>
                </a:solidFill>
                <a:effectLst/>
                <a:latin typeface="Roboto" panose="02000000000000000000" pitchFamily="2" charset="0"/>
              </a:rPr>
              <a:t>npm</a:t>
            </a:r>
            <a:r>
              <a:rPr lang="en-US" sz="1800" b="0" i="0" dirty="0">
                <a:solidFill>
                  <a:srgbClr val="000000"/>
                </a:solidFill>
                <a:effectLst/>
                <a:latin typeface="Roboto" panose="02000000000000000000" pitchFamily="2" charset="0"/>
              </a:rPr>
              <a:t>, bower, gulp, webpack, etc., to make the browser understand the code.</a:t>
            </a:r>
          </a:p>
          <a:p>
            <a:pPr marL="0" indent="0" algn="just">
              <a:buNone/>
            </a:pPr>
            <a:endParaRPr lang="en-US" sz="1800" dirty="0">
              <a:solidFill>
                <a:srgbClr val="000000"/>
              </a:solidFill>
              <a:latin typeface="Roboto" panose="02000000000000000000" pitchFamily="2" charset="0"/>
            </a:endParaRPr>
          </a:p>
        </p:txBody>
      </p:sp>
    </p:spTree>
    <p:extLst>
      <p:ext uri="{BB962C8B-B14F-4D97-AF65-F5344CB8AC3E}">
        <p14:creationId xmlns:p14="http://schemas.microsoft.com/office/powerpoint/2010/main" val="412276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1.5 Features of Angular</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a:xfrm>
            <a:off x="838200" y="1444625"/>
            <a:ext cx="10515600" cy="4351338"/>
          </a:xfrm>
        </p:spPr>
        <p:txBody>
          <a:bodyPr>
            <a:noAutofit/>
          </a:bodyPr>
          <a:lstStyle/>
          <a:p>
            <a:pPr marL="0" indent="0" algn="just">
              <a:buNone/>
            </a:pPr>
            <a:r>
              <a:rPr lang="en-US" sz="1600" b="1" i="0" dirty="0">
                <a:solidFill>
                  <a:srgbClr val="000000"/>
                </a:solidFill>
                <a:effectLst/>
                <a:latin typeface="Roboto" panose="02000000000000000000" pitchFamily="2" charset="0"/>
              </a:rPr>
              <a:t>Easier to learn</a:t>
            </a:r>
            <a:r>
              <a:rPr lang="en-US" sz="1600" b="0" i="0" dirty="0">
                <a:solidFill>
                  <a:srgbClr val="000000"/>
                </a:solidFill>
                <a:effectLst/>
                <a:latin typeface="Roboto" panose="02000000000000000000" pitchFamily="2" charset="0"/>
              </a:rPr>
              <a:t>: Angular is more modern and easier for developers to learn. It is a more streamlined framework where developers will be focusing on writing JavaScript classes.</a:t>
            </a:r>
          </a:p>
          <a:p>
            <a:pPr marL="0" indent="0" algn="just">
              <a:buNone/>
            </a:pPr>
            <a:r>
              <a:rPr lang="en-US" sz="1600" b="1" i="0" dirty="0">
                <a:solidFill>
                  <a:srgbClr val="000000"/>
                </a:solidFill>
                <a:effectLst/>
                <a:latin typeface="Roboto" panose="02000000000000000000" pitchFamily="2" charset="0"/>
              </a:rPr>
              <a:t>Good IDE support</a:t>
            </a:r>
            <a:r>
              <a:rPr lang="en-US" sz="1600" b="0" i="0" dirty="0">
                <a:solidFill>
                  <a:srgbClr val="000000"/>
                </a:solidFill>
                <a:effectLst/>
                <a:latin typeface="Roboto" panose="02000000000000000000" pitchFamily="2" charset="0"/>
              </a:rPr>
              <a:t>: Angular is written in TypeScript which is a superset of JavaScript and supports all ECMAScript 6 features. Many IDEs like Eclipse, Microsoft Visual Studio, Sublime Text, etc., have good support for TypeScript.</a:t>
            </a:r>
          </a:p>
          <a:p>
            <a:pPr marL="0" indent="0" algn="just">
              <a:buNone/>
            </a:pPr>
            <a:r>
              <a:rPr lang="en-US" sz="1600" b="1" i="0" dirty="0">
                <a:solidFill>
                  <a:srgbClr val="000000"/>
                </a:solidFill>
                <a:effectLst/>
                <a:latin typeface="Roboto" panose="02000000000000000000" pitchFamily="2" charset="0"/>
              </a:rPr>
              <a:t>Familiar</a:t>
            </a:r>
            <a:r>
              <a:rPr lang="en-US" sz="1600" b="0" i="0" dirty="0">
                <a:solidFill>
                  <a:srgbClr val="000000"/>
                </a:solidFill>
                <a:effectLst/>
                <a:latin typeface="Roboto" panose="02000000000000000000" pitchFamily="2" charset="0"/>
              </a:rPr>
              <a:t>: Angular has retained many of its core concepts from the earlier version (Angular 1), though it is a complete re-write. This means developers who are already proficient in Angular 1 will find it easy to migrate to Angular.</a:t>
            </a:r>
          </a:p>
          <a:p>
            <a:pPr marL="0" indent="0" algn="just">
              <a:buNone/>
            </a:pPr>
            <a:r>
              <a:rPr lang="en-US" sz="1600" b="1" i="0" dirty="0">
                <a:solidFill>
                  <a:srgbClr val="000000"/>
                </a:solidFill>
                <a:effectLst/>
                <a:latin typeface="Roboto" panose="02000000000000000000" pitchFamily="2" charset="0"/>
              </a:rPr>
              <a:t>Cross-Platform</a:t>
            </a:r>
            <a:r>
              <a:rPr lang="en-US" sz="1600" b="0" i="0" dirty="0">
                <a:solidFill>
                  <a:srgbClr val="000000"/>
                </a:solidFill>
                <a:effectLst/>
                <a:latin typeface="Roboto" panose="02000000000000000000" pitchFamily="2" charset="0"/>
              </a:rPr>
              <a:t>: Angular is a single platform that can be used to develop applications for multiple devices.</a:t>
            </a:r>
          </a:p>
          <a:p>
            <a:pPr marL="0" indent="0" algn="just">
              <a:buNone/>
            </a:pPr>
            <a:r>
              <a:rPr lang="en-US" sz="1600" b="1" i="0" dirty="0">
                <a:solidFill>
                  <a:srgbClr val="000000"/>
                </a:solidFill>
                <a:effectLst/>
                <a:latin typeface="Roboto" panose="02000000000000000000" pitchFamily="2" charset="0"/>
              </a:rPr>
              <a:t>Performance:</a:t>
            </a:r>
            <a:r>
              <a:rPr lang="en-US" sz="1600" b="0" i="0" dirty="0">
                <a:solidFill>
                  <a:srgbClr val="000000"/>
                </a:solidFill>
                <a:effectLst/>
                <a:latin typeface="Roboto" panose="02000000000000000000" pitchFamily="2" charset="0"/>
              </a:rPr>
              <a:t> Angular performance has been improved a lot in the latest version. This has been done by automatically adding or removing reflect metadata from the </a:t>
            </a:r>
            <a:r>
              <a:rPr lang="en-US" sz="1600" b="0" i="0" dirty="0" err="1">
                <a:solidFill>
                  <a:srgbClr val="000000"/>
                </a:solidFill>
                <a:effectLst/>
                <a:latin typeface="Roboto" panose="02000000000000000000" pitchFamily="2" charset="0"/>
              </a:rPr>
              <a:t>polyfills.ts</a:t>
            </a:r>
            <a:r>
              <a:rPr lang="en-US" sz="1600" b="0" i="0" dirty="0">
                <a:solidFill>
                  <a:srgbClr val="000000"/>
                </a:solidFill>
                <a:effectLst/>
                <a:latin typeface="Roboto" panose="02000000000000000000" pitchFamily="2" charset="0"/>
              </a:rPr>
              <a:t> file which makes the application smaller in production.</a:t>
            </a:r>
          </a:p>
          <a:p>
            <a:pPr marL="0" indent="0" algn="just">
              <a:buNone/>
            </a:pPr>
            <a:r>
              <a:rPr lang="en-US" sz="1600" b="1" i="0" dirty="0">
                <a:solidFill>
                  <a:srgbClr val="000000"/>
                </a:solidFill>
                <a:effectLst/>
                <a:latin typeface="Roboto" panose="02000000000000000000" pitchFamily="2" charset="0"/>
              </a:rPr>
              <a:t>Lean and Fast</a:t>
            </a:r>
            <a:r>
              <a:rPr lang="en-US" sz="1600" b="0" i="0" dirty="0">
                <a:solidFill>
                  <a:srgbClr val="000000"/>
                </a:solidFill>
                <a:effectLst/>
                <a:latin typeface="Roboto" panose="02000000000000000000" pitchFamily="2" charset="0"/>
              </a:rPr>
              <a:t>: Angular application's production bundle size is reduced by 100s of kilobytes due to which it loads faster during execution.</a:t>
            </a:r>
          </a:p>
          <a:p>
            <a:pPr marL="0" indent="0" algn="just">
              <a:buNone/>
            </a:pPr>
            <a:r>
              <a:rPr lang="en-US" sz="1600" b="1" i="0" dirty="0">
                <a:solidFill>
                  <a:srgbClr val="000000"/>
                </a:solidFill>
                <a:effectLst/>
                <a:latin typeface="Roboto" panose="02000000000000000000" pitchFamily="2" charset="0"/>
              </a:rPr>
              <a:t>Bundle Budgets:</a:t>
            </a:r>
            <a:r>
              <a:rPr lang="en-US" sz="1600" b="0" i="0" dirty="0">
                <a:solidFill>
                  <a:srgbClr val="000000"/>
                </a:solidFill>
                <a:effectLst/>
                <a:latin typeface="Roboto" panose="02000000000000000000" pitchFamily="2" charset="0"/>
              </a:rPr>
              <a:t> Angular will take advantage of the bundle budgets feature in CLI which will warn if the application size exceeds 2MB and will give errors if it exceeds 5MB. Developers can change this in </a:t>
            </a:r>
            <a:r>
              <a:rPr lang="en-US" sz="1600" b="0" i="0" dirty="0" err="1">
                <a:solidFill>
                  <a:srgbClr val="000000"/>
                </a:solidFill>
                <a:effectLst/>
                <a:latin typeface="Roboto" panose="02000000000000000000" pitchFamily="2" charset="0"/>
              </a:rPr>
              <a:t>angular.json</a:t>
            </a:r>
            <a:r>
              <a:rPr lang="en-US" sz="1600" b="0" i="0" dirty="0">
                <a:solidFill>
                  <a:srgbClr val="000000"/>
                </a:solidFill>
                <a:effectLst/>
                <a:latin typeface="Roboto" panose="02000000000000000000" pitchFamily="2" charset="0"/>
              </a:rPr>
              <a:t>.</a:t>
            </a:r>
          </a:p>
          <a:p>
            <a:pPr marL="0" indent="0" algn="just">
              <a:buNone/>
            </a:pPr>
            <a:r>
              <a:rPr lang="en-US" sz="1600" b="1" i="0" dirty="0">
                <a:solidFill>
                  <a:srgbClr val="000000"/>
                </a:solidFill>
                <a:effectLst/>
                <a:latin typeface="Roboto" panose="02000000000000000000" pitchFamily="2" charset="0"/>
              </a:rPr>
              <a:t>Simplicity</a:t>
            </a:r>
            <a:r>
              <a:rPr lang="en-US" sz="1600" b="0" i="0" dirty="0">
                <a:solidFill>
                  <a:srgbClr val="000000"/>
                </a:solidFill>
                <a:effectLst/>
                <a:latin typeface="Roboto" panose="02000000000000000000" pitchFamily="2" charset="0"/>
              </a:rPr>
              <a:t>: Angular 1 had 70+ directives like ng-if, ng-model, etc., whereas Angular has a very less number of directives as you use [ ] and ( ) for bindings in HTML elements.</a:t>
            </a:r>
          </a:p>
          <a:p>
            <a:pPr marL="0" indent="0" algn="just">
              <a:buNone/>
            </a:pPr>
            <a:endParaRPr lang="en-US" sz="1600" dirty="0">
              <a:solidFill>
                <a:srgbClr val="000000"/>
              </a:solidFill>
              <a:latin typeface="Roboto" panose="02000000000000000000" pitchFamily="2" charset="0"/>
            </a:endParaRPr>
          </a:p>
        </p:txBody>
      </p:sp>
    </p:spTree>
    <p:extLst>
      <p:ext uri="{BB962C8B-B14F-4D97-AF65-F5344CB8AC3E}">
        <p14:creationId xmlns:p14="http://schemas.microsoft.com/office/powerpoint/2010/main" val="4062719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1.6 Component based</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a:xfrm>
            <a:off x="838200" y="1444625"/>
            <a:ext cx="10515600" cy="4351338"/>
          </a:xfrm>
        </p:spPr>
        <p:txBody>
          <a:bodyPr>
            <a:noAutofit/>
          </a:bodyPr>
          <a:lstStyle/>
          <a:p>
            <a:pPr lvl="1" algn="just"/>
            <a:r>
              <a:rPr lang="en-US" sz="1800" b="0" i="0" dirty="0">
                <a:solidFill>
                  <a:srgbClr val="000000"/>
                </a:solidFill>
                <a:effectLst/>
                <a:latin typeface="Roboto" panose="02000000000000000000" pitchFamily="2" charset="0"/>
              </a:rPr>
              <a:t>Angular follows component-based programming which is the future of web development. Each component created is isolated from every other part of our application. This kind of programming allows us to use components written using other frameworks.</a:t>
            </a:r>
          </a:p>
          <a:p>
            <a:pPr lvl="1" algn="just"/>
            <a:r>
              <a:rPr lang="en-US" sz="1800" b="0" i="0" dirty="0">
                <a:solidFill>
                  <a:srgbClr val="000000"/>
                </a:solidFill>
                <a:effectLst/>
                <a:latin typeface="Roboto" panose="02000000000000000000" pitchFamily="2" charset="0"/>
              </a:rPr>
              <a:t>Inside a component, you can write both business logic and view.</a:t>
            </a:r>
          </a:p>
          <a:p>
            <a:pPr lvl="1" algn="just"/>
            <a:r>
              <a:rPr lang="en-US" sz="1800" b="0" i="0" dirty="0">
                <a:solidFill>
                  <a:srgbClr val="000000"/>
                </a:solidFill>
                <a:effectLst/>
                <a:latin typeface="Roboto" panose="02000000000000000000" pitchFamily="2" charset="0"/>
              </a:rPr>
              <a:t>Every Angular application must have one top-level component referred to as 'Root Component' and several sub-components or child components.</a:t>
            </a:r>
          </a:p>
          <a:p>
            <a:pPr marL="0" indent="0" algn="just">
              <a:buNone/>
            </a:pPr>
            <a:endParaRPr lang="en-US" sz="1800" dirty="0">
              <a:solidFill>
                <a:srgbClr val="000000"/>
              </a:solidFill>
              <a:latin typeface="Roboto" panose="02000000000000000000" pitchFamily="2" charset="0"/>
            </a:endParaRPr>
          </a:p>
        </p:txBody>
      </p:sp>
      <p:pic>
        <p:nvPicPr>
          <p:cNvPr id="5" name="Picture 4">
            <a:extLst>
              <a:ext uri="{FF2B5EF4-FFF2-40B4-BE49-F238E27FC236}">
                <a16:creationId xmlns:a16="http://schemas.microsoft.com/office/drawing/2014/main" id="{455541F6-DC4B-4C65-92E4-99137FA9B93D}"/>
              </a:ext>
            </a:extLst>
          </p:cNvPr>
          <p:cNvPicPr>
            <a:picLocks noChangeAspect="1"/>
          </p:cNvPicPr>
          <p:nvPr/>
        </p:nvPicPr>
        <p:blipFill>
          <a:blip r:embed="rId2"/>
          <a:stretch>
            <a:fillRect/>
          </a:stretch>
        </p:blipFill>
        <p:spPr>
          <a:xfrm>
            <a:off x="3831590" y="3157537"/>
            <a:ext cx="6210300" cy="3533775"/>
          </a:xfrm>
          <a:prstGeom prst="rect">
            <a:avLst/>
          </a:prstGeom>
        </p:spPr>
      </p:pic>
    </p:spTree>
    <p:extLst>
      <p:ext uri="{BB962C8B-B14F-4D97-AF65-F5344CB8AC3E}">
        <p14:creationId xmlns:p14="http://schemas.microsoft.com/office/powerpoint/2010/main" val="1009475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F6F-33C0-4E8B-AF06-2C7D74DEEE67}"/>
              </a:ext>
            </a:extLst>
          </p:cNvPr>
          <p:cNvSpPr>
            <a:spLocks noGrp="1"/>
          </p:cNvSpPr>
          <p:nvPr>
            <p:ph type="title"/>
          </p:nvPr>
        </p:nvSpPr>
        <p:spPr/>
        <p:txBody>
          <a:bodyPr/>
          <a:lstStyle/>
          <a:p>
            <a:r>
              <a:rPr lang="en-US" dirty="0"/>
              <a:t>2. Setup</a:t>
            </a:r>
          </a:p>
        </p:txBody>
      </p:sp>
      <p:sp>
        <p:nvSpPr>
          <p:cNvPr id="3" name="Content Placeholder 2">
            <a:extLst>
              <a:ext uri="{FF2B5EF4-FFF2-40B4-BE49-F238E27FC236}">
                <a16:creationId xmlns:a16="http://schemas.microsoft.com/office/drawing/2014/main" id="{901BA9AE-4F4B-4F11-BAD0-72022E107DF8}"/>
              </a:ext>
            </a:extLst>
          </p:cNvPr>
          <p:cNvSpPr>
            <a:spLocks noGrp="1"/>
          </p:cNvSpPr>
          <p:nvPr>
            <p:ph idx="1"/>
          </p:nvPr>
        </p:nvSpPr>
        <p:spPr>
          <a:xfrm>
            <a:off x="838200" y="1444625"/>
            <a:ext cx="10515600" cy="4351338"/>
          </a:xfrm>
        </p:spPr>
        <p:txBody>
          <a:bodyPr>
            <a:noAutofit/>
          </a:bodyPr>
          <a:lstStyle/>
          <a:p>
            <a:pPr marL="0" indent="0" algn="just">
              <a:buNone/>
            </a:pPr>
            <a:r>
              <a:rPr lang="en-US" sz="1200" b="0" i="0" dirty="0">
                <a:solidFill>
                  <a:srgbClr val="000000"/>
                </a:solidFill>
                <a:effectLst/>
                <a:latin typeface="Roboto" panose="02000000000000000000" pitchFamily="2" charset="0"/>
              </a:rPr>
              <a:t>To develop an application using Angular on a local system, you need to set up a development environment that includes the installation of:</a:t>
            </a:r>
          </a:p>
          <a:p>
            <a:pPr marL="0" indent="0" algn="just">
              <a:buNone/>
            </a:pPr>
            <a:r>
              <a:rPr lang="en-US" sz="1200" b="0" i="0" dirty="0">
                <a:solidFill>
                  <a:srgbClr val="000000"/>
                </a:solidFill>
                <a:effectLst/>
                <a:latin typeface="Roboto" panose="02000000000000000000" pitchFamily="2" charset="0"/>
              </a:rPr>
              <a:t>Node.js (12.14.1 || &gt;=14.0.0) and </a:t>
            </a:r>
            <a:r>
              <a:rPr lang="en-US" sz="1200" b="0" i="0" dirty="0" err="1">
                <a:solidFill>
                  <a:srgbClr val="000000"/>
                </a:solidFill>
                <a:effectLst/>
                <a:latin typeface="Roboto" panose="02000000000000000000" pitchFamily="2" charset="0"/>
              </a:rPr>
              <a:t>npm</a:t>
            </a:r>
            <a:r>
              <a:rPr lang="en-US" sz="1200" b="0" i="0" dirty="0">
                <a:solidFill>
                  <a:srgbClr val="000000"/>
                </a:solidFill>
                <a:effectLst/>
                <a:latin typeface="Roboto" panose="02000000000000000000" pitchFamily="2" charset="0"/>
              </a:rPr>
              <a:t> (min version required 6.13.4)</a:t>
            </a:r>
          </a:p>
          <a:p>
            <a:pPr marL="0" indent="0" algn="just">
              <a:buNone/>
            </a:pPr>
            <a:r>
              <a:rPr lang="en-US" sz="1200" b="0" i="0" dirty="0">
                <a:solidFill>
                  <a:srgbClr val="000000"/>
                </a:solidFill>
                <a:effectLst/>
                <a:latin typeface="Roboto" panose="02000000000000000000" pitchFamily="2" charset="0"/>
              </a:rPr>
              <a:t>Angular CLI</a:t>
            </a:r>
          </a:p>
          <a:p>
            <a:pPr marL="0" indent="0" algn="just">
              <a:buNone/>
            </a:pPr>
            <a:r>
              <a:rPr lang="en-US" sz="1200" b="0" i="0" dirty="0">
                <a:solidFill>
                  <a:srgbClr val="000000"/>
                </a:solidFill>
                <a:effectLst/>
                <a:latin typeface="Roboto" panose="02000000000000000000" pitchFamily="2" charset="0"/>
              </a:rPr>
              <a:t>Visual Studio Code</a:t>
            </a:r>
          </a:p>
          <a:p>
            <a:pPr marL="0" indent="0" algn="just">
              <a:buNone/>
            </a:pPr>
            <a:r>
              <a:rPr lang="en-US" sz="1200" b="0" i="0" dirty="0">
                <a:solidFill>
                  <a:srgbClr val="000000"/>
                </a:solidFill>
                <a:effectLst/>
                <a:latin typeface="Roboto" panose="02000000000000000000" pitchFamily="2" charset="0"/>
              </a:rPr>
              <a:t>Install Node.js and Visual Studio Code from their respective official websites. </a:t>
            </a:r>
          </a:p>
          <a:p>
            <a:pPr marL="0" indent="0" algn="just">
              <a:buNone/>
            </a:pPr>
            <a:r>
              <a:rPr lang="en-US" sz="1800" dirty="0">
                <a:solidFill>
                  <a:srgbClr val="000000"/>
                </a:solidFill>
                <a:latin typeface="Roboto" panose="02000000000000000000" pitchFamily="2" charset="0"/>
              </a:rPr>
              <a:t>Install Angular CLI	                     Check Version</a:t>
            </a:r>
          </a:p>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a:p>
            <a:pPr algn="just"/>
            <a:r>
              <a:rPr lang="en-US" sz="1200" b="0" i="0" dirty="0">
                <a:solidFill>
                  <a:srgbClr val="000000"/>
                </a:solidFill>
                <a:effectLst/>
                <a:latin typeface="Roboto" panose="02000000000000000000" pitchFamily="2" charset="0"/>
              </a:rPr>
              <a:t>Angular CLI is a command-line interface tool to build Angular applications. It makes application development faster and easier to maintain.</a:t>
            </a:r>
          </a:p>
          <a:p>
            <a:pPr algn="just"/>
            <a:r>
              <a:rPr lang="en-US" sz="1200" b="0" i="0" dirty="0">
                <a:solidFill>
                  <a:srgbClr val="000000"/>
                </a:solidFill>
                <a:effectLst/>
                <a:latin typeface="Roboto" panose="02000000000000000000" pitchFamily="2" charset="0"/>
              </a:rPr>
              <a:t>Using CLI, you can create projects, add files to them, and perform development tasks such as testing, bundling, and deployment of applications.</a:t>
            </a:r>
          </a:p>
          <a:p>
            <a:pPr marL="0" indent="0" algn="just">
              <a:buNone/>
            </a:pPr>
            <a:endParaRPr lang="en-US" sz="1800" dirty="0">
              <a:solidFill>
                <a:srgbClr val="000000"/>
              </a:solidFill>
              <a:latin typeface="Roboto" panose="02000000000000000000" pitchFamily="2" charset="0"/>
            </a:endParaRPr>
          </a:p>
          <a:p>
            <a:pPr marL="0" indent="0" algn="just">
              <a:buNone/>
            </a:pPr>
            <a:endParaRPr lang="en-US" sz="1800" dirty="0">
              <a:solidFill>
                <a:srgbClr val="000000"/>
              </a:solidFill>
              <a:latin typeface="Roboto" panose="02000000000000000000" pitchFamily="2" charset="0"/>
            </a:endParaRPr>
          </a:p>
        </p:txBody>
      </p:sp>
      <p:pic>
        <p:nvPicPr>
          <p:cNvPr id="6" name="Picture 5">
            <a:extLst>
              <a:ext uri="{FF2B5EF4-FFF2-40B4-BE49-F238E27FC236}">
                <a16:creationId xmlns:a16="http://schemas.microsoft.com/office/drawing/2014/main" id="{ACECA39A-A925-43A4-AB62-FA0D0123018D}"/>
              </a:ext>
            </a:extLst>
          </p:cNvPr>
          <p:cNvPicPr>
            <a:picLocks noChangeAspect="1"/>
          </p:cNvPicPr>
          <p:nvPr/>
        </p:nvPicPr>
        <p:blipFill>
          <a:blip r:embed="rId2"/>
          <a:stretch>
            <a:fillRect/>
          </a:stretch>
        </p:blipFill>
        <p:spPr>
          <a:xfrm>
            <a:off x="1170622" y="3504247"/>
            <a:ext cx="2352675" cy="447675"/>
          </a:xfrm>
          <a:prstGeom prst="rect">
            <a:avLst/>
          </a:prstGeom>
        </p:spPr>
      </p:pic>
      <p:pic>
        <p:nvPicPr>
          <p:cNvPr id="8" name="Picture 7">
            <a:extLst>
              <a:ext uri="{FF2B5EF4-FFF2-40B4-BE49-F238E27FC236}">
                <a16:creationId xmlns:a16="http://schemas.microsoft.com/office/drawing/2014/main" id="{E3186CFE-35DC-4657-826D-6EEFE9609D2C}"/>
              </a:ext>
            </a:extLst>
          </p:cNvPr>
          <p:cNvPicPr>
            <a:picLocks noChangeAspect="1"/>
          </p:cNvPicPr>
          <p:nvPr/>
        </p:nvPicPr>
        <p:blipFill>
          <a:blip r:embed="rId3"/>
          <a:stretch>
            <a:fillRect/>
          </a:stretch>
        </p:blipFill>
        <p:spPr>
          <a:xfrm>
            <a:off x="4914900" y="3585209"/>
            <a:ext cx="533400" cy="285750"/>
          </a:xfrm>
          <a:prstGeom prst="rect">
            <a:avLst/>
          </a:prstGeom>
        </p:spPr>
      </p:pic>
    </p:spTree>
    <p:extLst>
      <p:ext uri="{BB962C8B-B14F-4D97-AF65-F5344CB8AC3E}">
        <p14:creationId xmlns:p14="http://schemas.microsoft.com/office/powerpoint/2010/main" val="3981117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3143</Words>
  <Application>Microsoft Office PowerPoint</Application>
  <PresentationFormat>Widescreen</PresentationFormat>
  <Paragraphs>268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Roboto</vt:lpstr>
      <vt:lpstr>Office Theme</vt:lpstr>
      <vt:lpstr>Angular 11</vt:lpstr>
      <vt:lpstr>1.1 About Angular</vt:lpstr>
      <vt:lpstr>1.2 Why Angular</vt:lpstr>
      <vt:lpstr>1.2 Why Angular</vt:lpstr>
      <vt:lpstr>1.3 SPA</vt:lpstr>
      <vt:lpstr>1.4 TypeScript</vt:lpstr>
      <vt:lpstr>1.5 Features of Angular</vt:lpstr>
      <vt:lpstr>1.6 Component based</vt:lpstr>
      <vt:lpstr>2. Setup</vt:lpstr>
      <vt:lpstr>2. Setup</vt:lpstr>
      <vt:lpstr>2. Setup</vt:lpstr>
      <vt:lpstr>2. Setup</vt:lpstr>
      <vt:lpstr>2. Setup</vt:lpstr>
      <vt:lpstr>3. Create component and module</vt:lpstr>
      <vt:lpstr>PowerPoint Presentation</vt:lpstr>
      <vt:lpstr>3. Create component and module</vt:lpstr>
      <vt:lpstr>3. Create component and module</vt:lpstr>
      <vt:lpstr>3.2 Modules</vt:lpstr>
      <vt:lpstr>PowerPoint Presentation</vt:lpstr>
      <vt:lpstr>PowerPoint Presentation</vt:lpstr>
      <vt:lpstr>PowerPoint Presentation</vt:lpstr>
      <vt:lpstr>PowerPoint Presentation</vt:lpstr>
      <vt:lpstr>3.2 Module</vt:lpstr>
      <vt:lpstr>3.3 Creating a component</vt:lpstr>
      <vt:lpstr>3.4 Templates</vt:lpstr>
      <vt:lpstr>3.4 Templates</vt:lpstr>
      <vt:lpstr>3.4 Templates</vt:lpstr>
      <vt:lpstr>3.4 Elements of Templates</vt:lpstr>
      <vt:lpstr>3.4 Elements of Templates</vt:lpstr>
      <vt:lpstr>3.4 Elements of Templates</vt:lpstr>
      <vt:lpstr>3.4 Elements of Templates</vt:lpstr>
      <vt:lpstr>3.4 Elements of Templates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11</dc:title>
  <dc:creator>Niranjan Ravichandran</dc:creator>
  <cp:lastModifiedBy>Niranjan Ravichandran</cp:lastModifiedBy>
  <cp:revision>24</cp:revision>
  <dcterms:created xsi:type="dcterms:W3CDTF">2021-11-25T17:28:49Z</dcterms:created>
  <dcterms:modified xsi:type="dcterms:W3CDTF">2021-11-27T06:23:14Z</dcterms:modified>
</cp:coreProperties>
</file>