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257" r:id="rId3"/>
    <p:sldId id="258" r:id="rId4"/>
    <p:sldId id="259" r:id="rId5"/>
    <p:sldId id="261" r:id="rId6"/>
    <p:sldId id="260" r:id="rId7"/>
    <p:sldId id="262" r:id="rId8"/>
    <p:sldId id="263" r:id="rId9"/>
    <p:sldId id="267" r:id="rId10"/>
    <p:sldId id="264" r:id="rId11"/>
    <p:sldId id="265" r:id="rId12"/>
    <p:sldId id="266" r:id="rId13"/>
    <p:sldId id="268" r:id="rId14"/>
    <p:sldId id="280" r:id="rId15"/>
    <p:sldId id="269" r:id="rId16"/>
    <p:sldId id="270" r:id="rId17"/>
    <p:sldId id="271" r:id="rId18"/>
    <p:sldId id="272" r:id="rId19"/>
    <p:sldId id="274" r:id="rId20"/>
    <p:sldId id="273" r:id="rId21"/>
    <p:sldId id="275" r:id="rId22"/>
    <p:sldId id="276" r:id="rId23"/>
    <p:sldId id="278" r:id="rId24"/>
    <p:sldId id="277" r:id="rId25"/>
    <p:sldId id="279"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324"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9DBC94-AB5F-4FDE-864A-AE4B38A4554E}" type="datetimeFigureOut">
              <a:rPr lang="en-US" smtClean="0"/>
              <a:t>9/25/2021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E8091-01F9-4414-A4C3-3945208F6AD1}" type="slidenum">
              <a:rPr lang="en-US" smtClean="0"/>
              <a:t>‹#›</a:t>
            </a:fld>
            <a:endParaRPr lang="en-US"/>
          </a:p>
        </p:txBody>
      </p:sp>
    </p:spTree>
    <p:extLst>
      <p:ext uri="{BB962C8B-B14F-4D97-AF65-F5344CB8AC3E}">
        <p14:creationId xmlns:p14="http://schemas.microsoft.com/office/powerpoint/2010/main" val="3713820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D19AB-6D77-4B42-A9D4-8E5FCBE4F6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FA889A-6D74-4120-A1AC-22CE0E270A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EE63A5-177D-4D7C-B127-E8E08D13522B}"/>
              </a:ext>
            </a:extLst>
          </p:cNvPr>
          <p:cNvSpPr>
            <a:spLocks noGrp="1"/>
          </p:cNvSpPr>
          <p:nvPr>
            <p:ph type="dt" sz="half" idx="10"/>
          </p:nvPr>
        </p:nvSpPr>
        <p:spPr/>
        <p:txBody>
          <a:bodyPr/>
          <a:lstStyle/>
          <a:p>
            <a:fld id="{B6EE68B5-4822-4EEC-B7E7-B03B5A9E859F}" type="datetime1">
              <a:rPr lang="en-US" smtClean="0"/>
              <a:t>9/25/2021</a:t>
            </a:fld>
            <a:endParaRPr lang="en-US"/>
          </a:p>
        </p:txBody>
      </p:sp>
      <p:sp>
        <p:nvSpPr>
          <p:cNvPr id="5" name="Footer Placeholder 4">
            <a:extLst>
              <a:ext uri="{FF2B5EF4-FFF2-40B4-BE49-F238E27FC236}">
                <a16:creationId xmlns:a16="http://schemas.microsoft.com/office/drawing/2014/main" id="{F80739E7-121C-4D35-8AD3-6250BEE073AC}"/>
              </a:ext>
            </a:extLst>
          </p:cNvPr>
          <p:cNvSpPr>
            <a:spLocks noGrp="1"/>
          </p:cNvSpPr>
          <p:nvPr>
            <p:ph type="ftr" sz="quarter" idx="11"/>
          </p:nvPr>
        </p:nvSpPr>
        <p:spPr/>
        <p:txBody>
          <a:bodyPr/>
          <a:lstStyle/>
          <a:p>
            <a:r>
              <a:rPr lang="en-US"/>
              <a:t>Niranjan Ravichandran | https://www.linkedin.com/in/niranjan-ravichandran/</a:t>
            </a:r>
          </a:p>
        </p:txBody>
      </p:sp>
      <p:sp>
        <p:nvSpPr>
          <p:cNvPr id="6" name="Slide Number Placeholder 5">
            <a:extLst>
              <a:ext uri="{FF2B5EF4-FFF2-40B4-BE49-F238E27FC236}">
                <a16:creationId xmlns:a16="http://schemas.microsoft.com/office/drawing/2014/main" id="{90B4EA9A-777B-41CD-AC77-0150DC748B79}"/>
              </a:ext>
            </a:extLst>
          </p:cNvPr>
          <p:cNvSpPr>
            <a:spLocks noGrp="1"/>
          </p:cNvSpPr>
          <p:nvPr>
            <p:ph type="sldNum" sz="quarter" idx="12"/>
          </p:nvPr>
        </p:nvSpPr>
        <p:spPr/>
        <p:txBody>
          <a:bodyPr/>
          <a:lstStyle/>
          <a:p>
            <a:fld id="{6FD51288-0B31-43DF-B0E5-080B5D82348D}" type="slidenum">
              <a:rPr lang="en-US" smtClean="0"/>
              <a:t>‹#›</a:t>
            </a:fld>
            <a:endParaRPr lang="en-US"/>
          </a:p>
        </p:txBody>
      </p:sp>
    </p:spTree>
    <p:extLst>
      <p:ext uri="{BB962C8B-B14F-4D97-AF65-F5344CB8AC3E}">
        <p14:creationId xmlns:p14="http://schemas.microsoft.com/office/powerpoint/2010/main" val="2911260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08F80-DFBE-437F-B8C1-ED0114F4BB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3568E3-19E5-43F5-842B-F2CD72EBD8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E81E8A-79D0-4CF9-9C84-077577291709}"/>
              </a:ext>
            </a:extLst>
          </p:cNvPr>
          <p:cNvSpPr>
            <a:spLocks noGrp="1"/>
          </p:cNvSpPr>
          <p:nvPr>
            <p:ph type="dt" sz="half" idx="10"/>
          </p:nvPr>
        </p:nvSpPr>
        <p:spPr/>
        <p:txBody>
          <a:bodyPr/>
          <a:lstStyle/>
          <a:p>
            <a:fld id="{863AA593-8A37-4C5B-830A-09F6A1104FE5}" type="datetime1">
              <a:rPr lang="en-US" smtClean="0"/>
              <a:t>9/25/2021</a:t>
            </a:fld>
            <a:endParaRPr lang="en-US"/>
          </a:p>
        </p:txBody>
      </p:sp>
      <p:sp>
        <p:nvSpPr>
          <p:cNvPr id="5" name="Footer Placeholder 4">
            <a:extLst>
              <a:ext uri="{FF2B5EF4-FFF2-40B4-BE49-F238E27FC236}">
                <a16:creationId xmlns:a16="http://schemas.microsoft.com/office/drawing/2014/main" id="{20AD8C43-47EB-4751-811D-C551EE93ACB0}"/>
              </a:ext>
            </a:extLst>
          </p:cNvPr>
          <p:cNvSpPr>
            <a:spLocks noGrp="1"/>
          </p:cNvSpPr>
          <p:nvPr>
            <p:ph type="ftr" sz="quarter" idx="11"/>
          </p:nvPr>
        </p:nvSpPr>
        <p:spPr/>
        <p:txBody>
          <a:bodyPr/>
          <a:lstStyle/>
          <a:p>
            <a:r>
              <a:rPr lang="en-US"/>
              <a:t>Niranjan Ravichandran | https://www.linkedin.com/in/niranjan-ravichandran/</a:t>
            </a:r>
          </a:p>
        </p:txBody>
      </p:sp>
      <p:sp>
        <p:nvSpPr>
          <p:cNvPr id="6" name="Slide Number Placeholder 5">
            <a:extLst>
              <a:ext uri="{FF2B5EF4-FFF2-40B4-BE49-F238E27FC236}">
                <a16:creationId xmlns:a16="http://schemas.microsoft.com/office/drawing/2014/main" id="{C7298F24-9D01-426C-828F-507FDE640186}"/>
              </a:ext>
            </a:extLst>
          </p:cNvPr>
          <p:cNvSpPr>
            <a:spLocks noGrp="1"/>
          </p:cNvSpPr>
          <p:nvPr>
            <p:ph type="sldNum" sz="quarter" idx="12"/>
          </p:nvPr>
        </p:nvSpPr>
        <p:spPr/>
        <p:txBody>
          <a:bodyPr/>
          <a:lstStyle/>
          <a:p>
            <a:fld id="{6FD51288-0B31-43DF-B0E5-080B5D82348D}" type="slidenum">
              <a:rPr lang="en-US" smtClean="0"/>
              <a:t>‹#›</a:t>
            </a:fld>
            <a:endParaRPr lang="en-US"/>
          </a:p>
        </p:txBody>
      </p:sp>
    </p:spTree>
    <p:extLst>
      <p:ext uri="{BB962C8B-B14F-4D97-AF65-F5344CB8AC3E}">
        <p14:creationId xmlns:p14="http://schemas.microsoft.com/office/powerpoint/2010/main" val="792448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11A502-12E2-4FE6-8C58-52E37296B5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257E4B-80BE-4A1E-ABEE-ED21D6DFC5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75F092-ED1B-431C-B583-BEBD9C2E0DF4}"/>
              </a:ext>
            </a:extLst>
          </p:cNvPr>
          <p:cNvSpPr>
            <a:spLocks noGrp="1"/>
          </p:cNvSpPr>
          <p:nvPr>
            <p:ph type="dt" sz="half" idx="10"/>
          </p:nvPr>
        </p:nvSpPr>
        <p:spPr/>
        <p:txBody>
          <a:bodyPr/>
          <a:lstStyle/>
          <a:p>
            <a:fld id="{08685792-A1E6-48C7-A8FD-B71D015BF761}" type="datetime1">
              <a:rPr lang="en-US" smtClean="0"/>
              <a:t>9/25/2021</a:t>
            </a:fld>
            <a:endParaRPr lang="en-US"/>
          </a:p>
        </p:txBody>
      </p:sp>
      <p:sp>
        <p:nvSpPr>
          <p:cNvPr id="5" name="Footer Placeholder 4">
            <a:extLst>
              <a:ext uri="{FF2B5EF4-FFF2-40B4-BE49-F238E27FC236}">
                <a16:creationId xmlns:a16="http://schemas.microsoft.com/office/drawing/2014/main" id="{171A05E7-0B84-4467-A227-E0B4A224A344}"/>
              </a:ext>
            </a:extLst>
          </p:cNvPr>
          <p:cNvSpPr>
            <a:spLocks noGrp="1"/>
          </p:cNvSpPr>
          <p:nvPr>
            <p:ph type="ftr" sz="quarter" idx="11"/>
          </p:nvPr>
        </p:nvSpPr>
        <p:spPr/>
        <p:txBody>
          <a:bodyPr/>
          <a:lstStyle/>
          <a:p>
            <a:r>
              <a:rPr lang="en-US"/>
              <a:t>Niranjan Ravichandran | https://www.linkedin.com/in/niranjan-ravichandran/</a:t>
            </a:r>
          </a:p>
        </p:txBody>
      </p:sp>
      <p:sp>
        <p:nvSpPr>
          <p:cNvPr id="6" name="Slide Number Placeholder 5">
            <a:extLst>
              <a:ext uri="{FF2B5EF4-FFF2-40B4-BE49-F238E27FC236}">
                <a16:creationId xmlns:a16="http://schemas.microsoft.com/office/drawing/2014/main" id="{AE72B76E-4680-436E-9E3C-29C44CD185CD}"/>
              </a:ext>
            </a:extLst>
          </p:cNvPr>
          <p:cNvSpPr>
            <a:spLocks noGrp="1"/>
          </p:cNvSpPr>
          <p:nvPr>
            <p:ph type="sldNum" sz="quarter" idx="12"/>
          </p:nvPr>
        </p:nvSpPr>
        <p:spPr/>
        <p:txBody>
          <a:bodyPr/>
          <a:lstStyle/>
          <a:p>
            <a:fld id="{6FD51288-0B31-43DF-B0E5-080B5D82348D}" type="slidenum">
              <a:rPr lang="en-US" smtClean="0"/>
              <a:t>‹#›</a:t>
            </a:fld>
            <a:endParaRPr lang="en-US"/>
          </a:p>
        </p:txBody>
      </p:sp>
    </p:spTree>
    <p:extLst>
      <p:ext uri="{BB962C8B-B14F-4D97-AF65-F5344CB8AC3E}">
        <p14:creationId xmlns:p14="http://schemas.microsoft.com/office/powerpoint/2010/main" val="40124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20A18-15C1-477D-9395-91C06B4179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1E104D-FC43-4CEE-93BA-0B523A61FF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25D2E-C7C9-4844-8065-E428A6939CC0}"/>
              </a:ext>
            </a:extLst>
          </p:cNvPr>
          <p:cNvSpPr>
            <a:spLocks noGrp="1"/>
          </p:cNvSpPr>
          <p:nvPr>
            <p:ph type="dt" sz="half" idx="10"/>
          </p:nvPr>
        </p:nvSpPr>
        <p:spPr/>
        <p:txBody>
          <a:bodyPr/>
          <a:lstStyle/>
          <a:p>
            <a:fld id="{7E20B693-1DB6-4C91-9D2C-1EDF0CC32D69}" type="datetime1">
              <a:rPr lang="en-US" smtClean="0"/>
              <a:t>9/25/2021</a:t>
            </a:fld>
            <a:endParaRPr lang="en-US"/>
          </a:p>
        </p:txBody>
      </p:sp>
      <p:sp>
        <p:nvSpPr>
          <p:cNvPr id="5" name="Footer Placeholder 4">
            <a:extLst>
              <a:ext uri="{FF2B5EF4-FFF2-40B4-BE49-F238E27FC236}">
                <a16:creationId xmlns:a16="http://schemas.microsoft.com/office/drawing/2014/main" id="{71596E03-D0F4-48CD-8A83-A14C71A2D54F}"/>
              </a:ext>
            </a:extLst>
          </p:cNvPr>
          <p:cNvSpPr>
            <a:spLocks noGrp="1"/>
          </p:cNvSpPr>
          <p:nvPr>
            <p:ph type="ftr" sz="quarter" idx="11"/>
          </p:nvPr>
        </p:nvSpPr>
        <p:spPr/>
        <p:txBody>
          <a:bodyPr/>
          <a:lstStyle/>
          <a:p>
            <a:r>
              <a:rPr lang="en-US"/>
              <a:t>Niranjan Ravichandran | https://www.linkedin.com/in/niranjan-ravichandran/</a:t>
            </a:r>
          </a:p>
        </p:txBody>
      </p:sp>
      <p:sp>
        <p:nvSpPr>
          <p:cNvPr id="6" name="Slide Number Placeholder 5">
            <a:extLst>
              <a:ext uri="{FF2B5EF4-FFF2-40B4-BE49-F238E27FC236}">
                <a16:creationId xmlns:a16="http://schemas.microsoft.com/office/drawing/2014/main" id="{D73FBEFB-34E5-4DB1-AF89-4BAC2A2A4FF1}"/>
              </a:ext>
            </a:extLst>
          </p:cNvPr>
          <p:cNvSpPr>
            <a:spLocks noGrp="1"/>
          </p:cNvSpPr>
          <p:nvPr>
            <p:ph type="sldNum" sz="quarter" idx="12"/>
          </p:nvPr>
        </p:nvSpPr>
        <p:spPr/>
        <p:txBody>
          <a:bodyPr/>
          <a:lstStyle/>
          <a:p>
            <a:fld id="{6FD51288-0B31-43DF-B0E5-080B5D82348D}" type="slidenum">
              <a:rPr lang="en-US" smtClean="0"/>
              <a:t>‹#›</a:t>
            </a:fld>
            <a:endParaRPr lang="en-US"/>
          </a:p>
        </p:txBody>
      </p:sp>
    </p:spTree>
    <p:extLst>
      <p:ext uri="{BB962C8B-B14F-4D97-AF65-F5344CB8AC3E}">
        <p14:creationId xmlns:p14="http://schemas.microsoft.com/office/powerpoint/2010/main" val="2723313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A6A2E-7CA9-4095-934F-45619A7832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75ED36-4187-435F-BB76-D928DC3106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29E079-32D1-4A17-8BA8-B40B4EC29D27}"/>
              </a:ext>
            </a:extLst>
          </p:cNvPr>
          <p:cNvSpPr>
            <a:spLocks noGrp="1"/>
          </p:cNvSpPr>
          <p:nvPr>
            <p:ph type="dt" sz="half" idx="10"/>
          </p:nvPr>
        </p:nvSpPr>
        <p:spPr/>
        <p:txBody>
          <a:bodyPr/>
          <a:lstStyle/>
          <a:p>
            <a:fld id="{3E32FFEF-8D82-4E23-A459-10BC7FCCA874}" type="datetime1">
              <a:rPr lang="en-US" smtClean="0"/>
              <a:t>9/25/2021</a:t>
            </a:fld>
            <a:endParaRPr lang="en-US"/>
          </a:p>
        </p:txBody>
      </p:sp>
      <p:sp>
        <p:nvSpPr>
          <p:cNvPr id="5" name="Footer Placeholder 4">
            <a:extLst>
              <a:ext uri="{FF2B5EF4-FFF2-40B4-BE49-F238E27FC236}">
                <a16:creationId xmlns:a16="http://schemas.microsoft.com/office/drawing/2014/main" id="{0B8D560E-23FA-4FCE-884A-198D8358A929}"/>
              </a:ext>
            </a:extLst>
          </p:cNvPr>
          <p:cNvSpPr>
            <a:spLocks noGrp="1"/>
          </p:cNvSpPr>
          <p:nvPr>
            <p:ph type="ftr" sz="quarter" idx="11"/>
          </p:nvPr>
        </p:nvSpPr>
        <p:spPr/>
        <p:txBody>
          <a:bodyPr/>
          <a:lstStyle/>
          <a:p>
            <a:r>
              <a:rPr lang="en-US"/>
              <a:t>Niranjan Ravichandran | https://www.linkedin.com/in/niranjan-ravichandran/</a:t>
            </a:r>
          </a:p>
        </p:txBody>
      </p:sp>
      <p:sp>
        <p:nvSpPr>
          <p:cNvPr id="6" name="Slide Number Placeholder 5">
            <a:extLst>
              <a:ext uri="{FF2B5EF4-FFF2-40B4-BE49-F238E27FC236}">
                <a16:creationId xmlns:a16="http://schemas.microsoft.com/office/drawing/2014/main" id="{3002D269-0354-4DFB-9B3B-14EFC140381D}"/>
              </a:ext>
            </a:extLst>
          </p:cNvPr>
          <p:cNvSpPr>
            <a:spLocks noGrp="1"/>
          </p:cNvSpPr>
          <p:nvPr>
            <p:ph type="sldNum" sz="quarter" idx="12"/>
          </p:nvPr>
        </p:nvSpPr>
        <p:spPr/>
        <p:txBody>
          <a:bodyPr/>
          <a:lstStyle/>
          <a:p>
            <a:fld id="{6FD51288-0B31-43DF-B0E5-080B5D82348D}" type="slidenum">
              <a:rPr lang="en-US" smtClean="0"/>
              <a:t>‹#›</a:t>
            </a:fld>
            <a:endParaRPr lang="en-US"/>
          </a:p>
        </p:txBody>
      </p:sp>
    </p:spTree>
    <p:extLst>
      <p:ext uri="{BB962C8B-B14F-4D97-AF65-F5344CB8AC3E}">
        <p14:creationId xmlns:p14="http://schemas.microsoft.com/office/powerpoint/2010/main" val="1155438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18404-95D3-4D07-9C19-2701232CC9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2E3526-8FC1-418E-BF7E-199999E7F5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2EDEC8-AC89-4ED0-BFD8-E2E3E57F5B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DBD039-170D-4AA0-B9DC-E883D1118737}"/>
              </a:ext>
            </a:extLst>
          </p:cNvPr>
          <p:cNvSpPr>
            <a:spLocks noGrp="1"/>
          </p:cNvSpPr>
          <p:nvPr>
            <p:ph type="dt" sz="half" idx="10"/>
          </p:nvPr>
        </p:nvSpPr>
        <p:spPr/>
        <p:txBody>
          <a:bodyPr/>
          <a:lstStyle/>
          <a:p>
            <a:fld id="{AF3AF429-CA20-414D-A015-CEFDD0DA9B4C}" type="datetime1">
              <a:rPr lang="en-US" smtClean="0"/>
              <a:t>9/25/2021</a:t>
            </a:fld>
            <a:endParaRPr lang="en-US"/>
          </a:p>
        </p:txBody>
      </p:sp>
      <p:sp>
        <p:nvSpPr>
          <p:cNvPr id="6" name="Footer Placeholder 5">
            <a:extLst>
              <a:ext uri="{FF2B5EF4-FFF2-40B4-BE49-F238E27FC236}">
                <a16:creationId xmlns:a16="http://schemas.microsoft.com/office/drawing/2014/main" id="{9AA3A48B-E382-4206-9647-A2EC69355766}"/>
              </a:ext>
            </a:extLst>
          </p:cNvPr>
          <p:cNvSpPr>
            <a:spLocks noGrp="1"/>
          </p:cNvSpPr>
          <p:nvPr>
            <p:ph type="ftr" sz="quarter" idx="11"/>
          </p:nvPr>
        </p:nvSpPr>
        <p:spPr/>
        <p:txBody>
          <a:bodyPr/>
          <a:lstStyle/>
          <a:p>
            <a:r>
              <a:rPr lang="en-US"/>
              <a:t>Niranjan Ravichandran | https://www.linkedin.com/in/niranjan-ravichandran/</a:t>
            </a:r>
          </a:p>
        </p:txBody>
      </p:sp>
      <p:sp>
        <p:nvSpPr>
          <p:cNvPr id="7" name="Slide Number Placeholder 6">
            <a:extLst>
              <a:ext uri="{FF2B5EF4-FFF2-40B4-BE49-F238E27FC236}">
                <a16:creationId xmlns:a16="http://schemas.microsoft.com/office/drawing/2014/main" id="{42AA97BB-3381-4A07-9A84-15E1FA0E5750}"/>
              </a:ext>
            </a:extLst>
          </p:cNvPr>
          <p:cNvSpPr>
            <a:spLocks noGrp="1"/>
          </p:cNvSpPr>
          <p:nvPr>
            <p:ph type="sldNum" sz="quarter" idx="12"/>
          </p:nvPr>
        </p:nvSpPr>
        <p:spPr/>
        <p:txBody>
          <a:bodyPr/>
          <a:lstStyle/>
          <a:p>
            <a:fld id="{6FD51288-0B31-43DF-B0E5-080B5D82348D}" type="slidenum">
              <a:rPr lang="en-US" smtClean="0"/>
              <a:t>‹#›</a:t>
            </a:fld>
            <a:endParaRPr lang="en-US"/>
          </a:p>
        </p:txBody>
      </p:sp>
    </p:spTree>
    <p:extLst>
      <p:ext uri="{BB962C8B-B14F-4D97-AF65-F5344CB8AC3E}">
        <p14:creationId xmlns:p14="http://schemas.microsoft.com/office/powerpoint/2010/main" val="171435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3B166-65DE-4E8B-9863-CD3FFD05D6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F7F1B9-0D59-4C78-A5A3-4928F25E1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6C5572-144B-42E9-A060-F75D7608C1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74B6F8-F2ED-4F1C-807C-9314F18D62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7F959E-BB97-4920-946F-A81379265B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2359B5-3EFA-413A-B275-75D2624C90B8}"/>
              </a:ext>
            </a:extLst>
          </p:cNvPr>
          <p:cNvSpPr>
            <a:spLocks noGrp="1"/>
          </p:cNvSpPr>
          <p:nvPr>
            <p:ph type="dt" sz="half" idx="10"/>
          </p:nvPr>
        </p:nvSpPr>
        <p:spPr/>
        <p:txBody>
          <a:bodyPr/>
          <a:lstStyle/>
          <a:p>
            <a:fld id="{BCA86109-0BF2-4175-80D7-D0FA716521F2}" type="datetime1">
              <a:rPr lang="en-US" smtClean="0"/>
              <a:t>9/25/2021</a:t>
            </a:fld>
            <a:endParaRPr lang="en-US"/>
          </a:p>
        </p:txBody>
      </p:sp>
      <p:sp>
        <p:nvSpPr>
          <p:cNvPr id="8" name="Footer Placeholder 7">
            <a:extLst>
              <a:ext uri="{FF2B5EF4-FFF2-40B4-BE49-F238E27FC236}">
                <a16:creationId xmlns:a16="http://schemas.microsoft.com/office/drawing/2014/main" id="{4BCFB18F-B3BF-49D7-8057-70341965093E}"/>
              </a:ext>
            </a:extLst>
          </p:cNvPr>
          <p:cNvSpPr>
            <a:spLocks noGrp="1"/>
          </p:cNvSpPr>
          <p:nvPr>
            <p:ph type="ftr" sz="quarter" idx="11"/>
          </p:nvPr>
        </p:nvSpPr>
        <p:spPr/>
        <p:txBody>
          <a:bodyPr/>
          <a:lstStyle/>
          <a:p>
            <a:r>
              <a:rPr lang="en-US"/>
              <a:t>Niranjan Ravichandran | https://www.linkedin.com/in/niranjan-ravichandran/</a:t>
            </a:r>
          </a:p>
        </p:txBody>
      </p:sp>
      <p:sp>
        <p:nvSpPr>
          <p:cNvPr id="9" name="Slide Number Placeholder 8">
            <a:extLst>
              <a:ext uri="{FF2B5EF4-FFF2-40B4-BE49-F238E27FC236}">
                <a16:creationId xmlns:a16="http://schemas.microsoft.com/office/drawing/2014/main" id="{E7F73CB3-A8D7-40FA-AA7F-4AFD536234C6}"/>
              </a:ext>
            </a:extLst>
          </p:cNvPr>
          <p:cNvSpPr>
            <a:spLocks noGrp="1"/>
          </p:cNvSpPr>
          <p:nvPr>
            <p:ph type="sldNum" sz="quarter" idx="12"/>
          </p:nvPr>
        </p:nvSpPr>
        <p:spPr/>
        <p:txBody>
          <a:bodyPr/>
          <a:lstStyle/>
          <a:p>
            <a:fld id="{6FD51288-0B31-43DF-B0E5-080B5D82348D}" type="slidenum">
              <a:rPr lang="en-US" smtClean="0"/>
              <a:t>‹#›</a:t>
            </a:fld>
            <a:endParaRPr lang="en-US"/>
          </a:p>
        </p:txBody>
      </p:sp>
    </p:spTree>
    <p:extLst>
      <p:ext uri="{BB962C8B-B14F-4D97-AF65-F5344CB8AC3E}">
        <p14:creationId xmlns:p14="http://schemas.microsoft.com/office/powerpoint/2010/main" val="2712719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F2ECC-0B75-4D53-A043-D2CEB0CECC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683316-6BDD-41BC-B465-D9F9DDD8CC55}"/>
              </a:ext>
            </a:extLst>
          </p:cNvPr>
          <p:cNvSpPr>
            <a:spLocks noGrp="1"/>
          </p:cNvSpPr>
          <p:nvPr>
            <p:ph type="dt" sz="half" idx="10"/>
          </p:nvPr>
        </p:nvSpPr>
        <p:spPr/>
        <p:txBody>
          <a:bodyPr/>
          <a:lstStyle/>
          <a:p>
            <a:fld id="{63BE5E2F-51DB-4836-BA43-175C2BD19DFF}" type="datetime1">
              <a:rPr lang="en-US" smtClean="0"/>
              <a:t>9/25/2021</a:t>
            </a:fld>
            <a:endParaRPr lang="en-US"/>
          </a:p>
        </p:txBody>
      </p:sp>
      <p:sp>
        <p:nvSpPr>
          <p:cNvPr id="4" name="Footer Placeholder 3">
            <a:extLst>
              <a:ext uri="{FF2B5EF4-FFF2-40B4-BE49-F238E27FC236}">
                <a16:creationId xmlns:a16="http://schemas.microsoft.com/office/drawing/2014/main" id="{FEBA835B-1D05-4E6C-B1D5-D2817595487A}"/>
              </a:ext>
            </a:extLst>
          </p:cNvPr>
          <p:cNvSpPr>
            <a:spLocks noGrp="1"/>
          </p:cNvSpPr>
          <p:nvPr>
            <p:ph type="ftr" sz="quarter" idx="11"/>
          </p:nvPr>
        </p:nvSpPr>
        <p:spPr/>
        <p:txBody>
          <a:bodyPr/>
          <a:lstStyle/>
          <a:p>
            <a:r>
              <a:rPr lang="en-US"/>
              <a:t>Niranjan Ravichandran | https://www.linkedin.com/in/niranjan-ravichandran/</a:t>
            </a:r>
          </a:p>
        </p:txBody>
      </p:sp>
      <p:sp>
        <p:nvSpPr>
          <p:cNvPr id="5" name="Slide Number Placeholder 4">
            <a:extLst>
              <a:ext uri="{FF2B5EF4-FFF2-40B4-BE49-F238E27FC236}">
                <a16:creationId xmlns:a16="http://schemas.microsoft.com/office/drawing/2014/main" id="{A02B67BF-0714-455A-9CE6-237F4EF66549}"/>
              </a:ext>
            </a:extLst>
          </p:cNvPr>
          <p:cNvSpPr>
            <a:spLocks noGrp="1"/>
          </p:cNvSpPr>
          <p:nvPr>
            <p:ph type="sldNum" sz="quarter" idx="12"/>
          </p:nvPr>
        </p:nvSpPr>
        <p:spPr/>
        <p:txBody>
          <a:bodyPr/>
          <a:lstStyle/>
          <a:p>
            <a:fld id="{6FD51288-0B31-43DF-B0E5-080B5D82348D}" type="slidenum">
              <a:rPr lang="en-US" smtClean="0"/>
              <a:t>‹#›</a:t>
            </a:fld>
            <a:endParaRPr lang="en-US"/>
          </a:p>
        </p:txBody>
      </p:sp>
    </p:spTree>
    <p:extLst>
      <p:ext uri="{BB962C8B-B14F-4D97-AF65-F5344CB8AC3E}">
        <p14:creationId xmlns:p14="http://schemas.microsoft.com/office/powerpoint/2010/main" val="2949258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74BB43-A496-4A9C-A5C4-825E96F14970}"/>
              </a:ext>
            </a:extLst>
          </p:cNvPr>
          <p:cNvSpPr>
            <a:spLocks noGrp="1"/>
          </p:cNvSpPr>
          <p:nvPr>
            <p:ph type="dt" sz="half" idx="10"/>
          </p:nvPr>
        </p:nvSpPr>
        <p:spPr/>
        <p:txBody>
          <a:bodyPr/>
          <a:lstStyle/>
          <a:p>
            <a:fld id="{0614527E-D171-4AB0-BBC6-79A8E013865C}" type="datetime1">
              <a:rPr lang="en-US" smtClean="0"/>
              <a:t>9/25/2021</a:t>
            </a:fld>
            <a:endParaRPr lang="en-US"/>
          </a:p>
        </p:txBody>
      </p:sp>
      <p:sp>
        <p:nvSpPr>
          <p:cNvPr id="3" name="Footer Placeholder 2">
            <a:extLst>
              <a:ext uri="{FF2B5EF4-FFF2-40B4-BE49-F238E27FC236}">
                <a16:creationId xmlns:a16="http://schemas.microsoft.com/office/drawing/2014/main" id="{51FAF392-83A8-4871-AC12-59CD03C19453}"/>
              </a:ext>
            </a:extLst>
          </p:cNvPr>
          <p:cNvSpPr>
            <a:spLocks noGrp="1"/>
          </p:cNvSpPr>
          <p:nvPr>
            <p:ph type="ftr" sz="quarter" idx="11"/>
          </p:nvPr>
        </p:nvSpPr>
        <p:spPr/>
        <p:txBody>
          <a:bodyPr/>
          <a:lstStyle/>
          <a:p>
            <a:r>
              <a:rPr lang="en-US"/>
              <a:t>Niranjan Ravichandran | https://www.linkedin.com/in/niranjan-ravichandran/</a:t>
            </a:r>
          </a:p>
        </p:txBody>
      </p:sp>
      <p:sp>
        <p:nvSpPr>
          <p:cNvPr id="4" name="Slide Number Placeholder 3">
            <a:extLst>
              <a:ext uri="{FF2B5EF4-FFF2-40B4-BE49-F238E27FC236}">
                <a16:creationId xmlns:a16="http://schemas.microsoft.com/office/drawing/2014/main" id="{854B6910-A286-48A2-82E5-76E6ADF1AD89}"/>
              </a:ext>
            </a:extLst>
          </p:cNvPr>
          <p:cNvSpPr>
            <a:spLocks noGrp="1"/>
          </p:cNvSpPr>
          <p:nvPr>
            <p:ph type="sldNum" sz="quarter" idx="12"/>
          </p:nvPr>
        </p:nvSpPr>
        <p:spPr/>
        <p:txBody>
          <a:bodyPr/>
          <a:lstStyle/>
          <a:p>
            <a:fld id="{6FD51288-0B31-43DF-B0E5-080B5D82348D}" type="slidenum">
              <a:rPr lang="en-US" smtClean="0"/>
              <a:t>‹#›</a:t>
            </a:fld>
            <a:endParaRPr lang="en-US"/>
          </a:p>
        </p:txBody>
      </p:sp>
    </p:spTree>
    <p:extLst>
      <p:ext uri="{BB962C8B-B14F-4D97-AF65-F5344CB8AC3E}">
        <p14:creationId xmlns:p14="http://schemas.microsoft.com/office/powerpoint/2010/main" val="1509071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971BF-82D1-4ADE-881F-6BF8DE3F27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32FCB0-5B0A-466C-A532-368AD383E5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A218FC-B1CF-4470-98EA-F4CF6FCD12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AB3931-5094-4621-B3AB-10791765F76B}"/>
              </a:ext>
            </a:extLst>
          </p:cNvPr>
          <p:cNvSpPr>
            <a:spLocks noGrp="1"/>
          </p:cNvSpPr>
          <p:nvPr>
            <p:ph type="dt" sz="half" idx="10"/>
          </p:nvPr>
        </p:nvSpPr>
        <p:spPr/>
        <p:txBody>
          <a:bodyPr/>
          <a:lstStyle/>
          <a:p>
            <a:fld id="{1D642415-6FCB-4602-806C-9FB6FB5A2A10}" type="datetime1">
              <a:rPr lang="en-US" smtClean="0"/>
              <a:t>9/25/2021</a:t>
            </a:fld>
            <a:endParaRPr lang="en-US"/>
          </a:p>
        </p:txBody>
      </p:sp>
      <p:sp>
        <p:nvSpPr>
          <p:cNvPr id="6" name="Footer Placeholder 5">
            <a:extLst>
              <a:ext uri="{FF2B5EF4-FFF2-40B4-BE49-F238E27FC236}">
                <a16:creationId xmlns:a16="http://schemas.microsoft.com/office/drawing/2014/main" id="{CD1B469B-2ED5-4770-B923-25137F7D386B}"/>
              </a:ext>
            </a:extLst>
          </p:cNvPr>
          <p:cNvSpPr>
            <a:spLocks noGrp="1"/>
          </p:cNvSpPr>
          <p:nvPr>
            <p:ph type="ftr" sz="quarter" idx="11"/>
          </p:nvPr>
        </p:nvSpPr>
        <p:spPr/>
        <p:txBody>
          <a:bodyPr/>
          <a:lstStyle/>
          <a:p>
            <a:r>
              <a:rPr lang="en-US"/>
              <a:t>Niranjan Ravichandran | https://www.linkedin.com/in/niranjan-ravichandran/</a:t>
            </a:r>
          </a:p>
        </p:txBody>
      </p:sp>
      <p:sp>
        <p:nvSpPr>
          <p:cNvPr id="7" name="Slide Number Placeholder 6">
            <a:extLst>
              <a:ext uri="{FF2B5EF4-FFF2-40B4-BE49-F238E27FC236}">
                <a16:creationId xmlns:a16="http://schemas.microsoft.com/office/drawing/2014/main" id="{91310BEE-A718-4D8F-A4CE-399310A8BA3D}"/>
              </a:ext>
            </a:extLst>
          </p:cNvPr>
          <p:cNvSpPr>
            <a:spLocks noGrp="1"/>
          </p:cNvSpPr>
          <p:nvPr>
            <p:ph type="sldNum" sz="quarter" idx="12"/>
          </p:nvPr>
        </p:nvSpPr>
        <p:spPr/>
        <p:txBody>
          <a:bodyPr/>
          <a:lstStyle/>
          <a:p>
            <a:fld id="{6FD51288-0B31-43DF-B0E5-080B5D82348D}" type="slidenum">
              <a:rPr lang="en-US" smtClean="0"/>
              <a:t>‹#›</a:t>
            </a:fld>
            <a:endParaRPr lang="en-US"/>
          </a:p>
        </p:txBody>
      </p:sp>
    </p:spTree>
    <p:extLst>
      <p:ext uri="{BB962C8B-B14F-4D97-AF65-F5344CB8AC3E}">
        <p14:creationId xmlns:p14="http://schemas.microsoft.com/office/powerpoint/2010/main" val="1120138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916B-2CF8-4FA4-B88E-B9C2193A5A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C44311-A1D1-4AD2-A38C-7BB6A4DB4B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329C58-4681-4CAE-9477-F705DDA9E2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622267-AEE9-4136-A215-CF7E43E8566A}"/>
              </a:ext>
            </a:extLst>
          </p:cNvPr>
          <p:cNvSpPr>
            <a:spLocks noGrp="1"/>
          </p:cNvSpPr>
          <p:nvPr>
            <p:ph type="dt" sz="half" idx="10"/>
          </p:nvPr>
        </p:nvSpPr>
        <p:spPr/>
        <p:txBody>
          <a:bodyPr/>
          <a:lstStyle/>
          <a:p>
            <a:fld id="{3E5229A3-AA15-4AEF-A153-B61441450AF7}" type="datetime1">
              <a:rPr lang="en-US" smtClean="0"/>
              <a:t>9/25/2021</a:t>
            </a:fld>
            <a:endParaRPr lang="en-US"/>
          </a:p>
        </p:txBody>
      </p:sp>
      <p:sp>
        <p:nvSpPr>
          <p:cNvPr id="6" name="Footer Placeholder 5">
            <a:extLst>
              <a:ext uri="{FF2B5EF4-FFF2-40B4-BE49-F238E27FC236}">
                <a16:creationId xmlns:a16="http://schemas.microsoft.com/office/drawing/2014/main" id="{0FD95019-662E-45D2-964D-A7BCB045255B}"/>
              </a:ext>
            </a:extLst>
          </p:cNvPr>
          <p:cNvSpPr>
            <a:spLocks noGrp="1"/>
          </p:cNvSpPr>
          <p:nvPr>
            <p:ph type="ftr" sz="quarter" idx="11"/>
          </p:nvPr>
        </p:nvSpPr>
        <p:spPr/>
        <p:txBody>
          <a:bodyPr/>
          <a:lstStyle/>
          <a:p>
            <a:r>
              <a:rPr lang="en-US"/>
              <a:t>Niranjan Ravichandran | https://www.linkedin.com/in/niranjan-ravichandran/</a:t>
            </a:r>
          </a:p>
        </p:txBody>
      </p:sp>
      <p:sp>
        <p:nvSpPr>
          <p:cNvPr id="7" name="Slide Number Placeholder 6">
            <a:extLst>
              <a:ext uri="{FF2B5EF4-FFF2-40B4-BE49-F238E27FC236}">
                <a16:creationId xmlns:a16="http://schemas.microsoft.com/office/drawing/2014/main" id="{C5ED1C66-536A-46F7-99E7-C57A1F6F5516}"/>
              </a:ext>
            </a:extLst>
          </p:cNvPr>
          <p:cNvSpPr>
            <a:spLocks noGrp="1"/>
          </p:cNvSpPr>
          <p:nvPr>
            <p:ph type="sldNum" sz="quarter" idx="12"/>
          </p:nvPr>
        </p:nvSpPr>
        <p:spPr/>
        <p:txBody>
          <a:bodyPr/>
          <a:lstStyle/>
          <a:p>
            <a:fld id="{6FD51288-0B31-43DF-B0E5-080B5D82348D}" type="slidenum">
              <a:rPr lang="en-US" smtClean="0"/>
              <a:t>‹#›</a:t>
            </a:fld>
            <a:endParaRPr lang="en-US"/>
          </a:p>
        </p:txBody>
      </p:sp>
    </p:spTree>
    <p:extLst>
      <p:ext uri="{BB962C8B-B14F-4D97-AF65-F5344CB8AC3E}">
        <p14:creationId xmlns:p14="http://schemas.microsoft.com/office/powerpoint/2010/main" val="519685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1785EA-A560-49B4-8996-CCF84752B7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C41480-7E68-46D7-A930-F3CB58BE64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7E256-4F13-4312-B9FD-826637DF84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F0C033-52A7-4006-B32E-B6BB3B5A1EFF}" type="datetime1">
              <a:rPr lang="en-US" smtClean="0"/>
              <a:t>9/25/2021</a:t>
            </a:fld>
            <a:endParaRPr lang="en-US"/>
          </a:p>
        </p:txBody>
      </p:sp>
      <p:sp>
        <p:nvSpPr>
          <p:cNvPr id="5" name="Footer Placeholder 4">
            <a:extLst>
              <a:ext uri="{FF2B5EF4-FFF2-40B4-BE49-F238E27FC236}">
                <a16:creationId xmlns:a16="http://schemas.microsoft.com/office/drawing/2014/main" id="{9EBFBC8A-D44F-43AF-B312-1BEECA4B85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Niranjan Ravichandran | https://www.linkedin.com/in/niranjan-ravichandran/</a:t>
            </a:r>
          </a:p>
        </p:txBody>
      </p:sp>
      <p:sp>
        <p:nvSpPr>
          <p:cNvPr id="6" name="Slide Number Placeholder 5">
            <a:extLst>
              <a:ext uri="{FF2B5EF4-FFF2-40B4-BE49-F238E27FC236}">
                <a16:creationId xmlns:a16="http://schemas.microsoft.com/office/drawing/2014/main" id="{AFB00441-0730-47B2-818C-54CD3FEC6E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51288-0B31-43DF-B0E5-080B5D82348D}" type="slidenum">
              <a:rPr lang="en-US" smtClean="0"/>
              <a:t>‹#›</a:t>
            </a:fld>
            <a:endParaRPr lang="en-US"/>
          </a:p>
        </p:txBody>
      </p:sp>
    </p:spTree>
    <p:extLst>
      <p:ext uri="{BB962C8B-B14F-4D97-AF65-F5344CB8AC3E}">
        <p14:creationId xmlns:p14="http://schemas.microsoft.com/office/powerpoint/2010/main" val="1327806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5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F5258C2-395B-45C7-9BA9-ED482E184275}"/>
              </a:ext>
            </a:extLst>
          </p:cNvPr>
          <p:cNvSpPr txBox="1"/>
          <p:nvPr/>
        </p:nvSpPr>
        <p:spPr>
          <a:xfrm>
            <a:off x="5486400" y="3244334"/>
            <a:ext cx="906017" cy="369332"/>
          </a:xfrm>
          <a:prstGeom prst="rect">
            <a:avLst/>
          </a:prstGeom>
          <a:noFill/>
        </p:spPr>
        <p:txBody>
          <a:bodyPr wrap="none" rtlCol="0">
            <a:spAutoFit/>
          </a:bodyPr>
          <a:lstStyle/>
          <a:p>
            <a:r>
              <a:rPr lang="en-US" dirty="0"/>
              <a:t>HTML 5</a:t>
            </a:r>
          </a:p>
        </p:txBody>
      </p:sp>
    </p:spTree>
    <p:extLst>
      <p:ext uri="{BB962C8B-B14F-4D97-AF65-F5344CB8AC3E}">
        <p14:creationId xmlns:p14="http://schemas.microsoft.com/office/powerpoint/2010/main" val="502955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p:txBody>
          <a:bodyPr/>
          <a:lstStyle/>
          <a:p>
            <a:r>
              <a:rPr lang="en-US" dirty="0"/>
              <a:t>4.2.2 What’s inside Head Tag</a:t>
            </a:r>
          </a:p>
        </p:txBody>
      </p:sp>
      <p:sp>
        <p:nvSpPr>
          <p:cNvPr id="3" name="Content Placeholder 2">
            <a:extLst>
              <a:ext uri="{FF2B5EF4-FFF2-40B4-BE49-F238E27FC236}">
                <a16:creationId xmlns:a16="http://schemas.microsoft.com/office/drawing/2014/main" id="{C2651100-F735-4EE9-BA76-B46516F5E482}"/>
              </a:ext>
            </a:extLst>
          </p:cNvPr>
          <p:cNvSpPr>
            <a:spLocks noGrp="1"/>
          </p:cNvSpPr>
          <p:nvPr>
            <p:ph idx="1"/>
          </p:nvPr>
        </p:nvSpPr>
        <p:spPr/>
        <p:txBody>
          <a:bodyPr/>
          <a:lstStyle/>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6CA20E5B-995D-44DF-AB96-7053E7B9B23F}"/>
              </a:ext>
            </a:extLst>
          </p:cNvPr>
          <p:cNvGraphicFramePr>
            <a:graphicFrameLocks noGrp="1"/>
          </p:cNvGraphicFramePr>
          <p:nvPr>
            <p:extLst>
              <p:ext uri="{D42A27DB-BD31-4B8C-83A1-F6EECF244321}">
                <p14:modId xmlns:p14="http://schemas.microsoft.com/office/powerpoint/2010/main" val="2723059454"/>
              </p:ext>
            </p:extLst>
          </p:nvPr>
        </p:nvGraphicFramePr>
        <p:xfrm>
          <a:off x="932971" y="1690687"/>
          <a:ext cx="10182704" cy="4486277"/>
        </p:xfrm>
        <a:graphic>
          <a:graphicData uri="http://schemas.openxmlformats.org/drawingml/2006/table">
            <a:tbl>
              <a:tblPr/>
              <a:tblGrid>
                <a:gridCol w="5091352">
                  <a:extLst>
                    <a:ext uri="{9D8B030D-6E8A-4147-A177-3AD203B41FA5}">
                      <a16:colId xmlns:a16="http://schemas.microsoft.com/office/drawing/2014/main" val="857968536"/>
                    </a:ext>
                  </a:extLst>
                </a:gridCol>
                <a:gridCol w="5091352">
                  <a:extLst>
                    <a:ext uri="{9D8B030D-6E8A-4147-A177-3AD203B41FA5}">
                      <a16:colId xmlns:a16="http://schemas.microsoft.com/office/drawing/2014/main" val="3399206700"/>
                    </a:ext>
                  </a:extLst>
                </a:gridCol>
              </a:tblGrid>
              <a:tr h="256637">
                <a:tc>
                  <a:txBody>
                    <a:bodyPr/>
                    <a:lstStyle/>
                    <a:p>
                      <a:r>
                        <a:rPr lang="en-US" sz="1600" b="1">
                          <a:effectLst/>
                        </a:rPr>
                        <a:t>Tags</a:t>
                      </a:r>
                      <a:endParaRPr lang="en-US" sz="1600"/>
                    </a:p>
                  </a:txBody>
                  <a:tcPr marL="5511" marR="5511" marT="5511" marB="5511" anchor="ctr">
                    <a:lnL>
                      <a:noFill/>
                    </a:lnL>
                    <a:lnR>
                      <a:noFill/>
                    </a:lnR>
                    <a:lnT>
                      <a:noFill/>
                    </a:lnT>
                    <a:lnB>
                      <a:noFill/>
                    </a:lnB>
                  </a:tcPr>
                </a:tc>
                <a:tc>
                  <a:txBody>
                    <a:bodyPr/>
                    <a:lstStyle/>
                    <a:p>
                      <a:r>
                        <a:rPr lang="en-US" sz="1600" b="1">
                          <a:effectLst/>
                        </a:rPr>
                        <a:t>Description</a:t>
                      </a:r>
                      <a:endParaRPr lang="en-US" sz="1600"/>
                    </a:p>
                  </a:txBody>
                  <a:tcPr marL="5511" marR="5511" marT="5511" marB="5511" anchor="ctr">
                    <a:lnL>
                      <a:noFill/>
                    </a:lnL>
                    <a:lnR>
                      <a:noFill/>
                    </a:lnR>
                    <a:lnT>
                      <a:noFill/>
                    </a:lnT>
                    <a:lnB>
                      <a:noFill/>
                    </a:lnB>
                  </a:tcPr>
                </a:tc>
                <a:extLst>
                  <a:ext uri="{0D108BD9-81ED-4DB2-BD59-A6C34878D82A}">
                    <a16:rowId xmlns:a16="http://schemas.microsoft.com/office/drawing/2014/main" val="139007870"/>
                  </a:ext>
                </a:extLst>
              </a:tr>
              <a:tr h="502175">
                <a:tc>
                  <a:txBody>
                    <a:bodyPr/>
                    <a:lstStyle/>
                    <a:p>
                      <a:r>
                        <a:rPr lang="en-US" sz="1600" dirty="0"/>
                        <a:t>&lt;title&gt;</a:t>
                      </a:r>
                    </a:p>
                  </a:txBody>
                  <a:tcPr marL="5511" marR="5511" marT="5511" marB="5511" anchor="ctr">
                    <a:lnL>
                      <a:noFill/>
                    </a:lnL>
                    <a:lnR>
                      <a:noFill/>
                    </a:lnR>
                    <a:lnT>
                      <a:noFill/>
                    </a:lnT>
                    <a:lnB>
                      <a:noFill/>
                    </a:lnB>
                  </a:tcPr>
                </a:tc>
                <a:tc>
                  <a:txBody>
                    <a:bodyPr/>
                    <a:lstStyle/>
                    <a:p>
                      <a:r>
                        <a:rPr lang="en-US" sz="1600" dirty="0"/>
                        <a:t>Defines the title that should be displayed on the browser tab</a:t>
                      </a:r>
                    </a:p>
                  </a:txBody>
                  <a:tcPr marL="5511" marR="5511" marT="5511" marB="5511" anchor="ctr">
                    <a:lnL>
                      <a:noFill/>
                    </a:lnL>
                    <a:lnR>
                      <a:noFill/>
                    </a:lnR>
                    <a:lnT>
                      <a:noFill/>
                    </a:lnT>
                    <a:lnB>
                      <a:noFill/>
                    </a:lnB>
                  </a:tcPr>
                </a:tc>
                <a:extLst>
                  <a:ext uri="{0D108BD9-81ED-4DB2-BD59-A6C34878D82A}">
                    <a16:rowId xmlns:a16="http://schemas.microsoft.com/office/drawing/2014/main" val="1623178669"/>
                  </a:ext>
                </a:extLst>
              </a:tr>
              <a:tr h="2957554">
                <a:tc>
                  <a:txBody>
                    <a:bodyPr/>
                    <a:lstStyle/>
                    <a:p>
                      <a:r>
                        <a:rPr lang="en-US" sz="1600" dirty="0"/>
                        <a:t>&lt;meta&gt;</a:t>
                      </a:r>
                    </a:p>
                  </a:txBody>
                  <a:tcPr marL="5511" marR="5511" marT="5511" marB="5511" anchor="ctr">
                    <a:lnL>
                      <a:noFill/>
                    </a:lnL>
                    <a:lnR>
                      <a:noFill/>
                    </a:lnR>
                    <a:lnT>
                      <a:noFill/>
                    </a:lnT>
                    <a:lnB>
                      <a:noFill/>
                    </a:lnB>
                  </a:tcPr>
                </a:tc>
                <a:tc>
                  <a:txBody>
                    <a:bodyPr/>
                    <a:lstStyle/>
                    <a:p>
                      <a:r>
                        <a:rPr lang="en-US" sz="1600" dirty="0"/>
                        <a:t>Metadata is in-general, data about data.</a:t>
                      </a:r>
                    </a:p>
                    <a:p>
                      <a:r>
                        <a:rPr lang="en-US" sz="1600" dirty="0"/>
                        <a:t>Provides metadata about the HTML document.</a:t>
                      </a:r>
                    </a:p>
                    <a:p>
                      <a:r>
                        <a:rPr lang="en-US" sz="1600" dirty="0"/>
                        <a:t>Metadata will not be displayed on the page but will be machine-readable.</a:t>
                      </a:r>
                    </a:p>
                    <a:p>
                      <a:r>
                        <a:rPr lang="en-US" sz="1600" dirty="0"/>
                        <a:t>Used to specify page description, author of the document, last modified, etc.</a:t>
                      </a:r>
                    </a:p>
                    <a:p>
                      <a:r>
                        <a:rPr lang="en-US" sz="1600" dirty="0"/>
                        <a:t>Used by browsers (control how to display content or reload the page), search engines (keywords), or other web services.</a:t>
                      </a:r>
                    </a:p>
                    <a:p>
                      <a:r>
                        <a:rPr lang="en-US" sz="1600" dirty="0"/>
                        <a:t>Post HTML5, meta tag also allows web designers to take control over the viewport by setting the meta viewport tag.</a:t>
                      </a:r>
                    </a:p>
                  </a:txBody>
                  <a:tcPr marL="5511" marR="5511" marT="5511" marB="5511" anchor="ctr">
                    <a:lnL>
                      <a:noFill/>
                    </a:lnL>
                    <a:lnR>
                      <a:noFill/>
                    </a:lnR>
                    <a:lnT>
                      <a:noFill/>
                    </a:lnT>
                    <a:lnB>
                      <a:noFill/>
                    </a:lnB>
                  </a:tcPr>
                </a:tc>
                <a:extLst>
                  <a:ext uri="{0D108BD9-81ED-4DB2-BD59-A6C34878D82A}">
                    <a16:rowId xmlns:a16="http://schemas.microsoft.com/office/drawing/2014/main" val="3139415785"/>
                  </a:ext>
                </a:extLst>
              </a:tr>
              <a:tr h="256637">
                <a:tc>
                  <a:txBody>
                    <a:bodyPr/>
                    <a:lstStyle/>
                    <a:p>
                      <a:r>
                        <a:rPr lang="en-US" sz="1600"/>
                        <a:t>&lt;style&gt;</a:t>
                      </a:r>
                    </a:p>
                  </a:txBody>
                  <a:tcPr marL="5511" marR="5511" marT="5511" marB="5511" anchor="ctr">
                    <a:lnL>
                      <a:noFill/>
                    </a:lnL>
                    <a:lnR>
                      <a:noFill/>
                    </a:lnR>
                    <a:lnT>
                      <a:noFill/>
                    </a:lnT>
                    <a:lnB>
                      <a:noFill/>
                    </a:lnB>
                  </a:tcPr>
                </a:tc>
                <a:tc>
                  <a:txBody>
                    <a:bodyPr/>
                    <a:lstStyle/>
                    <a:p>
                      <a:r>
                        <a:rPr lang="en-US" sz="1600"/>
                        <a:t>Defines style information for the web page</a:t>
                      </a:r>
                    </a:p>
                  </a:txBody>
                  <a:tcPr marL="5511" marR="5511" marT="5511" marB="5511" anchor="ctr">
                    <a:lnL>
                      <a:noFill/>
                    </a:lnL>
                    <a:lnR>
                      <a:noFill/>
                    </a:lnR>
                    <a:lnT>
                      <a:noFill/>
                    </a:lnT>
                    <a:lnB>
                      <a:noFill/>
                    </a:lnB>
                  </a:tcPr>
                </a:tc>
                <a:extLst>
                  <a:ext uri="{0D108BD9-81ED-4DB2-BD59-A6C34878D82A}">
                    <a16:rowId xmlns:a16="http://schemas.microsoft.com/office/drawing/2014/main" val="3169210403"/>
                  </a:ext>
                </a:extLst>
              </a:tr>
              <a:tr h="256637">
                <a:tc>
                  <a:txBody>
                    <a:bodyPr/>
                    <a:lstStyle/>
                    <a:p>
                      <a:r>
                        <a:rPr lang="en-US" sz="1600"/>
                        <a:t>&lt;link&gt;</a:t>
                      </a:r>
                    </a:p>
                  </a:txBody>
                  <a:tcPr marL="5511" marR="5511" marT="5511" marB="5511" anchor="ctr">
                    <a:lnL>
                      <a:noFill/>
                    </a:lnL>
                    <a:lnR>
                      <a:noFill/>
                    </a:lnR>
                    <a:lnT>
                      <a:noFill/>
                    </a:lnT>
                    <a:lnB>
                      <a:noFill/>
                    </a:lnB>
                  </a:tcPr>
                </a:tc>
                <a:tc>
                  <a:txBody>
                    <a:bodyPr/>
                    <a:lstStyle/>
                    <a:p>
                      <a:r>
                        <a:rPr lang="en-US" sz="1600"/>
                        <a:t>Defines a link to other documents like CSS</a:t>
                      </a:r>
                    </a:p>
                  </a:txBody>
                  <a:tcPr marL="5511" marR="5511" marT="5511" marB="5511" anchor="ctr">
                    <a:lnL>
                      <a:noFill/>
                    </a:lnL>
                    <a:lnR>
                      <a:noFill/>
                    </a:lnR>
                    <a:lnT>
                      <a:noFill/>
                    </a:lnT>
                    <a:lnB>
                      <a:noFill/>
                    </a:lnB>
                  </a:tcPr>
                </a:tc>
                <a:extLst>
                  <a:ext uri="{0D108BD9-81ED-4DB2-BD59-A6C34878D82A}">
                    <a16:rowId xmlns:a16="http://schemas.microsoft.com/office/drawing/2014/main" val="1773454881"/>
                  </a:ext>
                </a:extLst>
              </a:tr>
              <a:tr h="256637">
                <a:tc>
                  <a:txBody>
                    <a:bodyPr/>
                    <a:lstStyle/>
                    <a:p>
                      <a:r>
                        <a:rPr lang="en-US" sz="1600"/>
                        <a:t>&lt;script&gt;</a:t>
                      </a:r>
                    </a:p>
                  </a:txBody>
                  <a:tcPr marL="5511" marR="5511" marT="5511" marB="5511" anchor="ctr">
                    <a:lnL>
                      <a:noFill/>
                    </a:lnL>
                    <a:lnR>
                      <a:noFill/>
                    </a:lnR>
                    <a:lnT>
                      <a:noFill/>
                    </a:lnT>
                    <a:lnB>
                      <a:noFill/>
                    </a:lnB>
                  </a:tcPr>
                </a:tc>
                <a:tc>
                  <a:txBody>
                    <a:bodyPr/>
                    <a:lstStyle/>
                    <a:p>
                      <a:r>
                        <a:rPr lang="en-US" sz="1600" dirty="0"/>
                        <a:t>Defines script like JavaScript</a:t>
                      </a:r>
                    </a:p>
                  </a:txBody>
                  <a:tcPr marL="5511" marR="5511" marT="5511" marB="5511" anchor="ctr">
                    <a:lnL>
                      <a:noFill/>
                    </a:lnL>
                    <a:lnR>
                      <a:noFill/>
                    </a:lnR>
                    <a:lnT>
                      <a:noFill/>
                    </a:lnT>
                    <a:lnB>
                      <a:noFill/>
                    </a:lnB>
                  </a:tcPr>
                </a:tc>
                <a:extLst>
                  <a:ext uri="{0D108BD9-81ED-4DB2-BD59-A6C34878D82A}">
                    <a16:rowId xmlns:a16="http://schemas.microsoft.com/office/drawing/2014/main" val="2766744045"/>
                  </a:ext>
                </a:extLst>
              </a:tr>
            </a:tbl>
          </a:graphicData>
        </a:graphic>
      </p:graphicFrame>
    </p:spTree>
    <p:extLst>
      <p:ext uri="{BB962C8B-B14F-4D97-AF65-F5344CB8AC3E}">
        <p14:creationId xmlns:p14="http://schemas.microsoft.com/office/powerpoint/2010/main" val="3680595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p:txBody>
          <a:bodyPr/>
          <a:lstStyle/>
          <a:p>
            <a:r>
              <a:rPr lang="en-US" dirty="0"/>
              <a:t>4.3 Best practice in HTML</a:t>
            </a:r>
          </a:p>
        </p:txBody>
      </p:sp>
      <p:sp>
        <p:nvSpPr>
          <p:cNvPr id="3" name="Content Placeholder 2">
            <a:extLst>
              <a:ext uri="{FF2B5EF4-FFF2-40B4-BE49-F238E27FC236}">
                <a16:creationId xmlns:a16="http://schemas.microsoft.com/office/drawing/2014/main" id="{C2651100-F735-4EE9-BA76-B46516F5E482}"/>
              </a:ext>
            </a:extLst>
          </p:cNvPr>
          <p:cNvSpPr>
            <a:spLocks noGrp="1"/>
          </p:cNvSpPr>
          <p:nvPr>
            <p:ph idx="1"/>
          </p:nvPr>
        </p:nvSpPr>
        <p:spPr>
          <a:xfrm>
            <a:off x="838200" y="1825625"/>
            <a:ext cx="10134600" cy="2173387"/>
          </a:xfrm>
        </p:spPr>
        <p:txBody>
          <a:bodyPr/>
          <a:lstStyle/>
          <a:p>
            <a:pPr marL="0" indent="0">
              <a:buNone/>
            </a:pPr>
            <a:endParaRPr lang="en-US" dirty="0"/>
          </a:p>
          <a:p>
            <a:pPr marL="0" indent="0">
              <a:buNone/>
            </a:pPr>
            <a:endParaRPr lang="en-US" dirty="0"/>
          </a:p>
        </p:txBody>
      </p:sp>
      <p:sp>
        <p:nvSpPr>
          <p:cNvPr id="5" name="TextBox 4">
            <a:extLst>
              <a:ext uri="{FF2B5EF4-FFF2-40B4-BE49-F238E27FC236}">
                <a16:creationId xmlns:a16="http://schemas.microsoft.com/office/drawing/2014/main" id="{56C6A5EF-523A-4F47-BE37-D6945CFE6AF6}"/>
              </a:ext>
            </a:extLst>
          </p:cNvPr>
          <p:cNvSpPr txBox="1"/>
          <p:nvPr/>
        </p:nvSpPr>
        <p:spPr>
          <a:xfrm>
            <a:off x="928979" y="1690688"/>
            <a:ext cx="6861174" cy="2308324"/>
          </a:xfrm>
          <a:prstGeom prst="rect">
            <a:avLst/>
          </a:prstGeom>
          <a:noFill/>
        </p:spPr>
        <p:txBody>
          <a:bodyPr wrap="none" rtlCol="0">
            <a:spAutoFit/>
          </a:bodyPr>
          <a:lstStyle/>
          <a:p>
            <a:pPr algn="just"/>
            <a:r>
              <a:rPr lang="en-US" b="0" i="0" dirty="0">
                <a:solidFill>
                  <a:srgbClr val="000000"/>
                </a:solidFill>
                <a:effectLst/>
                <a:latin typeface="Roboto" panose="02000000000000000000" pitchFamily="2" charset="0"/>
              </a:rPr>
              <a:t>Every HTML document/web page will have only one set of</a:t>
            </a:r>
          </a:p>
          <a:p>
            <a:pPr algn="just"/>
            <a:r>
              <a:rPr lang="en-US" b="0" i="0" dirty="0">
                <a:solidFill>
                  <a:srgbClr val="000000"/>
                </a:solidFill>
                <a:effectLst/>
                <a:latin typeface="Roboto" panose="02000000000000000000" pitchFamily="2" charset="0"/>
              </a:rPr>
              <a:t> </a:t>
            </a:r>
          </a:p>
          <a:p>
            <a:pPr algn="just"/>
            <a:r>
              <a:rPr lang="en-US" b="0" i="0" dirty="0">
                <a:solidFill>
                  <a:srgbClr val="000000"/>
                </a:solidFill>
                <a:effectLst/>
                <a:latin typeface="Roboto" panose="02000000000000000000" pitchFamily="2" charset="0"/>
              </a:rPr>
              <a:t>&lt;html&gt;...&lt;/html&gt; tag</a:t>
            </a:r>
          </a:p>
          <a:p>
            <a:pPr algn="just"/>
            <a:r>
              <a:rPr lang="en-US" b="0" i="0" dirty="0">
                <a:solidFill>
                  <a:srgbClr val="000000"/>
                </a:solidFill>
                <a:effectLst/>
                <a:latin typeface="Roboto" panose="02000000000000000000" pitchFamily="2" charset="0"/>
              </a:rPr>
              <a:t>&lt;head&gt;...&lt;/head&gt; tag </a:t>
            </a:r>
          </a:p>
          <a:p>
            <a:pPr algn="just"/>
            <a:r>
              <a:rPr lang="en-US" b="0" i="0" dirty="0">
                <a:solidFill>
                  <a:srgbClr val="000000"/>
                </a:solidFill>
                <a:effectLst/>
                <a:latin typeface="Roboto" panose="02000000000000000000" pitchFamily="2" charset="0"/>
              </a:rPr>
              <a:t>&lt;body&gt;...&lt;/body&gt; tag</a:t>
            </a:r>
          </a:p>
          <a:p>
            <a:pPr algn="just">
              <a:buFont typeface="Arial" panose="020B0604020202020204" pitchFamily="34" charset="0"/>
              <a:buChar char="•"/>
            </a:pPr>
            <a:endParaRPr lang="en-US" b="0" i="0" dirty="0">
              <a:solidFill>
                <a:srgbClr val="000000"/>
              </a:solidFill>
              <a:effectLst/>
              <a:latin typeface="Roboto" panose="02000000000000000000" pitchFamily="2" charset="0"/>
            </a:endParaRPr>
          </a:p>
          <a:p>
            <a:pPr algn="just"/>
            <a:r>
              <a:rPr lang="en-US" b="0" i="0" dirty="0">
                <a:solidFill>
                  <a:srgbClr val="000000"/>
                </a:solidFill>
                <a:effectLst/>
                <a:latin typeface="Roboto" panose="02000000000000000000" pitchFamily="2" charset="0"/>
              </a:rPr>
              <a:t>HTML document/web page is saved with .htm or .html extension.</a:t>
            </a:r>
          </a:p>
          <a:p>
            <a:endParaRPr lang="en-US" dirty="0"/>
          </a:p>
        </p:txBody>
      </p:sp>
      <p:sp>
        <p:nvSpPr>
          <p:cNvPr id="6" name="Title 1">
            <a:extLst>
              <a:ext uri="{FF2B5EF4-FFF2-40B4-BE49-F238E27FC236}">
                <a16:creationId xmlns:a16="http://schemas.microsoft.com/office/drawing/2014/main" id="{3634CEFF-C109-4C7B-9846-DE9727F5F3A7}"/>
              </a:ext>
            </a:extLst>
          </p:cNvPr>
          <p:cNvSpPr txBox="1">
            <a:spLocks/>
          </p:cNvSpPr>
          <p:nvPr/>
        </p:nvSpPr>
        <p:spPr>
          <a:xfrm>
            <a:off x="747421" y="37560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4.4 Hello World in HTML</a:t>
            </a:r>
          </a:p>
        </p:txBody>
      </p:sp>
      <p:sp>
        <p:nvSpPr>
          <p:cNvPr id="7" name="TextBox 6">
            <a:extLst>
              <a:ext uri="{FF2B5EF4-FFF2-40B4-BE49-F238E27FC236}">
                <a16:creationId xmlns:a16="http://schemas.microsoft.com/office/drawing/2014/main" id="{2446342D-8297-4587-BA88-70BE2958301A}"/>
              </a:ext>
            </a:extLst>
          </p:cNvPr>
          <p:cNvSpPr txBox="1"/>
          <p:nvPr/>
        </p:nvSpPr>
        <p:spPr>
          <a:xfrm>
            <a:off x="1066800" y="5267325"/>
            <a:ext cx="2783262" cy="369332"/>
          </a:xfrm>
          <a:prstGeom prst="rect">
            <a:avLst/>
          </a:prstGeom>
          <a:noFill/>
        </p:spPr>
        <p:txBody>
          <a:bodyPr wrap="none" rtlCol="0">
            <a:spAutoFit/>
          </a:bodyPr>
          <a:lstStyle/>
          <a:p>
            <a:r>
              <a:rPr lang="en-US" dirty="0"/>
              <a:t>Tryout Hello World in HTML</a:t>
            </a:r>
          </a:p>
        </p:txBody>
      </p:sp>
    </p:spTree>
    <p:extLst>
      <p:ext uri="{BB962C8B-B14F-4D97-AF65-F5344CB8AC3E}">
        <p14:creationId xmlns:p14="http://schemas.microsoft.com/office/powerpoint/2010/main" val="3353261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p:txBody>
          <a:bodyPr/>
          <a:lstStyle/>
          <a:p>
            <a:r>
              <a:rPr lang="en-US" dirty="0"/>
              <a:t>4.5 Case Insensitivity</a:t>
            </a:r>
          </a:p>
        </p:txBody>
      </p:sp>
      <p:sp>
        <p:nvSpPr>
          <p:cNvPr id="5" name="TextBox 4">
            <a:extLst>
              <a:ext uri="{FF2B5EF4-FFF2-40B4-BE49-F238E27FC236}">
                <a16:creationId xmlns:a16="http://schemas.microsoft.com/office/drawing/2014/main" id="{56C6A5EF-523A-4F47-BE37-D6945CFE6AF6}"/>
              </a:ext>
            </a:extLst>
          </p:cNvPr>
          <p:cNvSpPr txBox="1"/>
          <p:nvPr/>
        </p:nvSpPr>
        <p:spPr>
          <a:xfrm>
            <a:off x="838200" y="1480106"/>
            <a:ext cx="10968067" cy="369332"/>
          </a:xfrm>
          <a:prstGeom prst="rect">
            <a:avLst/>
          </a:prstGeom>
          <a:noFill/>
        </p:spPr>
        <p:txBody>
          <a:bodyPr wrap="none" rtlCol="0">
            <a:spAutoFit/>
          </a:bodyPr>
          <a:lstStyle/>
          <a:p>
            <a:pPr algn="just"/>
            <a:r>
              <a:rPr lang="en-US" b="0" i="0" dirty="0">
                <a:solidFill>
                  <a:srgbClr val="000000"/>
                </a:solidFill>
                <a:effectLst/>
                <a:latin typeface="Roboto" panose="02000000000000000000" pitchFamily="2" charset="0"/>
              </a:rPr>
              <a:t>HTML elements are case-insensitive. The browser understands the HTML tags irrespective of their cases.</a:t>
            </a:r>
            <a:endParaRPr lang="en-US" dirty="0"/>
          </a:p>
        </p:txBody>
      </p:sp>
      <p:sp>
        <p:nvSpPr>
          <p:cNvPr id="6" name="Title 1">
            <a:extLst>
              <a:ext uri="{FF2B5EF4-FFF2-40B4-BE49-F238E27FC236}">
                <a16:creationId xmlns:a16="http://schemas.microsoft.com/office/drawing/2014/main" id="{3634CEFF-C109-4C7B-9846-DE9727F5F3A7}"/>
              </a:ext>
            </a:extLst>
          </p:cNvPr>
          <p:cNvSpPr txBox="1">
            <a:spLocks/>
          </p:cNvSpPr>
          <p:nvPr/>
        </p:nvSpPr>
        <p:spPr>
          <a:xfrm>
            <a:off x="756946" y="184943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4.6 </a:t>
            </a:r>
            <a:r>
              <a:rPr lang="en-US" b="0" i="0" dirty="0">
                <a:effectLst/>
              </a:rPr>
              <a:t>Platform-independency</a:t>
            </a:r>
            <a:endParaRPr lang="en-US" dirty="0"/>
          </a:p>
        </p:txBody>
      </p:sp>
      <p:sp>
        <p:nvSpPr>
          <p:cNvPr id="7" name="TextBox 6">
            <a:extLst>
              <a:ext uri="{FF2B5EF4-FFF2-40B4-BE49-F238E27FC236}">
                <a16:creationId xmlns:a16="http://schemas.microsoft.com/office/drawing/2014/main" id="{2446342D-8297-4587-BA88-70BE2958301A}"/>
              </a:ext>
            </a:extLst>
          </p:cNvPr>
          <p:cNvSpPr txBox="1"/>
          <p:nvPr/>
        </p:nvSpPr>
        <p:spPr>
          <a:xfrm>
            <a:off x="838200" y="3050143"/>
            <a:ext cx="9451626" cy="646331"/>
          </a:xfrm>
          <a:prstGeom prst="rect">
            <a:avLst/>
          </a:prstGeom>
          <a:noFill/>
        </p:spPr>
        <p:txBody>
          <a:bodyPr wrap="none" rtlCol="0">
            <a:spAutoFit/>
          </a:bodyPr>
          <a:lstStyle/>
          <a:p>
            <a:r>
              <a:rPr lang="en-US" b="0" i="0" dirty="0">
                <a:solidFill>
                  <a:srgbClr val="000000"/>
                </a:solidFill>
                <a:effectLst/>
                <a:latin typeface="Roboto" panose="02000000000000000000" pitchFamily="2" charset="0"/>
              </a:rPr>
              <a:t>HTML Language is platform-independent. </a:t>
            </a:r>
          </a:p>
          <a:p>
            <a:r>
              <a:rPr lang="en-US" b="0" i="0" dirty="0">
                <a:solidFill>
                  <a:srgbClr val="000000"/>
                </a:solidFill>
                <a:effectLst/>
                <a:latin typeface="Roboto" panose="02000000000000000000" pitchFamily="2" charset="0"/>
              </a:rPr>
              <a:t>That means the same HTML code can run on different operating systems as shown below.</a:t>
            </a:r>
            <a:endParaRPr lang="en-US" dirty="0"/>
          </a:p>
        </p:txBody>
      </p:sp>
    </p:spTree>
    <p:extLst>
      <p:ext uri="{BB962C8B-B14F-4D97-AF65-F5344CB8AC3E}">
        <p14:creationId xmlns:p14="http://schemas.microsoft.com/office/powerpoint/2010/main" val="3725819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p:txBody>
          <a:bodyPr/>
          <a:lstStyle/>
          <a:p>
            <a:r>
              <a:rPr lang="en-US" dirty="0"/>
              <a:t>5. HTML Elements</a:t>
            </a:r>
          </a:p>
        </p:txBody>
      </p:sp>
      <p:pic>
        <p:nvPicPr>
          <p:cNvPr id="4" name="Picture 3">
            <a:extLst>
              <a:ext uri="{FF2B5EF4-FFF2-40B4-BE49-F238E27FC236}">
                <a16:creationId xmlns:a16="http://schemas.microsoft.com/office/drawing/2014/main" id="{9174BEB0-9006-4136-9C1C-18135A8974F3}"/>
              </a:ext>
            </a:extLst>
          </p:cNvPr>
          <p:cNvPicPr>
            <a:picLocks noChangeAspect="1"/>
          </p:cNvPicPr>
          <p:nvPr/>
        </p:nvPicPr>
        <p:blipFill>
          <a:blip r:embed="rId2"/>
          <a:stretch>
            <a:fillRect/>
          </a:stretch>
        </p:blipFill>
        <p:spPr>
          <a:xfrm>
            <a:off x="959918" y="2480469"/>
            <a:ext cx="9679507" cy="3538531"/>
          </a:xfrm>
          <a:prstGeom prst="rect">
            <a:avLst/>
          </a:prstGeom>
        </p:spPr>
      </p:pic>
      <p:sp>
        <p:nvSpPr>
          <p:cNvPr id="8" name="TextBox 7">
            <a:extLst>
              <a:ext uri="{FF2B5EF4-FFF2-40B4-BE49-F238E27FC236}">
                <a16:creationId xmlns:a16="http://schemas.microsoft.com/office/drawing/2014/main" id="{9E46D001-B14B-418F-9D5D-91EB16ED5802}"/>
              </a:ext>
            </a:extLst>
          </p:cNvPr>
          <p:cNvSpPr txBox="1"/>
          <p:nvPr/>
        </p:nvSpPr>
        <p:spPr>
          <a:xfrm>
            <a:off x="959917" y="1690688"/>
            <a:ext cx="8784157" cy="369332"/>
          </a:xfrm>
          <a:prstGeom prst="rect">
            <a:avLst/>
          </a:prstGeom>
          <a:noFill/>
        </p:spPr>
        <p:txBody>
          <a:bodyPr wrap="square" rtlCol="0">
            <a:spAutoFit/>
          </a:bodyPr>
          <a:lstStyle/>
          <a:p>
            <a:r>
              <a:rPr lang="en-US" b="0" i="0" dirty="0">
                <a:solidFill>
                  <a:srgbClr val="000000"/>
                </a:solidFill>
                <a:effectLst/>
                <a:latin typeface="Roboto" panose="02000000000000000000" pitchFamily="2" charset="0"/>
              </a:rPr>
              <a:t>HTML elements can be broadly categorized into two as below:</a:t>
            </a:r>
            <a:endParaRPr lang="en-US" dirty="0"/>
          </a:p>
        </p:txBody>
      </p:sp>
    </p:spTree>
    <p:extLst>
      <p:ext uri="{BB962C8B-B14F-4D97-AF65-F5344CB8AC3E}">
        <p14:creationId xmlns:p14="http://schemas.microsoft.com/office/powerpoint/2010/main" val="3302068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p:txBody>
          <a:bodyPr/>
          <a:lstStyle/>
          <a:p>
            <a:r>
              <a:rPr lang="en-US" dirty="0"/>
              <a:t>5. HTML Elements</a:t>
            </a:r>
          </a:p>
        </p:txBody>
      </p:sp>
      <p:sp>
        <p:nvSpPr>
          <p:cNvPr id="8" name="TextBox 7">
            <a:extLst>
              <a:ext uri="{FF2B5EF4-FFF2-40B4-BE49-F238E27FC236}">
                <a16:creationId xmlns:a16="http://schemas.microsoft.com/office/drawing/2014/main" id="{9E46D001-B14B-418F-9D5D-91EB16ED5802}"/>
              </a:ext>
            </a:extLst>
          </p:cNvPr>
          <p:cNvSpPr txBox="1"/>
          <p:nvPr/>
        </p:nvSpPr>
        <p:spPr>
          <a:xfrm>
            <a:off x="959917" y="1690688"/>
            <a:ext cx="8784157" cy="3416320"/>
          </a:xfrm>
          <a:prstGeom prst="rect">
            <a:avLst/>
          </a:prstGeom>
          <a:noFill/>
        </p:spPr>
        <p:txBody>
          <a:bodyPr wrap="square" rtlCol="0">
            <a:spAutoFit/>
          </a:bodyPr>
          <a:lstStyle/>
          <a:p>
            <a:r>
              <a:rPr lang="en-US" b="0" i="0" dirty="0">
                <a:solidFill>
                  <a:srgbClr val="000000"/>
                </a:solidFill>
                <a:effectLst/>
                <a:latin typeface="Roboto" panose="02000000000000000000" pitchFamily="2" charset="0"/>
              </a:rPr>
              <a:t>HTML elements can be broadly categorized into two as below:</a:t>
            </a:r>
          </a:p>
          <a:p>
            <a:endParaRPr lang="en-US" b="0" i="0" dirty="0">
              <a:solidFill>
                <a:srgbClr val="000000"/>
              </a:solidFill>
              <a:effectLst/>
              <a:latin typeface="Roboto" panose="02000000000000000000" pitchFamily="2" charset="0"/>
            </a:endParaRPr>
          </a:p>
          <a:p>
            <a:pPr marL="285750" indent="-285750">
              <a:buFont typeface="Arial" panose="020B0604020202020204" pitchFamily="34" charset="0"/>
              <a:buChar char="•"/>
            </a:pPr>
            <a:r>
              <a:rPr lang="en-US" dirty="0">
                <a:solidFill>
                  <a:srgbClr val="000000"/>
                </a:solidFill>
                <a:latin typeface="Roboto" panose="02000000000000000000" pitchFamily="2" charset="0"/>
              </a:rPr>
              <a:t>Semantic Elements</a:t>
            </a:r>
          </a:p>
          <a:p>
            <a:pPr marL="285750" indent="-285750">
              <a:buFont typeface="Arial" panose="020B0604020202020204" pitchFamily="34" charset="0"/>
              <a:buChar char="•"/>
            </a:pPr>
            <a:r>
              <a:rPr lang="en-US" dirty="0">
                <a:solidFill>
                  <a:srgbClr val="000000"/>
                </a:solidFill>
                <a:latin typeface="Roboto" panose="02000000000000000000" pitchFamily="2" charset="0"/>
              </a:rPr>
              <a:t>Non-Semantic Elements</a:t>
            </a:r>
          </a:p>
          <a:p>
            <a:endParaRPr lang="en-US" dirty="0">
              <a:solidFill>
                <a:srgbClr val="000000"/>
              </a:solidFill>
              <a:latin typeface="Roboto" panose="02000000000000000000" pitchFamily="2" charset="0"/>
            </a:endParaRPr>
          </a:p>
          <a:p>
            <a:r>
              <a:rPr lang="en-US" dirty="0"/>
              <a:t>What are Semantic Elements?</a:t>
            </a:r>
          </a:p>
          <a:p>
            <a:endParaRPr lang="en-US" dirty="0"/>
          </a:p>
          <a:p>
            <a:r>
              <a:rPr lang="en-US" dirty="0"/>
              <a:t>A semantic element clearly describes its meaning to both the browser and the developer.</a:t>
            </a:r>
          </a:p>
          <a:p>
            <a:endParaRPr lang="en-US" dirty="0"/>
          </a:p>
          <a:p>
            <a:r>
              <a:rPr lang="en-US" dirty="0"/>
              <a:t>Examples of non-semantic elements: &lt;div&gt; and &lt;span&gt; - Tells nothing about its content.</a:t>
            </a:r>
          </a:p>
          <a:p>
            <a:endParaRPr lang="en-US" dirty="0"/>
          </a:p>
          <a:p>
            <a:r>
              <a:rPr lang="en-US" dirty="0"/>
              <a:t>Examples of semantic elements: &lt;form&gt;, &lt;table&gt;, and &lt;article&gt; - Clearly defines its content.</a:t>
            </a:r>
          </a:p>
        </p:txBody>
      </p:sp>
    </p:spTree>
    <p:extLst>
      <p:ext uri="{BB962C8B-B14F-4D97-AF65-F5344CB8AC3E}">
        <p14:creationId xmlns:p14="http://schemas.microsoft.com/office/powerpoint/2010/main" val="3623037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p:txBody>
          <a:bodyPr/>
          <a:lstStyle/>
          <a:p>
            <a:r>
              <a:rPr lang="en-US" dirty="0"/>
              <a:t>5.1 Block/Inline Elements</a:t>
            </a:r>
          </a:p>
        </p:txBody>
      </p:sp>
      <p:sp>
        <p:nvSpPr>
          <p:cNvPr id="8" name="TextBox 7">
            <a:extLst>
              <a:ext uri="{FF2B5EF4-FFF2-40B4-BE49-F238E27FC236}">
                <a16:creationId xmlns:a16="http://schemas.microsoft.com/office/drawing/2014/main" id="{9E46D001-B14B-418F-9D5D-91EB16ED5802}"/>
              </a:ext>
            </a:extLst>
          </p:cNvPr>
          <p:cNvSpPr txBox="1"/>
          <p:nvPr/>
        </p:nvSpPr>
        <p:spPr>
          <a:xfrm>
            <a:off x="959917" y="1690688"/>
            <a:ext cx="8784157" cy="369332"/>
          </a:xfrm>
          <a:prstGeom prst="rect">
            <a:avLst/>
          </a:prstGeom>
          <a:noFill/>
        </p:spPr>
        <p:txBody>
          <a:bodyPr wrap="square" rtlCol="0">
            <a:spAutoFit/>
          </a:bodyPr>
          <a:lstStyle/>
          <a:p>
            <a:r>
              <a:rPr lang="en-US" b="0" i="0" dirty="0">
                <a:solidFill>
                  <a:srgbClr val="000000"/>
                </a:solidFill>
                <a:effectLst/>
                <a:latin typeface="Roboto" panose="02000000000000000000" pitchFamily="2" charset="0"/>
              </a:rPr>
              <a:t>HTML elements can be broadly categorized into two as below:</a:t>
            </a:r>
            <a:endParaRPr lang="en-US" dirty="0"/>
          </a:p>
        </p:txBody>
      </p:sp>
      <p:sp>
        <p:nvSpPr>
          <p:cNvPr id="3" name="TextBox 2">
            <a:extLst>
              <a:ext uri="{FF2B5EF4-FFF2-40B4-BE49-F238E27FC236}">
                <a16:creationId xmlns:a16="http://schemas.microsoft.com/office/drawing/2014/main" id="{12ECAD2A-0317-4E11-B512-7B0D53128D47}"/>
              </a:ext>
            </a:extLst>
          </p:cNvPr>
          <p:cNvSpPr txBox="1"/>
          <p:nvPr/>
        </p:nvSpPr>
        <p:spPr>
          <a:xfrm>
            <a:off x="959917" y="2295939"/>
            <a:ext cx="9108008" cy="2862322"/>
          </a:xfrm>
          <a:prstGeom prst="rect">
            <a:avLst/>
          </a:prstGeom>
          <a:noFill/>
        </p:spPr>
        <p:txBody>
          <a:bodyPr wrap="square" rtlCol="0">
            <a:spAutoFit/>
          </a:bodyPr>
          <a:lstStyle/>
          <a:p>
            <a:pPr algn="just"/>
            <a:r>
              <a:rPr lang="en-US" b="0" i="0" dirty="0">
                <a:solidFill>
                  <a:srgbClr val="000000"/>
                </a:solidFill>
                <a:effectLst/>
                <a:latin typeface="Roboto" panose="02000000000000000000" pitchFamily="2" charset="0"/>
              </a:rPr>
              <a:t>HTML elements can be further categorized into two as below:</a:t>
            </a:r>
          </a:p>
          <a:p>
            <a:pPr algn="just"/>
            <a:endParaRPr lang="en-US" b="0" i="0" dirty="0">
              <a:solidFill>
                <a:srgbClr val="000000"/>
              </a:solidFill>
              <a:effectLst/>
              <a:latin typeface="Roboto" panose="02000000000000000000" pitchFamily="2" charset="0"/>
            </a:endParaRPr>
          </a:p>
          <a:p>
            <a:pPr algn="just"/>
            <a:r>
              <a:rPr lang="en-US" b="1" i="0" dirty="0">
                <a:solidFill>
                  <a:srgbClr val="000000"/>
                </a:solidFill>
                <a:effectLst/>
                <a:latin typeface="Roboto" panose="02000000000000000000" pitchFamily="2" charset="0"/>
              </a:rPr>
              <a:t>Block Element:</a:t>
            </a:r>
            <a:endParaRPr lang="en-US" b="0" i="0" dirty="0">
              <a:solidFill>
                <a:srgbClr val="000000"/>
              </a:solidFill>
              <a:effectLst/>
              <a:latin typeface="Roboto" panose="02000000000000000000" pitchFamily="2" charset="0"/>
            </a:endParaRPr>
          </a:p>
          <a:p>
            <a:pPr algn="just"/>
            <a:r>
              <a:rPr lang="en-US" b="0" i="0" dirty="0">
                <a:solidFill>
                  <a:srgbClr val="000000"/>
                </a:solidFill>
                <a:effectLst/>
                <a:latin typeface="Roboto" panose="02000000000000000000" pitchFamily="2" charset="0"/>
              </a:rPr>
              <a:t>A block element begins on a new line occupying the entire width of the parent tag.</a:t>
            </a:r>
          </a:p>
          <a:p>
            <a:pPr algn="just"/>
            <a:endParaRPr lang="en-US" b="0" i="0" dirty="0">
              <a:solidFill>
                <a:srgbClr val="000000"/>
              </a:solidFill>
              <a:effectLst/>
              <a:latin typeface="Roboto" panose="02000000000000000000" pitchFamily="2" charset="0"/>
            </a:endParaRPr>
          </a:p>
          <a:p>
            <a:pPr algn="just"/>
            <a:r>
              <a:rPr lang="en-US" b="1" i="0" dirty="0">
                <a:solidFill>
                  <a:srgbClr val="000000"/>
                </a:solidFill>
                <a:effectLst/>
                <a:latin typeface="Roboto" panose="02000000000000000000" pitchFamily="2" charset="0"/>
              </a:rPr>
              <a:t>Inline Element:</a:t>
            </a:r>
            <a:endParaRPr lang="en-US" b="0" i="0" dirty="0">
              <a:solidFill>
                <a:srgbClr val="000000"/>
              </a:solidFill>
              <a:effectLst/>
              <a:latin typeface="Roboto" panose="02000000000000000000" pitchFamily="2" charset="0"/>
            </a:endParaRPr>
          </a:p>
          <a:p>
            <a:pPr algn="just"/>
            <a:r>
              <a:rPr lang="en-US" b="0" i="0" dirty="0">
                <a:solidFill>
                  <a:srgbClr val="000000"/>
                </a:solidFill>
                <a:effectLst/>
                <a:latin typeface="Roboto" panose="02000000000000000000" pitchFamily="2" charset="0"/>
              </a:rPr>
              <a:t>An inline element occupies the necessary space to accommodate the content in the element. Inline elements can be nested within other inline elements, whereas block elements cannot be nested within inline elements.</a:t>
            </a:r>
          </a:p>
          <a:p>
            <a:endParaRPr lang="en-US" dirty="0"/>
          </a:p>
        </p:txBody>
      </p:sp>
    </p:spTree>
    <p:extLst>
      <p:ext uri="{BB962C8B-B14F-4D97-AF65-F5344CB8AC3E}">
        <p14:creationId xmlns:p14="http://schemas.microsoft.com/office/powerpoint/2010/main" val="2133255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p:txBody>
          <a:bodyPr/>
          <a:lstStyle/>
          <a:p>
            <a:r>
              <a:rPr lang="en-US" dirty="0"/>
              <a:t>5.1 Block/Inline Elements</a:t>
            </a:r>
          </a:p>
        </p:txBody>
      </p:sp>
      <p:pic>
        <p:nvPicPr>
          <p:cNvPr id="6" name="Picture 5">
            <a:extLst>
              <a:ext uri="{FF2B5EF4-FFF2-40B4-BE49-F238E27FC236}">
                <a16:creationId xmlns:a16="http://schemas.microsoft.com/office/drawing/2014/main" id="{8C5AB6E5-53AF-4BF3-ABE2-6343189D1473}"/>
              </a:ext>
            </a:extLst>
          </p:cNvPr>
          <p:cNvPicPr>
            <a:picLocks noChangeAspect="1"/>
          </p:cNvPicPr>
          <p:nvPr/>
        </p:nvPicPr>
        <p:blipFill>
          <a:blip r:embed="rId2"/>
          <a:stretch>
            <a:fillRect/>
          </a:stretch>
        </p:blipFill>
        <p:spPr>
          <a:xfrm>
            <a:off x="2066925" y="1582572"/>
            <a:ext cx="7553324" cy="4822990"/>
          </a:xfrm>
          <a:prstGeom prst="rect">
            <a:avLst/>
          </a:prstGeom>
        </p:spPr>
      </p:pic>
    </p:spTree>
    <p:extLst>
      <p:ext uri="{BB962C8B-B14F-4D97-AF65-F5344CB8AC3E}">
        <p14:creationId xmlns:p14="http://schemas.microsoft.com/office/powerpoint/2010/main" val="748575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p:txBody>
          <a:bodyPr/>
          <a:lstStyle/>
          <a:p>
            <a:r>
              <a:rPr lang="en-US" dirty="0"/>
              <a:t>Tips: How to Comment in HTML</a:t>
            </a:r>
          </a:p>
        </p:txBody>
      </p:sp>
      <p:sp>
        <p:nvSpPr>
          <p:cNvPr id="8" name="TextBox 7">
            <a:extLst>
              <a:ext uri="{FF2B5EF4-FFF2-40B4-BE49-F238E27FC236}">
                <a16:creationId xmlns:a16="http://schemas.microsoft.com/office/drawing/2014/main" id="{9E46D001-B14B-418F-9D5D-91EB16ED5802}"/>
              </a:ext>
            </a:extLst>
          </p:cNvPr>
          <p:cNvSpPr txBox="1"/>
          <p:nvPr/>
        </p:nvSpPr>
        <p:spPr>
          <a:xfrm>
            <a:off x="683692" y="2037990"/>
            <a:ext cx="10239375" cy="646331"/>
          </a:xfrm>
          <a:prstGeom prst="rect">
            <a:avLst/>
          </a:prstGeom>
          <a:noFill/>
        </p:spPr>
        <p:txBody>
          <a:bodyPr wrap="square" rtlCol="0">
            <a:spAutoFit/>
          </a:bodyPr>
          <a:lstStyle/>
          <a:p>
            <a:pPr algn="just"/>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&lt;!-- --&gt;</a:t>
            </a:r>
            <a:endParaRPr lang="en-US" b="0" dirty="0">
              <a:solidFill>
                <a:srgbClr val="D4D4D4"/>
              </a:solidFill>
              <a:effectLst/>
              <a:latin typeface="Consolas" panose="020B0609020204030204" pitchFamily="49" charset="0"/>
            </a:endParaRPr>
          </a:p>
          <a:p>
            <a:pPr algn="just"/>
            <a:endParaRPr lang="en-US" b="0" i="0" dirty="0">
              <a:solidFill>
                <a:srgbClr val="000000"/>
              </a:solidFill>
              <a:effectLst/>
              <a:latin typeface="Roboto" panose="02000000000000000000" pitchFamily="2" charset="0"/>
            </a:endParaRPr>
          </a:p>
        </p:txBody>
      </p:sp>
      <p:sp>
        <p:nvSpPr>
          <p:cNvPr id="3" name="TextBox 2">
            <a:extLst>
              <a:ext uri="{FF2B5EF4-FFF2-40B4-BE49-F238E27FC236}">
                <a16:creationId xmlns:a16="http://schemas.microsoft.com/office/drawing/2014/main" id="{12ECAD2A-0317-4E11-B512-7B0D53128D47}"/>
              </a:ext>
            </a:extLst>
          </p:cNvPr>
          <p:cNvSpPr txBox="1"/>
          <p:nvPr/>
        </p:nvSpPr>
        <p:spPr>
          <a:xfrm>
            <a:off x="959917" y="2295939"/>
            <a:ext cx="9108008" cy="369332"/>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36B1D5E6-B735-45A2-88FB-DEF18378EC4C}"/>
              </a:ext>
            </a:extLst>
          </p:cNvPr>
          <p:cNvSpPr txBox="1"/>
          <p:nvPr/>
        </p:nvSpPr>
        <p:spPr>
          <a:xfrm>
            <a:off x="799046" y="1544743"/>
            <a:ext cx="10299614" cy="369332"/>
          </a:xfrm>
          <a:prstGeom prst="rect">
            <a:avLst/>
          </a:prstGeom>
          <a:noFill/>
        </p:spPr>
        <p:txBody>
          <a:bodyPr wrap="none" rtlCol="0">
            <a:spAutoFit/>
          </a:bodyPr>
          <a:lstStyle/>
          <a:p>
            <a:r>
              <a:rPr lang="en-US" b="0" i="0" dirty="0">
                <a:solidFill>
                  <a:srgbClr val="000000"/>
                </a:solidFill>
                <a:effectLst/>
                <a:latin typeface="Roboto" panose="02000000000000000000" pitchFamily="2" charset="0"/>
              </a:rPr>
              <a:t>As a developer, you may want to document your code, so that you can easily refer to it in the future.</a:t>
            </a:r>
            <a:endParaRPr lang="en-US" dirty="0"/>
          </a:p>
        </p:txBody>
      </p:sp>
      <p:sp>
        <p:nvSpPr>
          <p:cNvPr id="11" name="TextBox 10">
            <a:extLst>
              <a:ext uri="{FF2B5EF4-FFF2-40B4-BE49-F238E27FC236}">
                <a16:creationId xmlns:a16="http://schemas.microsoft.com/office/drawing/2014/main" id="{68C119AA-09FE-4DAD-B17B-2034164D924E}"/>
              </a:ext>
            </a:extLst>
          </p:cNvPr>
          <p:cNvSpPr txBox="1"/>
          <p:nvPr/>
        </p:nvSpPr>
        <p:spPr>
          <a:xfrm>
            <a:off x="799045" y="2600054"/>
            <a:ext cx="9745129" cy="923330"/>
          </a:xfrm>
          <a:prstGeom prst="rect">
            <a:avLst/>
          </a:prstGeom>
          <a:noFill/>
        </p:spPr>
        <p:txBody>
          <a:bodyPr wrap="square">
            <a:spAutoFit/>
          </a:bodyPr>
          <a:lstStyle/>
          <a:p>
            <a:r>
              <a:rPr lang="en-US" dirty="0"/>
              <a:t>VS Keyboard Shortcut: Ctrl + /</a:t>
            </a:r>
          </a:p>
          <a:p>
            <a:endParaRPr lang="en-US" dirty="0"/>
          </a:p>
          <a:p>
            <a:r>
              <a:rPr lang="en-US" b="0" i="0" dirty="0">
                <a:solidFill>
                  <a:srgbClr val="000000"/>
                </a:solidFill>
                <a:effectLst/>
                <a:latin typeface="Roboto" panose="02000000000000000000" pitchFamily="2" charset="0"/>
              </a:rPr>
              <a:t>Comments are ignored by the browser.</a:t>
            </a:r>
            <a:endParaRPr lang="en-US" dirty="0"/>
          </a:p>
        </p:txBody>
      </p:sp>
    </p:spTree>
    <p:extLst>
      <p:ext uri="{BB962C8B-B14F-4D97-AF65-F5344CB8AC3E}">
        <p14:creationId xmlns:p14="http://schemas.microsoft.com/office/powerpoint/2010/main" val="44751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p:txBody>
          <a:bodyPr/>
          <a:lstStyle/>
          <a:p>
            <a:r>
              <a:rPr lang="en-US" dirty="0"/>
              <a:t>5.2 HTML Element Attributes</a:t>
            </a:r>
          </a:p>
        </p:txBody>
      </p:sp>
      <p:sp>
        <p:nvSpPr>
          <p:cNvPr id="8" name="TextBox 7">
            <a:extLst>
              <a:ext uri="{FF2B5EF4-FFF2-40B4-BE49-F238E27FC236}">
                <a16:creationId xmlns:a16="http://schemas.microsoft.com/office/drawing/2014/main" id="{9E46D001-B14B-418F-9D5D-91EB16ED5802}"/>
              </a:ext>
            </a:extLst>
          </p:cNvPr>
          <p:cNvSpPr txBox="1"/>
          <p:nvPr/>
        </p:nvSpPr>
        <p:spPr>
          <a:xfrm>
            <a:off x="838200" y="1690688"/>
            <a:ext cx="10239375" cy="3693319"/>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Roboto" panose="02000000000000000000" pitchFamily="2" charset="0"/>
              </a:rPr>
              <a:t> HTML elements can contain attributes that can be considered as an additional feature to set various properties and they are optional. </a:t>
            </a:r>
          </a:p>
          <a:p>
            <a:pPr marL="285750" indent="-285750" algn="just">
              <a:buFont typeface="Arial" panose="020B0604020202020204" pitchFamily="34" charset="0"/>
              <a:buChar char="•"/>
            </a:pPr>
            <a:endParaRPr lang="en-US" b="0" i="0" dirty="0">
              <a:solidFill>
                <a:srgbClr val="000000"/>
              </a:solidFill>
              <a:effectLst/>
              <a:latin typeface="Roboto" panose="02000000000000000000" pitchFamily="2" charset="0"/>
            </a:endParaRPr>
          </a:p>
          <a:p>
            <a:pPr marL="285750" indent="-285750" algn="just">
              <a:buFont typeface="Arial" panose="020B0604020202020204" pitchFamily="34" charset="0"/>
              <a:buChar char="•"/>
            </a:pPr>
            <a:r>
              <a:rPr lang="en-US" b="0" i="0" dirty="0">
                <a:solidFill>
                  <a:srgbClr val="000000"/>
                </a:solidFill>
                <a:effectLst/>
                <a:latin typeface="Roboto" panose="02000000000000000000" pitchFamily="2" charset="0"/>
              </a:rPr>
              <a:t>Some of the attributes can be used with any of the HTML elements and there can be referred to as ‘global attributes. Also, some attributes can be used only with particular elements. </a:t>
            </a:r>
          </a:p>
          <a:p>
            <a:pPr marL="285750" indent="-285750" algn="just">
              <a:buFont typeface="Arial" panose="020B0604020202020204" pitchFamily="34" charset="0"/>
              <a:buChar char="•"/>
            </a:pPr>
            <a:endParaRPr lang="en-US" dirty="0">
              <a:solidFill>
                <a:srgbClr val="000000"/>
              </a:solidFill>
              <a:latin typeface="Roboto" panose="02000000000000000000" pitchFamily="2" charset="0"/>
            </a:endParaRPr>
          </a:p>
          <a:p>
            <a:pPr algn="just"/>
            <a:r>
              <a:rPr lang="en-US" b="0" i="0" dirty="0">
                <a:solidFill>
                  <a:srgbClr val="000000"/>
                </a:solidFill>
                <a:effectLst/>
                <a:latin typeface="Roboto" panose="02000000000000000000" pitchFamily="2" charset="0"/>
              </a:rPr>
              <a:t>Following are some features of attributes:</a:t>
            </a:r>
          </a:p>
          <a:p>
            <a:pPr marL="285750" indent="-285750" algn="just">
              <a:buFont typeface="Arial" panose="020B0604020202020204" pitchFamily="34" charset="0"/>
              <a:buChar char="•"/>
            </a:pPr>
            <a:r>
              <a:rPr lang="en-US" b="0" i="0" dirty="0">
                <a:solidFill>
                  <a:srgbClr val="000000"/>
                </a:solidFill>
                <a:effectLst/>
                <a:latin typeface="Roboto" panose="02000000000000000000" pitchFamily="2" charset="0"/>
              </a:rPr>
              <a:t>All the attributes can contain properties like name and value which can be used by a developer to assign respective details for that HTML elements.</a:t>
            </a:r>
          </a:p>
          <a:p>
            <a:pPr marL="285750" indent="-285750" algn="just">
              <a:buFont typeface="Arial" panose="020B0604020202020204" pitchFamily="34" charset="0"/>
              <a:buChar char="•"/>
            </a:pPr>
            <a:r>
              <a:rPr lang="en-US" b="0" i="0" dirty="0">
                <a:solidFill>
                  <a:srgbClr val="000000"/>
                </a:solidFill>
                <a:effectLst/>
                <a:latin typeface="Roboto" panose="02000000000000000000" pitchFamily="2" charset="0"/>
              </a:rPr>
              <a:t>Attributes are to be set only in the start tag of a container HTML element.</a:t>
            </a:r>
          </a:p>
          <a:p>
            <a:pPr marL="285750" indent="-285750" algn="just">
              <a:buFont typeface="Arial" panose="020B0604020202020204" pitchFamily="34" charset="0"/>
              <a:buChar char="•"/>
            </a:pPr>
            <a:r>
              <a:rPr lang="en-US" b="0" i="0" dirty="0">
                <a:solidFill>
                  <a:srgbClr val="000000"/>
                </a:solidFill>
                <a:effectLst/>
                <a:latin typeface="Roboto" panose="02000000000000000000" pitchFamily="2" charset="0"/>
              </a:rPr>
              <a:t>Attributes are case-insensitive, but it is recommended to use lowercase as a best practice.</a:t>
            </a:r>
          </a:p>
          <a:p>
            <a:pPr marL="285750" indent="-285750" algn="just">
              <a:buFont typeface="Arial" panose="020B0604020202020204" pitchFamily="34" charset="0"/>
              <a:buChar char="•"/>
            </a:pPr>
            <a:r>
              <a:rPr lang="en-US" b="0" i="0" dirty="0">
                <a:solidFill>
                  <a:srgbClr val="000000"/>
                </a:solidFill>
                <a:effectLst/>
                <a:latin typeface="Roboto" panose="02000000000000000000" pitchFamily="2" charset="0"/>
              </a:rPr>
              <a:t>The best practice is always to quote attribute value even though we will not get any execution errors if they are not provided in quotes.</a:t>
            </a:r>
          </a:p>
        </p:txBody>
      </p:sp>
      <p:sp>
        <p:nvSpPr>
          <p:cNvPr id="3" name="TextBox 2">
            <a:extLst>
              <a:ext uri="{FF2B5EF4-FFF2-40B4-BE49-F238E27FC236}">
                <a16:creationId xmlns:a16="http://schemas.microsoft.com/office/drawing/2014/main" id="{12ECAD2A-0317-4E11-B512-7B0D53128D47}"/>
              </a:ext>
            </a:extLst>
          </p:cNvPr>
          <p:cNvSpPr txBox="1"/>
          <p:nvPr/>
        </p:nvSpPr>
        <p:spPr>
          <a:xfrm>
            <a:off x="959917" y="2295939"/>
            <a:ext cx="9108008"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274057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200" kern="1200">
                <a:solidFill>
                  <a:schemeClr val="tx1"/>
                </a:solidFill>
                <a:latin typeface="+mj-lt"/>
                <a:ea typeface="+mj-ea"/>
                <a:cs typeface="+mj-cs"/>
              </a:rPr>
              <a:t>5.3 Sectioning Elements</a:t>
            </a:r>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E46D001-B14B-418F-9D5D-91EB16ED5802}"/>
              </a:ext>
            </a:extLst>
          </p:cNvPr>
          <p:cNvSpPr txBox="1"/>
          <p:nvPr/>
        </p:nvSpPr>
        <p:spPr>
          <a:xfrm>
            <a:off x="630936" y="2807208"/>
            <a:ext cx="3429000" cy="341071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200" b="0" i="0">
                <a:effectLst/>
              </a:rPr>
              <a:t> </a:t>
            </a:r>
            <a:r>
              <a:rPr lang="en-US" sz="2200"/>
              <a:t>What is a landing page </a:t>
            </a:r>
            <a:endParaRPr lang="en-US" sz="2200" b="0" i="0">
              <a:effectLst/>
            </a:endParaRPr>
          </a:p>
        </p:txBody>
      </p:sp>
      <p:pic>
        <p:nvPicPr>
          <p:cNvPr id="5" name="Picture 4" descr="Graphical user interface, website&#10;&#10;Description automatically generated">
            <a:extLst>
              <a:ext uri="{FF2B5EF4-FFF2-40B4-BE49-F238E27FC236}">
                <a16:creationId xmlns:a16="http://schemas.microsoft.com/office/drawing/2014/main" id="{F8C80E43-CA7A-4513-962C-7567D8DEE5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5395" y="640080"/>
            <a:ext cx="6581522" cy="5577840"/>
          </a:xfrm>
          <a:prstGeom prst="rect">
            <a:avLst/>
          </a:prstGeom>
        </p:spPr>
      </p:pic>
      <p:sp>
        <p:nvSpPr>
          <p:cNvPr id="3" name="TextBox 2">
            <a:extLst>
              <a:ext uri="{FF2B5EF4-FFF2-40B4-BE49-F238E27FC236}">
                <a16:creationId xmlns:a16="http://schemas.microsoft.com/office/drawing/2014/main" id="{12ECAD2A-0317-4E11-B512-7B0D53128D47}"/>
              </a:ext>
            </a:extLst>
          </p:cNvPr>
          <p:cNvSpPr txBox="1"/>
          <p:nvPr/>
        </p:nvSpPr>
        <p:spPr>
          <a:xfrm>
            <a:off x="959917" y="2295939"/>
            <a:ext cx="9108008"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779595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p:txBody>
          <a:bodyPr/>
          <a:lstStyle/>
          <a:p>
            <a:r>
              <a:rPr lang="en-US" dirty="0"/>
              <a:t>1.Introduction to web</a:t>
            </a:r>
          </a:p>
        </p:txBody>
      </p:sp>
      <p:sp>
        <p:nvSpPr>
          <p:cNvPr id="3" name="Content Placeholder 2">
            <a:extLst>
              <a:ext uri="{FF2B5EF4-FFF2-40B4-BE49-F238E27FC236}">
                <a16:creationId xmlns:a16="http://schemas.microsoft.com/office/drawing/2014/main" id="{C2651100-F735-4EE9-BA76-B46516F5E482}"/>
              </a:ext>
            </a:extLst>
          </p:cNvPr>
          <p:cNvSpPr>
            <a:spLocks noGrp="1"/>
          </p:cNvSpPr>
          <p:nvPr>
            <p:ph idx="1"/>
          </p:nvPr>
        </p:nvSpPr>
        <p:spPr/>
        <p:txBody>
          <a:bodyPr/>
          <a:lstStyle/>
          <a:p>
            <a:r>
              <a:rPr lang="en-US" dirty="0"/>
              <a:t>Client-Server Architecture</a:t>
            </a:r>
          </a:p>
          <a:p>
            <a:r>
              <a:rPr lang="en-US" dirty="0"/>
              <a:t>Web Terminologies</a:t>
            </a:r>
          </a:p>
          <a:p>
            <a:pPr lvl="1"/>
            <a:r>
              <a:rPr lang="en-US" dirty="0"/>
              <a:t>URL</a:t>
            </a:r>
          </a:p>
          <a:p>
            <a:pPr lvl="1"/>
            <a:r>
              <a:rPr lang="en-US" dirty="0"/>
              <a:t>HTTP</a:t>
            </a:r>
          </a:p>
          <a:p>
            <a:pPr lvl="1"/>
            <a:r>
              <a:rPr lang="en-US" dirty="0"/>
              <a:t>MINE</a:t>
            </a:r>
          </a:p>
          <a:p>
            <a:pPr marL="0" indent="0">
              <a:buNone/>
            </a:pPr>
            <a:r>
              <a:rPr lang="en-US" dirty="0"/>
              <a:t>Uniform Resource Locator : protocol://host:port/path</a:t>
            </a:r>
          </a:p>
          <a:p>
            <a:pPr marL="0" indent="0">
              <a:buNone/>
            </a:pPr>
            <a:r>
              <a:rPr lang="en-US" dirty="0"/>
              <a:t>Hyper Text Transfer Protocol : Request/response protocol , stateless</a:t>
            </a:r>
          </a:p>
          <a:p>
            <a:pPr marL="0" indent="0">
              <a:buNone/>
            </a:pPr>
            <a:r>
              <a:rPr lang="en-US" dirty="0"/>
              <a:t>MIME: Multipurpose Internet Mail Extension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882352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a:xfrm>
            <a:off x="838200" y="365125"/>
            <a:ext cx="3398520" cy="1325563"/>
          </a:xfrm>
        </p:spPr>
        <p:txBody>
          <a:bodyPr/>
          <a:lstStyle/>
          <a:p>
            <a:r>
              <a:rPr lang="en-US" dirty="0"/>
              <a:t>5.3 Sectioning elements</a:t>
            </a:r>
          </a:p>
        </p:txBody>
      </p:sp>
      <p:sp>
        <p:nvSpPr>
          <p:cNvPr id="3" name="TextBox 2">
            <a:extLst>
              <a:ext uri="{FF2B5EF4-FFF2-40B4-BE49-F238E27FC236}">
                <a16:creationId xmlns:a16="http://schemas.microsoft.com/office/drawing/2014/main" id="{12ECAD2A-0317-4E11-B512-7B0D53128D47}"/>
              </a:ext>
            </a:extLst>
          </p:cNvPr>
          <p:cNvSpPr txBox="1"/>
          <p:nvPr/>
        </p:nvSpPr>
        <p:spPr>
          <a:xfrm>
            <a:off x="959917" y="2295939"/>
            <a:ext cx="9108008" cy="369332"/>
          </a:xfrm>
          <a:prstGeom prst="rect">
            <a:avLst/>
          </a:prstGeom>
          <a:noFill/>
        </p:spPr>
        <p:txBody>
          <a:bodyPr wrap="square" rtlCol="0">
            <a:spAutoFit/>
          </a:bodyPr>
          <a:lstStyle/>
          <a:p>
            <a:endParaRPr lang="en-US" dirty="0"/>
          </a:p>
        </p:txBody>
      </p:sp>
      <p:pic>
        <p:nvPicPr>
          <p:cNvPr id="5" name="Picture 4">
            <a:extLst>
              <a:ext uri="{FF2B5EF4-FFF2-40B4-BE49-F238E27FC236}">
                <a16:creationId xmlns:a16="http://schemas.microsoft.com/office/drawing/2014/main" id="{87839FDF-568F-4F01-925A-EFAADFF6D6CB}"/>
              </a:ext>
            </a:extLst>
          </p:cNvPr>
          <p:cNvPicPr>
            <a:picLocks noChangeAspect="1"/>
          </p:cNvPicPr>
          <p:nvPr/>
        </p:nvPicPr>
        <p:blipFill>
          <a:blip r:embed="rId2"/>
          <a:stretch>
            <a:fillRect/>
          </a:stretch>
        </p:blipFill>
        <p:spPr>
          <a:xfrm>
            <a:off x="5431358" y="365125"/>
            <a:ext cx="5800725" cy="6057900"/>
          </a:xfrm>
          <a:prstGeom prst="rect">
            <a:avLst/>
          </a:prstGeom>
        </p:spPr>
      </p:pic>
    </p:spTree>
    <p:extLst>
      <p:ext uri="{BB962C8B-B14F-4D97-AF65-F5344CB8AC3E}">
        <p14:creationId xmlns:p14="http://schemas.microsoft.com/office/powerpoint/2010/main" val="9198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p:txBody>
          <a:bodyPr/>
          <a:lstStyle/>
          <a:p>
            <a:r>
              <a:rPr lang="en-US" dirty="0"/>
              <a:t>5.3.1 Header and Footer Element</a:t>
            </a:r>
          </a:p>
        </p:txBody>
      </p:sp>
      <p:sp>
        <p:nvSpPr>
          <p:cNvPr id="8" name="TextBox 7">
            <a:extLst>
              <a:ext uri="{FF2B5EF4-FFF2-40B4-BE49-F238E27FC236}">
                <a16:creationId xmlns:a16="http://schemas.microsoft.com/office/drawing/2014/main" id="{9E46D001-B14B-418F-9D5D-91EB16ED5802}"/>
              </a:ext>
            </a:extLst>
          </p:cNvPr>
          <p:cNvSpPr txBox="1"/>
          <p:nvPr/>
        </p:nvSpPr>
        <p:spPr>
          <a:xfrm>
            <a:off x="838200" y="1690688"/>
            <a:ext cx="10239375" cy="2862322"/>
          </a:xfrm>
          <a:prstGeom prst="rect">
            <a:avLst/>
          </a:prstGeom>
          <a:noFill/>
        </p:spPr>
        <p:txBody>
          <a:bodyPr wrap="square" rtlCol="0">
            <a:spAutoFit/>
          </a:bodyPr>
          <a:lstStyle/>
          <a:p>
            <a:pPr algn="just"/>
            <a:r>
              <a:rPr lang="en-US" b="1" i="0" dirty="0">
                <a:solidFill>
                  <a:srgbClr val="000000"/>
                </a:solidFill>
                <a:effectLst/>
                <a:latin typeface="Roboto" panose="02000000000000000000" pitchFamily="2" charset="0"/>
              </a:rPr>
              <a:t>&lt;header&gt;</a:t>
            </a:r>
            <a:endParaRPr lang="en-US" b="0" i="0" dirty="0">
              <a:solidFill>
                <a:srgbClr val="000000"/>
              </a:solidFill>
              <a:effectLst/>
              <a:latin typeface="Roboto" panose="02000000000000000000" pitchFamily="2" charset="0"/>
            </a:endParaRPr>
          </a:p>
          <a:p>
            <a:pPr algn="just"/>
            <a:r>
              <a:rPr lang="en-US" b="0" i="0" dirty="0">
                <a:solidFill>
                  <a:srgbClr val="000000"/>
                </a:solidFill>
                <a:effectLst/>
                <a:latin typeface="Roboto" panose="02000000000000000000" pitchFamily="2" charset="0"/>
              </a:rPr>
              <a:t>The &lt;header&gt; element is used to include header content like web page logo, login link, website settings link, etc. Ideally, every web page has one header. However, multiple headers may also be included as per need.</a:t>
            </a:r>
          </a:p>
          <a:p>
            <a:pPr algn="just"/>
            <a:endParaRPr lang="en-US" b="0" i="0" dirty="0">
              <a:solidFill>
                <a:srgbClr val="000000"/>
              </a:solidFill>
              <a:effectLst/>
              <a:latin typeface="Roboto" panose="02000000000000000000" pitchFamily="2" charset="0"/>
            </a:endParaRPr>
          </a:p>
          <a:p>
            <a:pPr algn="just"/>
            <a:r>
              <a:rPr lang="en-US" b="1" i="0" dirty="0">
                <a:solidFill>
                  <a:srgbClr val="000000"/>
                </a:solidFill>
                <a:effectLst/>
                <a:latin typeface="Roboto" panose="02000000000000000000" pitchFamily="2" charset="0"/>
              </a:rPr>
              <a:t>&lt;footer&gt;</a:t>
            </a:r>
            <a:endParaRPr lang="en-US" b="0" i="0" dirty="0">
              <a:solidFill>
                <a:srgbClr val="000000"/>
              </a:solidFill>
              <a:effectLst/>
              <a:latin typeface="Roboto" panose="02000000000000000000" pitchFamily="2" charset="0"/>
            </a:endParaRPr>
          </a:p>
          <a:p>
            <a:pPr algn="just"/>
            <a:r>
              <a:rPr lang="en-US" b="0" i="0" dirty="0">
                <a:solidFill>
                  <a:srgbClr val="000000"/>
                </a:solidFill>
                <a:effectLst/>
                <a:latin typeface="Roboto" panose="02000000000000000000" pitchFamily="2" charset="0"/>
              </a:rPr>
              <a:t>The &lt;footer&gt; element is used to include footer content like copyright, about us, terms and conditions link, etc. One footer is included per page.</a:t>
            </a:r>
          </a:p>
          <a:p>
            <a:pPr algn="just"/>
            <a:endParaRPr lang="en-US" b="0" i="0" dirty="0">
              <a:solidFill>
                <a:srgbClr val="000000"/>
              </a:solidFill>
              <a:effectLst/>
              <a:latin typeface="Roboto" panose="02000000000000000000" pitchFamily="2" charset="0"/>
            </a:endParaRPr>
          </a:p>
          <a:p>
            <a:pPr algn="just"/>
            <a:endParaRPr lang="en-US" b="0" i="0" dirty="0">
              <a:solidFill>
                <a:srgbClr val="000000"/>
              </a:solidFill>
              <a:effectLst/>
              <a:latin typeface="Roboto" panose="02000000000000000000" pitchFamily="2" charset="0"/>
            </a:endParaRPr>
          </a:p>
        </p:txBody>
      </p:sp>
      <p:sp>
        <p:nvSpPr>
          <p:cNvPr id="3" name="TextBox 2">
            <a:extLst>
              <a:ext uri="{FF2B5EF4-FFF2-40B4-BE49-F238E27FC236}">
                <a16:creationId xmlns:a16="http://schemas.microsoft.com/office/drawing/2014/main" id="{12ECAD2A-0317-4E11-B512-7B0D53128D47}"/>
              </a:ext>
            </a:extLst>
          </p:cNvPr>
          <p:cNvSpPr txBox="1"/>
          <p:nvPr/>
        </p:nvSpPr>
        <p:spPr>
          <a:xfrm>
            <a:off x="959917" y="2295939"/>
            <a:ext cx="9108008" cy="369332"/>
          </a:xfrm>
          <a:prstGeom prst="rect">
            <a:avLst/>
          </a:prstGeom>
          <a:noFill/>
        </p:spPr>
        <p:txBody>
          <a:bodyPr wrap="square" rtlCol="0">
            <a:spAutoFit/>
          </a:bodyPr>
          <a:lstStyle/>
          <a:p>
            <a:endParaRPr lang="en-US" dirty="0"/>
          </a:p>
        </p:txBody>
      </p:sp>
      <p:sp>
        <p:nvSpPr>
          <p:cNvPr id="5" name="Title 1">
            <a:extLst>
              <a:ext uri="{FF2B5EF4-FFF2-40B4-BE49-F238E27FC236}">
                <a16:creationId xmlns:a16="http://schemas.microsoft.com/office/drawing/2014/main" id="{2430AC2D-325A-4266-8CF2-EA8391CB2A9F}"/>
              </a:ext>
            </a:extLst>
          </p:cNvPr>
          <p:cNvSpPr txBox="1">
            <a:spLocks/>
          </p:cNvSpPr>
          <p:nvPr/>
        </p:nvSpPr>
        <p:spPr>
          <a:xfrm>
            <a:off x="838200" y="383269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5.3.2 Nav Element</a:t>
            </a:r>
          </a:p>
        </p:txBody>
      </p:sp>
      <p:sp>
        <p:nvSpPr>
          <p:cNvPr id="4" name="TextBox 3">
            <a:extLst>
              <a:ext uri="{FF2B5EF4-FFF2-40B4-BE49-F238E27FC236}">
                <a16:creationId xmlns:a16="http://schemas.microsoft.com/office/drawing/2014/main" id="{A2AEEFE5-3C49-4851-BE37-365A24E7F22E}"/>
              </a:ext>
            </a:extLst>
          </p:cNvPr>
          <p:cNvSpPr txBox="1"/>
          <p:nvPr/>
        </p:nvSpPr>
        <p:spPr>
          <a:xfrm>
            <a:off x="838200" y="4807281"/>
            <a:ext cx="9557425" cy="1754326"/>
          </a:xfrm>
          <a:prstGeom prst="rect">
            <a:avLst/>
          </a:prstGeom>
          <a:noFill/>
        </p:spPr>
        <p:txBody>
          <a:bodyPr wrap="none" rtlCol="0">
            <a:spAutoFit/>
          </a:bodyPr>
          <a:lstStyle/>
          <a:p>
            <a:pPr algn="just"/>
            <a:r>
              <a:rPr lang="en-US" sz="1800" b="1" dirty="0">
                <a:solidFill>
                  <a:srgbClr val="000000"/>
                </a:solidFill>
                <a:latin typeface="Roboto" panose="02000000000000000000" pitchFamily="2" charset="0"/>
              </a:rPr>
              <a:t>&lt;nav&gt;</a:t>
            </a:r>
          </a:p>
          <a:p>
            <a:pPr algn="just"/>
            <a:endParaRPr lang="en-US" sz="1800" i="0" u="sng" dirty="0">
              <a:solidFill>
                <a:srgbClr val="000000"/>
              </a:solidFill>
              <a:effectLst/>
              <a:latin typeface="Roboto" panose="02000000000000000000" pitchFamily="2" charset="0"/>
            </a:endParaRPr>
          </a:p>
          <a:p>
            <a:pPr marL="285750" indent="-285750" algn="just">
              <a:buFont typeface="Arial" panose="020B0604020202020204" pitchFamily="34" charset="0"/>
              <a:buChar char="•"/>
            </a:pPr>
            <a:r>
              <a:rPr lang="en-US" sz="1800" b="0" i="0" dirty="0">
                <a:solidFill>
                  <a:srgbClr val="000000"/>
                </a:solidFill>
                <a:effectLst/>
                <a:latin typeface="Roboto" panose="02000000000000000000" pitchFamily="2" charset="0"/>
              </a:rPr>
              <a:t>The &lt;nav&gt; element is used for navigational content like navigation menu for the website. </a:t>
            </a:r>
          </a:p>
          <a:p>
            <a:pPr marL="285750" indent="-285750" algn="just">
              <a:buFont typeface="Arial" panose="020B0604020202020204" pitchFamily="34" charset="0"/>
              <a:buChar char="•"/>
            </a:pPr>
            <a:r>
              <a:rPr lang="en-US" sz="1800" b="0" i="0" dirty="0">
                <a:solidFill>
                  <a:srgbClr val="000000"/>
                </a:solidFill>
                <a:effectLst/>
                <a:latin typeface="Roboto" panose="02000000000000000000" pitchFamily="2" charset="0"/>
              </a:rPr>
              <a:t>There is no limit to the number of times &lt;nav&gt; tag can be used on a web page. </a:t>
            </a:r>
          </a:p>
          <a:p>
            <a:pPr marL="285750" indent="-285750" algn="just">
              <a:buFont typeface="Arial" panose="020B0604020202020204" pitchFamily="34" charset="0"/>
              <a:buChar char="•"/>
            </a:pPr>
            <a:r>
              <a:rPr lang="en-US" sz="1800" b="0" i="0" dirty="0">
                <a:solidFill>
                  <a:srgbClr val="000000"/>
                </a:solidFill>
                <a:effectLst/>
                <a:latin typeface="Roboto" panose="02000000000000000000" pitchFamily="2" charset="0"/>
              </a:rPr>
              <a:t>As long as there are navigation links, links can be wrapped inside &lt;nav&gt;.</a:t>
            </a:r>
          </a:p>
          <a:p>
            <a:endParaRPr lang="en-US" dirty="0"/>
          </a:p>
        </p:txBody>
      </p:sp>
    </p:spTree>
    <p:extLst>
      <p:ext uri="{BB962C8B-B14F-4D97-AF65-F5344CB8AC3E}">
        <p14:creationId xmlns:p14="http://schemas.microsoft.com/office/powerpoint/2010/main" val="3101815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p:txBody>
          <a:bodyPr/>
          <a:lstStyle/>
          <a:p>
            <a:r>
              <a:rPr lang="en-US" dirty="0"/>
              <a:t>5.3.2 Main Element</a:t>
            </a:r>
          </a:p>
        </p:txBody>
      </p:sp>
      <p:sp>
        <p:nvSpPr>
          <p:cNvPr id="8" name="TextBox 7">
            <a:extLst>
              <a:ext uri="{FF2B5EF4-FFF2-40B4-BE49-F238E27FC236}">
                <a16:creationId xmlns:a16="http://schemas.microsoft.com/office/drawing/2014/main" id="{9E46D001-B14B-418F-9D5D-91EB16ED5802}"/>
              </a:ext>
            </a:extLst>
          </p:cNvPr>
          <p:cNvSpPr txBox="1"/>
          <p:nvPr/>
        </p:nvSpPr>
        <p:spPr>
          <a:xfrm>
            <a:off x="838200" y="1690688"/>
            <a:ext cx="10239375" cy="4278094"/>
          </a:xfrm>
          <a:prstGeom prst="rect">
            <a:avLst/>
          </a:prstGeom>
          <a:noFill/>
        </p:spPr>
        <p:txBody>
          <a:bodyPr wrap="square" rtlCol="0">
            <a:spAutoFit/>
          </a:bodyPr>
          <a:lstStyle/>
          <a:p>
            <a:pPr algn="just"/>
            <a:r>
              <a:rPr lang="en-US" sz="1600" b="1" dirty="0">
                <a:solidFill>
                  <a:srgbClr val="000000"/>
                </a:solidFill>
                <a:latin typeface="Roboto" panose="02000000000000000000" pitchFamily="2" charset="0"/>
              </a:rPr>
              <a:t>&lt;main&gt;</a:t>
            </a:r>
          </a:p>
          <a:p>
            <a:pPr algn="just"/>
            <a:endParaRPr lang="en-US" sz="1600" dirty="0">
              <a:solidFill>
                <a:srgbClr val="000000"/>
              </a:solidFill>
              <a:latin typeface="Roboto" panose="02000000000000000000" pitchFamily="2" charset="0"/>
            </a:endParaRPr>
          </a:p>
          <a:p>
            <a:pPr marL="285750" indent="-285750" algn="just">
              <a:buFont typeface="Arial" panose="020B0604020202020204" pitchFamily="34" charset="0"/>
              <a:buChar char="•"/>
            </a:pPr>
            <a:r>
              <a:rPr lang="en-US" sz="1600" dirty="0">
                <a:solidFill>
                  <a:srgbClr val="000000"/>
                </a:solidFill>
                <a:latin typeface="Roboto" panose="02000000000000000000" pitchFamily="2" charset="0"/>
              </a:rPr>
              <a:t>The &lt;main&gt; tag specifies the main content of a document.</a:t>
            </a:r>
          </a:p>
          <a:p>
            <a:pPr marL="285750" indent="-285750" algn="just">
              <a:buFont typeface="Arial" panose="020B0604020202020204" pitchFamily="34" charset="0"/>
              <a:buChar char="•"/>
            </a:pPr>
            <a:endParaRPr lang="en-US" sz="1600" dirty="0">
              <a:solidFill>
                <a:srgbClr val="000000"/>
              </a:solidFill>
              <a:latin typeface="Roboto" panose="02000000000000000000" pitchFamily="2" charset="0"/>
            </a:endParaRPr>
          </a:p>
          <a:p>
            <a:pPr marL="285750" indent="-285750" algn="just">
              <a:buFont typeface="Arial" panose="020B0604020202020204" pitchFamily="34" charset="0"/>
              <a:buChar char="•"/>
            </a:pPr>
            <a:r>
              <a:rPr lang="en-US" sz="1600" dirty="0">
                <a:solidFill>
                  <a:srgbClr val="000000"/>
                </a:solidFill>
                <a:latin typeface="Roboto" panose="02000000000000000000" pitchFamily="2" charset="0"/>
              </a:rPr>
              <a:t>The content inside the &lt;main&gt; element should be unique to the document. It should not contain any content that is repeated across documents such as sidebars, navigation links, copyright information, site logos, and search forms.</a:t>
            </a:r>
          </a:p>
          <a:p>
            <a:pPr marL="285750" indent="-285750" algn="just">
              <a:buFont typeface="Arial" panose="020B0604020202020204" pitchFamily="34" charset="0"/>
              <a:buChar char="•"/>
            </a:pPr>
            <a:endParaRPr lang="en-US" sz="1600" dirty="0">
              <a:solidFill>
                <a:srgbClr val="000000"/>
              </a:solidFill>
              <a:latin typeface="Roboto" panose="02000000000000000000" pitchFamily="2" charset="0"/>
            </a:endParaRPr>
          </a:p>
          <a:p>
            <a:pPr marL="285750" indent="-285750" algn="just">
              <a:buFont typeface="Arial" panose="020B0604020202020204" pitchFamily="34" charset="0"/>
              <a:buChar char="•"/>
            </a:pPr>
            <a:r>
              <a:rPr lang="en-US" sz="1600" dirty="0">
                <a:solidFill>
                  <a:srgbClr val="000000"/>
                </a:solidFill>
                <a:latin typeface="Roboto" panose="02000000000000000000" pitchFamily="2" charset="0"/>
              </a:rPr>
              <a:t>Note: There must not be more than one &lt;main&gt; element in a document. The &lt;main&gt; element must NOT be a descendant of an &lt;article&gt;, &lt;aside&gt;, &lt;footer&gt;, &lt;header&gt;, or &lt;nav&gt; element.</a:t>
            </a:r>
          </a:p>
          <a:p>
            <a:pPr marL="285750" indent="-285750" algn="just">
              <a:buFont typeface="Arial" panose="020B0604020202020204" pitchFamily="34" charset="0"/>
              <a:buChar char="•"/>
            </a:pPr>
            <a:endParaRPr lang="en-US" sz="1600" dirty="0">
              <a:solidFill>
                <a:srgbClr val="000000"/>
              </a:solidFill>
              <a:latin typeface="Roboto" panose="02000000000000000000" pitchFamily="2" charset="0"/>
            </a:endParaRPr>
          </a:p>
          <a:p>
            <a:pPr marL="285750" indent="-285750" algn="just">
              <a:buFont typeface="Arial" panose="020B0604020202020204" pitchFamily="34" charset="0"/>
              <a:buChar char="•"/>
            </a:pPr>
            <a:endParaRPr lang="en-US" sz="1600" dirty="0">
              <a:solidFill>
                <a:srgbClr val="000000"/>
              </a:solidFill>
              <a:latin typeface="Roboto" panose="02000000000000000000" pitchFamily="2" charset="0"/>
            </a:endParaRPr>
          </a:p>
          <a:p>
            <a:pPr algn="just"/>
            <a:r>
              <a:rPr lang="en-US" sz="1600" b="1" dirty="0">
                <a:solidFill>
                  <a:srgbClr val="000000"/>
                </a:solidFill>
                <a:latin typeface="Roboto" panose="02000000000000000000" pitchFamily="2" charset="0"/>
              </a:rPr>
              <a:t>&lt;section&gt;</a:t>
            </a:r>
          </a:p>
          <a:p>
            <a:pPr algn="just"/>
            <a:endParaRPr lang="en-US" sz="1600" u="sng" dirty="0">
              <a:solidFill>
                <a:srgbClr val="000000"/>
              </a:solidFill>
              <a:latin typeface="Roboto" panose="02000000000000000000" pitchFamily="2" charset="0"/>
            </a:endParaRPr>
          </a:p>
          <a:p>
            <a:pPr marL="285750" indent="-285750" algn="just">
              <a:buFont typeface="Arial" panose="020B0604020202020204" pitchFamily="34" charset="0"/>
              <a:buChar char="•"/>
            </a:pPr>
            <a:r>
              <a:rPr lang="en-US" sz="1600" b="0" i="0" dirty="0">
                <a:solidFill>
                  <a:srgbClr val="000000"/>
                </a:solidFill>
                <a:effectLst/>
                <a:latin typeface="Roboto" panose="02000000000000000000" pitchFamily="2" charset="0"/>
              </a:rPr>
              <a:t>The &lt;section&gt; element is used to organize the web page into different sections.</a:t>
            </a:r>
          </a:p>
          <a:p>
            <a:pPr marL="285750" indent="-285750" algn="just">
              <a:buFont typeface="Arial" panose="020B0604020202020204" pitchFamily="34" charset="0"/>
              <a:buChar char="•"/>
            </a:pPr>
            <a:endParaRPr lang="en-US" sz="1600" b="0" i="0" dirty="0">
              <a:solidFill>
                <a:srgbClr val="000000"/>
              </a:solidFill>
              <a:effectLst/>
              <a:latin typeface="Roboto" panose="02000000000000000000" pitchFamily="2" charset="0"/>
            </a:endParaRPr>
          </a:p>
          <a:p>
            <a:pPr marL="285750" indent="-285750" algn="just">
              <a:buFont typeface="Arial" panose="020B0604020202020204" pitchFamily="34" charset="0"/>
              <a:buChar char="•"/>
            </a:pPr>
            <a:endParaRPr lang="en-US" sz="1600" dirty="0">
              <a:solidFill>
                <a:srgbClr val="000000"/>
              </a:solidFill>
              <a:latin typeface="Roboto" panose="02000000000000000000" pitchFamily="2" charset="0"/>
            </a:endParaRPr>
          </a:p>
        </p:txBody>
      </p:sp>
      <p:sp>
        <p:nvSpPr>
          <p:cNvPr id="3" name="TextBox 2">
            <a:extLst>
              <a:ext uri="{FF2B5EF4-FFF2-40B4-BE49-F238E27FC236}">
                <a16:creationId xmlns:a16="http://schemas.microsoft.com/office/drawing/2014/main" id="{12ECAD2A-0317-4E11-B512-7B0D53128D47}"/>
              </a:ext>
            </a:extLst>
          </p:cNvPr>
          <p:cNvSpPr txBox="1"/>
          <p:nvPr/>
        </p:nvSpPr>
        <p:spPr>
          <a:xfrm>
            <a:off x="959917" y="2295939"/>
            <a:ext cx="9108008"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4053937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p:txBody>
          <a:bodyPr/>
          <a:lstStyle/>
          <a:p>
            <a:r>
              <a:rPr lang="en-US" dirty="0"/>
              <a:t>5.3.2 Article and Aside</a:t>
            </a:r>
          </a:p>
        </p:txBody>
      </p:sp>
      <p:sp>
        <p:nvSpPr>
          <p:cNvPr id="8" name="TextBox 7">
            <a:extLst>
              <a:ext uri="{FF2B5EF4-FFF2-40B4-BE49-F238E27FC236}">
                <a16:creationId xmlns:a16="http://schemas.microsoft.com/office/drawing/2014/main" id="{9E46D001-B14B-418F-9D5D-91EB16ED5802}"/>
              </a:ext>
            </a:extLst>
          </p:cNvPr>
          <p:cNvSpPr txBox="1"/>
          <p:nvPr/>
        </p:nvSpPr>
        <p:spPr>
          <a:xfrm>
            <a:off x="838200" y="1528763"/>
            <a:ext cx="10239375" cy="4770537"/>
          </a:xfrm>
          <a:prstGeom prst="rect">
            <a:avLst/>
          </a:prstGeom>
          <a:noFill/>
        </p:spPr>
        <p:txBody>
          <a:bodyPr wrap="square" rtlCol="0">
            <a:spAutoFit/>
          </a:bodyPr>
          <a:lstStyle/>
          <a:p>
            <a:pPr algn="just"/>
            <a:r>
              <a:rPr lang="en-US" sz="1600" u="sng" dirty="0">
                <a:solidFill>
                  <a:srgbClr val="000000"/>
                </a:solidFill>
                <a:latin typeface="Roboto" panose="02000000000000000000" pitchFamily="2" charset="0"/>
              </a:rPr>
              <a:t>Article :</a:t>
            </a:r>
          </a:p>
          <a:p>
            <a:pPr algn="just"/>
            <a:endParaRPr lang="en-US" sz="1600" dirty="0">
              <a:solidFill>
                <a:srgbClr val="000000"/>
              </a:solidFill>
              <a:latin typeface="Roboto" panose="02000000000000000000" pitchFamily="2" charset="0"/>
            </a:endParaRPr>
          </a:p>
          <a:p>
            <a:pPr marL="285750" indent="-285750" algn="just">
              <a:buFont typeface="Arial" panose="020B0604020202020204" pitchFamily="34" charset="0"/>
              <a:buChar char="•"/>
            </a:pPr>
            <a:r>
              <a:rPr lang="en-US" sz="1600" dirty="0">
                <a:solidFill>
                  <a:srgbClr val="000000"/>
                </a:solidFill>
                <a:latin typeface="Roboto" panose="02000000000000000000" pitchFamily="2" charset="0"/>
              </a:rPr>
              <a:t>The &lt;article&gt; tag specifies independent, self-contained content.</a:t>
            </a:r>
          </a:p>
          <a:p>
            <a:pPr marL="285750" indent="-285750" algn="just">
              <a:buFont typeface="Arial" panose="020B0604020202020204" pitchFamily="34" charset="0"/>
              <a:buChar char="•"/>
            </a:pPr>
            <a:endParaRPr lang="en-US" sz="1600" dirty="0">
              <a:solidFill>
                <a:srgbClr val="000000"/>
              </a:solidFill>
              <a:latin typeface="Roboto" panose="02000000000000000000" pitchFamily="2" charset="0"/>
            </a:endParaRPr>
          </a:p>
          <a:p>
            <a:pPr marL="285750" indent="-285750" algn="just">
              <a:buFont typeface="Arial" panose="020B0604020202020204" pitchFamily="34" charset="0"/>
              <a:buChar char="•"/>
            </a:pPr>
            <a:r>
              <a:rPr lang="en-US" sz="1600" dirty="0">
                <a:solidFill>
                  <a:srgbClr val="000000"/>
                </a:solidFill>
                <a:latin typeface="Roboto" panose="02000000000000000000" pitchFamily="2" charset="0"/>
              </a:rPr>
              <a:t>An article should make sense on its own and it should be possible to distribute it independently from the rest of the site.</a:t>
            </a:r>
          </a:p>
          <a:p>
            <a:pPr algn="just"/>
            <a:endParaRPr lang="en-US" sz="1600" dirty="0">
              <a:solidFill>
                <a:srgbClr val="000000"/>
              </a:solidFill>
              <a:latin typeface="Roboto" panose="02000000000000000000" pitchFamily="2" charset="0"/>
            </a:endParaRPr>
          </a:p>
          <a:p>
            <a:pPr algn="just"/>
            <a:r>
              <a:rPr lang="en-US" sz="1600" dirty="0">
                <a:solidFill>
                  <a:srgbClr val="000000"/>
                </a:solidFill>
                <a:latin typeface="Roboto" panose="02000000000000000000" pitchFamily="2" charset="0"/>
              </a:rPr>
              <a:t>Note: The &lt;article&gt; element does not render as anything special in a browser. However, you can use CSS to style the &lt;article&gt; element</a:t>
            </a:r>
          </a:p>
          <a:p>
            <a:pPr algn="just"/>
            <a:endParaRPr lang="en-US" sz="1600" dirty="0">
              <a:solidFill>
                <a:srgbClr val="000000"/>
              </a:solidFill>
              <a:latin typeface="Roboto" panose="02000000000000000000" pitchFamily="2" charset="0"/>
            </a:endParaRPr>
          </a:p>
          <a:p>
            <a:pPr algn="just"/>
            <a:r>
              <a:rPr lang="en-US" sz="1600" u="sng" dirty="0">
                <a:solidFill>
                  <a:srgbClr val="000000"/>
                </a:solidFill>
                <a:latin typeface="Roboto" panose="02000000000000000000" pitchFamily="2" charset="0"/>
              </a:rPr>
              <a:t>Aside:</a:t>
            </a:r>
          </a:p>
          <a:p>
            <a:pPr marL="285750" indent="-285750" algn="just">
              <a:buFont typeface="Arial" panose="020B0604020202020204" pitchFamily="34" charset="0"/>
              <a:buChar char="•"/>
            </a:pPr>
            <a:r>
              <a:rPr lang="en-US" sz="1600" dirty="0">
                <a:solidFill>
                  <a:srgbClr val="000000"/>
                </a:solidFill>
                <a:latin typeface="Roboto" panose="02000000000000000000" pitchFamily="2" charset="0"/>
              </a:rPr>
              <a:t>The &lt;aside&gt; tag defines some content aside from the content it is placed in.</a:t>
            </a:r>
          </a:p>
          <a:p>
            <a:pPr marL="285750" indent="-285750" algn="just">
              <a:buFont typeface="Arial" panose="020B0604020202020204" pitchFamily="34" charset="0"/>
              <a:buChar char="•"/>
            </a:pPr>
            <a:endParaRPr lang="en-US" sz="1600" dirty="0">
              <a:solidFill>
                <a:srgbClr val="000000"/>
              </a:solidFill>
              <a:latin typeface="Roboto" panose="02000000000000000000" pitchFamily="2" charset="0"/>
            </a:endParaRPr>
          </a:p>
          <a:p>
            <a:pPr marL="285750" indent="-285750" algn="just">
              <a:buFont typeface="Arial" panose="020B0604020202020204" pitchFamily="34" charset="0"/>
              <a:buChar char="•"/>
            </a:pPr>
            <a:r>
              <a:rPr lang="en-US" sz="1600" dirty="0">
                <a:solidFill>
                  <a:srgbClr val="000000"/>
                </a:solidFill>
                <a:latin typeface="Roboto" panose="02000000000000000000" pitchFamily="2" charset="0"/>
              </a:rPr>
              <a:t>The aside content should be indirectly related to the surrounding content.</a:t>
            </a:r>
          </a:p>
          <a:p>
            <a:pPr marL="285750" indent="-285750" algn="just">
              <a:buFont typeface="Arial" panose="020B0604020202020204" pitchFamily="34" charset="0"/>
              <a:buChar char="•"/>
            </a:pPr>
            <a:endParaRPr lang="en-US" sz="1600" dirty="0">
              <a:solidFill>
                <a:srgbClr val="000000"/>
              </a:solidFill>
              <a:latin typeface="Roboto" panose="02000000000000000000" pitchFamily="2" charset="0"/>
            </a:endParaRPr>
          </a:p>
          <a:p>
            <a:pPr marL="285750" indent="-285750" algn="just">
              <a:buFont typeface="Arial" panose="020B0604020202020204" pitchFamily="34" charset="0"/>
              <a:buChar char="•"/>
            </a:pPr>
            <a:r>
              <a:rPr lang="en-US" sz="1600" dirty="0">
                <a:solidFill>
                  <a:srgbClr val="000000"/>
                </a:solidFill>
                <a:latin typeface="Roboto" panose="02000000000000000000" pitchFamily="2" charset="0"/>
              </a:rPr>
              <a:t>Tip: The &lt;aside&gt; content is often placed as a sidebar in a document.</a:t>
            </a:r>
          </a:p>
          <a:p>
            <a:pPr algn="just"/>
            <a:endParaRPr lang="en-US" sz="1600" dirty="0">
              <a:solidFill>
                <a:srgbClr val="000000"/>
              </a:solidFill>
              <a:latin typeface="Roboto" panose="02000000000000000000" pitchFamily="2" charset="0"/>
            </a:endParaRPr>
          </a:p>
          <a:p>
            <a:pPr algn="just"/>
            <a:r>
              <a:rPr lang="en-US" sz="1600" dirty="0">
                <a:solidFill>
                  <a:srgbClr val="000000"/>
                </a:solidFill>
                <a:latin typeface="Roboto" panose="02000000000000000000" pitchFamily="2" charset="0"/>
              </a:rPr>
              <a:t>Note: The &lt;aside&gt; element does not render as anything special in a browser. However, you can use CSS to style the &lt;aside&gt; element</a:t>
            </a:r>
          </a:p>
        </p:txBody>
      </p:sp>
      <p:sp>
        <p:nvSpPr>
          <p:cNvPr id="3" name="TextBox 2">
            <a:extLst>
              <a:ext uri="{FF2B5EF4-FFF2-40B4-BE49-F238E27FC236}">
                <a16:creationId xmlns:a16="http://schemas.microsoft.com/office/drawing/2014/main" id="{12ECAD2A-0317-4E11-B512-7B0D53128D47}"/>
              </a:ext>
            </a:extLst>
          </p:cNvPr>
          <p:cNvSpPr txBox="1"/>
          <p:nvPr/>
        </p:nvSpPr>
        <p:spPr>
          <a:xfrm>
            <a:off x="959917" y="2295939"/>
            <a:ext cx="9108008"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4173129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p:txBody>
          <a:bodyPr/>
          <a:lstStyle/>
          <a:p>
            <a:r>
              <a:rPr lang="en-US" dirty="0"/>
              <a:t>5.3.2 Address</a:t>
            </a:r>
          </a:p>
        </p:txBody>
      </p:sp>
      <p:sp>
        <p:nvSpPr>
          <p:cNvPr id="8" name="TextBox 7">
            <a:extLst>
              <a:ext uri="{FF2B5EF4-FFF2-40B4-BE49-F238E27FC236}">
                <a16:creationId xmlns:a16="http://schemas.microsoft.com/office/drawing/2014/main" id="{9E46D001-B14B-418F-9D5D-91EB16ED5802}"/>
              </a:ext>
            </a:extLst>
          </p:cNvPr>
          <p:cNvSpPr txBox="1"/>
          <p:nvPr/>
        </p:nvSpPr>
        <p:spPr>
          <a:xfrm>
            <a:off x="838200" y="1690688"/>
            <a:ext cx="10239375" cy="2800767"/>
          </a:xfrm>
          <a:prstGeom prst="rect">
            <a:avLst/>
          </a:prstGeom>
          <a:noFill/>
        </p:spPr>
        <p:txBody>
          <a:bodyPr wrap="square" rtlCol="0">
            <a:spAutoFit/>
          </a:bodyPr>
          <a:lstStyle/>
          <a:p>
            <a:pPr algn="just"/>
            <a:r>
              <a:rPr lang="en-US" sz="1600" u="sng" dirty="0">
                <a:solidFill>
                  <a:srgbClr val="000000"/>
                </a:solidFill>
                <a:latin typeface="Roboto" panose="02000000000000000000" pitchFamily="2" charset="0"/>
              </a:rPr>
              <a:t>Address:</a:t>
            </a:r>
          </a:p>
          <a:p>
            <a:pPr algn="just"/>
            <a:endParaRPr lang="en-US" sz="1600" u="sng" dirty="0">
              <a:solidFill>
                <a:srgbClr val="000000"/>
              </a:solidFill>
              <a:latin typeface="Roboto" panose="02000000000000000000" pitchFamily="2" charset="0"/>
            </a:endParaRPr>
          </a:p>
          <a:p>
            <a:pPr marL="285750" indent="-285750" algn="just">
              <a:buFont typeface="Arial" panose="020B0604020202020204" pitchFamily="34" charset="0"/>
              <a:buChar char="•"/>
            </a:pPr>
            <a:r>
              <a:rPr lang="en-US" sz="1600" b="0" i="0" dirty="0">
                <a:solidFill>
                  <a:srgbClr val="000000"/>
                </a:solidFill>
                <a:effectLst/>
                <a:latin typeface="Roboto" panose="02000000000000000000" pitchFamily="2" charset="0"/>
              </a:rPr>
              <a:t>The &lt;address&gt; element helps to semantically organize address details in HTML content.</a:t>
            </a:r>
          </a:p>
          <a:p>
            <a:pPr marL="285750" indent="-285750" algn="just">
              <a:buFont typeface="Arial" panose="020B0604020202020204" pitchFamily="34" charset="0"/>
              <a:buChar char="•"/>
            </a:pPr>
            <a:endParaRPr lang="en-US" sz="1600" b="0" i="0" dirty="0">
              <a:solidFill>
                <a:srgbClr val="000000"/>
              </a:solidFill>
              <a:effectLst/>
              <a:latin typeface="Roboto" panose="02000000000000000000" pitchFamily="2" charset="0"/>
            </a:endParaRPr>
          </a:p>
          <a:p>
            <a:pPr marL="285750" indent="-285750" algn="just">
              <a:buFont typeface="Arial" panose="020B0604020202020204" pitchFamily="34" charset="0"/>
              <a:buChar char="•"/>
            </a:pPr>
            <a:r>
              <a:rPr lang="en-US" sz="1600" dirty="0">
                <a:solidFill>
                  <a:srgbClr val="000000"/>
                </a:solidFill>
                <a:latin typeface="Roboto" panose="02000000000000000000" pitchFamily="2" charset="0"/>
              </a:rPr>
              <a:t>The &lt;address&gt; tag defines the contact information for the author/owner of a document or an article.</a:t>
            </a:r>
          </a:p>
          <a:p>
            <a:pPr marL="285750" indent="-285750" algn="just">
              <a:buFont typeface="Arial" panose="020B0604020202020204" pitchFamily="34" charset="0"/>
              <a:buChar char="•"/>
            </a:pPr>
            <a:endParaRPr lang="en-US" sz="1600" dirty="0">
              <a:solidFill>
                <a:srgbClr val="000000"/>
              </a:solidFill>
              <a:latin typeface="Roboto" panose="02000000000000000000" pitchFamily="2" charset="0"/>
            </a:endParaRPr>
          </a:p>
          <a:p>
            <a:pPr marL="285750" indent="-285750" algn="just">
              <a:buFont typeface="Arial" panose="020B0604020202020204" pitchFamily="34" charset="0"/>
              <a:buChar char="•"/>
            </a:pPr>
            <a:r>
              <a:rPr lang="en-US" sz="1600" dirty="0">
                <a:solidFill>
                  <a:srgbClr val="000000"/>
                </a:solidFill>
                <a:latin typeface="Roboto" panose="02000000000000000000" pitchFamily="2" charset="0"/>
              </a:rPr>
              <a:t>The contact information can be an email address, URL, physical address, phone number, social media handle, etc.</a:t>
            </a:r>
          </a:p>
          <a:p>
            <a:pPr marL="285750" indent="-285750" algn="just">
              <a:buFont typeface="Arial" panose="020B0604020202020204" pitchFamily="34" charset="0"/>
              <a:buChar char="•"/>
            </a:pPr>
            <a:endParaRPr lang="en-US" sz="1600" dirty="0">
              <a:solidFill>
                <a:srgbClr val="000000"/>
              </a:solidFill>
              <a:latin typeface="Roboto" panose="02000000000000000000" pitchFamily="2" charset="0"/>
            </a:endParaRPr>
          </a:p>
          <a:p>
            <a:pPr marL="285750" indent="-285750" algn="just">
              <a:buFont typeface="Arial" panose="020B0604020202020204" pitchFamily="34" charset="0"/>
              <a:buChar char="•"/>
            </a:pPr>
            <a:r>
              <a:rPr lang="en-US" sz="1600" dirty="0">
                <a:solidFill>
                  <a:srgbClr val="000000"/>
                </a:solidFill>
                <a:latin typeface="Roboto" panose="02000000000000000000" pitchFamily="2" charset="0"/>
              </a:rPr>
              <a:t>The text in the &lt;address&gt; element usually renders in italic, and browsers will always add a line break before and after the &lt;address&gt; element.</a:t>
            </a:r>
          </a:p>
        </p:txBody>
      </p:sp>
      <p:sp>
        <p:nvSpPr>
          <p:cNvPr id="3" name="TextBox 2">
            <a:extLst>
              <a:ext uri="{FF2B5EF4-FFF2-40B4-BE49-F238E27FC236}">
                <a16:creationId xmlns:a16="http://schemas.microsoft.com/office/drawing/2014/main" id="{12ECAD2A-0317-4E11-B512-7B0D53128D47}"/>
              </a:ext>
            </a:extLst>
          </p:cNvPr>
          <p:cNvSpPr txBox="1"/>
          <p:nvPr/>
        </p:nvSpPr>
        <p:spPr>
          <a:xfrm>
            <a:off x="959917" y="2295939"/>
            <a:ext cx="9108008"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26255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p:txBody>
          <a:bodyPr>
            <a:normAutofit/>
          </a:bodyPr>
          <a:lstStyle/>
          <a:p>
            <a:r>
              <a:rPr lang="en-US" dirty="0"/>
              <a:t>Tryout -</a:t>
            </a:r>
            <a:r>
              <a:rPr lang="en-US" b="0" i="0" dirty="0">
                <a:solidFill>
                  <a:srgbClr val="000000"/>
                </a:solidFill>
                <a:effectLst/>
                <a:latin typeface="Roboto" panose="02000000000000000000" pitchFamily="2" charset="0"/>
              </a:rPr>
              <a:t> </a:t>
            </a:r>
            <a:r>
              <a:rPr lang="en-US" dirty="0"/>
              <a:t>Enhance the semantics of content by adding appropriate sectioning elements</a:t>
            </a:r>
          </a:p>
        </p:txBody>
      </p:sp>
      <p:sp>
        <p:nvSpPr>
          <p:cNvPr id="8" name="TextBox 7">
            <a:extLst>
              <a:ext uri="{FF2B5EF4-FFF2-40B4-BE49-F238E27FC236}">
                <a16:creationId xmlns:a16="http://schemas.microsoft.com/office/drawing/2014/main" id="{9E46D001-B14B-418F-9D5D-91EB16ED5802}"/>
              </a:ext>
            </a:extLst>
          </p:cNvPr>
          <p:cNvSpPr txBox="1"/>
          <p:nvPr/>
        </p:nvSpPr>
        <p:spPr>
          <a:xfrm>
            <a:off x="838200" y="1690688"/>
            <a:ext cx="10239375" cy="4770537"/>
          </a:xfrm>
          <a:prstGeom prst="rect">
            <a:avLst/>
          </a:prstGeom>
          <a:noFill/>
        </p:spPr>
        <p:txBody>
          <a:bodyPr wrap="square" rtlCol="0">
            <a:spAutoFit/>
          </a:bodyPr>
          <a:lstStyle/>
          <a:p>
            <a:pPr algn="l"/>
            <a:r>
              <a:rPr lang="en-US" sz="1600" b="0" i="0" dirty="0">
                <a:solidFill>
                  <a:srgbClr val="3387CC"/>
                </a:solidFill>
                <a:effectLst/>
                <a:latin typeface="Courier New" panose="02070309020205020404" pitchFamily="49" charset="0"/>
              </a:rPr>
              <a:t>&lt;!DOCTYPE html&gt;</a:t>
            </a:r>
          </a:p>
          <a:p>
            <a:pPr algn="l"/>
            <a:r>
              <a:rPr lang="en-US" sz="1600" b="0" i="0" dirty="0">
                <a:solidFill>
                  <a:srgbClr val="3387CC"/>
                </a:solidFill>
                <a:effectLst/>
                <a:latin typeface="Courier New" panose="02070309020205020404" pitchFamily="49" charset="0"/>
              </a:rPr>
              <a:t>&lt;html&gt;</a:t>
            </a:r>
          </a:p>
          <a:p>
            <a:pPr algn="l"/>
            <a:r>
              <a:rPr lang="en-US" sz="1600" b="0" i="0" dirty="0">
                <a:solidFill>
                  <a:srgbClr val="3387CC"/>
                </a:solidFill>
                <a:effectLst/>
                <a:latin typeface="Courier New" panose="02070309020205020404" pitchFamily="49" charset="0"/>
              </a:rPr>
              <a:t> </a:t>
            </a:r>
          </a:p>
          <a:p>
            <a:pPr algn="l"/>
            <a:r>
              <a:rPr lang="en-US" sz="1600" b="0" i="0" dirty="0">
                <a:solidFill>
                  <a:srgbClr val="3387CC"/>
                </a:solidFill>
                <a:effectLst/>
                <a:latin typeface="Courier New" panose="02070309020205020404" pitchFamily="49" charset="0"/>
              </a:rPr>
              <a:t>    &lt;head&gt;</a:t>
            </a:r>
          </a:p>
          <a:p>
            <a:pPr algn="l"/>
            <a:r>
              <a:rPr lang="en-US" sz="1600" b="0" i="0" dirty="0">
                <a:solidFill>
                  <a:srgbClr val="3387CC"/>
                </a:solidFill>
                <a:effectLst/>
                <a:latin typeface="Courier New" panose="02070309020205020404" pitchFamily="49" charset="0"/>
              </a:rPr>
              <a:t>        &lt;title&gt;</a:t>
            </a:r>
            <a:r>
              <a:rPr lang="en-US" sz="1600" b="0" i="0" dirty="0" err="1">
                <a:solidFill>
                  <a:srgbClr val="3387CC"/>
                </a:solidFill>
                <a:effectLst/>
                <a:latin typeface="Courier New" panose="02070309020205020404" pitchFamily="49" charset="0"/>
              </a:rPr>
              <a:t>Hussian's</a:t>
            </a:r>
            <a:r>
              <a:rPr lang="en-US" sz="1600" b="0" i="0" dirty="0">
                <a:solidFill>
                  <a:srgbClr val="3387CC"/>
                </a:solidFill>
                <a:effectLst/>
                <a:latin typeface="Courier New" panose="02070309020205020404" pitchFamily="49" charset="0"/>
              </a:rPr>
              <a:t> Shopping&lt;/title&gt;</a:t>
            </a:r>
          </a:p>
          <a:p>
            <a:pPr algn="l"/>
            <a:r>
              <a:rPr lang="en-US" sz="1600" b="0" i="0" dirty="0">
                <a:solidFill>
                  <a:srgbClr val="3387CC"/>
                </a:solidFill>
                <a:effectLst/>
                <a:latin typeface="Courier New" panose="02070309020205020404" pitchFamily="49" charset="0"/>
              </a:rPr>
              <a:t>        &lt;meta name="keywords" content="Online, Shopping" /&gt;</a:t>
            </a:r>
          </a:p>
          <a:p>
            <a:pPr algn="l"/>
            <a:r>
              <a:rPr lang="en-US" sz="1600" b="0" i="0" dirty="0">
                <a:solidFill>
                  <a:srgbClr val="3387CC"/>
                </a:solidFill>
                <a:effectLst/>
                <a:latin typeface="Courier New" panose="02070309020205020404" pitchFamily="49" charset="0"/>
              </a:rPr>
              <a:t>    &lt;/head&gt;</a:t>
            </a:r>
          </a:p>
          <a:p>
            <a:pPr algn="l"/>
            <a:r>
              <a:rPr lang="en-US" sz="1600" b="0" i="0" dirty="0">
                <a:solidFill>
                  <a:srgbClr val="3387CC"/>
                </a:solidFill>
                <a:effectLst/>
                <a:latin typeface="Courier New" panose="02070309020205020404" pitchFamily="49" charset="0"/>
              </a:rPr>
              <a:t> </a:t>
            </a:r>
          </a:p>
          <a:p>
            <a:pPr algn="l"/>
            <a:r>
              <a:rPr lang="en-US" sz="1600" b="0" i="0" dirty="0">
                <a:solidFill>
                  <a:srgbClr val="3387CC"/>
                </a:solidFill>
                <a:effectLst/>
                <a:latin typeface="Courier New" panose="02070309020205020404" pitchFamily="49" charset="0"/>
              </a:rPr>
              <a:t>    &lt;body&gt; </a:t>
            </a:r>
          </a:p>
          <a:p>
            <a:pPr algn="l"/>
            <a:r>
              <a:rPr lang="en-US" sz="1600" b="0" i="0" dirty="0">
                <a:solidFill>
                  <a:srgbClr val="3387CC"/>
                </a:solidFill>
                <a:effectLst/>
                <a:latin typeface="Courier New" panose="02070309020205020404" pitchFamily="49" charset="0"/>
              </a:rPr>
              <a:t>        Login | </a:t>
            </a:r>
            <a:r>
              <a:rPr lang="en-US" sz="1600" b="0" i="0" dirty="0" err="1">
                <a:solidFill>
                  <a:srgbClr val="3387CC"/>
                </a:solidFill>
                <a:effectLst/>
                <a:latin typeface="Courier New" panose="02070309020205020404" pitchFamily="49" charset="0"/>
              </a:rPr>
              <a:t>SignUp</a:t>
            </a:r>
            <a:r>
              <a:rPr lang="en-US" sz="1600" b="0" i="0" dirty="0">
                <a:solidFill>
                  <a:srgbClr val="3387CC"/>
                </a:solidFill>
                <a:effectLst/>
                <a:latin typeface="Courier New" panose="02070309020205020404" pitchFamily="49" charset="0"/>
              </a:rPr>
              <a:t> | Track order Welcome to </a:t>
            </a:r>
            <a:r>
              <a:rPr lang="en-US" sz="1600" b="0" i="0" dirty="0" err="1">
                <a:solidFill>
                  <a:srgbClr val="3387CC"/>
                </a:solidFill>
                <a:effectLst/>
                <a:latin typeface="Courier New" panose="02070309020205020404" pitchFamily="49" charset="0"/>
              </a:rPr>
              <a:t>Hussian's</a:t>
            </a:r>
            <a:r>
              <a:rPr lang="en-US" sz="1600" b="0" i="0" dirty="0">
                <a:solidFill>
                  <a:srgbClr val="3387CC"/>
                </a:solidFill>
                <a:effectLst/>
                <a:latin typeface="Courier New" panose="02070309020205020404" pitchFamily="49" charset="0"/>
              </a:rPr>
              <a:t> Shopping Clothing | Media Hussain's very own one-stop solution for all your shopping needs !</a:t>
            </a:r>
          </a:p>
          <a:p>
            <a:pPr algn="l"/>
            <a:r>
              <a:rPr lang="en-US" sz="1600" b="0" i="0" dirty="0">
                <a:solidFill>
                  <a:srgbClr val="3387CC"/>
                </a:solidFill>
                <a:effectLst/>
                <a:latin typeface="Courier New" panose="02070309020205020404" pitchFamily="49" charset="0"/>
              </a:rPr>
              <a:t>            </a:t>
            </a:r>
            <a:r>
              <a:rPr lang="en-US" sz="1600" b="0" i="0" dirty="0" err="1">
                <a:solidFill>
                  <a:srgbClr val="3387CC"/>
                </a:solidFill>
                <a:effectLst/>
                <a:latin typeface="Courier New" panose="02070309020205020404" pitchFamily="49" charset="0"/>
              </a:rPr>
              <a:t>Dont</a:t>
            </a:r>
            <a:r>
              <a:rPr lang="en-US" sz="1600" b="0" i="0" dirty="0">
                <a:solidFill>
                  <a:srgbClr val="3387CC"/>
                </a:solidFill>
                <a:effectLst/>
                <a:latin typeface="Courier New" panose="02070309020205020404" pitchFamily="49" charset="0"/>
              </a:rPr>
              <a:t> believe us? Click on the offers and check it out for yourself !! Clothing Media About</a:t>
            </a:r>
          </a:p>
          <a:p>
            <a:pPr algn="l"/>
            <a:r>
              <a:rPr lang="en-US" sz="1600" b="0" i="0" dirty="0">
                <a:solidFill>
                  <a:srgbClr val="3387CC"/>
                </a:solidFill>
                <a:effectLst/>
                <a:latin typeface="Courier New" panose="02070309020205020404" pitchFamily="49" charset="0"/>
              </a:rPr>
              <a:t>        Us | Privacy Policy |Contact Us | FAQ | Terms &amp; Conditions Copyright 2018 | </a:t>
            </a:r>
            <a:r>
              <a:rPr lang="en-US" sz="1600" b="0" i="0" dirty="0" err="1">
                <a:solidFill>
                  <a:srgbClr val="3387CC"/>
                </a:solidFill>
                <a:effectLst/>
                <a:latin typeface="Courier New" panose="02070309020205020404" pitchFamily="49" charset="0"/>
              </a:rPr>
              <a:t>Giri</a:t>
            </a:r>
            <a:r>
              <a:rPr lang="en-US" sz="1600" b="0" i="0" dirty="0">
                <a:solidFill>
                  <a:srgbClr val="3387CC"/>
                </a:solidFill>
                <a:effectLst/>
                <a:latin typeface="Courier New" panose="02070309020205020404" pitchFamily="49" charset="0"/>
              </a:rPr>
              <a:t> Like and Connect with us</a:t>
            </a:r>
          </a:p>
          <a:p>
            <a:pPr algn="l"/>
            <a:r>
              <a:rPr lang="en-US" sz="1600" b="0" i="0" dirty="0">
                <a:solidFill>
                  <a:srgbClr val="3387CC"/>
                </a:solidFill>
                <a:effectLst/>
                <a:latin typeface="Courier New" panose="02070309020205020404" pitchFamily="49" charset="0"/>
              </a:rPr>
              <a:t>        FB Twitter g+ </a:t>
            </a:r>
          </a:p>
          <a:p>
            <a:pPr algn="l"/>
            <a:r>
              <a:rPr lang="en-US" sz="1600" b="0" i="0" dirty="0">
                <a:solidFill>
                  <a:srgbClr val="3387CC"/>
                </a:solidFill>
                <a:effectLst/>
                <a:latin typeface="Courier New" panose="02070309020205020404" pitchFamily="49" charset="0"/>
              </a:rPr>
              <a:t>    &lt;/body&gt;</a:t>
            </a:r>
          </a:p>
          <a:p>
            <a:pPr algn="l"/>
            <a:r>
              <a:rPr lang="en-US" sz="1600" b="0" i="0" dirty="0">
                <a:solidFill>
                  <a:srgbClr val="3387CC"/>
                </a:solidFill>
                <a:effectLst/>
                <a:latin typeface="Courier New" panose="02070309020205020404" pitchFamily="49" charset="0"/>
              </a:rPr>
              <a:t> </a:t>
            </a:r>
          </a:p>
          <a:p>
            <a:pPr algn="l"/>
            <a:r>
              <a:rPr lang="en-US" sz="1600" b="0" i="0" dirty="0">
                <a:solidFill>
                  <a:srgbClr val="3387CC"/>
                </a:solidFill>
                <a:effectLst/>
                <a:latin typeface="Courier New" panose="02070309020205020404" pitchFamily="49" charset="0"/>
              </a:rPr>
              <a:t>&lt;/html&gt;</a:t>
            </a:r>
            <a:endParaRPr lang="en-US" sz="1600" b="0" i="0" dirty="0">
              <a:solidFill>
                <a:srgbClr val="555555"/>
              </a:solidFill>
              <a:effectLst/>
              <a:latin typeface="Courier New" panose="02070309020205020404" pitchFamily="49" charset="0"/>
            </a:endParaRPr>
          </a:p>
        </p:txBody>
      </p:sp>
      <p:sp>
        <p:nvSpPr>
          <p:cNvPr id="3" name="TextBox 2">
            <a:extLst>
              <a:ext uri="{FF2B5EF4-FFF2-40B4-BE49-F238E27FC236}">
                <a16:creationId xmlns:a16="http://schemas.microsoft.com/office/drawing/2014/main" id="{12ECAD2A-0317-4E11-B512-7B0D53128D47}"/>
              </a:ext>
            </a:extLst>
          </p:cNvPr>
          <p:cNvSpPr txBox="1"/>
          <p:nvPr/>
        </p:nvSpPr>
        <p:spPr>
          <a:xfrm>
            <a:off x="959917" y="2295939"/>
            <a:ext cx="9108008"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971480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5" name="Rectangle 1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dirty="0">
                <a:solidFill>
                  <a:schemeClr val="tx1"/>
                </a:solidFill>
                <a:latin typeface="+mj-lt"/>
                <a:ea typeface="+mj-ea"/>
                <a:cs typeface="+mj-cs"/>
              </a:rPr>
              <a:t>5.6 Grouping Elements</a:t>
            </a:r>
          </a:p>
        </p:txBody>
      </p:sp>
      <p:sp>
        <p:nvSpPr>
          <p:cNvPr id="17" name="Rectangle 1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8" name="TextBox 7">
            <a:extLst>
              <a:ext uri="{FF2B5EF4-FFF2-40B4-BE49-F238E27FC236}">
                <a16:creationId xmlns:a16="http://schemas.microsoft.com/office/drawing/2014/main" id="{9E46D001-B14B-418F-9D5D-91EB16ED5802}"/>
              </a:ext>
            </a:extLst>
          </p:cNvPr>
          <p:cNvSpPr txBox="1"/>
          <p:nvPr/>
        </p:nvSpPr>
        <p:spPr>
          <a:xfrm>
            <a:off x="5351164" y="586822"/>
            <a:ext cx="6002636"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700" dirty="0"/>
              <a:t>Why Grouping?</a:t>
            </a:r>
          </a:p>
          <a:p>
            <a:pPr marL="342900" indent="-228600">
              <a:lnSpc>
                <a:spcPct val="90000"/>
              </a:lnSpc>
              <a:spcAft>
                <a:spcPts val="600"/>
              </a:spcAft>
              <a:buFont typeface="Arial" panose="020B0604020202020204" pitchFamily="34" charset="0"/>
              <a:buChar char="•"/>
            </a:pPr>
            <a:r>
              <a:rPr lang="en-US" sz="1700" b="0" i="0" dirty="0">
                <a:effectLst/>
              </a:rPr>
              <a:t>The need to associate mandatory visual spacing between logical portions of the textual description to improve text readability.</a:t>
            </a:r>
          </a:p>
          <a:p>
            <a:pPr marL="342900" indent="-228600">
              <a:lnSpc>
                <a:spcPct val="90000"/>
              </a:lnSpc>
              <a:spcAft>
                <a:spcPts val="600"/>
              </a:spcAft>
              <a:buFont typeface="Arial" panose="020B0604020202020204" pitchFamily="34" charset="0"/>
              <a:buChar char="•"/>
            </a:pPr>
            <a:r>
              <a:rPr lang="en-US" sz="1700" b="0" i="0" dirty="0">
                <a:effectLst/>
              </a:rPr>
              <a:t> The need to group various portions of a web page for various reasons like applying some common styling</a:t>
            </a:r>
            <a:endParaRPr lang="en-US" sz="1700" dirty="0"/>
          </a:p>
        </p:txBody>
      </p:sp>
      <p:pic>
        <p:nvPicPr>
          <p:cNvPr id="5" name="Picture 4">
            <a:extLst>
              <a:ext uri="{FF2B5EF4-FFF2-40B4-BE49-F238E27FC236}">
                <a16:creationId xmlns:a16="http://schemas.microsoft.com/office/drawing/2014/main" id="{CB543858-ADDE-49F9-8C57-4929065E3B5E}"/>
              </a:ext>
            </a:extLst>
          </p:cNvPr>
          <p:cNvPicPr>
            <a:picLocks noChangeAspect="1"/>
          </p:cNvPicPr>
          <p:nvPr/>
        </p:nvPicPr>
        <p:blipFill>
          <a:blip r:embed="rId2"/>
          <a:stretch>
            <a:fillRect/>
          </a:stretch>
        </p:blipFill>
        <p:spPr>
          <a:xfrm>
            <a:off x="557784" y="3052472"/>
            <a:ext cx="11164824" cy="2847031"/>
          </a:xfrm>
          <a:prstGeom prst="rect">
            <a:avLst/>
          </a:prstGeom>
        </p:spPr>
      </p:pic>
      <p:sp>
        <p:nvSpPr>
          <p:cNvPr id="3" name="TextBox 2">
            <a:extLst>
              <a:ext uri="{FF2B5EF4-FFF2-40B4-BE49-F238E27FC236}">
                <a16:creationId xmlns:a16="http://schemas.microsoft.com/office/drawing/2014/main" id="{12ECAD2A-0317-4E11-B512-7B0D53128D47}"/>
              </a:ext>
            </a:extLst>
          </p:cNvPr>
          <p:cNvSpPr txBox="1"/>
          <p:nvPr/>
        </p:nvSpPr>
        <p:spPr>
          <a:xfrm>
            <a:off x="959917" y="2295939"/>
            <a:ext cx="9108008"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834187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p:txBody>
          <a:bodyPr>
            <a:normAutofit/>
          </a:bodyPr>
          <a:lstStyle/>
          <a:p>
            <a:r>
              <a:rPr lang="en-US" dirty="0"/>
              <a:t>5.6.1 Grouping Elements</a:t>
            </a:r>
          </a:p>
        </p:txBody>
      </p:sp>
      <p:sp>
        <p:nvSpPr>
          <p:cNvPr id="3" name="TextBox 2">
            <a:extLst>
              <a:ext uri="{FF2B5EF4-FFF2-40B4-BE49-F238E27FC236}">
                <a16:creationId xmlns:a16="http://schemas.microsoft.com/office/drawing/2014/main" id="{12ECAD2A-0317-4E11-B512-7B0D53128D47}"/>
              </a:ext>
            </a:extLst>
          </p:cNvPr>
          <p:cNvSpPr txBox="1"/>
          <p:nvPr/>
        </p:nvSpPr>
        <p:spPr>
          <a:xfrm>
            <a:off x="959917" y="2295939"/>
            <a:ext cx="9108008" cy="369332"/>
          </a:xfrm>
          <a:prstGeom prst="rect">
            <a:avLst/>
          </a:prstGeom>
          <a:noFill/>
        </p:spPr>
        <p:txBody>
          <a:bodyPr wrap="square" rtlCol="0">
            <a:spAutoFit/>
          </a:bodyPr>
          <a:lstStyle/>
          <a:p>
            <a:endParaRPr lang="en-US" dirty="0"/>
          </a:p>
        </p:txBody>
      </p:sp>
      <p:pic>
        <p:nvPicPr>
          <p:cNvPr id="5" name="Picture 4">
            <a:extLst>
              <a:ext uri="{FF2B5EF4-FFF2-40B4-BE49-F238E27FC236}">
                <a16:creationId xmlns:a16="http://schemas.microsoft.com/office/drawing/2014/main" id="{D40708A9-2CE3-4C2B-9BB3-5269EB8C22C5}"/>
              </a:ext>
            </a:extLst>
          </p:cNvPr>
          <p:cNvPicPr>
            <a:picLocks noChangeAspect="1"/>
          </p:cNvPicPr>
          <p:nvPr/>
        </p:nvPicPr>
        <p:blipFill>
          <a:blip r:embed="rId2"/>
          <a:stretch>
            <a:fillRect/>
          </a:stretch>
        </p:blipFill>
        <p:spPr>
          <a:xfrm>
            <a:off x="2124075" y="1595437"/>
            <a:ext cx="7667625" cy="1571625"/>
          </a:xfrm>
          <a:prstGeom prst="rect">
            <a:avLst/>
          </a:prstGeom>
        </p:spPr>
      </p:pic>
      <p:sp>
        <p:nvSpPr>
          <p:cNvPr id="6" name="TextBox 5">
            <a:extLst>
              <a:ext uri="{FF2B5EF4-FFF2-40B4-BE49-F238E27FC236}">
                <a16:creationId xmlns:a16="http://schemas.microsoft.com/office/drawing/2014/main" id="{978DB43A-4194-458B-8425-55A5932D26D8}"/>
              </a:ext>
            </a:extLst>
          </p:cNvPr>
          <p:cNvSpPr txBox="1"/>
          <p:nvPr/>
        </p:nvSpPr>
        <p:spPr>
          <a:xfrm>
            <a:off x="838200" y="3771900"/>
            <a:ext cx="10800522" cy="3139321"/>
          </a:xfrm>
          <a:prstGeom prst="rect">
            <a:avLst/>
          </a:prstGeom>
          <a:noFill/>
        </p:spPr>
        <p:txBody>
          <a:bodyPr wrap="square" rtlCol="0">
            <a:spAutoFit/>
          </a:bodyPr>
          <a:lstStyle/>
          <a:p>
            <a:r>
              <a:rPr lang="en-US" b="1" dirty="0"/>
              <a:t>&lt;p&gt;</a:t>
            </a:r>
          </a:p>
          <a:p>
            <a:pPr marL="285750" indent="-285750">
              <a:buFont typeface="Arial" panose="020B0604020202020204" pitchFamily="34" charset="0"/>
              <a:buChar char="•"/>
            </a:pPr>
            <a:r>
              <a:rPr lang="en-US" dirty="0"/>
              <a:t>The &lt;p&gt; tag defines a paragraph.</a:t>
            </a:r>
          </a:p>
          <a:p>
            <a:pPr marL="285750" indent="-285750">
              <a:buFont typeface="Arial" panose="020B0604020202020204" pitchFamily="34" charset="0"/>
              <a:buChar char="•"/>
            </a:pPr>
            <a:r>
              <a:rPr lang="en-US" dirty="0"/>
              <a:t>Browsers automatically add a single blank line before and after each &lt;p&gt; element.</a:t>
            </a:r>
          </a:p>
          <a:p>
            <a:r>
              <a:rPr lang="en-US" b="1" dirty="0"/>
              <a:t>&lt;div&gt;</a:t>
            </a:r>
          </a:p>
          <a:p>
            <a:pPr marL="285750" indent="-285750" algn="just">
              <a:buFont typeface="Arial" panose="020B0604020202020204" pitchFamily="34" charset="0"/>
              <a:buChar char="•"/>
            </a:pPr>
            <a:r>
              <a:rPr lang="en-US" b="0" i="0" dirty="0">
                <a:solidFill>
                  <a:srgbClr val="000000"/>
                </a:solidFill>
                <a:effectLst/>
                <a:latin typeface="Roboto" panose="02000000000000000000" pitchFamily="2" charset="0"/>
              </a:rPr>
              <a:t>The division element is used to group various other HTML tags. </a:t>
            </a:r>
          </a:p>
          <a:p>
            <a:pPr marL="285750" indent="-285750" algn="just">
              <a:buFont typeface="Arial" panose="020B0604020202020204" pitchFamily="34" charset="0"/>
              <a:buChar char="•"/>
            </a:pPr>
            <a:r>
              <a:rPr lang="en-US" b="0" i="0" dirty="0">
                <a:solidFill>
                  <a:srgbClr val="000000"/>
                </a:solidFill>
                <a:effectLst/>
                <a:latin typeface="Roboto" panose="02000000000000000000" pitchFamily="2" charset="0"/>
              </a:rPr>
              <a:t>This element helps us in organizing the web page into different sections.</a:t>
            </a:r>
          </a:p>
          <a:p>
            <a:pPr marL="285750" indent="-285750" algn="just">
              <a:buFont typeface="Arial" panose="020B0604020202020204" pitchFamily="34" charset="0"/>
              <a:buChar char="•"/>
            </a:pPr>
            <a:r>
              <a:rPr lang="en-US" b="0" i="0" dirty="0">
                <a:solidFill>
                  <a:srgbClr val="000000"/>
                </a:solidFill>
                <a:effectLst/>
                <a:latin typeface="Roboto" panose="02000000000000000000" pitchFamily="2" charset="0"/>
              </a:rPr>
              <a:t>If any common rule or style needs to be added to a particular section, the same can be applied to the corresponding division. </a:t>
            </a:r>
          </a:p>
          <a:p>
            <a:pPr marL="285750" indent="-285750" algn="just">
              <a:buFont typeface="Arial" panose="020B0604020202020204" pitchFamily="34" charset="0"/>
              <a:buChar char="•"/>
            </a:pPr>
            <a:r>
              <a:rPr lang="en-US" b="0" i="0" dirty="0">
                <a:solidFill>
                  <a:srgbClr val="000000"/>
                </a:solidFill>
                <a:effectLst/>
                <a:latin typeface="Roboto" panose="02000000000000000000" pitchFamily="2" charset="0"/>
              </a:rPr>
              <a:t>The rule or style gets applied to all the contents of the division thereby.</a:t>
            </a:r>
          </a:p>
          <a:p>
            <a:pPr marL="285750" indent="-285750" algn="just">
              <a:buFont typeface="Arial" panose="020B0604020202020204" pitchFamily="34" charset="0"/>
              <a:buChar char="•"/>
            </a:pPr>
            <a:r>
              <a:rPr lang="en-US" b="0" i="0" dirty="0">
                <a:solidFill>
                  <a:srgbClr val="000000"/>
                </a:solidFill>
                <a:effectLst/>
                <a:latin typeface="Roboto" panose="02000000000000000000" pitchFamily="2" charset="0"/>
              </a:rPr>
              <a:t>It is defined using &lt;div&gt;…&lt;/div&gt; tag.</a:t>
            </a:r>
          </a:p>
          <a:p>
            <a:endParaRPr lang="en-US" dirty="0"/>
          </a:p>
        </p:txBody>
      </p:sp>
    </p:spTree>
    <p:extLst>
      <p:ext uri="{BB962C8B-B14F-4D97-AF65-F5344CB8AC3E}">
        <p14:creationId xmlns:p14="http://schemas.microsoft.com/office/powerpoint/2010/main" val="36319610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p:txBody>
          <a:bodyPr/>
          <a:lstStyle/>
          <a:p>
            <a:r>
              <a:rPr lang="en-US" dirty="0"/>
              <a:t>5.6.2 List Element</a:t>
            </a:r>
          </a:p>
        </p:txBody>
      </p:sp>
      <p:pic>
        <p:nvPicPr>
          <p:cNvPr id="5" name="Picture 4">
            <a:extLst>
              <a:ext uri="{FF2B5EF4-FFF2-40B4-BE49-F238E27FC236}">
                <a16:creationId xmlns:a16="http://schemas.microsoft.com/office/drawing/2014/main" id="{E8B0B67C-F53F-41D9-B9B4-13EAE1462F43}"/>
              </a:ext>
            </a:extLst>
          </p:cNvPr>
          <p:cNvPicPr>
            <a:picLocks noChangeAspect="1"/>
          </p:cNvPicPr>
          <p:nvPr/>
        </p:nvPicPr>
        <p:blipFill>
          <a:blip r:embed="rId2"/>
          <a:stretch>
            <a:fillRect/>
          </a:stretch>
        </p:blipFill>
        <p:spPr>
          <a:xfrm>
            <a:off x="5114925" y="909637"/>
            <a:ext cx="6381750" cy="1419225"/>
          </a:xfrm>
          <a:prstGeom prst="rect">
            <a:avLst/>
          </a:prstGeom>
        </p:spPr>
      </p:pic>
      <p:sp>
        <p:nvSpPr>
          <p:cNvPr id="6" name="TextBox 5">
            <a:extLst>
              <a:ext uri="{FF2B5EF4-FFF2-40B4-BE49-F238E27FC236}">
                <a16:creationId xmlns:a16="http://schemas.microsoft.com/office/drawing/2014/main" id="{10A746E1-04EB-485D-8130-13E0CC052E2F}"/>
              </a:ext>
            </a:extLst>
          </p:cNvPr>
          <p:cNvSpPr txBox="1"/>
          <p:nvPr/>
        </p:nvSpPr>
        <p:spPr>
          <a:xfrm>
            <a:off x="1009650" y="1690688"/>
            <a:ext cx="3609975" cy="923330"/>
          </a:xfrm>
          <a:prstGeom prst="rect">
            <a:avLst/>
          </a:prstGeom>
          <a:noFill/>
        </p:spPr>
        <p:txBody>
          <a:bodyPr wrap="square" rtlCol="0">
            <a:spAutoFit/>
          </a:bodyPr>
          <a:lstStyle/>
          <a:p>
            <a:r>
              <a:rPr lang="en-US" b="0" i="0" dirty="0">
                <a:solidFill>
                  <a:srgbClr val="000000"/>
                </a:solidFill>
                <a:effectLst/>
                <a:latin typeface="Roboto" panose="02000000000000000000" pitchFamily="2" charset="0"/>
              </a:rPr>
              <a:t>HTML lists come in three basic flavors and each one has a specific implementation.</a:t>
            </a:r>
            <a:endParaRPr lang="en-US" dirty="0"/>
          </a:p>
        </p:txBody>
      </p:sp>
      <p:sp>
        <p:nvSpPr>
          <p:cNvPr id="7" name="TextBox 6">
            <a:extLst>
              <a:ext uri="{FF2B5EF4-FFF2-40B4-BE49-F238E27FC236}">
                <a16:creationId xmlns:a16="http://schemas.microsoft.com/office/drawing/2014/main" id="{36A24786-C878-4730-B85B-0B87C759D1D9}"/>
              </a:ext>
            </a:extLst>
          </p:cNvPr>
          <p:cNvSpPr txBox="1"/>
          <p:nvPr/>
        </p:nvSpPr>
        <p:spPr>
          <a:xfrm>
            <a:off x="838200" y="3181350"/>
            <a:ext cx="10334625" cy="2585323"/>
          </a:xfrm>
          <a:prstGeom prst="rect">
            <a:avLst/>
          </a:prstGeom>
          <a:noFill/>
        </p:spPr>
        <p:txBody>
          <a:bodyPr wrap="square" rtlCol="0">
            <a:spAutoFit/>
          </a:bodyPr>
          <a:lstStyle/>
          <a:p>
            <a:pPr algn="just"/>
            <a:r>
              <a:rPr lang="en-US" b="1" i="0" dirty="0">
                <a:solidFill>
                  <a:srgbClr val="000000"/>
                </a:solidFill>
                <a:effectLst/>
                <a:latin typeface="Roboto" panose="02000000000000000000" pitchFamily="2" charset="0"/>
              </a:rPr>
              <a:t>Unordered list</a:t>
            </a:r>
          </a:p>
          <a:p>
            <a:pPr marL="285750" indent="-285750" algn="just">
              <a:buFont typeface="Arial" panose="020B0604020202020204" pitchFamily="34" charset="0"/>
              <a:buChar char="•"/>
            </a:pPr>
            <a:r>
              <a:rPr lang="en-US" b="0" i="0" dirty="0">
                <a:solidFill>
                  <a:srgbClr val="000000"/>
                </a:solidFill>
                <a:effectLst/>
                <a:latin typeface="Roboto" panose="02000000000000000000" pitchFamily="2" charset="0"/>
              </a:rPr>
              <a:t>An unordered list is used to create a list of related items, in no specific order, like in the Terms and Conditions page where there is more focus on ensuring the readability of content by listing out points but not much concern about the specific order of points.</a:t>
            </a:r>
          </a:p>
          <a:p>
            <a:pPr marL="285750" indent="-285750" algn="just">
              <a:buFont typeface="Arial" panose="020B0604020202020204" pitchFamily="34" charset="0"/>
              <a:buChar char="•"/>
            </a:pPr>
            <a:r>
              <a:rPr lang="en-US" b="0" i="0" dirty="0">
                <a:solidFill>
                  <a:srgbClr val="000000"/>
                </a:solidFill>
                <a:effectLst/>
                <a:latin typeface="Roboto" panose="02000000000000000000" pitchFamily="2" charset="0"/>
              </a:rPr>
              <a:t>An unordered list starts with the &lt;ul&gt; tag.</a:t>
            </a:r>
          </a:p>
          <a:p>
            <a:pPr marL="285750" indent="-285750" algn="just">
              <a:buFont typeface="Arial" panose="020B0604020202020204" pitchFamily="34" charset="0"/>
              <a:buChar char="•"/>
            </a:pPr>
            <a:r>
              <a:rPr lang="en-US" b="0" i="0" dirty="0">
                <a:solidFill>
                  <a:srgbClr val="000000"/>
                </a:solidFill>
                <a:effectLst/>
                <a:latin typeface="Roboto" panose="02000000000000000000" pitchFamily="2" charset="0"/>
              </a:rPr>
              <a:t>Each item within the list technically referred to as 'list-item' enclosed within the &lt;li&gt; tag.</a:t>
            </a:r>
          </a:p>
          <a:p>
            <a:endParaRPr lang="it-IT" b="0" i="0" dirty="0">
              <a:solidFill>
                <a:srgbClr val="000000"/>
              </a:solidFill>
              <a:effectLst/>
              <a:latin typeface="Roboto" panose="02000000000000000000" pitchFamily="2" charset="0"/>
            </a:endParaRPr>
          </a:p>
          <a:p>
            <a:pPr marL="285750" indent="-285750" algn="just">
              <a:buFont typeface="Arial" panose="020B0604020202020204" pitchFamily="34" charset="0"/>
              <a:buChar char="•"/>
            </a:pPr>
            <a:endParaRPr lang="en-US" b="0" i="0" dirty="0">
              <a:solidFill>
                <a:srgbClr val="000000"/>
              </a:solidFill>
              <a:effectLst/>
              <a:latin typeface="Roboto" panose="02000000000000000000" pitchFamily="2" charset="0"/>
            </a:endParaRPr>
          </a:p>
          <a:p>
            <a:endParaRPr lang="en-US" dirty="0"/>
          </a:p>
        </p:txBody>
      </p:sp>
      <p:pic>
        <p:nvPicPr>
          <p:cNvPr id="10" name="Picture 9">
            <a:extLst>
              <a:ext uri="{FF2B5EF4-FFF2-40B4-BE49-F238E27FC236}">
                <a16:creationId xmlns:a16="http://schemas.microsoft.com/office/drawing/2014/main" id="{1B991512-2D1F-4E64-9CDF-F1728331F418}"/>
              </a:ext>
            </a:extLst>
          </p:cNvPr>
          <p:cNvPicPr>
            <a:picLocks noChangeAspect="1"/>
          </p:cNvPicPr>
          <p:nvPr/>
        </p:nvPicPr>
        <p:blipFill>
          <a:blip r:embed="rId3"/>
          <a:stretch>
            <a:fillRect/>
          </a:stretch>
        </p:blipFill>
        <p:spPr>
          <a:xfrm>
            <a:off x="1009650" y="5031660"/>
            <a:ext cx="5905500" cy="1590675"/>
          </a:xfrm>
          <a:prstGeom prst="rect">
            <a:avLst/>
          </a:prstGeom>
        </p:spPr>
      </p:pic>
    </p:spTree>
    <p:extLst>
      <p:ext uri="{BB962C8B-B14F-4D97-AF65-F5344CB8AC3E}">
        <p14:creationId xmlns:p14="http://schemas.microsoft.com/office/powerpoint/2010/main" val="3158870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5.6.2 Tryout</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0A746E1-04EB-485D-8130-13E0CC052E2F}"/>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b="0" i="0" dirty="0">
                <a:effectLst/>
              </a:rPr>
              <a:t>Recreate </a:t>
            </a:r>
            <a:endParaRPr lang="en-US" sz="2200" dirty="0"/>
          </a:p>
        </p:txBody>
      </p:sp>
      <p:pic>
        <p:nvPicPr>
          <p:cNvPr id="4" name="Picture 3">
            <a:extLst>
              <a:ext uri="{FF2B5EF4-FFF2-40B4-BE49-F238E27FC236}">
                <a16:creationId xmlns:a16="http://schemas.microsoft.com/office/drawing/2014/main" id="{4C1EC2F6-3AB5-40D2-8E32-5216C73433B7}"/>
              </a:ext>
            </a:extLst>
          </p:cNvPr>
          <p:cNvPicPr>
            <a:picLocks noChangeAspect="1"/>
          </p:cNvPicPr>
          <p:nvPr/>
        </p:nvPicPr>
        <p:blipFill>
          <a:blip r:embed="rId2"/>
          <a:stretch>
            <a:fillRect/>
          </a:stretch>
        </p:blipFill>
        <p:spPr>
          <a:xfrm>
            <a:off x="4654296" y="1513218"/>
            <a:ext cx="6903720" cy="3831564"/>
          </a:xfrm>
          <a:prstGeom prst="rect">
            <a:avLst/>
          </a:prstGeom>
        </p:spPr>
      </p:pic>
    </p:spTree>
    <p:extLst>
      <p:ext uri="{BB962C8B-B14F-4D97-AF65-F5344CB8AC3E}">
        <p14:creationId xmlns:p14="http://schemas.microsoft.com/office/powerpoint/2010/main" val="2335372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p:txBody>
          <a:bodyPr/>
          <a:lstStyle/>
          <a:p>
            <a:r>
              <a:rPr lang="en-US" dirty="0"/>
              <a:t>1.1 HTTP response cycle</a:t>
            </a:r>
          </a:p>
        </p:txBody>
      </p:sp>
      <p:sp>
        <p:nvSpPr>
          <p:cNvPr id="3" name="Content Placeholder 2">
            <a:extLst>
              <a:ext uri="{FF2B5EF4-FFF2-40B4-BE49-F238E27FC236}">
                <a16:creationId xmlns:a16="http://schemas.microsoft.com/office/drawing/2014/main" id="{C2651100-F735-4EE9-BA76-B46516F5E482}"/>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BAF720CC-7A9D-4CFB-9097-78531FDCDD07}"/>
              </a:ext>
            </a:extLst>
          </p:cNvPr>
          <p:cNvPicPr>
            <a:picLocks noChangeAspect="1"/>
          </p:cNvPicPr>
          <p:nvPr/>
        </p:nvPicPr>
        <p:blipFill>
          <a:blip r:embed="rId2"/>
          <a:stretch>
            <a:fillRect/>
          </a:stretch>
        </p:blipFill>
        <p:spPr>
          <a:xfrm>
            <a:off x="1188720" y="1637808"/>
            <a:ext cx="9580880" cy="4439141"/>
          </a:xfrm>
          <a:prstGeom prst="rect">
            <a:avLst/>
          </a:prstGeom>
        </p:spPr>
      </p:pic>
    </p:spTree>
    <p:extLst>
      <p:ext uri="{BB962C8B-B14F-4D97-AF65-F5344CB8AC3E}">
        <p14:creationId xmlns:p14="http://schemas.microsoft.com/office/powerpoint/2010/main" val="817396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5.6.2 List Element</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78DB43A-4194-458B-8425-55A5932D26D8}"/>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900" b="1" i="0" u="sng">
                <a:effectLst/>
              </a:rPr>
              <a:t>Ordered List:</a:t>
            </a:r>
          </a:p>
          <a:p>
            <a:pPr indent="-228600">
              <a:lnSpc>
                <a:spcPct val="90000"/>
              </a:lnSpc>
              <a:spcAft>
                <a:spcPts val="600"/>
              </a:spcAft>
              <a:buFont typeface="Arial" panose="020B0604020202020204" pitchFamily="34" charset="0"/>
              <a:buChar char="•"/>
            </a:pPr>
            <a:r>
              <a:rPr lang="en-US" sz="1900" b="0" i="0">
                <a:effectLst/>
              </a:rPr>
              <a:t>An ordered list is used when the order of items is important and we want to create a list of related items, in a specific order.</a:t>
            </a:r>
          </a:p>
          <a:p>
            <a:pPr indent="-228600">
              <a:lnSpc>
                <a:spcPct val="90000"/>
              </a:lnSpc>
              <a:spcAft>
                <a:spcPts val="600"/>
              </a:spcAft>
              <a:buFont typeface="Arial" panose="020B0604020202020204" pitchFamily="34" charset="0"/>
              <a:buChar char="•"/>
            </a:pPr>
            <a:r>
              <a:rPr lang="en-US" sz="1900" b="0" i="0">
                <a:effectLst/>
              </a:rPr>
              <a:t>An ordered list starts with the &lt;ol&gt; tag.</a:t>
            </a:r>
          </a:p>
          <a:p>
            <a:pPr indent="-228600">
              <a:lnSpc>
                <a:spcPct val="90000"/>
              </a:lnSpc>
              <a:spcAft>
                <a:spcPts val="600"/>
              </a:spcAft>
              <a:buFont typeface="Arial" panose="020B0604020202020204" pitchFamily="34" charset="0"/>
              <a:buChar char="•"/>
            </a:pPr>
            <a:r>
              <a:rPr lang="en-US" sz="1900" b="0" i="0">
                <a:effectLst/>
              </a:rPr>
              <a:t>Each item within the list technically referred to as 'list-item' enclosed within the &lt;li&gt; tag.</a:t>
            </a:r>
          </a:p>
          <a:p>
            <a:pPr indent="-228600">
              <a:lnSpc>
                <a:spcPct val="90000"/>
              </a:lnSpc>
              <a:spcAft>
                <a:spcPts val="600"/>
              </a:spcAft>
              <a:buFont typeface="Arial" panose="020B0604020202020204" pitchFamily="34" charset="0"/>
              <a:buChar char="•"/>
            </a:pPr>
            <a:endParaRPr lang="en-US" sz="1900"/>
          </a:p>
        </p:txBody>
      </p:sp>
      <p:pic>
        <p:nvPicPr>
          <p:cNvPr id="7" name="Picture 6">
            <a:extLst>
              <a:ext uri="{FF2B5EF4-FFF2-40B4-BE49-F238E27FC236}">
                <a16:creationId xmlns:a16="http://schemas.microsoft.com/office/drawing/2014/main" id="{CD02C14F-6428-4B09-8E88-3BC24D07D751}"/>
              </a:ext>
            </a:extLst>
          </p:cNvPr>
          <p:cNvPicPr>
            <a:picLocks noChangeAspect="1"/>
          </p:cNvPicPr>
          <p:nvPr/>
        </p:nvPicPr>
        <p:blipFill>
          <a:blip r:embed="rId2"/>
          <a:stretch>
            <a:fillRect/>
          </a:stretch>
        </p:blipFill>
        <p:spPr>
          <a:xfrm>
            <a:off x="4654296" y="2462479"/>
            <a:ext cx="6903720" cy="1933041"/>
          </a:xfrm>
          <a:prstGeom prst="rect">
            <a:avLst/>
          </a:prstGeom>
        </p:spPr>
      </p:pic>
      <p:sp>
        <p:nvSpPr>
          <p:cNvPr id="3" name="TextBox 2">
            <a:extLst>
              <a:ext uri="{FF2B5EF4-FFF2-40B4-BE49-F238E27FC236}">
                <a16:creationId xmlns:a16="http://schemas.microsoft.com/office/drawing/2014/main" id="{12ECAD2A-0317-4E11-B512-7B0D53128D47}"/>
              </a:ext>
            </a:extLst>
          </p:cNvPr>
          <p:cNvSpPr txBox="1"/>
          <p:nvPr/>
        </p:nvSpPr>
        <p:spPr>
          <a:xfrm>
            <a:off x="959917" y="2295939"/>
            <a:ext cx="9108008" cy="369332"/>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5EFE9831-F3B0-46EA-A6E0-4559AE964690}"/>
              </a:ext>
            </a:extLst>
          </p:cNvPr>
          <p:cNvSpPr txBox="1"/>
          <p:nvPr/>
        </p:nvSpPr>
        <p:spPr>
          <a:xfrm>
            <a:off x="4654296" y="5059680"/>
            <a:ext cx="6903720" cy="923330"/>
          </a:xfrm>
          <a:prstGeom prst="rect">
            <a:avLst/>
          </a:prstGeom>
          <a:noFill/>
        </p:spPr>
        <p:txBody>
          <a:bodyPr wrap="square" rtlCol="0">
            <a:spAutoFit/>
          </a:bodyPr>
          <a:lstStyle/>
          <a:p>
            <a:r>
              <a:rPr lang="en-US" b="0" i="0" dirty="0">
                <a:solidFill>
                  <a:srgbClr val="000000"/>
                </a:solidFill>
                <a:effectLst/>
                <a:latin typeface="Roboto" panose="02000000000000000000" pitchFamily="2" charset="0"/>
              </a:rPr>
              <a:t>By default, the 'decimal' value will be set to the CSS property. We can also have 'none'  value for the list-style-type property if we do not need any bullets to be present in the list.</a:t>
            </a:r>
            <a:endParaRPr lang="en-US" dirty="0"/>
          </a:p>
        </p:txBody>
      </p:sp>
    </p:spTree>
    <p:extLst>
      <p:ext uri="{BB962C8B-B14F-4D97-AF65-F5344CB8AC3E}">
        <p14:creationId xmlns:p14="http://schemas.microsoft.com/office/powerpoint/2010/main" val="3316342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5.6.2 List Element</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78DB43A-4194-458B-8425-55A5932D26D8}"/>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900" b="1" i="0" u="sng" dirty="0">
                <a:effectLst/>
              </a:rPr>
              <a:t>Ordered List</a:t>
            </a:r>
            <a:r>
              <a:rPr lang="en-US" sz="1900" b="1" u="sng" dirty="0"/>
              <a:t> Attributes:</a:t>
            </a:r>
          </a:p>
          <a:p>
            <a:pPr indent="-228600">
              <a:lnSpc>
                <a:spcPct val="90000"/>
              </a:lnSpc>
              <a:spcAft>
                <a:spcPts val="600"/>
              </a:spcAft>
              <a:buFont typeface="Arial" panose="020B0604020202020204" pitchFamily="34" charset="0"/>
              <a:buChar char="•"/>
            </a:pPr>
            <a:endParaRPr lang="en-US" sz="1900" dirty="0"/>
          </a:p>
        </p:txBody>
      </p:sp>
      <p:sp>
        <p:nvSpPr>
          <p:cNvPr id="3" name="TextBox 2">
            <a:extLst>
              <a:ext uri="{FF2B5EF4-FFF2-40B4-BE49-F238E27FC236}">
                <a16:creationId xmlns:a16="http://schemas.microsoft.com/office/drawing/2014/main" id="{12ECAD2A-0317-4E11-B512-7B0D53128D47}"/>
              </a:ext>
            </a:extLst>
          </p:cNvPr>
          <p:cNvSpPr txBox="1"/>
          <p:nvPr/>
        </p:nvSpPr>
        <p:spPr>
          <a:xfrm>
            <a:off x="959917" y="2295939"/>
            <a:ext cx="9108008" cy="369332"/>
          </a:xfrm>
          <a:prstGeom prst="rect">
            <a:avLst/>
          </a:prstGeom>
          <a:noFill/>
        </p:spPr>
        <p:txBody>
          <a:bodyPr wrap="square" rtlCol="0">
            <a:spAutoFit/>
          </a:bodyPr>
          <a:lstStyle/>
          <a:p>
            <a:endParaRPr lang="en-US" dirty="0"/>
          </a:p>
        </p:txBody>
      </p:sp>
      <p:pic>
        <p:nvPicPr>
          <p:cNvPr id="5" name="Picture 4">
            <a:extLst>
              <a:ext uri="{FF2B5EF4-FFF2-40B4-BE49-F238E27FC236}">
                <a16:creationId xmlns:a16="http://schemas.microsoft.com/office/drawing/2014/main" id="{1C87EFA3-0CC4-4509-AA9D-1291AD086549}"/>
              </a:ext>
            </a:extLst>
          </p:cNvPr>
          <p:cNvPicPr>
            <a:picLocks noChangeAspect="1"/>
          </p:cNvPicPr>
          <p:nvPr/>
        </p:nvPicPr>
        <p:blipFill>
          <a:blip r:embed="rId2"/>
          <a:stretch>
            <a:fillRect/>
          </a:stretch>
        </p:blipFill>
        <p:spPr>
          <a:xfrm>
            <a:off x="4858290" y="2573756"/>
            <a:ext cx="6067425" cy="3829050"/>
          </a:xfrm>
          <a:prstGeom prst="rect">
            <a:avLst/>
          </a:prstGeom>
        </p:spPr>
      </p:pic>
      <p:sp>
        <p:nvSpPr>
          <p:cNvPr id="9" name="TextBox 8">
            <a:extLst>
              <a:ext uri="{FF2B5EF4-FFF2-40B4-BE49-F238E27FC236}">
                <a16:creationId xmlns:a16="http://schemas.microsoft.com/office/drawing/2014/main" id="{3085833A-B4EA-423C-98A2-8FBCEFB89C7E}"/>
              </a:ext>
            </a:extLst>
          </p:cNvPr>
          <p:cNvSpPr txBox="1"/>
          <p:nvPr/>
        </p:nvSpPr>
        <p:spPr>
          <a:xfrm>
            <a:off x="762001" y="3304029"/>
            <a:ext cx="3136372" cy="923330"/>
          </a:xfrm>
          <a:prstGeom prst="rect">
            <a:avLst/>
          </a:prstGeom>
          <a:noFill/>
        </p:spPr>
        <p:txBody>
          <a:bodyPr wrap="square" rtlCol="0">
            <a:spAutoFit/>
          </a:bodyPr>
          <a:lstStyle/>
          <a:p>
            <a:r>
              <a:rPr lang="en-US" b="0" i="0" dirty="0">
                <a:solidFill>
                  <a:srgbClr val="000000"/>
                </a:solidFill>
                <a:effectLst/>
                <a:latin typeface="Roboto" panose="02000000000000000000" pitchFamily="2" charset="0"/>
              </a:rPr>
              <a:t>Some of the attributes which can be used with this element are:</a:t>
            </a:r>
            <a:endParaRPr lang="en-US" dirty="0"/>
          </a:p>
        </p:txBody>
      </p:sp>
    </p:spTree>
    <p:extLst>
      <p:ext uri="{BB962C8B-B14F-4D97-AF65-F5344CB8AC3E}">
        <p14:creationId xmlns:p14="http://schemas.microsoft.com/office/powerpoint/2010/main" val="39235466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5.6.2 Tryout</a:t>
            </a:r>
          </a:p>
        </p:txBody>
      </p:sp>
      <p:sp>
        <p:nvSpPr>
          <p:cNvPr id="2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0A746E1-04EB-485D-8130-13E0CC052E2F}"/>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b="0" i="0" dirty="0">
                <a:effectLst/>
              </a:rPr>
              <a:t>Recreate </a:t>
            </a:r>
            <a:endParaRPr lang="en-US" sz="2200" dirty="0"/>
          </a:p>
        </p:txBody>
      </p:sp>
      <p:pic>
        <p:nvPicPr>
          <p:cNvPr id="5" name="Picture 4" descr="Text&#10;&#10;Description automatically generated">
            <a:extLst>
              <a:ext uri="{FF2B5EF4-FFF2-40B4-BE49-F238E27FC236}">
                <a16:creationId xmlns:a16="http://schemas.microsoft.com/office/drawing/2014/main" id="{EA877F19-FDA9-4EAB-94EB-6934C39F668B}"/>
              </a:ext>
            </a:extLst>
          </p:cNvPr>
          <p:cNvPicPr>
            <a:picLocks noChangeAspect="1"/>
          </p:cNvPicPr>
          <p:nvPr/>
        </p:nvPicPr>
        <p:blipFill>
          <a:blip r:embed="rId2"/>
          <a:stretch>
            <a:fillRect/>
          </a:stretch>
        </p:blipFill>
        <p:spPr>
          <a:xfrm>
            <a:off x="4680206" y="2484597"/>
            <a:ext cx="6903720" cy="4055934"/>
          </a:xfrm>
          <a:prstGeom prst="rect">
            <a:avLst/>
          </a:prstGeom>
        </p:spPr>
      </p:pic>
    </p:spTree>
    <p:extLst>
      <p:ext uri="{BB962C8B-B14F-4D97-AF65-F5344CB8AC3E}">
        <p14:creationId xmlns:p14="http://schemas.microsoft.com/office/powerpoint/2010/main" val="10003754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5.6.2 List Element</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78DB43A-4194-458B-8425-55A5932D26D8}"/>
              </a:ext>
            </a:extLst>
          </p:cNvPr>
          <p:cNvSpPr txBox="1"/>
          <p:nvPr/>
        </p:nvSpPr>
        <p:spPr>
          <a:xfrm>
            <a:off x="630936" y="2807208"/>
            <a:ext cx="3429000" cy="3410712"/>
          </a:xfrm>
          <a:prstGeom prst="rect">
            <a:avLst/>
          </a:prstGeom>
        </p:spPr>
        <p:txBody>
          <a:bodyPr vert="horz" lIns="91440" tIns="45720" rIns="91440" bIns="45720" rtlCol="0" anchor="t">
            <a:normAutofit fontScale="92500" lnSpcReduction="20000"/>
          </a:bodyPr>
          <a:lstStyle/>
          <a:p>
            <a:pPr>
              <a:lnSpc>
                <a:spcPct val="90000"/>
              </a:lnSpc>
              <a:spcAft>
                <a:spcPts val="600"/>
              </a:spcAft>
            </a:pPr>
            <a:r>
              <a:rPr lang="en-US" sz="1900" b="1" i="0" u="sng" dirty="0">
                <a:effectLst/>
              </a:rPr>
              <a:t>Description List:</a:t>
            </a:r>
          </a:p>
          <a:p>
            <a:pPr marL="342900" indent="-342900" algn="just">
              <a:buFont typeface="Arial" panose="020B0604020202020204" pitchFamily="34" charset="0"/>
              <a:buChar char="•"/>
            </a:pPr>
            <a:r>
              <a:rPr lang="en-US" sz="2000" b="0" i="0" dirty="0">
                <a:solidFill>
                  <a:srgbClr val="000000"/>
                </a:solidFill>
                <a:effectLst/>
                <a:latin typeface="Roboto" panose="02000000000000000000" pitchFamily="2" charset="0"/>
              </a:rPr>
              <a:t>Description lists are used to contain name-value groups, where names can be a list of terms and values can be their related descriptions.</a:t>
            </a:r>
          </a:p>
          <a:p>
            <a:pPr marL="342900" indent="-342900" algn="just">
              <a:buFont typeface="Arial" panose="020B0604020202020204" pitchFamily="34" charset="0"/>
              <a:buChar char="•"/>
            </a:pPr>
            <a:r>
              <a:rPr lang="en-US" sz="2000" b="0" i="0" dirty="0">
                <a:solidFill>
                  <a:srgbClr val="000000"/>
                </a:solidFill>
                <a:effectLst/>
                <a:latin typeface="Roboto" panose="02000000000000000000" pitchFamily="2" charset="0"/>
              </a:rPr>
              <a:t>The description list otherwise called definition list arranges items in the same way as the meaning associated with each word is arranged in a dictionary</a:t>
            </a:r>
          </a:p>
          <a:p>
            <a:pPr indent="-228600">
              <a:lnSpc>
                <a:spcPct val="90000"/>
              </a:lnSpc>
              <a:spcAft>
                <a:spcPts val="600"/>
              </a:spcAft>
              <a:buFont typeface="Arial" panose="020B0604020202020204" pitchFamily="34" charset="0"/>
              <a:buChar char="•"/>
            </a:pPr>
            <a:endParaRPr lang="en-US" sz="1900" dirty="0"/>
          </a:p>
        </p:txBody>
      </p:sp>
      <p:sp>
        <p:nvSpPr>
          <p:cNvPr id="3" name="TextBox 2">
            <a:extLst>
              <a:ext uri="{FF2B5EF4-FFF2-40B4-BE49-F238E27FC236}">
                <a16:creationId xmlns:a16="http://schemas.microsoft.com/office/drawing/2014/main" id="{12ECAD2A-0317-4E11-B512-7B0D53128D47}"/>
              </a:ext>
            </a:extLst>
          </p:cNvPr>
          <p:cNvSpPr txBox="1"/>
          <p:nvPr/>
        </p:nvSpPr>
        <p:spPr>
          <a:xfrm>
            <a:off x="959917" y="2295939"/>
            <a:ext cx="9108008" cy="369332"/>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5EFE9831-F3B0-46EA-A6E0-4559AE964690}"/>
              </a:ext>
            </a:extLst>
          </p:cNvPr>
          <p:cNvSpPr txBox="1"/>
          <p:nvPr/>
        </p:nvSpPr>
        <p:spPr>
          <a:xfrm>
            <a:off x="4654296" y="5059680"/>
            <a:ext cx="6903720" cy="923330"/>
          </a:xfrm>
          <a:prstGeom prst="rect">
            <a:avLst/>
          </a:prstGeom>
          <a:noFill/>
        </p:spPr>
        <p:txBody>
          <a:bodyPr wrap="square" rtlCol="0">
            <a:spAutoFit/>
          </a:bodyPr>
          <a:lstStyle/>
          <a:p>
            <a:pPr algn="just">
              <a:buFont typeface="Arial" panose="020B0604020202020204" pitchFamily="34" charset="0"/>
              <a:buChar char="•"/>
            </a:pPr>
            <a:r>
              <a:rPr lang="en-US" b="0" i="0" dirty="0">
                <a:solidFill>
                  <a:srgbClr val="000000"/>
                </a:solidFill>
                <a:effectLst/>
                <a:latin typeface="Roboto" panose="02000000000000000000" pitchFamily="2" charset="0"/>
              </a:rPr>
              <a:t>Description lists are created with the &lt;dl&gt; tag.</a:t>
            </a:r>
          </a:p>
          <a:p>
            <a:pPr algn="just">
              <a:buFont typeface="Arial" panose="020B0604020202020204" pitchFamily="34" charset="0"/>
              <a:buChar char="•"/>
            </a:pPr>
            <a:r>
              <a:rPr lang="en-US" b="0" i="0" dirty="0">
                <a:solidFill>
                  <a:srgbClr val="000000"/>
                </a:solidFill>
                <a:effectLst/>
                <a:latin typeface="Roboto" panose="02000000000000000000" pitchFamily="2" charset="0"/>
              </a:rPr>
              <a:t>The term is placed within &lt;dt&gt;.. &lt;/dt&gt; </a:t>
            </a:r>
          </a:p>
          <a:p>
            <a:pPr algn="just">
              <a:buFont typeface="Arial" panose="020B0604020202020204" pitchFamily="34" charset="0"/>
              <a:buChar char="•"/>
            </a:pPr>
            <a:r>
              <a:rPr lang="en-US" dirty="0">
                <a:solidFill>
                  <a:srgbClr val="000000"/>
                </a:solidFill>
                <a:latin typeface="Roboto" panose="02000000000000000000" pitchFamily="2" charset="0"/>
              </a:rPr>
              <a:t>D</a:t>
            </a:r>
            <a:r>
              <a:rPr lang="en-US" b="0" i="0" dirty="0">
                <a:solidFill>
                  <a:srgbClr val="000000"/>
                </a:solidFill>
                <a:effectLst/>
                <a:latin typeface="Roboto" panose="02000000000000000000" pitchFamily="2" charset="0"/>
              </a:rPr>
              <a:t>escription is placed between &lt;dd&gt;...&lt;/dd&gt; tag.</a:t>
            </a:r>
          </a:p>
        </p:txBody>
      </p:sp>
      <p:pic>
        <p:nvPicPr>
          <p:cNvPr id="5" name="Picture 4">
            <a:extLst>
              <a:ext uri="{FF2B5EF4-FFF2-40B4-BE49-F238E27FC236}">
                <a16:creationId xmlns:a16="http://schemas.microsoft.com/office/drawing/2014/main" id="{16E3D818-F0D7-4450-91A7-DB474F9039E6}"/>
              </a:ext>
            </a:extLst>
          </p:cNvPr>
          <p:cNvPicPr>
            <a:picLocks noChangeAspect="1"/>
          </p:cNvPicPr>
          <p:nvPr/>
        </p:nvPicPr>
        <p:blipFill>
          <a:blip r:embed="rId2"/>
          <a:stretch>
            <a:fillRect/>
          </a:stretch>
        </p:blipFill>
        <p:spPr>
          <a:xfrm>
            <a:off x="4376575" y="2570885"/>
            <a:ext cx="7262975" cy="2190750"/>
          </a:xfrm>
          <a:prstGeom prst="rect">
            <a:avLst/>
          </a:prstGeom>
        </p:spPr>
      </p:pic>
    </p:spTree>
    <p:extLst>
      <p:ext uri="{BB962C8B-B14F-4D97-AF65-F5344CB8AC3E}">
        <p14:creationId xmlns:p14="http://schemas.microsoft.com/office/powerpoint/2010/main" val="13854487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a:xfrm>
            <a:off x="841248" y="548640"/>
            <a:ext cx="3600860" cy="5431536"/>
          </a:xfrm>
        </p:spPr>
        <p:txBody>
          <a:bodyPr vert="horz" lIns="91440" tIns="45720" rIns="91440" bIns="45720" rtlCol="0" anchor="ctr">
            <a:normAutofit/>
          </a:bodyPr>
          <a:lstStyle/>
          <a:p>
            <a:r>
              <a:rPr lang="en-US" sz="5400" kern="1200">
                <a:solidFill>
                  <a:schemeClr val="tx1"/>
                </a:solidFill>
                <a:latin typeface="+mj-lt"/>
                <a:ea typeface="+mj-ea"/>
                <a:cs typeface="+mj-cs"/>
              </a:rPr>
              <a:t>5.7 Quotation Element</a:t>
            </a:r>
            <a:endParaRPr lang="en-US" sz="5400" kern="1200" dirty="0">
              <a:solidFill>
                <a:schemeClr val="tx1"/>
              </a:solidFill>
              <a:latin typeface="+mj-lt"/>
              <a:ea typeface="+mj-ea"/>
              <a:cs typeface="+mj-cs"/>
            </a:endParaRPr>
          </a:p>
        </p:txBody>
      </p:sp>
      <p:sp>
        <p:nvSpPr>
          <p:cNvPr id="2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78DB43A-4194-458B-8425-55A5932D26D8}"/>
              </a:ext>
            </a:extLst>
          </p:cNvPr>
          <p:cNvSpPr txBox="1"/>
          <p:nvPr/>
        </p:nvSpPr>
        <p:spPr>
          <a:xfrm>
            <a:off x="5126418" y="552091"/>
            <a:ext cx="6224335" cy="5431536"/>
          </a:xfrm>
          <a:prstGeom prst="rect">
            <a:avLst/>
          </a:prstGeom>
        </p:spPr>
        <p:txBody>
          <a:bodyPr vert="horz" lIns="91440" tIns="45720" rIns="91440" bIns="45720" rtlCol="0" anchor="ctr">
            <a:normAutofit fontScale="92500" lnSpcReduction="10000"/>
          </a:bodyPr>
          <a:lstStyle/>
          <a:p>
            <a:pPr marL="342900" indent="-342900">
              <a:lnSpc>
                <a:spcPct val="90000"/>
              </a:lnSpc>
              <a:buFont typeface="Arial" panose="020B0604020202020204" pitchFamily="34" charset="0"/>
              <a:buChar char="•"/>
            </a:pPr>
            <a:r>
              <a:rPr lang="en-US" sz="2200" b="0" i="0" dirty="0">
                <a:effectLst/>
              </a:rPr>
              <a:t>While designing a website, we might include quotations or blocks of text from another source on our web page.  </a:t>
            </a:r>
          </a:p>
          <a:p>
            <a:pPr marL="342900" indent="-342900" algn="just">
              <a:buFont typeface="Arial" panose="020B0604020202020204" pitchFamily="34" charset="0"/>
              <a:buChar char="•"/>
            </a:pPr>
            <a:r>
              <a:rPr lang="en-US" sz="2200" dirty="0"/>
              <a:t>Visually, such quotes if included, should be identifiable. Also, the browser needs to render this appropriately. Therefore, the quotation and citation element is introduced in HTML.</a:t>
            </a:r>
          </a:p>
          <a:p>
            <a:pPr marL="342900" indent="-342900" algn="just">
              <a:buFont typeface="Arial" panose="020B0604020202020204" pitchFamily="34" charset="0"/>
              <a:buChar char="•"/>
            </a:pPr>
            <a:r>
              <a:rPr lang="en-US" sz="2200" dirty="0"/>
              <a:t>The quotation element helps to display the quotation texts with an alignment such that it looks unique and different from the remaining textual content.</a:t>
            </a:r>
          </a:p>
          <a:p>
            <a:pPr marL="342900" indent="-342900" algn="just">
              <a:buFont typeface="Arial" panose="020B0604020202020204" pitchFamily="34" charset="0"/>
              <a:buChar char="•"/>
            </a:pPr>
            <a:r>
              <a:rPr lang="en-US" sz="2200" dirty="0"/>
              <a:t>By default, the quotation element is rendered visually with indentation by the browsers.</a:t>
            </a:r>
          </a:p>
          <a:p>
            <a:pPr marL="342900" indent="-342900" algn="just">
              <a:buFont typeface="Arial" panose="020B0604020202020204" pitchFamily="34" charset="0"/>
              <a:buChar char="•"/>
            </a:pPr>
            <a:r>
              <a:rPr lang="en-US" sz="2200" dirty="0"/>
              <a:t>The quotation element also helps to include the citation, i.e., the URL from where the quote has been picked. This helps to retain the reference courtesy to the original site.</a:t>
            </a:r>
          </a:p>
          <a:p>
            <a:pPr marL="342900" indent="-342900">
              <a:lnSpc>
                <a:spcPct val="90000"/>
              </a:lnSpc>
              <a:buFont typeface="Arial" panose="020B0604020202020204" pitchFamily="34" charset="0"/>
              <a:buChar char="•"/>
            </a:pPr>
            <a:r>
              <a:rPr lang="en-US" sz="2200" dirty="0"/>
              <a:t>Quotation element is defined using </a:t>
            </a:r>
            <a:r>
              <a:rPr lang="en-US" sz="2200" b="1" dirty="0"/>
              <a:t>&lt;blockquote&gt;...&lt;/blockquote&gt; </a:t>
            </a:r>
            <a:r>
              <a:rPr lang="en-US" sz="2200" dirty="0"/>
              <a:t>tag.</a:t>
            </a:r>
            <a:br>
              <a:rPr lang="en-US" sz="2200" dirty="0"/>
            </a:br>
            <a:endParaRPr lang="en-US" sz="2200" dirty="0"/>
          </a:p>
        </p:txBody>
      </p:sp>
    </p:spTree>
    <p:extLst>
      <p:ext uri="{BB962C8B-B14F-4D97-AF65-F5344CB8AC3E}">
        <p14:creationId xmlns:p14="http://schemas.microsoft.com/office/powerpoint/2010/main" val="7047317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a:xfrm>
            <a:off x="841248" y="548640"/>
            <a:ext cx="3600860" cy="5431536"/>
          </a:xfrm>
        </p:spPr>
        <p:txBody>
          <a:bodyPr vert="horz" lIns="91440" tIns="45720" rIns="91440" bIns="45720" rtlCol="0" anchor="ctr">
            <a:normAutofit/>
          </a:bodyPr>
          <a:lstStyle/>
          <a:p>
            <a:r>
              <a:rPr lang="en-US" sz="5400" kern="1200" dirty="0">
                <a:solidFill>
                  <a:schemeClr val="tx1"/>
                </a:solidFill>
                <a:latin typeface="+mj-lt"/>
                <a:ea typeface="+mj-ea"/>
                <a:cs typeface="+mj-cs"/>
              </a:rPr>
              <a:t>5.8 Link Element</a:t>
            </a:r>
          </a:p>
        </p:txBody>
      </p:sp>
      <p:sp>
        <p:nvSpPr>
          <p:cNvPr id="2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78DB43A-4194-458B-8425-55A5932D26D8}"/>
              </a:ext>
            </a:extLst>
          </p:cNvPr>
          <p:cNvSpPr txBox="1"/>
          <p:nvPr/>
        </p:nvSpPr>
        <p:spPr>
          <a:xfrm>
            <a:off x="5126418" y="552091"/>
            <a:ext cx="6224335" cy="5431536"/>
          </a:xfrm>
          <a:prstGeom prst="rect">
            <a:avLst/>
          </a:prstGeom>
        </p:spPr>
        <p:txBody>
          <a:bodyPr vert="horz" lIns="91440" tIns="45720" rIns="91440" bIns="45720" rtlCol="0" anchor="ctr">
            <a:normAutofit fontScale="85000" lnSpcReduction="20000"/>
          </a:bodyPr>
          <a:lstStyle/>
          <a:p>
            <a:pPr>
              <a:lnSpc>
                <a:spcPct val="90000"/>
              </a:lnSpc>
            </a:pPr>
            <a:r>
              <a:rPr lang="en-US" sz="2400" b="0" i="0" dirty="0">
                <a:solidFill>
                  <a:srgbClr val="000000"/>
                </a:solidFill>
                <a:effectLst/>
              </a:rPr>
              <a:t>A website necessarily is a collection of related web pages, where each web page is typically created for a particular purpose.</a:t>
            </a:r>
          </a:p>
          <a:p>
            <a:pPr algn="just"/>
            <a:r>
              <a:rPr lang="en-US" sz="2400" b="0" i="0" dirty="0">
                <a:solidFill>
                  <a:srgbClr val="000000"/>
                </a:solidFill>
                <a:effectLst/>
              </a:rPr>
              <a:t>When developing any website:</a:t>
            </a:r>
          </a:p>
          <a:p>
            <a:pPr marL="342900" indent="-342900" algn="just">
              <a:buFont typeface="Arial" panose="020B0604020202020204" pitchFamily="34" charset="0"/>
              <a:buChar char="•"/>
            </a:pPr>
            <a:r>
              <a:rPr lang="en-US" sz="2400" b="0" i="0" dirty="0">
                <a:solidFill>
                  <a:srgbClr val="000000"/>
                </a:solidFill>
                <a:effectLst/>
              </a:rPr>
              <a:t>Each web page is necessarily coded in individual HTML files.</a:t>
            </a:r>
          </a:p>
          <a:p>
            <a:pPr marL="342900" indent="-342900" algn="just">
              <a:buFont typeface="Arial" panose="020B0604020202020204" pitchFamily="34" charset="0"/>
              <a:buChar char="•"/>
            </a:pPr>
            <a:r>
              <a:rPr lang="en-US" sz="2400" b="0" i="0" dirty="0">
                <a:solidFill>
                  <a:srgbClr val="000000"/>
                </a:solidFill>
                <a:effectLst/>
              </a:rPr>
              <a:t>To see a particular web page, the respective HTML file must be opened in a browser.</a:t>
            </a:r>
          </a:p>
          <a:p>
            <a:pPr algn="just"/>
            <a:r>
              <a:rPr lang="en-US" sz="2400" b="0" i="0" u="sng" dirty="0">
                <a:solidFill>
                  <a:srgbClr val="000000"/>
                </a:solidFill>
                <a:effectLst/>
              </a:rPr>
              <a:t>Need for link element:</a:t>
            </a:r>
          </a:p>
          <a:p>
            <a:pPr marL="342900" indent="-342900">
              <a:lnSpc>
                <a:spcPct val="90000"/>
              </a:lnSpc>
              <a:buFont typeface="Arial" panose="020B0604020202020204" pitchFamily="34" charset="0"/>
              <a:buChar char="•"/>
            </a:pPr>
            <a:r>
              <a:rPr lang="en-US" sz="2400" b="0" i="0" dirty="0">
                <a:solidFill>
                  <a:srgbClr val="000000"/>
                </a:solidFill>
                <a:effectLst/>
              </a:rPr>
              <a:t>If you are trying to access the website over a network as a regular user, then also you will not be able to view the individual web pages unless you know the exact HTML file name and path.</a:t>
            </a:r>
          </a:p>
          <a:p>
            <a:pPr>
              <a:lnSpc>
                <a:spcPct val="90000"/>
              </a:lnSpc>
            </a:pPr>
            <a:endParaRPr lang="en-US" sz="2400" b="0" i="0" dirty="0">
              <a:solidFill>
                <a:srgbClr val="000000"/>
              </a:solidFill>
              <a:effectLst/>
            </a:endParaRPr>
          </a:p>
          <a:p>
            <a:pPr algn="just"/>
            <a:r>
              <a:rPr lang="en-US" sz="2400" u="sng" dirty="0">
                <a:solidFill>
                  <a:srgbClr val="000000"/>
                </a:solidFill>
              </a:rPr>
              <a:t>A</a:t>
            </a:r>
            <a:r>
              <a:rPr lang="en-US" sz="2400" b="0" i="0" u="sng" dirty="0">
                <a:solidFill>
                  <a:srgbClr val="000000"/>
                </a:solidFill>
                <a:effectLst/>
              </a:rPr>
              <a:t>dvantages if hyperlinks are used:</a:t>
            </a:r>
          </a:p>
          <a:p>
            <a:pPr marL="342900" indent="-342900" algn="just">
              <a:buFont typeface="Arial" panose="020B0604020202020204" pitchFamily="34" charset="0"/>
              <a:buChar char="•"/>
            </a:pPr>
            <a:r>
              <a:rPr lang="en-US" sz="2400" b="0" i="0" dirty="0">
                <a:solidFill>
                  <a:srgbClr val="000000"/>
                </a:solidFill>
                <a:effectLst/>
              </a:rPr>
              <a:t>We can create connections or links between HTML documents/web pages and users can navigate from one web page to another by clicking on "hyperlinks".</a:t>
            </a:r>
          </a:p>
          <a:p>
            <a:pPr marL="342900" indent="-342900" algn="just">
              <a:buFont typeface="Arial" panose="020B0604020202020204" pitchFamily="34" charset="0"/>
              <a:buChar char="•"/>
            </a:pPr>
            <a:r>
              <a:rPr lang="en-US" sz="2400" b="0" i="0" dirty="0">
                <a:solidFill>
                  <a:srgbClr val="000000"/>
                </a:solidFill>
                <a:effectLst/>
              </a:rPr>
              <a:t>We would now feel that we have a website which is a collection of interconnected web pages.</a:t>
            </a:r>
          </a:p>
          <a:p>
            <a:pPr>
              <a:lnSpc>
                <a:spcPct val="90000"/>
              </a:lnSpc>
            </a:pPr>
            <a:br>
              <a:rPr lang="en-US" sz="2200" dirty="0"/>
            </a:br>
            <a:endParaRPr lang="en-US" sz="2200" dirty="0"/>
          </a:p>
        </p:txBody>
      </p:sp>
    </p:spTree>
    <p:extLst>
      <p:ext uri="{BB962C8B-B14F-4D97-AF65-F5344CB8AC3E}">
        <p14:creationId xmlns:p14="http://schemas.microsoft.com/office/powerpoint/2010/main" val="6879929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p:txBody>
          <a:bodyPr/>
          <a:lstStyle/>
          <a:p>
            <a:r>
              <a:rPr lang="en-US" b="1" dirty="0"/>
              <a:t>5.8.1 Anchor Tags</a:t>
            </a:r>
          </a:p>
        </p:txBody>
      </p:sp>
      <p:sp>
        <p:nvSpPr>
          <p:cNvPr id="6" name="TextBox 5">
            <a:extLst>
              <a:ext uri="{FF2B5EF4-FFF2-40B4-BE49-F238E27FC236}">
                <a16:creationId xmlns:a16="http://schemas.microsoft.com/office/drawing/2014/main" id="{10A746E1-04EB-485D-8130-13E0CC052E2F}"/>
              </a:ext>
            </a:extLst>
          </p:cNvPr>
          <p:cNvSpPr txBox="1"/>
          <p:nvPr/>
        </p:nvSpPr>
        <p:spPr>
          <a:xfrm>
            <a:off x="1009650" y="1690688"/>
            <a:ext cx="7505700" cy="369332"/>
          </a:xfrm>
          <a:prstGeom prst="rect">
            <a:avLst/>
          </a:prstGeom>
          <a:noFill/>
        </p:spPr>
        <p:txBody>
          <a:bodyPr wrap="square" rtlCol="0">
            <a:spAutoFit/>
          </a:bodyPr>
          <a:lstStyle/>
          <a:p>
            <a:r>
              <a:rPr lang="en-US" b="0" i="0" dirty="0">
                <a:solidFill>
                  <a:srgbClr val="000000"/>
                </a:solidFill>
                <a:effectLst/>
                <a:latin typeface="Roboto" panose="02000000000000000000" pitchFamily="2" charset="0"/>
              </a:rPr>
              <a:t>Link elements are defined using &lt;a&gt; .. &lt;/a&gt; tag </a:t>
            </a:r>
            <a:endParaRPr lang="en-US" dirty="0"/>
          </a:p>
        </p:txBody>
      </p:sp>
      <p:pic>
        <p:nvPicPr>
          <p:cNvPr id="4" name="Picture 3">
            <a:extLst>
              <a:ext uri="{FF2B5EF4-FFF2-40B4-BE49-F238E27FC236}">
                <a16:creationId xmlns:a16="http://schemas.microsoft.com/office/drawing/2014/main" id="{87ED17A0-947B-49C6-AAA2-6C3086BD6897}"/>
              </a:ext>
            </a:extLst>
          </p:cNvPr>
          <p:cNvPicPr>
            <a:picLocks noChangeAspect="1"/>
          </p:cNvPicPr>
          <p:nvPr/>
        </p:nvPicPr>
        <p:blipFill>
          <a:blip r:embed="rId2"/>
          <a:stretch>
            <a:fillRect/>
          </a:stretch>
        </p:blipFill>
        <p:spPr>
          <a:xfrm>
            <a:off x="3033712" y="2390775"/>
            <a:ext cx="6124575" cy="2247900"/>
          </a:xfrm>
          <a:prstGeom prst="rect">
            <a:avLst/>
          </a:prstGeom>
        </p:spPr>
      </p:pic>
    </p:spTree>
    <p:extLst>
      <p:ext uri="{BB962C8B-B14F-4D97-AF65-F5344CB8AC3E}">
        <p14:creationId xmlns:p14="http://schemas.microsoft.com/office/powerpoint/2010/main" val="14590895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p:txBody>
          <a:bodyPr/>
          <a:lstStyle/>
          <a:p>
            <a:r>
              <a:rPr lang="en-US" b="1"/>
              <a:t>5.8.1 Anchor Tags</a:t>
            </a:r>
            <a:endParaRPr lang="en-US" b="1" dirty="0"/>
          </a:p>
        </p:txBody>
      </p:sp>
      <p:sp>
        <p:nvSpPr>
          <p:cNvPr id="6" name="TextBox 5">
            <a:extLst>
              <a:ext uri="{FF2B5EF4-FFF2-40B4-BE49-F238E27FC236}">
                <a16:creationId xmlns:a16="http://schemas.microsoft.com/office/drawing/2014/main" id="{10A746E1-04EB-485D-8130-13E0CC052E2F}"/>
              </a:ext>
            </a:extLst>
          </p:cNvPr>
          <p:cNvSpPr txBox="1"/>
          <p:nvPr/>
        </p:nvSpPr>
        <p:spPr>
          <a:xfrm>
            <a:off x="838200" y="1528763"/>
            <a:ext cx="10125075" cy="5078313"/>
          </a:xfrm>
          <a:prstGeom prst="rect">
            <a:avLst/>
          </a:prstGeom>
          <a:noFill/>
        </p:spPr>
        <p:txBody>
          <a:bodyPr wrap="square" rtlCol="0">
            <a:spAutoFit/>
          </a:bodyPr>
          <a:lstStyle/>
          <a:p>
            <a:pPr algn="just"/>
            <a:r>
              <a:rPr lang="en-US" b="0" i="0">
                <a:solidFill>
                  <a:srgbClr val="000000"/>
                </a:solidFill>
                <a:effectLst/>
                <a:latin typeface="Roboto" panose="02000000000000000000" pitchFamily="2" charset="0"/>
              </a:rPr>
              <a:t>A hyperlink is a prime way in which users can navigate from one web page to another. A hyperlink can point to another web page, or website, or files, or even specific locations on the same web page.</a:t>
            </a:r>
          </a:p>
          <a:p>
            <a:pPr algn="just"/>
            <a:r>
              <a:rPr lang="en-US" b="0" i="0">
                <a:solidFill>
                  <a:srgbClr val="000000"/>
                </a:solidFill>
                <a:effectLst/>
                <a:latin typeface="Roboto" panose="02000000000000000000" pitchFamily="2" charset="0"/>
              </a:rPr>
              <a:t>Hyperlinks can be of any of the below types:</a:t>
            </a:r>
          </a:p>
          <a:p>
            <a:pPr algn="just"/>
            <a:r>
              <a:rPr lang="en-US" b="1" i="0">
                <a:solidFill>
                  <a:srgbClr val="000000"/>
                </a:solidFill>
                <a:effectLst/>
                <a:latin typeface="Roboto" panose="02000000000000000000" pitchFamily="2" charset="0"/>
              </a:rPr>
              <a:t>Text hyperlink:</a:t>
            </a:r>
            <a:endParaRPr lang="en-US" b="0" i="0">
              <a:solidFill>
                <a:srgbClr val="000000"/>
              </a:solidFill>
              <a:effectLst/>
              <a:latin typeface="Roboto" panose="02000000000000000000" pitchFamily="2" charset="0"/>
            </a:endParaRPr>
          </a:p>
          <a:p>
            <a:pPr algn="just">
              <a:buFont typeface="Arial" panose="020B0604020202020204" pitchFamily="34" charset="0"/>
              <a:buChar char="•"/>
            </a:pPr>
            <a:r>
              <a:rPr lang="en-US" b="0" i="0">
                <a:solidFill>
                  <a:srgbClr val="000000"/>
                </a:solidFill>
                <a:effectLst/>
                <a:latin typeface="Roboto" panose="02000000000000000000" pitchFamily="2" charset="0"/>
              </a:rPr>
              <a:t>A clickable text is used to take the user to another web page. Largely, we use text-based hyperlinks.</a:t>
            </a:r>
          </a:p>
          <a:p>
            <a:pPr algn="just">
              <a:buFont typeface="Arial" panose="020B0604020202020204" pitchFamily="34" charset="0"/>
              <a:buChar char="•"/>
            </a:pPr>
            <a:r>
              <a:rPr lang="en-US" b="0" i="0">
                <a:solidFill>
                  <a:srgbClr val="000000"/>
                </a:solidFill>
                <a:effectLst/>
                <a:latin typeface="Roboto" panose="02000000000000000000" pitchFamily="2" charset="0"/>
              </a:rPr>
              <a:t>This text usually appears with an underline and in a different color.</a:t>
            </a:r>
          </a:p>
          <a:p>
            <a:pPr algn="just">
              <a:buFont typeface="Arial" panose="020B0604020202020204" pitchFamily="34" charset="0"/>
              <a:buChar char="•"/>
            </a:pPr>
            <a:r>
              <a:rPr lang="en-US" b="0" i="0">
                <a:solidFill>
                  <a:srgbClr val="000000"/>
                </a:solidFill>
                <a:effectLst/>
                <a:latin typeface="Roboto" panose="02000000000000000000" pitchFamily="2" charset="0"/>
              </a:rPr>
              <a:t>This color mapping is automatically done by the browser for all text hyperlinks.</a:t>
            </a:r>
          </a:p>
          <a:p>
            <a:pPr algn="just"/>
            <a:r>
              <a:rPr lang="en-US" b="1" i="0">
                <a:solidFill>
                  <a:srgbClr val="000000"/>
                </a:solidFill>
                <a:effectLst/>
                <a:latin typeface="Roboto" panose="02000000000000000000" pitchFamily="2" charset="0"/>
              </a:rPr>
              <a:t>Image hyperlink:</a:t>
            </a:r>
            <a:endParaRPr lang="en-US" b="0" i="0">
              <a:solidFill>
                <a:srgbClr val="000000"/>
              </a:solidFill>
              <a:effectLst/>
              <a:latin typeface="Roboto" panose="02000000000000000000" pitchFamily="2" charset="0"/>
            </a:endParaRPr>
          </a:p>
          <a:p>
            <a:pPr algn="just">
              <a:buFont typeface="Arial" panose="020B0604020202020204" pitchFamily="34" charset="0"/>
              <a:buChar char="•"/>
            </a:pPr>
            <a:r>
              <a:rPr lang="en-US" b="0" i="0">
                <a:solidFill>
                  <a:srgbClr val="000000"/>
                </a:solidFill>
                <a:effectLst/>
                <a:latin typeface="Roboto" panose="02000000000000000000" pitchFamily="2" charset="0"/>
              </a:rPr>
              <a:t>A clickable image is used to take the user to another web page.</a:t>
            </a:r>
          </a:p>
          <a:p>
            <a:pPr algn="just"/>
            <a:r>
              <a:rPr lang="en-US" b="1" i="0">
                <a:solidFill>
                  <a:srgbClr val="000000"/>
                </a:solidFill>
                <a:effectLst/>
                <a:latin typeface="Roboto" panose="02000000000000000000" pitchFamily="2" charset="0"/>
              </a:rPr>
              <a:t>Bookmark hyperlink:</a:t>
            </a:r>
            <a:endParaRPr lang="en-US" b="0" i="0">
              <a:solidFill>
                <a:srgbClr val="000000"/>
              </a:solidFill>
              <a:effectLst/>
              <a:latin typeface="Roboto" panose="02000000000000000000" pitchFamily="2" charset="0"/>
            </a:endParaRPr>
          </a:p>
          <a:p>
            <a:pPr algn="just">
              <a:buFont typeface="Arial" panose="020B0604020202020204" pitchFamily="34" charset="0"/>
              <a:buChar char="•"/>
            </a:pPr>
            <a:r>
              <a:rPr lang="en-US" b="0" i="0">
                <a:solidFill>
                  <a:srgbClr val="000000"/>
                </a:solidFill>
                <a:effectLst/>
                <a:latin typeface="Roboto" panose="02000000000000000000" pitchFamily="2" charset="0"/>
              </a:rPr>
              <a:t>A clickable text/image is used to take the user to another part of the same web page.</a:t>
            </a:r>
          </a:p>
          <a:p>
            <a:pPr algn="just"/>
            <a:r>
              <a:rPr lang="en-US" b="1" i="0">
                <a:solidFill>
                  <a:srgbClr val="000000"/>
                </a:solidFill>
                <a:effectLst/>
                <a:latin typeface="Roboto" panose="02000000000000000000" pitchFamily="2" charset="0"/>
              </a:rPr>
              <a:t>Email hyperlink:</a:t>
            </a:r>
            <a:endParaRPr lang="en-US" b="0" i="0">
              <a:solidFill>
                <a:srgbClr val="000000"/>
              </a:solidFill>
              <a:effectLst/>
              <a:latin typeface="Roboto" panose="02000000000000000000" pitchFamily="2" charset="0"/>
            </a:endParaRPr>
          </a:p>
          <a:p>
            <a:pPr algn="just">
              <a:buFont typeface="Arial" panose="020B0604020202020204" pitchFamily="34" charset="0"/>
              <a:buChar char="•"/>
            </a:pPr>
            <a:r>
              <a:rPr lang="en-US" b="0" i="0">
                <a:solidFill>
                  <a:srgbClr val="000000"/>
                </a:solidFill>
                <a:effectLst/>
                <a:latin typeface="Roboto" panose="02000000000000000000" pitchFamily="2" charset="0"/>
              </a:rPr>
              <a:t>It allows users to send an email by clicking on that link.</a:t>
            </a:r>
          </a:p>
          <a:p>
            <a:pPr algn="just"/>
            <a:r>
              <a:rPr lang="en-US" b="1" i="0">
                <a:solidFill>
                  <a:srgbClr val="000000"/>
                </a:solidFill>
                <a:effectLst/>
                <a:latin typeface="Roboto" panose="02000000000000000000" pitchFamily="2" charset="0"/>
              </a:rPr>
              <a:t>Contact number hyperlink</a:t>
            </a:r>
            <a:r>
              <a:rPr lang="en-US" b="0" i="0">
                <a:solidFill>
                  <a:srgbClr val="000000"/>
                </a:solidFill>
                <a:effectLst/>
                <a:latin typeface="Roboto" panose="02000000000000000000" pitchFamily="2" charset="0"/>
              </a:rPr>
              <a:t>:</a:t>
            </a:r>
          </a:p>
          <a:p>
            <a:pPr algn="just">
              <a:buFont typeface="Arial" panose="020B0604020202020204" pitchFamily="34" charset="0"/>
              <a:buChar char="•"/>
            </a:pPr>
            <a:r>
              <a:rPr lang="en-US" b="0" i="0">
                <a:solidFill>
                  <a:srgbClr val="000000"/>
                </a:solidFill>
                <a:effectLst/>
                <a:latin typeface="Roboto" panose="02000000000000000000" pitchFamily="2" charset="0"/>
              </a:rPr>
              <a:t>It allows the user to call a number by clicking on that link.</a:t>
            </a:r>
          </a:p>
          <a:p>
            <a:endParaRPr lang="en-US" dirty="0"/>
          </a:p>
        </p:txBody>
      </p:sp>
    </p:spTree>
    <p:extLst>
      <p:ext uri="{BB962C8B-B14F-4D97-AF65-F5344CB8AC3E}">
        <p14:creationId xmlns:p14="http://schemas.microsoft.com/office/powerpoint/2010/main" val="169859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a:xfrm>
            <a:off x="638881" y="417576"/>
            <a:ext cx="10909640" cy="1249394"/>
          </a:xfrm>
        </p:spPr>
        <p:txBody>
          <a:bodyPr vert="horz" lIns="91440" tIns="45720" rIns="91440" bIns="45720" rtlCol="0" anchor="ctr">
            <a:normAutofit fontScale="90000"/>
          </a:bodyPr>
          <a:lstStyle/>
          <a:p>
            <a:pPr algn="ctr"/>
            <a:r>
              <a:rPr lang="en-US" sz="6600" b="1" kern="1200" dirty="0">
                <a:solidFill>
                  <a:schemeClr val="tx1"/>
                </a:solidFill>
                <a:latin typeface="+mj-lt"/>
                <a:ea typeface="+mj-ea"/>
                <a:cs typeface="+mj-cs"/>
              </a:rPr>
              <a:t>5.8.1 Anchor Tags Target attribute</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4927AF4-19CF-48E9-8799-13AEB9DF3D40}"/>
              </a:ext>
            </a:extLst>
          </p:cNvPr>
          <p:cNvPicPr>
            <a:picLocks noChangeAspect="1"/>
          </p:cNvPicPr>
          <p:nvPr/>
        </p:nvPicPr>
        <p:blipFill>
          <a:blip r:embed="rId2"/>
          <a:stretch>
            <a:fillRect/>
          </a:stretch>
        </p:blipFill>
        <p:spPr>
          <a:xfrm>
            <a:off x="320040" y="3011912"/>
            <a:ext cx="11548872" cy="2829472"/>
          </a:xfrm>
          <a:prstGeom prst="rect">
            <a:avLst/>
          </a:prstGeom>
        </p:spPr>
      </p:pic>
    </p:spTree>
    <p:extLst>
      <p:ext uri="{BB962C8B-B14F-4D97-AF65-F5344CB8AC3E}">
        <p14:creationId xmlns:p14="http://schemas.microsoft.com/office/powerpoint/2010/main" val="9038982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b="1" kern="1200">
                <a:solidFill>
                  <a:schemeClr val="tx1"/>
                </a:solidFill>
                <a:latin typeface="+mj-lt"/>
                <a:ea typeface="+mj-ea"/>
                <a:cs typeface="+mj-cs"/>
              </a:rPr>
              <a:t>5.9 Text Level Semantic Elements</a:t>
            </a:r>
          </a:p>
        </p:txBody>
      </p:sp>
      <p:sp>
        <p:nvSpPr>
          <p:cNvPr id="13"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E0B5D160-EA5B-43A7-832F-E3F71E0FC081}"/>
              </a:ext>
            </a:extLst>
          </p:cNvPr>
          <p:cNvGraphicFramePr>
            <a:graphicFrameLocks noGrp="1"/>
          </p:cNvGraphicFramePr>
          <p:nvPr>
            <p:extLst>
              <p:ext uri="{D42A27DB-BD31-4B8C-83A1-F6EECF244321}">
                <p14:modId xmlns:p14="http://schemas.microsoft.com/office/powerpoint/2010/main" val="697621589"/>
              </p:ext>
            </p:extLst>
          </p:nvPr>
        </p:nvGraphicFramePr>
        <p:xfrm>
          <a:off x="4654296" y="1151532"/>
          <a:ext cx="6903721" cy="4554939"/>
        </p:xfrm>
        <a:graphic>
          <a:graphicData uri="http://schemas.openxmlformats.org/drawingml/2006/table">
            <a:tbl>
              <a:tblPr/>
              <a:tblGrid>
                <a:gridCol w="1808219">
                  <a:extLst>
                    <a:ext uri="{9D8B030D-6E8A-4147-A177-3AD203B41FA5}">
                      <a16:colId xmlns:a16="http://schemas.microsoft.com/office/drawing/2014/main" val="1163848503"/>
                    </a:ext>
                  </a:extLst>
                </a:gridCol>
                <a:gridCol w="5095502">
                  <a:extLst>
                    <a:ext uri="{9D8B030D-6E8A-4147-A177-3AD203B41FA5}">
                      <a16:colId xmlns:a16="http://schemas.microsoft.com/office/drawing/2014/main" val="4072231355"/>
                    </a:ext>
                  </a:extLst>
                </a:gridCol>
              </a:tblGrid>
              <a:tr h="389917">
                <a:tc>
                  <a:txBody>
                    <a:bodyPr/>
                    <a:lstStyle/>
                    <a:p>
                      <a:pPr algn="l" fontAlgn="ctr">
                        <a:spcBef>
                          <a:spcPts val="0"/>
                        </a:spcBef>
                        <a:spcAft>
                          <a:spcPts val="0"/>
                        </a:spcAft>
                      </a:pPr>
                      <a:r>
                        <a:rPr lang="en-US" sz="1700" b="0" i="0" u="none" strike="noStrike">
                          <a:effectLst/>
                          <a:latin typeface="Arial" panose="020B0604020202020204" pitchFamily="34" charset="0"/>
                        </a:rPr>
                        <a:t>Element</a:t>
                      </a:r>
                    </a:p>
                  </a:txBody>
                  <a:tcPr marL="88617" marR="88617" marT="44309" marB="44309" anchor="ctr">
                    <a:lnL>
                      <a:noFill/>
                    </a:lnL>
                    <a:lnR>
                      <a:noFill/>
                    </a:lnR>
                    <a:lnT>
                      <a:noFill/>
                    </a:lnT>
                    <a:lnB>
                      <a:noFill/>
                    </a:lnB>
                    <a:solidFill>
                      <a:srgbClr val="FAFAFA"/>
                    </a:solidFill>
                  </a:tcPr>
                </a:tc>
                <a:tc>
                  <a:txBody>
                    <a:bodyPr/>
                    <a:lstStyle/>
                    <a:p>
                      <a:pPr algn="l" fontAlgn="ctr">
                        <a:spcBef>
                          <a:spcPts val="0"/>
                        </a:spcBef>
                        <a:spcAft>
                          <a:spcPts val="0"/>
                        </a:spcAft>
                      </a:pPr>
                      <a:r>
                        <a:rPr lang="en-US" sz="1700" b="0" i="0" u="none" strike="noStrike">
                          <a:effectLst/>
                          <a:latin typeface="Arial" panose="020B0604020202020204" pitchFamily="34" charset="0"/>
                        </a:rPr>
                        <a:t>Description</a:t>
                      </a:r>
                    </a:p>
                  </a:txBody>
                  <a:tcPr marL="88617" marR="88617" marT="44309" marB="44309" anchor="ctr">
                    <a:lnL>
                      <a:noFill/>
                    </a:lnL>
                    <a:lnR>
                      <a:noFill/>
                    </a:lnR>
                    <a:lnT>
                      <a:noFill/>
                    </a:lnT>
                    <a:lnB>
                      <a:noFill/>
                    </a:lnB>
                    <a:solidFill>
                      <a:srgbClr val="FAFAFA"/>
                    </a:solidFill>
                  </a:tcPr>
                </a:tc>
                <a:extLst>
                  <a:ext uri="{0D108BD9-81ED-4DB2-BD59-A6C34878D82A}">
                    <a16:rowId xmlns:a16="http://schemas.microsoft.com/office/drawing/2014/main" val="1331176291"/>
                  </a:ext>
                </a:extLst>
              </a:tr>
              <a:tr h="389917">
                <a:tc>
                  <a:txBody>
                    <a:bodyPr/>
                    <a:lstStyle/>
                    <a:p>
                      <a:pPr algn="l" fontAlgn="ctr">
                        <a:spcBef>
                          <a:spcPts val="0"/>
                        </a:spcBef>
                        <a:spcAft>
                          <a:spcPts val="0"/>
                        </a:spcAft>
                      </a:pPr>
                      <a:r>
                        <a:rPr lang="en-US" sz="1700" b="0" i="0" u="none" strike="noStrike">
                          <a:effectLst/>
                          <a:latin typeface="Arial" panose="020B0604020202020204" pitchFamily="34" charset="0"/>
                        </a:rPr>
                        <a:t>abbr</a:t>
                      </a:r>
                    </a:p>
                  </a:txBody>
                  <a:tcPr marL="88617" marR="88617" marT="44309" marB="44309" anchor="ctr">
                    <a:lnL>
                      <a:noFill/>
                    </a:lnL>
                    <a:lnR>
                      <a:noFill/>
                    </a:lnR>
                    <a:lnT>
                      <a:noFill/>
                    </a:lnT>
                    <a:lnB>
                      <a:noFill/>
                    </a:lnB>
                    <a:solidFill>
                      <a:srgbClr val="FAFAFA"/>
                    </a:solidFill>
                  </a:tcPr>
                </a:tc>
                <a:tc>
                  <a:txBody>
                    <a:bodyPr/>
                    <a:lstStyle/>
                    <a:p>
                      <a:pPr algn="l" fontAlgn="ctr">
                        <a:spcBef>
                          <a:spcPts val="0"/>
                        </a:spcBef>
                        <a:spcAft>
                          <a:spcPts val="0"/>
                        </a:spcAft>
                      </a:pPr>
                      <a:r>
                        <a:rPr lang="en-US" sz="1700" b="0" i="0" u="none" strike="noStrike">
                          <a:effectLst/>
                          <a:latin typeface="Arial" panose="020B0604020202020204" pitchFamily="34" charset="0"/>
                        </a:rPr>
                        <a:t>Defines abbreviation or acronym</a:t>
                      </a:r>
                    </a:p>
                  </a:txBody>
                  <a:tcPr marL="88617" marR="88617" marT="44309" marB="44309" anchor="ctr">
                    <a:lnL>
                      <a:noFill/>
                    </a:lnL>
                    <a:lnR>
                      <a:noFill/>
                    </a:lnR>
                    <a:lnT>
                      <a:noFill/>
                    </a:lnT>
                    <a:lnB>
                      <a:noFill/>
                    </a:lnB>
                    <a:solidFill>
                      <a:srgbClr val="FAFAFA"/>
                    </a:solidFill>
                  </a:tcPr>
                </a:tc>
                <a:extLst>
                  <a:ext uri="{0D108BD9-81ED-4DB2-BD59-A6C34878D82A}">
                    <a16:rowId xmlns:a16="http://schemas.microsoft.com/office/drawing/2014/main" val="86815849"/>
                  </a:ext>
                </a:extLst>
              </a:tr>
              <a:tr h="655769">
                <a:tc>
                  <a:txBody>
                    <a:bodyPr/>
                    <a:lstStyle/>
                    <a:p>
                      <a:pPr algn="l" fontAlgn="ctr">
                        <a:spcBef>
                          <a:spcPts val="0"/>
                        </a:spcBef>
                        <a:spcAft>
                          <a:spcPts val="0"/>
                        </a:spcAft>
                      </a:pPr>
                      <a:r>
                        <a:rPr lang="en-US" sz="1700" b="0" i="0" u="none" strike="noStrike">
                          <a:effectLst/>
                          <a:latin typeface="Arial" panose="020B0604020202020204" pitchFamily="34" charset="0"/>
                        </a:rPr>
                        <a:t>q</a:t>
                      </a:r>
                    </a:p>
                  </a:txBody>
                  <a:tcPr marL="88617" marR="88617" marT="44309" marB="44309" anchor="ctr">
                    <a:lnL>
                      <a:noFill/>
                    </a:lnL>
                    <a:lnR>
                      <a:noFill/>
                    </a:lnR>
                    <a:lnT>
                      <a:noFill/>
                    </a:lnT>
                    <a:lnB>
                      <a:noFill/>
                    </a:lnB>
                    <a:solidFill>
                      <a:srgbClr val="FAFAFA"/>
                    </a:solidFill>
                  </a:tcPr>
                </a:tc>
                <a:tc>
                  <a:txBody>
                    <a:bodyPr/>
                    <a:lstStyle/>
                    <a:p>
                      <a:pPr algn="l" fontAlgn="ctr">
                        <a:spcBef>
                          <a:spcPts val="0"/>
                        </a:spcBef>
                        <a:spcAft>
                          <a:spcPts val="0"/>
                        </a:spcAft>
                      </a:pPr>
                      <a:r>
                        <a:rPr lang="en-US" sz="1700" b="0" i="0" u="none" strike="noStrike">
                          <a:effectLst/>
                          <a:latin typeface="Arial" panose="020B0604020202020204" pitchFamily="34" charset="0"/>
                        </a:rPr>
                        <a:t>Represents text quoted from another source by adding quotation mark (" ")</a:t>
                      </a:r>
                    </a:p>
                  </a:txBody>
                  <a:tcPr marL="88617" marR="88617" marT="44309" marB="44309" anchor="ctr">
                    <a:lnL>
                      <a:noFill/>
                    </a:lnL>
                    <a:lnR>
                      <a:noFill/>
                    </a:lnR>
                    <a:lnT>
                      <a:noFill/>
                    </a:lnT>
                    <a:lnB>
                      <a:noFill/>
                    </a:lnB>
                    <a:solidFill>
                      <a:srgbClr val="FAFAFA"/>
                    </a:solidFill>
                  </a:tcPr>
                </a:tc>
                <a:extLst>
                  <a:ext uri="{0D108BD9-81ED-4DB2-BD59-A6C34878D82A}">
                    <a16:rowId xmlns:a16="http://schemas.microsoft.com/office/drawing/2014/main" val="1417181184"/>
                  </a:ext>
                </a:extLst>
              </a:tr>
              <a:tr h="389917">
                <a:tc>
                  <a:txBody>
                    <a:bodyPr/>
                    <a:lstStyle/>
                    <a:p>
                      <a:pPr algn="l" fontAlgn="ctr">
                        <a:spcBef>
                          <a:spcPts val="0"/>
                        </a:spcBef>
                        <a:spcAft>
                          <a:spcPts val="0"/>
                        </a:spcAft>
                      </a:pPr>
                      <a:r>
                        <a:rPr lang="en-US" sz="1700" b="0" i="0" u="none" strike="noStrike">
                          <a:effectLst/>
                          <a:latin typeface="Arial" panose="020B0604020202020204" pitchFamily="34" charset="0"/>
                        </a:rPr>
                        <a:t>small</a:t>
                      </a:r>
                    </a:p>
                  </a:txBody>
                  <a:tcPr marL="88617" marR="88617" marT="44309" marB="44309" anchor="ctr">
                    <a:lnL>
                      <a:noFill/>
                    </a:lnL>
                    <a:lnR>
                      <a:noFill/>
                    </a:lnR>
                    <a:lnT>
                      <a:noFill/>
                    </a:lnT>
                    <a:lnB>
                      <a:noFill/>
                    </a:lnB>
                    <a:solidFill>
                      <a:srgbClr val="FAFAFA"/>
                    </a:solidFill>
                  </a:tcPr>
                </a:tc>
                <a:tc>
                  <a:txBody>
                    <a:bodyPr/>
                    <a:lstStyle/>
                    <a:p>
                      <a:pPr algn="l" fontAlgn="ctr">
                        <a:spcBef>
                          <a:spcPts val="0"/>
                        </a:spcBef>
                        <a:spcAft>
                          <a:spcPts val="0"/>
                        </a:spcAft>
                      </a:pPr>
                      <a:r>
                        <a:rPr lang="en-US" sz="1700" b="0" i="0" u="none" strike="noStrike">
                          <a:effectLst/>
                          <a:latin typeface="Arial" panose="020B0604020202020204" pitchFamily="34" charset="0"/>
                        </a:rPr>
                        <a:t>Displays text in relatively smaller font-size</a:t>
                      </a:r>
                    </a:p>
                  </a:txBody>
                  <a:tcPr marL="88617" marR="88617" marT="44309" marB="44309" anchor="ctr">
                    <a:lnL>
                      <a:noFill/>
                    </a:lnL>
                    <a:lnR>
                      <a:noFill/>
                    </a:lnR>
                    <a:lnT>
                      <a:noFill/>
                    </a:lnT>
                    <a:lnB>
                      <a:noFill/>
                    </a:lnB>
                    <a:solidFill>
                      <a:srgbClr val="FAFAFA"/>
                    </a:solidFill>
                  </a:tcPr>
                </a:tc>
                <a:extLst>
                  <a:ext uri="{0D108BD9-81ED-4DB2-BD59-A6C34878D82A}">
                    <a16:rowId xmlns:a16="http://schemas.microsoft.com/office/drawing/2014/main" val="1848403501"/>
                  </a:ext>
                </a:extLst>
              </a:tr>
              <a:tr h="389917">
                <a:tc>
                  <a:txBody>
                    <a:bodyPr/>
                    <a:lstStyle/>
                    <a:p>
                      <a:pPr algn="l" fontAlgn="ctr">
                        <a:spcBef>
                          <a:spcPts val="0"/>
                        </a:spcBef>
                        <a:spcAft>
                          <a:spcPts val="0"/>
                        </a:spcAft>
                      </a:pPr>
                      <a:r>
                        <a:rPr lang="en-US" sz="1700" b="0" i="0" u="none" strike="noStrike">
                          <a:effectLst/>
                          <a:latin typeface="Arial" panose="020B0604020202020204" pitchFamily="34" charset="0"/>
                        </a:rPr>
                        <a:t>mark</a:t>
                      </a:r>
                    </a:p>
                  </a:txBody>
                  <a:tcPr marL="88617" marR="88617" marT="44309" marB="44309" anchor="ctr">
                    <a:lnL>
                      <a:noFill/>
                    </a:lnL>
                    <a:lnR>
                      <a:noFill/>
                    </a:lnR>
                    <a:lnT>
                      <a:noFill/>
                    </a:lnT>
                    <a:lnB>
                      <a:noFill/>
                    </a:lnB>
                    <a:solidFill>
                      <a:srgbClr val="FAFAFA"/>
                    </a:solidFill>
                  </a:tcPr>
                </a:tc>
                <a:tc>
                  <a:txBody>
                    <a:bodyPr/>
                    <a:lstStyle/>
                    <a:p>
                      <a:pPr algn="l" fontAlgn="ctr">
                        <a:spcBef>
                          <a:spcPts val="0"/>
                        </a:spcBef>
                        <a:spcAft>
                          <a:spcPts val="0"/>
                        </a:spcAft>
                      </a:pPr>
                      <a:r>
                        <a:rPr lang="en-US" sz="1700" b="0" i="0" u="none" strike="noStrike">
                          <a:effectLst/>
                          <a:latin typeface="Arial" panose="020B0604020202020204" pitchFamily="34" charset="0"/>
                        </a:rPr>
                        <a:t>Highlights text</a:t>
                      </a:r>
                    </a:p>
                  </a:txBody>
                  <a:tcPr marL="88617" marR="88617" marT="44309" marB="44309" anchor="ctr">
                    <a:lnL>
                      <a:noFill/>
                    </a:lnL>
                    <a:lnR>
                      <a:noFill/>
                    </a:lnR>
                    <a:lnT>
                      <a:noFill/>
                    </a:lnT>
                    <a:lnB>
                      <a:noFill/>
                    </a:lnB>
                    <a:solidFill>
                      <a:srgbClr val="FAFAFA"/>
                    </a:solidFill>
                  </a:tcPr>
                </a:tc>
                <a:extLst>
                  <a:ext uri="{0D108BD9-81ED-4DB2-BD59-A6C34878D82A}">
                    <a16:rowId xmlns:a16="http://schemas.microsoft.com/office/drawing/2014/main" val="975832543"/>
                  </a:ext>
                </a:extLst>
              </a:tr>
              <a:tr h="389917">
                <a:tc>
                  <a:txBody>
                    <a:bodyPr/>
                    <a:lstStyle/>
                    <a:p>
                      <a:pPr algn="l" fontAlgn="ctr">
                        <a:spcBef>
                          <a:spcPts val="0"/>
                        </a:spcBef>
                        <a:spcAft>
                          <a:spcPts val="0"/>
                        </a:spcAft>
                      </a:pPr>
                      <a:r>
                        <a:rPr lang="en-US" sz="1700" b="0" i="0" u="none" strike="noStrike">
                          <a:effectLst/>
                          <a:latin typeface="Arial" panose="020B0604020202020204" pitchFamily="34" charset="0"/>
                        </a:rPr>
                        <a:t>strong</a:t>
                      </a:r>
                    </a:p>
                  </a:txBody>
                  <a:tcPr marL="88617" marR="88617" marT="44309" marB="44309" anchor="ctr">
                    <a:lnL>
                      <a:noFill/>
                    </a:lnL>
                    <a:lnR>
                      <a:noFill/>
                    </a:lnR>
                    <a:lnT>
                      <a:noFill/>
                    </a:lnT>
                    <a:lnB>
                      <a:noFill/>
                    </a:lnB>
                    <a:solidFill>
                      <a:srgbClr val="FAFAFA"/>
                    </a:solidFill>
                  </a:tcPr>
                </a:tc>
                <a:tc>
                  <a:txBody>
                    <a:bodyPr/>
                    <a:lstStyle/>
                    <a:p>
                      <a:pPr algn="l" fontAlgn="ctr">
                        <a:spcBef>
                          <a:spcPts val="0"/>
                        </a:spcBef>
                        <a:spcAft>
                          <a:spcPts val="0"/>
                        </a:spcAft>
                      </a:pPr>
                      <a:r>
                        <a:rPr lang="en-US" sz="1700" b="0" i="0" u="none" strike="noStrike">
                          <a:effectLst/>
                          <a:latin typeface="Arial" panose="020B0604020202020204" pitchFamily="34" charset="0"/>
                        </a:rPr>
                        <a:t>Displays text in bold</a:t>
                      </a:r>
                    </a:p>
                  </a:txBody>
                  <a:tcPr marL="88617" marR="88617" marT="44309" marB="44309" anchor="ctr">
                    <a:lnL>
                      <a:noFill/>
                    </a:lnL>
                    <a:lnR>
                      <a:noFill/>
                    </a:lnR>
                    <a:lnT>
                      <a:noFill/>
                    </a:lnT>
                    <a:lnB>
                      <a:noFill/>
                    </a:lnB>
                    <a:solidFill>
                      <a:srgbClr val="FAFAFA"/>
                    </a:solidFill>
                  </a:tcPr>
                </a:tc>
                <a:extLst>
                  <a:ext uri="{0D108BD9-81ED-4DB2-BD59-A6C34878D82A}">
                    <a16:rowId xmlns:a16="http://schemas.microsoft.com/office/drawing/2014/main" val="2190291830"/>
                  </a:ext>
                </a:extLst>
              </a:tr>
              <a:tr h="389917">
                <a:tc>
                  <a:txBody>
                    <a:bodyPr/>
                    <a:lstStyle/>
                    <a:p>
                      <a:pPr algn="l" fontAlgn="ctr">
                        <a:spcBef>
                          <a:spcPts val="0"/>
                        </a:spcBef>
                        <a:spcAft>
                          <a:spcPts val="0"/>
                        </a:spcAft>
                      </a:pPr>
                      <a:r>
                        <a:rPr lang="en-US" sz="1700" b="0" i="0" u="none" strike="noStrike">
                          <a:effectLst/>
                          <a:latin typeface="Arial" panose="020B0604020202020204" pitchFamily="34" charset="0"/>
                        </a:rPr>
                        <a:t>em</a:t>
                      </a:r>
                    </a:p>
                  </a:txBody>
                  <a:tcPr marL="88617" marR="88617" marT="44309" marB="44309" anchor="ctr">
                    <a:lnL>
                      <a:noFill/>
                    </a:lnL>
                    <a:lnR>
                      <a:noFill/>
                    </a:lnR>
                    <a:lnT>
                      <a:noFill/>
                    </a:lnT>
                    <a:lnB>
                      <a:noFill/>
                    </a:lnB>
                    <a:solidFill>
                      <a:srgbClr val="FAFAFA"/>
                    </a:solidFill>
                  </a:tcPr>
                </a:tc>
                <a:tc>
                  <a:txBody>
                    <a:bodyPr/>
                    <a:lstStyle/>
                    <a:p>
                      <a:pPr algn="l" fontAlgn="ctr">
                        <a:spcBef>
                          <a:spcPts val="0"/>
                        </a:spcBef>
                        <a:spcAft>
                          <a:spcPts val="0"/>
                        </a:spcAft>
                      </a:pPr>
                      <a:r>
                        <a:rPr lang="en-US" sz="1700" b="0" i="0" u="none" strike="noStrike">
                          <a:effectLst/>
                          <a:latin typeface="Arial" panose="020B0604020202020204" pitchFamily="34" charset="0"/>
                        </a:rPr>
                        <a:t>Displays text in the italic or emphasized format</a:t>
                      </a:r>
                    </a:p>
                  </a:txBody>
                  <a:tcPr marL="88617" marR="88617" marT="44309" marB="44309" anchor="ctr">
                    <a:lnL>
                      <a:noFill/>
                    </a:lnL>
                    <a:lnR>
                      <a:noFill/>
                    </a:lnR>
                    <a:lnT>
                      <a:noFill/>
                    </a:lnT>
                    <a:lnB>
                      <a:noFill/>
                    </a:lnB>
                    <a:solidFill>
                      <a:srgbClr val="FAFAFA"/>
                    </a:solidFill>
                  </a:tcPr>
                </a:tc>
                <a:extLst>
                  <a:ext uri="{0D108BD9-81ED-4DB2-BD59-A6C34878D82A}">
                    <a16:rowId xmlns:a16="http://schemas.microsoft.com/office/drawing/2014/main" val="8065905"/>
                  </a:ext>
                </a:extLst>
              </a:tr>
              <a:tr h="389917">
                <a:tc>
                  <a:txBody>
                    <a:bodyPr/>
                    <a:lstStyle/>
                    <a:p>
                      <a:pPr algn="l" fontAlgn="ctr">
                        <a:spcBef>
                          <a:spcPts val="0"/>
                        </a:spcBef>
                        <a:spcAft>
                          <a:spcPts val="0"/>
                        </a:spcAft>
                      </a:pPr>
                      <a:r>
                        <a:rPr lang="en-US" sz="1700" b="0" i="0" u="none" strike="noStrike">
                          <a:effectLst/>
                          <a:latin typeface="Arial" panose="020B0604020202020204" pitchFamily="34" charset="0"/>
                        </a:rPr>
                        <a:t>sub</a:t>
                      </a:r>
                    </a:p>
                  </a:txBody>
                  <a:tcPr marL="88617" marR="88617" marT="44309" marB="44309" anchor="ctr">
                    <a:lnL>
                      <a:noFill/>
                    </a:lnL>
                    <a:lnR>
                      <a:noFill/>
                    </a:lnR>
                    <a:lnT>
                      <a:noFill/>
                    </a:lnT>
                    <a:lnB>
                      <a:noFill/>
                    </a:lnB>
                    <a:solidFill>
                      <a:srgbClr val="FAFAFA"/>
                    </a:solidFill>
                  </a:tcPr>
                </a:tc>
                <a:tc>
                  <a:txBody>
                    <a:bodyPr/>
                    <a:lstStyle/>
                    <a:p>
                      <a:pPr algn="l" fontAlgn="ctr">
                        <a:spcBef>
                          <a:spcPts val="0"/>
                        </a:spcBef>
                        <a:spcAft>
                          <a:spcPts val="0"/>
                        </a:spcAft>
                      </a:pPr>
                      <a:r>
                        <a:rPr lang="en-US" sz="1700" b="0" i="0" u="none" strike="noStrike">
                          <a:effectLst/>
                          <a:latin typeface="Arial" panose="020B0604020202020204" pitchFamily="34" charset="0"/>
                        </a:rPr>
                        <a:t>Displays text as subscript</a:t>
                      </a:r>
                    </a:p>
                  </a:txBody>
                  <a:tcPr marL="88617" marR="88617" marT="44309" marB="44309" anchor="ctr">
                    <a:lnL>
                      <a:noFill/>
                    </a:lnL>
                    <a:lnR>
                      <a:noFill/>
                    </a:lnR>
                    <a:lnT>
                      <a:noFill/>
                    </a:lnT>
                    <a:lnB>
                      <a:noFill/>
                    </a:lnB>
                    <a:solidFill>
                      <a:srgbClr val="FAFAFA"/>
                    </a:solidFill>
                  </a:tcPr>
                </a:tc>
                <a:extLst>
                  <a:ext uri="{0D108BD9-81ED-4DB2-BD59-A6C34878D82A}">
                    <a16:rowId xmlns:a16="http://schemas.microsoft.com/office/drawing/2014/main" val="3049881647"/>
                  </a:ext>
                </a:extLst>
              </a:tr>
              <a:tr h="389917">
                <a:tc>
                  <a:txBody>
                    <a:bodyPr/>
                    <a:lstStyle/>
                    <a:p>
                      <a:pPr algn="l" fontAlgn="ctr">
                        <a:spcBef>
                          <a:spcPts val="0"/>
                        </a:spcBef>
                        <a:spcAft>
                          <a:spcPts val="0"/>
                        </a:spcAft>
                      </a:pPr>
                      <a:r>
                        <a:rPr lang="en-US" sz="1700" b="0" i="0" u="none" strike="noStrike">
                          <a:effectLst/>
                          <a:latin typeface="Arial" panose="020B0604020202020204" pitchFamily="34" charset="0"/>
                        </a:rPr>
                        <a:t>sup</a:t>
                      </a:r>
                    </a:p>
                  </a:txBody>
                  <a:tcPr marL="88617" marR="88617" marT="44309" marB="44309" anchor="ctr">
                    <a:lnL>
                      <a:noFill/>
                    </a:lnL>
                    <a:lnR>
                      <a:noFill/>
                    </a:lnR>
                    <a:lnT>
                      <a:noFill/>
                    </a:lnT>
                    <a:lnB>
                      <a:noFill/>
                    </a:lnB>
                    <a:solidFill>
                      <a:srgbClr val="FAFAFA"/>
                    </a:solidFill>
                  </a:tcPr>
                </a:tc>
                <a:tc>
                  <a:txBody>
                    <a:bodyPr/>
                    <a:lstStyle/>
                    <a:p>
                      <a:pPr algn="l" fontAlgn="ctr">
                        <a:spcBef>
                          <a:spcPts val="0"/>
                        </a:spcBef>
                        <a:spcAft>
                          <a:spcPts val="0"/>
                        </a:spcAft>
                      </a:pPr>
                      <a:r>
                        <a:rPr lang="en-US" sz="1700" b="0" i="0" u="none" strike="noStrike">
                          <a:effectLst/>
                          <a:latin typeface="Arial" panose="020B0604020202020204" pitchFamily="34" charset="0"/>
                        </a:rPr>
                        <a:t>Displays text as superscript</a:t>
                      </a:r>
                    </a:p>
                  </a:txBody>
                  <a:tcPr marL="88617" marR="88617" marT="44309" marB="44309" anchor="ctr">
                    <a:lnL>
                      <a:noFill/>
                    </a:lnL>
                    <a:lnR>
                      <a:noFill/>
                    </a:lnR>
                    <a:lnT>
                      <a:noFill/>
                    </a:lnT>
                    <a:lnB>
                      <a:noFill/>
                    </a:lnB>
                    <a:solidFill>
                      <a:srgbClr val="FAFAFA"/>
                    </a:solidFill>
                  </a:tcPr>
                </a:tc>
                <a:extLst>
                  <a:ext uri="{0D108BD9-81ED-4DB2-BD59-A6C34878D82A}">
                    <a16:rowId xmlns:a16="http://schemas.microsoft.com/office/drawing/2014/main" val="216262236"/>
                  </a:ext>
                </a:extLst>
              </a:tr>
              <a:tr h="389917">
                <a:tc>
                  <a:txBody>
                    <a:bodyPr/>
                    <a:lstStyle/>
                    <a:p>
                      <a:pPr algn="l" fontAlgn="ctr">
                        <a:spcBef>
                          <a:spcPts val="0"/>
                        </a:spcBef>
                        <a:spcAft>
                          <a:spcPts val="0"/>
                        </a:spcAft>
                      </a:pPr>
                      <a:r>
                        <a:rPr lang="en-US" sz="1700" b="0" i="0" u="none" strike="noStrike">
                          <a:effectLst/>
                          <a:latin typeface="Arial" panose="020B0604020202020204" pitchFamily="34" charset="0"/>
                        </a:rPr>
                        <a:t>span</a:t>
                      </a:r>
                    </a:p>
                  </a:txBody>
                  <a:tcPr marL="88617" marR="88617" marT="44309" marB="44309" anchor="ctr">
                    <a:lnL>
                      <a:noFill/>
                    </a:lnL>
                    <a:lnR>
                      <a:noFill/>
                    </a:lnR>
                    <a:lnT>
                      <a:noFill/>
                    </a:lnT>
                    <a:lnB>
                      <a:noFill/>
                    </a:lnB>
                    <a:solidFill>
                      <a:srgbClr val="FAFAFA"/>
                    </a:solidFill>
                  </a:tcPr>
                </a:tc>
                <a:tc>
                  <a:txBody>
                    <a:bodyPr/>
                    <a:lstStyle/>
                    <a:p>
                      <a:pPr algn="l" fontAlgn="ctr">
                        <a:spcBef>
                          <a:spcPts val="0"/>
                        </a:spcBef>
                        <a:spcAft>
                          <a:spcPts val="0"/>
                        </a:spcAft>
                      </a:pPr>
                      <a:r>
                        <a:rPr lang="en-US" sz="1700" b="0" i="0" u="none" strike="noStrike">
                          <a:effectLst/>
                          <a:latin typeface="Arial" panose="020B0604020202020204" pitchFamily="34" charset="0"/>
                        </a:rPr>
                        <a:t>Provides styling to text</a:t>
                      </a:r>
                    </a:p>
                  </a:txBody>
                  <a:tcPr marL="88617" marR="88617" marT="44309" marB="44309" anchor="ctr">
                    <a:lnL>
                      <a:noFill/>
                    </a:lnL>
                    <a:lnR>
                      <a:noFill/>
                    </a:lnR>
                    <a:lnT>
                      <a:noFill/>
                    </a:lnT>
                    <a:lnB>
                      <a:noFill/>
                    </a:lnB>
                    <a:solidFill>
                      <a:srgbClr val="FAFAFA"/>
                    </a:solidFill>
                  </a:tcPr>
                </a:tc>
                <a:extLst>
                  <a:ext uri="{0D108BD9-81ED-4DB2-BD59-A6C34878D82A}">
                    <a16:rowId xmlns:a16="http://schemas.microsoft.com/office/drawing/2014/main" val="1347455909"/>
                  </a:ext>
                </a:extLst>
              </a:tr>
              <a:tr h="389917">
                <a:tc>
                  <a:txBody>
                    <a:bodyPr/>
                    <a:lstStyle/>
                    <a:p>
                      <a:pPr algn="l" fontAlgn="ctr">
                        <a:spcBef>
                          <a:spcPts val="0"/>
                        </a:spcBef>
                        <a:spcAft>
                          <a:spcPts val="0"/>
                        </a:spcAft>
                      </a:pPr>
                      <a:r>
                        <a:rPr lang="en-US" sz="1700" b="0" i="0" u="none" strike="noStrike">
                          <a:effectLst/>
                          <a:latin typeface="Arial" panose="020B0604020202020204" pitchFamily="34" charset="0"/>
                        </a:rPr>
                        <a:t>br</a:t>
                      </a:r>
                    </a:p>
                  </a:txBody>
                  <a:tcPr marL="88617" marR="88617" marT="44309" marB="44309" anchor="ctr">
                    <a:lnL>
                      <a:noFill/>
                    </a:lnL>
                    <a:lnR>
                      <a:noFill/>
                    </a:lnR>
                    <a:lnT>
                      <a:noFill/>
                    </a:lnT>
                    <a:lnB>
                      <a:noFill/>
                    </a:lnB>
                    <a:solidFill>
                      <a:srgbClr val="FAFAFA"/>
                    </a:solidFill>
                  </a:tcPr>
                </a:tc>
                <a:tc>
                  <a:txBody>
                    <a:bodyPr/>
                    <a:lstStyle/>
                    <a:p>
                      <a:pPr algn="l" fontAlgn="ctr">
                        <a:spcBef>
                          <a:spcPts val="0"/>
                        </a:spcBef>
                        <a:spcAft>
                          <a:spcPts val="0"/>
                        </a:spcAft>
                      </a:pPr>
                      <a:r>
                        <a:rPr lang="en-US" sz="1700" b="0" i="0" u="none" strike="noStrike">
                          <a:effectLst/>
                          <a:latin typeface="Arial" panose="020B0604020202020204" pitchFamily="34" charset="0"/>
                        </a:rPr>
                        <a:t>Breaks line of text</a:t>
                      </a:r>
                    </a:p>
                  </a:txBody>
                  <a:tcPr marL="88617" marR="88617" marT="44309" marB="44309" anchor="ctr">
                    <a:lnL>
                      <a:noFill/>
                    </a:lnL>
                    <a:lnR>
                      <a:noFill/>
                    </a:lnR>
                    <a:lnT>
                      <a:noFill/>
                    </a:lnT>
                    <a:lnB>
                      <a:noFill/>
                    </a:lnB>
                    <a:solidFill>
                      <a:srgbClr val="FAFAFA"/>
                    </a:solidFill>
                  </a:tcPr>
                </a:tc>
                <a:extLst>
                  <a:ext uri="{0D108BD9-81ED-4DB2-BD59-A6C34878D82A}">
                    <a16:rowId xmlns:a16="http://schemas.microsoft.com/office/drawing/2014/main" val="2538892596"/>
                  </a:ext>
                </a:extLst>
              </a:tr>
            </a:tbl>
          </a:graphicData>
        </a:graphic>
      </p:graphicFrame>
    </p:spTree>
    <p:extLst>
      <p:ext uri="{BB962C8B-B14F-4D97-AF65-F5344CB8AC3E}">
        <p14:creationId xmlns:p14="http://schemas.microsoft.com/office/powerpoint/2010/main" val="466642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p:txBody>
          <a:bodyPr/>
          <a:lstStyle/>
          <a:p>
            <a:r>
              <a:rPr lang="en-US" dirty="0"/>
              <a:t>2. Full Stack Application</a:t>
            </a:r>
          </a:p>
        </p:txBody>
      </p:sp>
      <p:sp>
        <p:nvSpPr>
          <p:cNvPr id="3" name="Content Placeholder 2">
            <a:extLst>
              <a:ext uri="{FF2B5EF4-FFF2-40B4-BE49-F238E27FC236}">
                <a16:creationId xmlns:a16="http://schemas.microsoft.com/office/drawing/2014/main" id="{C2651100-F735-4EE9-BA76-B46516F5E482}"/>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DB4555FB-7482-467C-B53E-5E1895264F21}"/>
              </a:ext>
            </a:extLst>
          </p:cNvPr>
          <p:cNvPicPr>
            <a:picLocks noChangeAspect="1"/>
          </p:cNvPicPr>
          <p:nvPr/>
        </p:nvPicPr>
        <p:blipFill>
          <a:blip r:embed="rId2"/>
          <a:stretch>
            <a:fillRect/>
          </a:stretch>
        </p:blipFill>
        <p:spPr>
          <a:xfrm>
            <a:off x="365760" y="1578207"/>
            <a:ext cx="10841037" cy="4961298"/>
          </a:xfrm>
          <a:prstGeom prst="rect">
            <a:avLst/>
          </a:prstGeom>
        </p:spPr>
      </p:pic>
    </p:spTree>
    <p:extLst>
      <p:ext uri="{BB962C8B-B14F-4D97-AF65-F5344CB8AC3E}">
        <p14:creationId xmlns:p14="http://schemas.microsoft.com/office/powerpoint/2010/main" val="1232472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1" dirty="0"/>
              <a:t>5.10 Character Entities</a:t>
            </a:r>
          </a:p>
        </p:txBody>
      </p:sp>
      <p:sp>
        <p:nvSpPr>
          <p:cNvPr id="8" name="TextBox 7">
            <a:extLst>
              <a:ext uri="{FF2B5EF4-FFF2-40B4-BE49-F238E27FC236}">
                <a16:creationId xmlns:a16="http://schemas.microsoft.com/office/drawing/2014/main" id="{E52B5D10-2D71-46DD-8707-73B5D386A71A}"/>
              </a:ext>
            </a:extLst>
          </p:cNvPr>
          <p:cNvSpPr txBox="1"/>
          <p:nvPr/>
        </p:nvSpPr>
        <p:spPr>
          <a:xfrm>
            <a:off x="643469" y="1782981"/>
            <a:ext cx="4008384"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0" i="0" dirty="0">
                <a:effectLst/>
              </a:rPr>
              <a:t>Some characters are reserved in HTML.</a:t>
            </a:r>
          </a:p>
          <a:p>
            <a:pPr indent="-228600">
              <a:lnSpc>
                <a:spcPct val="90000"/>
              </a:lnSpc>
              <a:spcAft>
                <a:spcPts val="600"/>
              </a:spcAft>
              <a:buFont typeface="Arial" panose="020B0604020202020204" pitchFamily="34" charset="0"/>
              <a:buChar char="•"/>
            </a:pPr>
            <a:r>
              <a:rPr lang="en-US" sz="2000" b="1" i="0" dirty="0">
                <a:effectLst/>
              </a:rPr>
              <a:t>For example:</a:t>
            </a:r>
            <a:r>
              <a:rPr lang="en-US" sz="2000" b="0" i="0" dirty="0">
                <a:effectLst/>
              </a:rPr>
              <a:t> If you use the less than (&lt;) or greater than (&gt;) sign in your content, the browser may mix them with HTML tags.</a:t>
            </a:r>
          </a:p>
          <a:p>
            <a:pPr indent="-228600">
              <a:lnSpc>
                <a:spcPct val="90000"/>
              </a:lnSpc>
              <a:spcAft>
                <a:spcPts val="600"/>
              </a:spcAft>
              <a:buFont typeface="Arial" panose="020B0604020202020204" pitchFamily="34" charset="0"/>
              <a:buChar char="•"/>
            </a:pPr>
            <a:r>
              <a:rPr lang="en-US" sz="2000" b="0" i="0" dirty="0">
                <a:effectLst/>
              </a:rPr>
              <a:t>Also, some characters are unavailable on the keyboard.</a:t>
            </a:r>
          </a:p>
          <a:p>
            <a:pPr indent="-228600">
              <a:lnSpc>
                <a:spcPct val="90000"/>
              </a:lnSpc>
              <a:spcAft>
                <a:spcPts val="600"/>
              </a:spcAft>
              <a:buFont typeface="Arial" panose="020B0604020202020204" pitchFamily="34" charset="0"/>
              <a:buChar char="•"/>
            </a:pPr>
            <a:r>
              <a:rPr lang="en-US" sz="2000" b="1" i="0" dirty="0">
                <a:effectLst/>
              </a:rPr>
              <a:t>For example:</a:t>
            </a:r>
            <a:r>
              <a:rPr lang="en-US" sz="2000" b="0" i="0" dirty="0">
                <a:effectLst/>
              </a:rPr>
              <a:t> ©</a:t>
            </a:r>
          </a:p>
          <a:p>
            <a:pPr indent="-228600">
              <a:lnSpc>
                <a:spcPct val="90000"/>
              </a:lnSpc>
              <a:spcAft>
                <a:spcPts val="600"/>
              </a:spcAft>
              <a:buFont typeface="Arial" panose="020B0604020202020204" pitchFamily="34" charset="0"/>
              <a:buChar char="•"/>
            </a:pPr>
            <a:r>
              <a:rPr lang="en-US" sz="2000" b="0" i="0" dirty="0">
                <a:effectLst/>
              </a:rPr>
              <a:t>Character entities are used to include such character content on a web page.</a:t>
            </a:r>
          </a:p>
          <a:p>
            <a:pPr indent="-228600">
              <a:lnSpc>
                <a:spcPct val="90000"/>
              </a:lnSpc>
              <a:spcAft>
                <a:spcPts val="600"/>
              </a:spcAft>
              <a:buFont typeface="Arial" panose="020B0604020202020204" pitchFamily="34" charset="0"/>
              <a:buChar char="•"/>
            </a:pPr>
            <a:endParaRPr lang="en-US" sz="2000" dirty="0"/>
          </a:p>
        </p:txBody>
      </p:sp>
      <p:grpSp>
        <p:nvGrpSpPr>
          <p:cNvPr id="33" name="Group 3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4" name="Rectangle 3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Table&#10;&#10;Description automatically generated">
            <a:extLst>
              <a:ext uri="{FF2B5EF4-FFF2-40B4-BE49-F238E27FC236}">
                <a16:creationId xmlns:a16="http://schemas.microsoft.com/office/drawing/2014/main" id="{11C4422C-DF2C-495D-A914-F8E2D8A67AB4}"/>
              </a:ext>
            </a:extLst>
          </p:cNvPr>
          <p:cNvPicPr>
            <a:picLocks noChangeAspect="1"/>
          </p:cNvPicPr>
          <p:nvPr/>
        </p:nvPicPr>
        <p:blipFill>
          <a:blip r:embed="rId2"/>
          <a:stretch>
            <a:fillRect/>
          </a:stretch>
        </p:blipFill>
        <p:spPr>
          <a:xfrm>
            <a:off x="6315896" y="1782982"/>
            <a:ext cx="4212056" cy="2116558"/>
          </a:xfrm>
          <a:prstGeom prst="rect">
            <a:avLst/>
          </a:prstGeom>
        </p:spPr>
      </p:pic>
      <p:grpSp>
        <p:nvGrpSpPr>
          <p:cNvPr id="37" name="Group 3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8" name="Isosceles Triangle 3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descr="Text&#10;&#10;Description automatically generated with medium confidence">
            <a:extLst>
              <a:ext uri="{FF2B5EF4-FFF2-40B4-BE49-F238E27FC236}">
                <a16:creationId xmlns:a16="http://schemas.microsoft.com/office/drawing/2014/main" id="{BD51FAD3-A7E2-4079-9887-807DD545E5EB}"/>
              </a:ext>
            </a:extLst>
          </p:cNvPr>
          <p:cNvPicPr>
            <a:picLocks noChangeAspect="1"/>
          </p:cNvPicPr>
          <p:nvPr/>
        </p:nvPicPr>
        <p:blipFill>
          <a:blip r:embed="rId3"/>
          <a:stretch>
            <a:fillRect/>
          </a:stretch>
        </p:blipFill>
        <p:spPr>
          <a:xfrm>
            <a:off x="5768968" y="4060406"/>
            <a:ext cx="5305916" cy="2084467"/>
          </a:xfrm>
          <a:prstGeom prst="rect">
            <a:avLst/>
          </a:prstGeom>
        </p:spPr>
      </p:pic>
    </p:spTree>
    <p:extLst>
      <p:ext uri="{BB962C8B-B14F-4D97-AF65-F5344CB8AC3E}">
        <p14:creationId xmlns:p14="http://schemas.microsoft.com/office/powerpoint/2010/main" val="39335767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a:xfrm>
            <a:off x="835155" y="552906"/>
            <a:ext cx="5165936" cy="1674904"/>
          </a:xfrm>
        </p:spPr>
        <p:txBody>
          <a:bodyPr vert="horz" lIns="91440" tIns="45720" rIns="91440" bIns="45720" rtlCol="0" anchor="ctr">
            <a:normAutofit/>
          </a:bodyPr>
          <a:lstStyle/>
          <a:p>
            <a:r>
              <a:rPr lang="en-US" sz="4000" b="1" kern="1200">
                <a:solidFill>
                  <a:schemeClr val="tx1"/>
                </a:solidFill>
                <a:latin typeface="+mj-lt"/>
                <a:ea typeface="+mj-ea"/>
                <a:cs typeface="+mj-cs"/>
              </a:rPr>
              <a:t>5.11 Global Attributes</a:t>
            </a:r>
          </a:p>
        </p:txBody>
      </p:sp>
      <p:sp>
        <p:nvSpPr>
          <p:cNvPr id="8" name="TextBox 7">
            <a:extLst>
              <a:ext uri="{FF2B5EF4-FFF2-40B4-BE49-F238E27FC236}">
                <a16:creationId xmlns:a16="http://schemas.microsoft.com/office/drawing/2014/main" id="{E52B5D10-2D71-46DD-8707-73B5D386A71A}"/>
              </a:ext>
            </a:extLst>
          </p:cNvPr>
          <p:cNvSpPr txBox="1"/>
          <p:nvPr/>
        </p:nvSpPr>
        <p:spPr>
          <a:xfrm>
            <a:off x="6190909" y="552906"/>
            <a:ext cx="5159825" cy="167490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0" i="0">
                <a:effectLst/>
              </a:rPr>
              <a:t>Attributes that can be used with all HTML elements are called "Global attributes".</a:t>
            </a:r>
            <a:endParaRPr lang="en-US" sz="2000" dirty="0"/>
          </a:p>
        </p:txBody>
      </p:sp>
      <p:pic>
        <p:nvPicPr>
          <p:cNvPr id="4" name="Picture 3" descr="Graphical user interface, text, application, email&#10;&#10;Description automatically generated">
            <a:extLst>
              <a:ext uri="{FF2B5EF4-FFF2-40B4-BE49-F238E27FC236}">
                <a16:creationId xmlns:a16="http://schemas.microsoft.com/office/drawing/2014/main" id="{BBF48F3C-CDD3-48EE-80C5-9C9E295ACF23}"/>
              </a:ext>
            </a:extLst>
          </p:cNvPr>
          <p:cNvPicPr>
            <a:picLocks noChangeAspect="1"/>
          </p:cNvPicPr>
          <p:nvPr/>
        </p:nvPicPr>
        <p:blipFill>
          <a:blip r:embed="rId2"/>
          <a:stretch>
            <a:fillRect/>
          </a:stretch>
        </p:blipFill>
        <p:spPr>
          <a:xfrm>
            <a:off x="835166" y="3447878"/>
            <a:ext cx="10515569" cy="1813936"/>
          </a:xfrm>
          <a:prstGeom prst="rect">
            <a:avLst/>
          </a:prstGeom>
        </p:spPr>
      </p:pic>
    </p:spTree>
    <p:extLst>
      <p:ext uri="{BB962C8B-B14F-4D97-AF65-F5344CB8AC3E}">
        <p14:creationId xmlns:p14="http://schemas.microsoft.com/office/powerpoint/2010/main" val="13728606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1" kern="1200">
                <a:solidFill>
                  <a:schemeClr val="tx1"/>
                </a:solidFill>
                <a:latin typeface="+mj-lt"/>
                <a:ea typeface="+mj-ea"/>
                <a:cs typeface="+mj-cs"/>
              </a:rPr>
              <a:t>5.12 Table Elements</a:t>
            </a:r>
          </a:p>
        </p:txBody>
      </p:sp>
      <p:sp>
        <p:nvSpPr>
          <p:cNvPr id="6" name="TextBox 5">
            <a:extLst>
              <a:ext uri="{FF2B5EF4-FFF2-40B4-BE49-F238E27FC236}">
                <a16:creationId xmlns:a16="http://schemas.microsoft.com/office/drawing/2014/main" id="{9DF96319-DCC0-4FD4-B1FD-9B0BB2BE9F4D}"/>
              </a:ext>
            </a:extLst>
          </p:cNvPr>
          <p:cNvSpPr txBox="1"/>
          <p:nvPr/>
        </p:nvSpPr>
        <p:spPr>
          <a:xfrm>
            <a:off x="643469" y="1782981"/>
            <a:ext cx="4008384"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b="0" i="0" dirty="0">
                <a:effectLst/>
              </a:rPr>
              <a:t>It is quite difficult to comprehend this information from this display. We will need to go line by line and find out yes/no by looking at the order of data displayed in each line. If we miss the correct order of data in each line, there is a possibility of miscalculating the required information. If this data is displayed in a ‘tabular format’, we can quickly get the required data.</a:t>
            </a:r>
          </a:p>
          <a:p>
            <a:pPr indent="-228600">
              <a:lnSpc>
                <a:spcPct val="90000"/>
              </a:lnSpc>
              <a:spcAft>
                <a:spcPts val="600"/>
              </a:spcAft>
              <a:buFont typeface="Arial" panose="020B0604020202020204" pitchFamily="34" charset="0"/>
              <a:buChar char="•"/>
            </a:pPr>
            <a:r>
              <a:rPr lang="en-US" sz="1700" b="0" i="0" dirty="0">
                <a:effectLst/>
              </a:rPr>
              <a:t>With a tabular format of data display, the information we need can be easily interpreted by making visual associations between row and column headers.</a:t>
            </a:r>
          </a:p>
          <a:p>
            <a:pPr indent="-228600">
              <a:lnSpc>
                <a:spcPct val="90000"/>
              </a:lnSpc>
              <a:spcAft>
                <a:spcPts val="600"/>
              </a:spcAft>
              <a:buFont typeface="Arial" panose="020B0604020202020204" pitchFamily="34" charset="0"/>
              <a:buChar char="•"/>
            </a:pPr>
            <a:r>
              <a:rPr lang="en-US" sz="1700" b="0" i="0" dirty="0">
                <a:effectLst/>
              </a:rPr>
              <a:t>Therefore, we need HTML Tables. HTML Tables provide a means by which we can create a tabular format of data on the web.</a:t>
            </a:r>
          </a:p>
          <a:p>
            <a:pPr indent="-228600">
              <a:lnSpc>
                <a:spcPct val="90000"/>
              </a:lnSpc>
              <a:spcAft>
                <a:spcPts val="600"/>
              </a:spcAft>
              <a:buFont typeface="Arial" panose="020B0604020202020204" pitchFamily="34" charset="0"/>
              <a:buChar char="•"/>
            </a:pPr>
            <a:endParaRPr lang="en-US" sz="1700" dirty="0"/>
          </a:p>
        </p:txBody>
      </p:sp>
      <p:grpSp>
        <p:nvGrpSpPr>
          <p:cNvPr id="56" name="Group 5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57" name="Isosceles Triangle 5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Text, letter&#10;&#10;Description automatically generated">
            <a:extLst>
              <a:ext uri="{FF2B5EF4-FFF2-40B4-BE49-F238E27FC236}">
                <a16:creationId xmlns:a16="http://schemas.microsoft.com/office/drawing/2014/main" id="{74786AA1-0455-4524-9D69-F230038B05C5}"/>
              </a:ext>
            </a:extLst>
          </p:cNvPr>
          <p:cNvPicPr>
            <a:picLocks noChangeAspect="1"/>
          </p:cNvPicPr>
          <p:nvPr/>
        </p:nvPicPr>
        <p:blipFill>
          <a:blip r:embed="rId2"/>
          <a:stretch>
            <a:fillRect/>
          </a:stretch>
        </p:blipFill>
        <p:spPr>
          <a:xfrm>
            <a:off x="5095295" y="1681673"/>
            <a:ext cx="6253212" cy="1922863"/>
          </a:xfrm>
          <a:prstGeom prst="rect">
            <a:avLst/>
          </a:prstGeom>
        </p:spPr>
      </p:pic>
      <p:grpSp>
        <p:nvGrpSpPr>
          <p:cNvPr id="60" name="Group 5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61" name="Rectangle 6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Picture 8">
            <a:extLst>
              <a:ext uri="{FF2B5EF4-FFF2-40B4-BE49-F238E27FC236}">
                <a16:creationId xmlns:a16="http://schemas.microsoft.com/office/drawing/2014/main" id="{B5C507D2-2BFD-434A-8798-3E7C4BC0AE68}"/>
              </a:ext>
            </a:extLst>
          </p:cNvPr>
          <p:cNvPicPr>
            <a:picLocks noChangeAspect="1"/>
          </p:cNvPicPr>
          <p:nvPr/>
        </p:nvPicPr>
        <p:blipFill>
          <a:blip r:embed="rId3"/>
          <a:stretch>
            <a:fillRect/>
          </a:stretch>
        </p:blipFill>
        <p:spPr>
          <a:xfrm>
            <a:off x="5678726" y="3695022"/>
            <a:ext cx="5086350" cy="2276475"/>
          </a:xfrm>
          <a:prstGeom prst="rect">
            <a:avLst/>
          </a:prstGeom>
        </p:spPr>
      </p:pic>
    </p:spTree>
    <p:extLst>
      <p:ext uri="{BB962C8B-B14F-4D97-AF65-F5344CB8AC3E}">
        <p14:creationId xmlns:p14="http://schemas.microsoft.com/office/powerpoint/2010/main" val="18937148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1" kern="1200" dirty="0">
                <a:solidFill>
                  <a:schemeClr val="tx1"/>
                </a:solidFill>
                <a:latin typeface="+mj-lt"/>
                <a:ea typeface="+mj-ea"/>
                <a:cs typeface="+mj-cs"/>
              </a:rPr>
              <a:t>5.12 Table Elements Syntax</a:t>
            </a:r>
          </a:p>
        </p:txBody>
      </p:sp>
      <p:grpSp>
        <p:nvGrpSpPr>
          <p:cNvPr id="56" name="Group 5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57" name="Isosceles Triangle 5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61" name="Rectangle 6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extBox 13">
            <a:extLst>
              <a:ext uri="{FF2B5EF4-FFF2-40B4-BE49-F238E27FC236}">
                <a16:creationId xmlns:a16="http://schemas.microsoft.com/office/drawing/2014/main" id="{12088B15-0A6B-482A-9D82-B0422C7363DC}"/>
              </a:ext>
            </a:extLst>
          </p:cNvPr>
          <p:cNvSpPr txBox="1"/>
          <p:nvPr/>
        </p:nvSpPr>
        <p:spPr>
          <a:xfrm>
            <a:off x="275334" y="1397675"/>
            <a:ext cx="6096000" cy="2585323"/>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000000"/>
                </a:solidFill>
                <a:effectLst/>
                <a:latin typeface="Roboto" panose="02000000000000000000" pitchFamily="2" charset="0"/>
              </a:rPr>
              <a:t>The table element is defined in HTML using &lt;table&gt;...&lt;/table&gt; tag</a:t>
            </a:r>
          </a:p>
          <a:p>
            <a:pPr marL="285750" indent="-285750" algn="just">
              <a:buFont typeface="Arial" panose="020B0604020202020204" pitchFamily="34" charset="0"/>
              <a:buChar char="•"/>
            </a:pPr>
            <a:r>
              <a:rPr lang="en-US" b="0" i="0" dirty="0">
                <a:solidFill>
                  <a:srgbClr val="000000"/>
                </a:solidFill>
                <a:effectLst/>
                <a:latin typeface="Roboto" panose="02000000000000000000" pitchFamily="2" charset="0"/>
              </a:rPr>
              <a:t>It contains table header &lt;</a:t>
            </a:r>
            <a:r>
              <a:rPr lang="en-US" b="0" i="0" dirty="0" err="1">
                <a:solidFill>
                  <a:srgbClr val="000000"/>
                </a:solidFill>
                <a:effectLst/>
                <a:latin typeface="Roboto" panose="02000000000000000000" pitchFamily="2" charset="0"/>
              </a:rPr>
              <a:t>thead</a:t>
            </a:r>
            <a:r>
              <a:rPr lang="en-US" b="0" i="0" dirty="0">
                <a:solidFill>
                  <a:srgbClr val="000000"/>
                </a:solidFill>
                <a:effectLst/>
                <a:latin typeface="Roboto" panose="02000000000000000000" pitchFamily="2" charset="0"/>
              </a:rPr>
              <a:t>&gt; and table body &lt;</a:t>
            </a:r>
            <a:r>
              <a:rPr lang="en-US" b="0" i="0" dirty="0" err="1">
                <a:solidFill>
                  <a:srgbClr val="000000"/>
                </a:solidFill>
                <a:effectLst/>
                <a:latin typeface="Roboto" panose="02000000000000000000" pitchFamily="2" charset="0"/>
              </a:rPr>
              <a:t>tbody</a:t>
            </a:r>
            <a:r>
              <a:rPr lang="en-US" b="0" i="0" dirty="0">
                <a:solidFill>
                  <a:srgbClr val="000000"/>
                </a:solidFill>
                <a:effectLst/>
                <a:latin typeface="Roboto" panose="02000000000000000000" pitchFamily="2" charset="0"/>
              </a:rPr>
              <a:t>&gt;.</a:t>
            </a:r>
          </a:p>
          <a:p>
            <a:pPr marL="285750" indent="-285750" algn="just">
              <a:buFont typeface="Arial" panose="020B0604020202020204" pitchFamily="34" charset="0"/>
              <a:buChar char="•"/>
            </a:pPr>
            <a:r>
              <a:rPr lang="en-US" b="0" i="0" dirty="0">
                <a:solidFill>
                  <a:srgbClr val="000000"/>
                </a:solidFill>
                <a:effectLst/>
                <a:latin typeface="Roboto" panose="02000000000000000000" pitchFamily="2" charset="0"/>
              </a:rPr>
              <a:t>The table header is for adding header information like column headers and the table body is for table contents.</a:t>
            </a:r>
          </a:p>
          <a:p>
            <a:pPr marL="285750" indent="-285750" algn="just">
              <a:buFont typeface="Arial" panose="020B0604020202020204" pitchFamily="34" charset="0"/>
              <a:buChar char="•"/>
            </a:pPr>
            <a:endParaRPr lang="en-US" dirty="0">
              <a:solidFill>
                <a:srgbClr val="000000"/>
              </a:solidFill>
              <a:latin typeface="Roboto" panose="02000000000000000000" pitchFamily="2" charset="0"/>
            </a:endParaRPr>
          </a:p>
          <a:p>
            <a:pPr marL="285750" indent="-285750" algn="just">
              <a:buFont typeface="Arial" panose="020B0604020202020204" pitchFamily="34" charset="0"/>
              <a:buChar char="•"/>
            </a:pPr>
            <a:endParaRPr lang="en-US" b="0" i="0" dirty="0">
              <a:solidFill>
                <a:srgbClr val="000000"/>
              </a:solidFill>
              <a:effectLst/>
              <a:latin typeface="Roboto" panose="02000000000000000000" pitchFamily="2" charset="0"/>
            </a:endParaRPr>
          </a:p>
        </p:txBody>
      </p:sp>
      <p:sp>
        <p:nvSpPr>
          <p:cNvPr id="4" name="TextBox 3">
            <a:extLst>
              <a:ext uri="{FF2B5EF4-FFF2-40B4-BE49-F238E27FC236}">
                <a16:creationId xmlns:a16="http://schemas.microsoft.com/office/drawing/2014/main" id="{6E74C70D-7620-427E-BAF2-CA79DD5D4997}"/>
              </a:ext>
            </a:extLst>
          </p:cNvPr>
          <p:cNvSpPr txBox="1"/>
          <p:nvPr/>
        </p:nvSpPr>
        <p:spPr>
          <a:xfrm>
            <a:off x="6813840" y="1321553"/>
            <a:ext cx="3962944" cy="4524315"/>
          </a:xfrm>
          <a:prstGeom prst="rect">
            <a:avLst/>
          </a:prstGeom>
          <a:noFill/>
        </p:spPr>
        <p:txBody>
          <a:bodyPr wrap="none" rtlCol="0">
            <a:spAutoFit/>
          </a:bodyPr>
          <a:lstStyle/>
          <a:p>
            <a:pPr algn="just"/>
            <a:r>
              <a:rPr lang="en-US" b="0" i="0" dirty="0">
                <a:solidFill>
                  <a:srgbClr val="000000"/>
                </a:solidFill>
                <a:effectLst/>
                <a:latin typeface="Roboto" panose="02000000000000000000" pitchFamily="2" charset="0"/>
              </a:rPr>
              <a:t>&lt;table&gt;</a:t>
            </a:r>
          </a:p>
          <a:p>
            <a:pPr algn="just"/>
            <a:r>
              <a:rPr lang="en-US" b="0" i="0" dirty="0">
                <a:solidFill>
                  <a:srgbClr val="000000"/>
                </a:solidFill>
                <a:effectLst/>
                <a:latin typeface="Roboto" panose="02000000000000000000" pitchFamily="2" charset="0"/>
              </a:rPr>
              <a:t>    &lt;caption&gt;Table heading&lt;/caption&gt;</a:t>
            </a:r>
          </a:p>
          <a:p>
            <a:pPr algn="just"/>
            <a:r>
              <a:rPr lang="en-US" b="0" i="0" dirty="0">
                <a:solidFill>
                  <a:srgbClr val="000000"/>
                </a:solidFill>
                <a:effectLst/>
                <a:latin typeface="Roboto" panose="02000000000000000000" pitchFamily="2" charset="0"/>
              </a:rPr>
              <a:t>    &lt;</a:t>
            </a:r>
            <a:r>
              <a:rPr lang="en-US" b="0" i="0" dirty="0" err="1">
                <a:solidFill>
                  <a:srgbClr val="000000"/>
                </a:solidFill>
                <a:effectLst/>
                <a:latin typeface="Roboto" panose="02000000000000000000" pitchFamily="2" charset="0"/>
              </a:rPr>
              <a:t>thead</a:t>
            </a:r>
            <a:r>
              <a:rPr lang="en-US" b="0" i="0" dirty="0">
                <a:solidFill>
                  <a:srgbClr val="000000"/>
                </a:solidFill>
                <a:effectLst/>
                <a:latin typeface="Roboto" panose="02000000000000000000" pitchFamily="2" charset="0"/>
              </a:rPr>
              <a:t>&gt;</a:t>
            </a:r>
          </a:p>
          <a:p>
            <a:pPr algn="just"/>
            <a:r>
              <a:rPr lang="en-US" b="0" i="0" dirty="0">
                <a:solidFill>
                  <a:srgbClr val="000000"/>
                </a:solidFill>
                <a:effectLst/>
                <a:latin typeface="Roboto" panose="02000000000000000000" pitchFamily="2" charset="0"/>
              </a:rPr>
              <a:t>        &lt;tr&gt; </a:t>
            </a:r>
          </a:p>
          <a:p>
            <a:pPr algn="just"/>
            <a:r>
              <a:rPr lang="en-US" b="0" i="0" dirty="0">
                <a:solidFill>
                  <a:srgbClr val="000000"/>
                </a:solidFill>
                <a:effectLst/>
                <a:latin typeface="Roboto" panose="02000000000000000000" pitchFamily="2" charset="0"/>
              </a:rPr>
              <a:t>            &lt;</a:t>
            </a:r>
            <a:r>
              <a:rPr lang="en-US" b="0" i="0" dirty="0" err="1">
                <a:solidFill>
                  <a:srgbClr val="000000"/>
                </a:solidFill>
                <a:effectLst/>
                <a:latin typeface="Roboto" panose="02000000000000000000" pitchFamily="2" charset="0"/>
              </a:rPr>
              <a:t>th</a:t>
            </a:r>
            <a:r>
              <a:rPr lang="en-US" b="0" i="0" dirty="0">
                <a:solidFill>
                  <a:srgbClr val="000000"/>
                </a:solidFill>
                <a:effectLst/>
                <a:latin typeface="Roboto" panose="02000000000000000000" pitchFamily="2" charset="0"/>
              </a:rPr>
              <a:t>&gt;Column 1 heading&lt;/</a:t>
            </a:r>
            <a:r>
              <a:rPr lang="en-US" b="0" i="0" dirty="0" err="1">
                <a:solidFill>
                  <a:srgbClr val="000000"/>
                </a:solidFill>
                <a:effectLst/>
                <a:latin typeface="Roboto" panose="02000000000000000000" pitchFamily="2" charset="0"/>
              </a:rPr>
              <a:t>th</a:t>
            </a:r>
            <a:r>
              <a:rPr lang="en-US" b="0" i="0" dirty="0">
                <a:solidFill>
                  <a:srgbClr val="000000"/>
                </a:solidFill>
                <a:effectLst/>
                <a:latin typeface="Roboto" panose="02000000000000000000" pitchFamily="2" charset="0"/>
              </a:rPr>
              <a:t>&gt;</a:t>
            </a:r>
          </a:p>
          <a:p>
            <a:pPr algn="just"/>
            <a:r>
              <a:rPr lang="en-US" b="0" i="0" dirty="0">
                <a:solidFill>
                  <a:srgbClr val="000000"/>
                </a:solidFill>
                <a:effectLst/>
                <a:latin typeface="Roboto" panose="02000000000000000000" pitchFamily="2" charset="0"/>
              </a:rPr>
              <a:t>            &lt;</a:t>
            </a:r>
            <a:r>
              <a:rPr lang="en-US" b="0" i="0" dirty="0" err="1">
                <a:solidFill>
                  <a:srgbClr val="000000"/>
                </a:solidFill>
                <a:effectLst/>
                <a:latin typeface="Roboto" panose="02000000000000000000" pitchFamily="2" charset="0"/>
              </a:rPr>
              <a:t>th</a:t>
            </a:r>
            <a:r>
              <a:rPr lang="en-US" b="0" i="0" dirty="0">
                <a:solidFill>
                  <a:srgbClr val="000000"/>
                </a:solidFill>
                <a:effectLst/>
                <a:latin typeface="Roboto" panose="02000000000000000000" pitchFamily="2" charset="0"/>
              </a:rPr>
              <a:t>&gt;Column 2 Heading&lt;/</a:t>
            </a:r>
            <a:r>
              <a:rPr lang="en-US" b="0" i="0" dirty="0" err="1">
                <a:solidFill>
                  <a:srgbClr val="000000"/>
                </a:solidFill>
                <a:effectLst/>
                <a:latin typeface="Roboto" panose="02000000000000000000" pitchFamily="2" charset="0"/>
              </a:rPr>
              <a:t>th</a:t>
            </a:r>
            <a:r>
              <a:rPr lang="en-US" b="0" i="0" dirty="0">
                <a:solidFill>
                  <a:srgbClr val="000000"/>
                </a:solidFill>
                <a:effectLst/>
                <a:latin typeface="Roboto" panose="02000000000000000000" pitchFamily="2" charset="0"/>
              </a:rPr>
              <a:t>&gt;</a:t>
            </a:r>
          </a:p>
          <a:p>
            <a:pPr algn="just"/>
            <a:r>
              <a:rPr lang="en-US" b="0" i="0" dirty="0">
                <a:solidFill>
                  <a:srgbClr val="000000"/>
                </a:solidFill>
                <a:effectLst/>
                <a:latin typeface="Roboto" panose="02000000000000000000" pitchFamily="2" charset="0"/>
              </a:rPr>
              <a:t>        &lt;/tr&gt;</a:t>
            </a:r>
          </a:p>
          <a:p>
            <a:pPr algn="just"/>
            <a:r>
              <a:rPr lang="en-US" b="0" i="0" dirty="0">
                <a:solidFill>
                  <a:srgbClr val="000000"/>
                </a:solidFill>
                <a:effectLst/>
                <a:latin typeface="Roboto" panose="02000000000000000000" pitchFamily="2" charset="0"/>
              </a:rPr>
              <a:t>    &lt;/</a:t>
            </a:r>
            <a:r>
              <a:rPr lang="en-US" b="0" i="0" dirty="0" err="1">
                <a:solidFill>
                  <a:srgbClr val="000000"/>
                </a:solidFill>
                <a:effectLst/>
                <a:latin typeface="Roboto" panose="02000000000000000000" pitchFamily="2" charset="0"/>
              </a:rPr>
              <a:t>thead</a:t>
            </a:r>
            <a:r>
              <a:rPr lang="en-US" b="0" i="0" dirty="0">
                <a:solidFill>
                  <a:srgbClr val="000000"/>
                </a:solidFill>
                <a:effectLst/>
                <a:latin typeface="Roboto" panose="02000000000000000000" pitchFamily="2" charset="0"/>
              </a:rPr>
              <a:t>&gt;</a:t>
            </a:r>
          </a:p>
          <a:p>
            <a:pPr algn="just"/>
            <a:r>
              <a:rPr lang="en-US" b="0" i="0" dirty="0">
                <a:solidFill>
                  <a:srgbClr val="000000"/>
                </a:solidFill>
                <a:effectLst/>
                <a:latin typeface="Roboto" panose="02000000000000000000" pitchFamily="2" charset="0"/>
              </a:rPr>
              <a:t>    &lt;</a:t>
            </a:r>
            <a:r>
              <a:rPr lang="en-US" b="0" i="0" dirty="0" err="1">
                <a:solidFill>
                  <a:srgbClr val="000000"/>
                </a:solidFill>
                <a:effectLst/>
                <a:latin typeface="Roboto" panose="02000000000000000000" pitchFamily="2" charset="0"/>
              </a:rPr>
              <a:t>tbody</a:t>
            </a:r>
            <a:r>
              <a:rPr lang="en-US" b="0" i="0" dirty="0">
                <a:solidFill>
                  <a:srgbClr val="000000"/>
                </a:solidFill>
                <a:effectLst/>
                <a:latin typeface="Roboto" panose="02000000000000000000" pitchFamily="2" charset="0"/>
              </a:rPr>
              <a:t>&gt;</a:t>
            </a:r>
          </a:p>
          <a:p>
            <a:pPr algn="just"/>
            <a:r>
              <a:rPr lang="en-US" b="0" i="0" dirty="0">
                <a:solidFill>
                  <a:srgbClr val="000000"/>
                </a:solidFill>
                <a:effectLst/>
                <a:latin typeface="Roboto" panose="02000000000000000000" pitchFamily="2" charset="0"/>
              </a:rPr>
              <a:t>        &lt;tr&gt;</a:t>
            </a:r>
          </a:p>
          <a:p>
            <a:pPr algn="just"/>
            <a:r>
              <a:rPr lang="en-US" b="0" i="0" dirty="0">
                <a:solidFill>
                  <a:srgbClr val="000000"/>
                </a:solidFill>
                <a:effectLst/>
                <a:latin typeface="Roboto" panose="02000000000000000000" pitchFamily="2" charset="0"/>
              </a:rPr>
              <a:t>            &lt;td&gt;Column 1 data&lt;/td&gt;</a:t>
            </a:r>
          </a:p>
          <a:p>
            <a:pPr algn="just"/>
            <a:r>
              <a:rPr lang="en-US" b="0" i="0" dirty="0">
                <a:solidFill>
                  <a:srgbClr val="000000"/>
                </a:solidFill>
                <a:effectLst/>
                <a:latin typeface="Roboto" panose="02000000000000000000" pitchFamily="2" charset="0"/>
              </a:rPr>
              <a:t>            &lt;td&gt;Column 2 data&lt;/td&gt;</a:t>
            </a:r>
          </a:p>
          <a:p>
            <a:pPr algn="just"/>
            <a:r>
              <a:rPr lang="en-US" b="0" i="0" dirty="0">
                <a:solidFill>
                  <a:srgbClr val="000000"/>
                </a:solidFill>
                <a:effectLst/>
                <a:latin typeface="Roboto" panose="02000000000000000000" pitchFamily="2" charset="0"/>
              </a:rPr>
              <a:t>        &lt;/tr&gt;</a:t>
            </a:r>
          </a:p>
          <a:p>
            <a:pPr algn="just"/>
            <a:r>
              <a:rPr lang="en-US" b="0" i="0" dirty="0">
                <a:solidFill>
                  <a:srgbClr val="000000"/>
                </a:solidFill>
                <a:effectLst/>
                <a:latin typeface="Roboto" panose="02000000000000000000" pitchFamily="2" charset="0"/>
              </a:rPr>
              <a:t>    &lt;/</a:t>
            </a:r>
            <a:r>
              <a:rPr lang="en-US" b="0" i="0" dirty="0" err="1">
                <a:solidFill>
                  <a:srgbClr val="000000"/>
                </a:solidFill>
                <a:effectLst/>
                <a:latin typeface="Roboto" panose="02000000000000000000" pitchFamily="2" charset="0"/>
              </a:rPr>
              <a:t>tbody</a:t>
            </a:r>
            <a:r>
              <a:rPr lang="en-US" b="0" i="0" dirty="0">
                <a:solidFill>
                  <a:srgbClr val="000000"/>
                </a:solidFill>
                <a:effectLst/>
                <a:latin typeface="Roboto" panose="02000000000000000000" pitchFamily="2" charset="0"/>
              </a:rPr>
              <a:t>&gt;</a:t>
            </a:r>
          </a:p>
          <a:p>
            <a:pPr algn="just"/>
            <a:r>
              <a:rPr lang="en-US" b="0" i="0" dirty="0">
                <a:solidFill>
                  <a:srgbClr val="000000"/>
                </a:solidFill>
                <a:effectLst/>
                <a:latin typeface="Roboto" panose="02000000000000000000" pitchFamily="2" charset="0"/>
              </a:rPr>
              <a:t>&lt;/table&gt;</a:t>
            </a:r>
          </a:p>
          <a:p>
            <a:endParaRPr lang="en-US" dirty="0"/>
          </a:p>
        </p:txBody>
      </p:sp>
      <p:pic>
        <p:nvPicPr>
          <p:cNvPr id="8" name="Picture 7">
            <a:extLst>
              <a:ext uri="{FF2B5EF4-FFF2-40B4-BE49-F238E27FC236}">
                <a16:creationId xmlns:a16="http://schemas.microsoft.com/office/drawing/2014/main" id="{4C89E3AC-807A-4250-BADE-AF5EE7BCDA22}"/>
              </a:ext>
            </a:extLst>
          </p:cNvPr>
          <p:cNvPicPr>
            <a:picLocks noChangeAspect="1"/>
          </p:cNvPicPr>
          <p:nvPr/>
        </p:nvPicPr>
        <p:blipFill>
          <a:blip r:embed="rId2"/>
          <a:stretch>
            <a:fillRect/>
          </a:stretch>
        </p:blipFill>
        <p:spPr>
          <a:xfrm>
            <a:off x="273195" y="3876569"/>
            <a:ext cx="6267450" cy="2362200"/>
          </a:xfrm>
          <a:prstGeom prst="rect">
            <a:avLst/>
          </a:prstGeom>
        </p:spPr>
      </p:pic>
    </p:spTree>
    <p:extLst>
      <p:ext uri="{BB962C8B-B14F-4D97-AF65-F5344CB8AC3E}">
        <p14:creationId xmlns:p14="http://schemas.microsoft.com/office/powerpoint/2010/main" val="11643480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66">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6" name="Freeform: Shape 68">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7" name="Freeform: Shape 70">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a:xfrm>
            <a:off x="438912" y="859536"/>
            <a:ext cx="4837176" cy="1243584"/>
          </a:xfrm>
        </p:spPr>
        <p:txBody>
          <a:bodyPr vert="horz" lIns="91440" tIns="45720" rIns="91440" bIns="45720" rtlCol="0" anchor="ctr">
            <a:normAutofit/>
          </a:bodyPr>
          <a:lstStyle/>
          <a:p>
            <a:r>
              <a:rPr lang="en-US" sz="3400" b="1"/>
              <a:t>5.12 Col group, col span, row span</a:t>
            </a:r>
          </a:p>
        </p:txBody>
      </p:sp>
      <p:sp>
        <p:nvSpPr>
          <p:cNvPr id="73" name="Rectangle 72">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12088B15-0A6B-482A-9D82-B0422C7363DC}"/>
              </a:ext>
            </a:extLst>
          </p:cNvPr>
          <p:cNvSpPr txBox="1"/>
          <p:nvPr/>
        </p:nvSpPr>
        <p:spPr>
          <a:xfrm>
            <a:off x="438912" y="2514600"/>
            <a:ext cx="4837176" cy="3666744"/>
          </a:xfrm>
          <a:prstGeom prst="rect">
            <a:avLst/>
          </a:prstGeom>
        </p:spPr>
        <p:txBody>
          <a:bodyPr vert="horz" lIns="91440" tIns="45720" rIns="91440" bIns="45720" rtlCol="0">
            <a:normAutofit/>
          </a:bodyPr>
          <a:lstStyle/>
          <a:p>
            <a:pPr>
              <a:lnSpc>
                <a:spcPct val="90000"/>
              </a:lnSpc>
              <a:spcAft>
                <a:spcPts val="600"/>
              </a:spcAft>
            </a:pPr>
            <a:r>
              <a:rPr lang="en-US" sz="1500" b="1" i="0" dirty="0">
                <a:effectLst/>
              </a:rPr>
              <a:t>&lt;</a:t>
            </a:r>
            <a:r>
              <a:rPr lang="en-US" sz="1500" b="1" i="0" dirty="0" err="1">
                <a:effectLst/>
              </a:rPr>
              <a:t>colgroup</a:t>
            </a:r>
            <a:r>
              <a:rPr lang="en-US" sz="1500" b="1" i="0" dirty="0">
                <a:effectLst/>
              </a:rPr>
              <a:t>&gt; </a:t>
            </a:r>
          </a:p>
          <a:p>
            <a:pPr marL="285750" indent="-228600">
              <a:lnSpc>
                <a:spcPct val="90000"/>
              </a:lnSpc>
              <a:spcAft>
                <a:spcPts val="600"/>
              </a:spcAft>
              <a:buFont typeface="Arial" panose="020B0604020202020204" pitchFamily="34" charset="0"/>
              <a:buChar char="•"/>
            </a:pPr>
            <a:r>
              <a:rPr lang="en-US" sz="1500" b="0" i="0" dirty="0">
                <a:effectLst/>
              </a:rPr>
              <a:t>The &lt;</a:t>
            </a:r>
            <a:r>
              <a:rPr lang="en-US" sz="1500" b="0" i="0" dirty="0" err="1">
                <a:effectLst/>
              </a:rPr>
              <a:t>colgroup</a:t>
            </a:r>
            <a:r>
              <a:rPr lang="en-US" sz="1500" b="0" i="0" dirty="0">
                <a:effectLst/>
              </a:rPr>
              <a:t>&gt; element in HTML helps us to group the related columns specially to provide some common CSS property.</a:t>
            </a:r>
          </a:p>
          <a:p>
            <a:pPr marL="57150">
              <a:lnSpc>
                <a:spcPct val="90000"/>
              </a:lnSpc>
              <a:spcAft>
                <a:spcPts val="600"/>
              </a:spcAft>
            </a:pPr>
            <a:r>
              <a:rPr lang="en-US" sz="1500" b="1" i="0" dirty="0" err="1">
                <a:effectLst/>
              </a:rPr>
              <a:t>Colspan</a:t>
            </a:r>
            <a:r>
              <a:rPr lang="en-US" sz="1500" b="1" dirty="0"/>
              <a:t> </a:t>
            </a:r>
            <a:r>
              <a:rPr lang="en-US" sz="1500" b="1" dirty="0" err="1"/>
              <a:t>Rowspan</a:t>
            </a:r>
            <a:endParaRPr lang="en-US" sz="1500" b="1" i="0" dirty="0">
              <a:effectLst/>
            </a:endParaRPr>
          </a:p>
          <a:p>
            <a:pPr marL="285750" indent="-228600">
              <a:lnSpc>
                <a:spcPct val="90000"/>
              </a:lnSpc>
              <a:spcAft>
                <a:spcPts val="600"/>
              </a:spcAft>
              <a:buFont typeface="Arial" panose="020B0604020202020204" pitchFamily="34" charset="0"/>
              <a:buChar char="•"/>
            </a:pPr>
            <a:r>
              <a:rPr lang="en-US" sz="1500" b="0" i="0" dirty="0">
                <a:effectLst/>
              </a:rPr>
              <a:t>The elements &lt;td &gt; and &lt;</a:t>
            </a:r>
            <a:r>
              <a:rPr lang="en-US" sz="1500" b="0" i="0" dirty="0" err="1">
                <a:effectLst/>
              </a:rPr>
              <a:t>th</a:t>
            </a:r>
            <a:r>
              <a:rPr lang="en-US" sz="1500" b="0" i="0" dirty="0">
                <a:effectLst/>
              </a:rPr>
              <a:t>&gt;  supports the attributes namely </a:t>
            </a:r>
            <a:r>
              <a:rPr lang="en-US" sz="1500" b="1" i="0" dirty="0" err="1">
                <a:effectLst/>
              </a:rPr>
              <a:t>colspan</a:t>
            </a:r>
            <a:r>
              <a:rPr lang="en-US" sz="1500" b="0" i="0" dirty="0">
                <a:effectLst/>
              </a:rPr>
              <a:t> and </a:t>
            </a:r>
            <a:r>
              <a:rPr lang="en-US" sz="1500" b="1" i="0" dirty="0" err="1">
                <a:effectLst/>
              </a:rPr>
              <a:t>rowspan</a:t>
            </a:r>
            <a:r>
              <a:rPr lang="en-US" sz="1500" b="0" i="0" dirty="0">
                <a:effectLst/>
              </a:rPr>
              <a:t> which helps to merge the table cells accordingly.</a:t>
            </a:r>
          </a:p>
          <a:p>
            <a:pPr marL="285750" indent="-228600">
              <a:lnSpc>
                <a:spcPct val="90000"/>
              </a:lnSpc>
              <a:spcAft>
                <a:spcPts val="600"/>
              </a:spcAft>
              <a:buFont typeface="Arial" panose="020B0604020202020204" pitchFamily="34" charset="0"/>
              <a:buChar char="•"/>
            </a:pPr>
            <a:r>
              <a:rPr lang="en-US" sz="1500" b="0" i="0" dirty="0">
                <a:effectLst/>
              </a:rPr>
              <a:t>The </a:t>
            </a:r>
            <a:r>
              <a:rPr lang="en-US" sz="1500" b="0" i="0" dirty="0" err="1">
                <a:effectLst/>
              </a:rPr>
              <a:t>colspan</a:t>
            </a:r>
            <a:r>
              <a:rPr lang="en-US" sz="1500" b="0" i="0" dirty="0">
                <a:effectLst/>
              </a:rPr>
              <a:t> attribute accepts a numeric value and merges specified numeric value of columns together whereas, the </a:t>
            </a:r>
            <a:r>
              <a:rPr lang="en-US" sz="1500" b="0" i="0" dirty="0" err="1">
                <a:effectLst/>
              </a:rPr>
              <a:t>rowspan</a:t>
            </a:r>
            <a:r>
              <a:rPr lang="en-US" sz="1500" b="0" i="0" dirty="0">
                <a:effectLst/>
              </a:rPr>
              <a:t> attribute accepts a numeric value and merges specified numeric value of rows together.</a:t>
            </a:r>
            <a:br>
              <a:rPr lang="en-US" sz="1500" dirty="0"/>
            </a:br>
            <a:endParaRPr lang="en-US" sz="1500" b="0" i="0" dirty="0">
              <a:effectLst/>
            </a:endParaRPr>
          </a:p>
          <a:p>
            <a:pPr marL="285750" indent="-228600">
              <a:lnSpc>
                <a:spcPct val="90000"/>
              </a:lnSpc>
              <a:spcAft>
                <a:spcPts val="600"/>
              </a:spcAft>
              <a:buFont typeface="Arial" panose="020B0604020202020204" pitchFamily="34" charset="0"/>
              <a:buChar char="•"/>
            </a:pPr>
            <a:endParaRPr lang="en-US" sz="1500" dirty="0"/>
          </a:p>
          <a:p>
            <a:pPr marL="285750" indent="-228600">
              <a:lnSpc>
                <a:spcPct val="90000"/>
              </a:lnSpc>
              <a:spcAft>
                <a:spcPts val="600"/>
              </a:spcAft>
              <a:buFont typeface="Arial" panose="020B0604020202020204" pitchFamily="34" charset="0"/>
              <a:buChar char="•"/>
            </a:pPr>
            <a:endParaRPr lang="en-US" sz="1500" b="0" i="0" dirty="0">
              <a:effectLst/>
            </a:endParaRPr>
          </a:p>
        </p:txBody>
      </p:sp>
      <p:pic>
        <p:nvPicPr>
          <p:cNvPr id="5" name="Picture 4">
            <a:extLst>
              <a:ext uri="{FF2B5EF4-FFF2-40B4-BE49-F238E27FC236}">
                <a16:creationId xmlns:a16="http://schemas.microsoft.com/office/drawing/2014/main" id="{F88A91A2-25DA-4FEE-B8C3-B4C7B2465377}"/>
              </a:ext>
            </a:extLst>
          </p:cNvPr>
          <p:cNvPicPr>
            <a:picLocks noChangeAspect="1"/>
          </p:cNvPicPr>
          <p:nvPr/>
        </p:nvPicPr>
        <p:blipFill>
          <a:blip r:embed="rId2"/>
          <a:stretch>
            <a:fillRect/>
          </a:stretch>
        </p:blipFill>
        <p:spPr>
          <a:xfrm>
            <a:off x="6794026" y="901004"/>
            <a:ext cx="5047513" cy="1320273"/>
          </a:xfrm>
          <a:prstGeom prst="rect">
            <a:avLst/>
          </a:prstGeom>
        </p:spPr>
      </p:pic>
      <p:pic>
        <p:nvPicPr>
          <p:cNvPr id="10" name="Picture 9">
            <a:extLst>
              <a:ext uri="{FF2B5EF4-FFF2-40B4-BE49-F238E27FC236}">
                <a16:creationId xmlns:a16="http://schemas.microsoft.com/office/drawing/2014/main" id="{5BA5B8BB-04A3-4BB6-93E5-34BBCAC71F69}"/>
              </a:ext>
            </a:extLst>
          </p:cNvPr>
          <p:cNvPicPr>
            <a:picLocks noChangeAspect="1"/>
          </p:cNvPicPr>
          <p:nvPr/>
        </p:nvPicPr>
        <p:blipFill>
          <a:blip r:embed="rId3"/>
          <a:stretch>
            <a:fillRect/>
          </a:stretch>
        </p:blipFill>
        <p:spPr>
          <a:xfrm>
            <a:off x="6565393" y="2413955"/>
            <a:ext cx="5228806" cy="1450994"/>
          </a:xfrm>
          <a:prstGeom prst="rect">
            <a:avLst/>
          </a:prstGeom>
        </p:spPr>
      </p:pic>
      <p:pic>
        <p:nvPicPr>
          <p:cNvPr id="7" name="Picture 6">
            <a:extLst>
              <a:ext uri="{FF2B5EF4-FFF2-40B4-BE49-F238E27FC236}">
                <a16:creationId xmlns:a16="http://schemas.microsoft.com/office/drawing/2014/main" id="{AA8ABCE2-2474-4856-B090-68D9D9781725}"/>
              </a:ext>
            </a:extLst>
          </p:cNvPr>
          <p:cNvPicPr>
            <a:picLocks noChangeAspect="1"/>
          </p:cNvPicPr>
          <p:nvPr/>
        </p:nvPicPr>
        <p:blipFill>
          <a:blip r:embed="rId4"/>
          <a:stretch>
            <a:fillRect/>
          </a:stretch>
        </p:blipFill>
        <p:spPr>
          <a:xfrm>
            <a:off x="6565392" y="3879502"/>
            <a:ext cx="5228807" cy="1320273"/>
          </a:xfrm>
          <a:prstGeom prst="rect">
            <a:avLst/>
          </a:prstGeom>
        </p:spPr>
      </p:pic>
    </p:spTree>
    <p:extLst>
      <p:ext uri="{BB962C8B-B14F-4D97-AF65-F5344CB8AC3E}">
        <p14:creationId xmlns:p14="http://schemas.microsoft.com/office/powerpoint/2010/main" val="17402193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b="1" kern="1200" dirty="0">
                <a:solidFill>
                  <a:schemeClr val="tx1"/>
                </a:solidFill>
                <a:latin typeface="+mj-lt"/>
                <a:ea typeface="+mj-ea"/>
                <a:cs typeface="+mj-cs"/>
              </a:rPr>
              <a:t>5.12 Tables</a:t>
            </a:r>
          </a:p>
        </p:txBody>
      </p:sp>
      <p:sp>
        <p:nvSpPr>
          <p:cNvPr id="13"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B6E02EF-6BA5-46A4-B764-843BDBBB9A39}"/>
              </a:ext>
            </a:extLst>
          </p:cNvPr>
          <p:cNvPicPr>
            <a:picLocks noChangeAspect="1"/>
          </p:cNvPicPr>
          <p:nvPr/>
        </p:nvPicPr>
        <p:blipFill>
          <a:blip r:embed="rId2"/>
          <a:stretch>
            <a:fillRect/>
          </a:stretch>
        </p:blipFill>
        <p:spPr>
          <a:xfrm>
            <a:off x="4400551" y="1619250"/>
            <a:ext cx="7472362" cy="3818476"/>
          </a:xfrm>
          <a:prstGeom prst="rect">
            <a:avLst/>
          </a:prstGeom>
        </p:spPr>
      </p:pic>
      <p:sp>
        <p:nvSpPr>
          <p:cNvPr id="6" name="TextBox 5">
            <a:extLst>
              <a:ext uri="{FF2B5EF4-FFF2-40B4-BE49-F238E27FC236}">
                <a16:creationId xmlns:a16="http://schemas.microsoft.com/office/drawing/2014/main" id="{38F27DBB-3017-414C-95AF-31D084A5B70F}"/>
              </a:ext>
            </a:extLst>
          </p:cNvPr>
          <p:cNvSpPr txBox="1"/>
          <p:nvPr/>
        </p:nvSpPr>
        <p:spPr>
          <a:xfrm>
            <a:off x="528320" y="2942828"/>
            <a:ext cx="1009764" cy="369332"/>
          </a:xfrm>
          <a:prstGeom prst="rect">
            <a:avLst/>
          </a:prstGeom>
          <a:noFill/>
        </p:spPr>
        <p:txBody>
          <a:bodyPr wrap="none" rtlCol="0">
            <a:spAutoFit/>
          </a:bodyPr>
          <a:lstStyle/>
          <a:p>
            <a:r>
              <a:rPr lang="en-US" dirty="0"/>
              <a:t>Recreate</a:t>
            </a:r>
          </a:p>
        </p:txBody>
      </p:sp>
    </p:spTree>
    <p:extLst>
      <p:ext uri="{BB962C8B-B14F-4D97-AF65-F5344CB8AC3E}">
        <p14:creationId xmlns:p14="http://schemas.microsoft.com/office/powerpoint/2010/main" val="30084956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1" kern="1200">
                <a:solidFill>
                  <a:schemeClr val="tx1"/>
                </a:solidFill>
                <a:latin typeface="+mj-lt"/>
                <a:ea typeface="+mj-ea"/>
                <a:cs typeface="+mj-cs"/>
              </a:rPr>
              <a:t>5.13 Form Elements</a:t>
            </a:r>
            <a:endParaRPr lang="en-US" sz="3600" b="1" kern="1200" dirty="0">
              <a:solidFill>
                <a:schemeClr val="tx1"/>
              </a:solidFill>
              <a:latin typeface="+mj-lt"/>
              <a:ea typeface="+mj-ea"/>
              <a:cs typeface="+mj-cs"/>
            </a:endParaRPr>
          </a:p>
        </p:txBody>
      </p:sp>
      <p:sp>
        <p:nvSpPr>
          <p:cNvPr id="14" name="TextBox 13">
            <a:extLst>
              <a:ext uri="{FF2B5EF4-FFF2-40B4-BE49-F238E27FC236}">
                <a16:creationId xmlns:a16="http://schemas.microsoft.com/office/drawing/2014/main" id="{12088B15-0A6B-482A-9D82-B0422C7363DC}"/>
              </a:ext>
            </a:extLst>
          </p:cNvPr>
          <p:cNvSpPr txBox="1"/>
          <p:nvPr/>
        </p:nvSpPr>
        <p:spPr>
          <a:xfrm>
            <a:off x="643469" y="1782981"/>
            <a:ext cx="4008384" cy="4393982"/>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b="0" i="0">
                <a:effectLst/>
              </a:rPr>
              <a:t>HTML Forms, also known as Web Forms, help in capturing information from the user of a web application.</a:t>
            </a:r>
          </a:p>
          <a:p>
            <a:pPr marL="285750" indent="-228600">
              <a:lnSpc>
                <a:spcPct val="90000"/>
              </a:lnSpc>
              <a:spcAft>
                <a:spcPts val="600"/>
              </a:spcAft>
              <a:buFont typeface="Arial" panose="020B0604020202020204" pitchFamily="34" charset="0"/>
              <a:buChar char="•"/>
            </a:pPr>
            <a:r>
              <a:rPr lang="en-US" sz="2000" b="0" i="0">
                <a:effectLst/>
              </a:rPr>
              <a:t>Users can key-in the details such as name, email, phone numbers, comments, dates, and other needed values using the HTML form inputs. Users can also select from a predefined set of values.</a:t>
            </a:r>
          </a:p>
        </p:txBody>
      </p:sp>
      <p:grpSp>
        <p:nvGrpSpPr>
          <p:cNvPr id="69" name="Group 6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0" name="Isosceles Triangle 6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639E1722-A07F-4D62-B0CA-1D82AB9DFFC2}"/>
              </a:ext>
            </a:extLst>
          </p:cNvPr>
          <p:cNvPicPr>
            <a:picLocks noChangeAspect="1"/>
          </p:cNvPicPr>
          <p:nvPr/>
        </p:nvPicPr>
        <p:blipFill>
          <a:blip r:embed="rId2"/>
          <a:stretch>
            <a:fillRect/>
          </a:stretch>
        </p:blipFill>
        <p:spPr>
          <a:xfrm>
            <a:off x="6156008" y="1782981"/>
            <a:ext cx="4531835" cy="4361892"/>
          </a:xfrm>
          <a:prstGeom prst="rect">
            <a:avLst/>
          </a:prstGeom>
        </p:spPr>
      </p:pic>
      <p:grpSp>
        <p:nvGrpSpPr>
          <p:cNvPr id="73" name="Group 7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4" name="Rectangle 7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018341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1" kern="1200">
                <a:solidFill>
                  <a:schemeClr val="tx1"/>
                </a:solidFill>
                <a:latin typeface="+mj-lt"/>
                <a:ea typeface="+mj-ea"/>
                <a:cs typeface="+mj-cs"/>
              </a:rPr>
              <a:t>5.13 Form Elements - Syntax</a:t>
            </a:r>
            <a:endParaRPr lang="en-US" sz="3600" b="1" kern="1200" dirty="0">
              <a:solidFill>
                <a:schemeClr val="tx1"/>
              </a:solidFill>
              <a:latin typeface="+mj-lt"/>
              <a:ea typeface="+mj-ea"/>
              <a:cs typeface="+mj-cs"/>
            </a:endParaRPr>
          </a:p>
        </p:txBody>
      </p:sp>
      <p:sp>
        <p:nvSpPr>
          <p:cNvPr id="14" name="TextBox 13">
            <a:extLst>
              <a:ext uri="{FF2B5EF4-FFF2-40B4-BE49-F238E27FC236}">
                <a16:creationId xmlns:a16="http://schemas.microsoft.com/office/drawing/2014/main" id="{12088B15-0A6B-482A-9D82-B0422C7363DC}"/>
              </a:ext>
            </a:extLst>
          </p:cNvPr>
          <p:cNvSpPr txBox="1"/>
          <p:nvPr/>
        </p:nvSpPr>
        <p:spPr>
          <a:xfrm>
            <a:off x="643468" y="1782981"/>
            <a:ext cx="11273198" cy="227536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0" i="0" dirty="0">
                <a:effectLst/>
              </a:rPr>
              <a:t>The form can be created using </a:t>
            </a:r>
            <a:r>
              <a:rPr lang="en-US" sz="2000" b="1" i="0" dirty="0">
                <a:effectLst/>
              </a:rPr>
              <a:t>&lt;form&gt;...&lt;/form&gt;</a:t>
            </a:r>
            <a:r>
              <a:rPr lang="en-US" sz="2000" b="0" i="0" dirty="0">
                <a:effectLst/>
              </a:rPr>
              <a:t> tag of HTML. </a:t>
            </a:r>
          </a:p>
          <a:p>
            <a:pPr indent="-228600">
              <a:lnSpc>
                <a:spcPct val="90000"/>
              </a:lnSpc>
              <a:spcAft>
                <a:spcPts val="600"/>
              </a:spcAft>
              <a:buFont typeface="Arial" panose="020B0604020202020204" pitchFamily="34" charset="0"/>
              <a:buChar char="•"/>
            </a:pPr>
            <a:r>
              <a:rPr lang="en-US" sz="2000" b="0" i="0" dirty="0">
                <a:effectLst/>
              </a:rPr>
              <a:t>The &lt;form&gt; tag has the below attributes:</a:t>
            </a:r>
          </a:p>
          <a:p>
            <a:pPr lvl="1" indent="-228600">
              <a:lnSpc>
                <a:spcPct val="90000"/>
              </a:lnSpc>
              <a:spcAft>
                <a:spcPts val="600"/>
              </a:spcAft>
              <a:buFont typeface="Arial" panose="020B0604020202020204" pitchFamily="34" charset="0"/>
              <a:buChar char="•"/>
            </a:pPr>
            <a:r>
              <a:rPr lang="en-US" sz="2000" b="0" i="0" dirty="0">
                <a:effectLst/>
              </a:rPr>
              <a:t>method: Defaults to HTTP "get" method of submission to the server. To use HTTP "post", use method="post"</a:t>
            </a:r>
          </a:p>
          <a:p>
            <a:pPr lvl="1" indent="-228600">
              <a:lnSpc>
                <a:spcPct val="90000"/>
              </a:lnSpc>
              <a:spcAft>
                <a:spcPts val="600"/>
              </a:spcAft>
              <a:buFont typeface="Arial" panose="020B0604020202020204" pitchFamily="34" charset="0"/>
              <a:buChar char="•"/>
            </a:pPr>
            <a:r>
              <a:rPr lang="en-US" sz="2000" b="0" i="0" dirty="0">
                <a:effectLst/>
              </a:rPr>
              <a:t>action: The URL to which the form data must be submitted</a:t>
            </a:r>
          </a:p>
          <a:p>
            <a:pPr lvl="1" indent="-228600">
              <a:lnSpc>
                <a:spcPct val="90000"/>
              </a:lnSpc>
              <a:spcAft>
                <a:spcPts val="600"/>
              </a:spcAft>
              <a:buFont typeface="Arial" panose="020B0604020202020204" pitchFamily="34" charset="0"/>
              <a:buChar char="•"/>
            </a:pPr>
            <a:r>
              <a:rPr lang="en-US" sz="2000" b="0" i="0" dirty="0">
                <a:effectLst/>
              </a:rPr>
              <a:t>target: Specifies if the submitted result will open in the current window, a new tab, or on a new frame</a:t>
            </a:r>
          </a:p>
        </p:txBody>
      </p:sp>
      <p:grpSp>
        <p:nvGrpSpPr>
          <p:cNvPr id="82" name="Group 8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83" name="Isosceles Triangle 8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C68D7DFE-6C37-4C72-BC11-2147D851A09E}"/>
              </a:ext>
            </a:extLst>
          </p:cNvPr>
          <p:cNvPicPr>
            <a:picLocks noChangeAspect="1"/>
          </p:cNvPicPr>
          <p:nvPr/>
        </p:nvPicPr>
        <p:blipFill>
          <a:blip r:embed="rId2"/>
          <a:stretch>
            <a:fillRect/>
          </a:stretch>
        </p:blipFill>
        <p:spPr>
          <a:xfrm>
            <a:off x="1341409" y="4171090"/>
            <a:ext cx="9074082" cy="1701390"/>
          </a:xfrm>
          <a:prstGeom prst="rect">
            <a:avLst/>
          </a:prstGeom>
        </p:spPr>
      </p:pic>
      <p:grpSp>
        <p:nvGrpSpPr>
          <p:cNvPr id="86" name="Group 8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87" name="Rectangle 8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Isosceles Triangle 8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388751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 name="Rectangle 102">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a:xfrm>
            <a:off x="838198" y="547815"/>
            <a:ext cx="5167185" cy="1680519"/>
          </a:xfrm>
        </p:spPr>
        <p:txBody>
          <a:bodyPr vert="horz" lIns="91440" tIns="45720" rIns="91440" bIns="45720" rtlCol="0" anchor="ctr">
            <a:normAutofit/>
          </a:bodyPr>
          <a:lstStyle/>
          <a:p>
            <a:r>
              <a:rPr lang="en-US" sz="4000" b="1" dirty="0"/>
              <a:t>5.13. Form Input Elements - Syntax</a:t>
            </a:r>
          </a:p>
        </p:txBody>
      </p:sp>
      <p:sp>
        <p:nvSpPr>
          <p:cNvPr id="14" name="TextBox 13">
            <a:extLst>
              <a:ext uri="{FF2B5EF4-FFF2-40B4-BE49-F238E27FC236}">
                <a16:creationId xmlns:a16="http://schemas.microsoft.com/office/drawing/2014/main" id="{12088B15-0A6B-482A-9D82-B0422C7363DC}"/>
              </a:ext>
            </a:extLst>
          </p:cNvPr>
          <p:cNvSpPr txBox="1"/>
          <p:nvPr/>
        </p:nvSpPr>
        <p:spPr>
          <a:xfrm>
            <a:off x="6186619" y="547815"/>
            <a:ext cx="5178960" cy="126066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0" i="0" dirty="0">
                <a:effectLst/>
              </a:rPr>
              <a:t>The form input element is used to collect details from the user.</a:t>
            </a:r>
          </a:p>
        </p:txBody>
      </p:sp>
      <p:pic>
        <p:nvPicPr>
          <p:cNvPr id="5" name="Picture 4">
            <a:extLst>
              <a:ext uri="{FF2B5EF4-FFF2-40B4-BE49-F238E27FC236}">
                <a16:creationId xmlns:a16="http://schemas.microsoft.com/office/drawing/2014/main" id="{2D97B31C-04DD-4B0A-9208-8334BF7C98FE}"/>
              </a:ext>
            </a:extLst>
          </p:cNvPr>
          <p:cNvPicPr>
            <a:picLocks noChangeAspect="1"/>
          </p:cNvPicPr>
          <p:nvPr/>
        </p:nvPicPr>
        <p:blipFill>
          <a:blip r:embed="rId2"/>
          <a:stretch>
            <a:fillRect/>
          </a:stretch>
        </p:blipFill>
        <p:spPr>
          <a:xfrm>
            <a:off x="554242" y="3040758"/>
            <a:ext cx="5167185" cy="1588909"/>
          </a:xfrm>
          <a:prstGeom prst="rect">
            <a:avLst/>
          </a:prstGeom>
        </p:spPr>
      </p:pic>
      <p:graphicFrame>
        <p:nvGraphicFramePr>
          <p:cNvPr id="11" name="Table 10">
            <a:extLst>
              <a:ext uri="{FF2B5EF4-FFF2-40B4-BE49-F238E27FC236}">
                <a16:creationId xmlns:a16="http://schemas.microsoft.com/office/drawing/2014/main" id="{A9EBFB37-D48B-442A-84F4-F1601892A07C}"/>
              </a:ext>
            </a:extLst>
          </p:cNvPr>
          <p:cNvGraphicFramePr>
            <a:graphicFrameLocks noGrp="1"/>
          </p:cNvGraphicFramePr>
          <p:nvPr>
            <p:extLst>
              <p:ext uri="{D42A27DB-BD31-4B8C-83A1-F6EECF244321}">
                <p14:modId xmlns:p14="http://schemas.microsoft.com/office/powerpoint/2010/main" val="238373554"/>
              </p:ext>
            </p:extLst>
          </p:nvPr>
        </p:nvGraphicFramePr>
        <p:xfrm>
          <a:off x="6275670" y="1756855"/>
          <a:ext cx="5713129" cy="4928420"/>
        </p:xfrm>
        <a:graphic>
          <a:graphicData uri="http://schemas.openxmlformats.org/drawingml/2006/table">
            <a:tbl>
              <a:tblPr/>
              <a:tblGrid>
                <a:gridCol w="1186665">
                  <a:extLst>
                    <a:ext uri="{9D8B030D-6E8A-4147-A177-3AD203B41FA5}">
                      <a16:colId xmlns:a16="http://schemas.microsoft.com/office/drawing/2014/main" val="63219773"/>
                    </a:ext>
                  </a:extLst>
                </a:gridCol>
                <a:gridCol w="4526464">
                  <a:extLst>
                    <a:ext uri="{9D8B030D-6E8A-4147-A177-3AD203B41FA5}">
                      <a16:colId xmlns:a16="http://schemas.microsoft.com/office/drawing/2014/main" val="283653629"/>
                    </a:ext>
                  </a:extLst>
                </a:gridCol>
              </a:tblGrid>
              <a:tr h="250665">
                <a:tc>
                  <a:txBody>
                    <a:bodyPr/>
                    <a:lstStyle/>
                    <a:p>
                      <a:r>
                        <a:rPr lang="en-US" sz="800"/>
                        <a:t>text</a:t>
                      </a:r>
                    </a:p>
                  </a:txBody>
                  <a:tcPr marL="33953" marR="33953" marT="16977" marB="16977" anchor="ctr">
                    <a:lnL>
                      <a:noFill/>
                    </a:lnL>
                    <a:lnR>
                      <a:noFill/>
                    </a:lnR>
                    <a:lnT>
                      <a:noFill/>
                    </a:lnT>
                    <a:lnB>
                      <a:noFill/>
                    </a:lnB>
                    <a:solidFill>
                      <a:srgbClr val="FAFAFA"/>
                    </a:solidFill>
                  </a:tcPr>
                </a:tc>
                <a:tc>
                  <a:txBody>
                    <a:bodyPr/>
                    <a:lstStyle/>
                    <a:p>
                      <a:r>
                        <a:rPr lang="en-US" sz="800"/>
                        <a:t>Creates textbox</a:t>
                      </a:r>
                    </a:p>
                  </a:txBody>
                  <a:tcPr marL="33953" marR="33953" marT="16977" marB="16977" anchor="ctr">
                    <a:lnL>
                      <a:noFill/>
                    </a:lnL>
                    <a:lnR>
                      <a:noFill/>
                    </a:lnR>
                    <a:lnT>
                      <a:noFill/>
                    </a:lnT>
                    <a:lnB>
                      <a:noFill/>
                    </a:lnB>
                    <a:solidFill>
                      <a:srgbClr val="FAFAFA"/>
                    </a:solidFill>
                  </a:tcPr>
                </a:tc>
                <a:extLst>
                  <a:ext uri="{0D108BD9-81ED-4DB2-BD59-A6C34878D82A}">
                    <a16:rowId xmlns:a16="http://schemas.microsoft.com/office/drawing/2014/main" val="3254839614"/>
                  </a:ext>
                </a:extLst>
              </a:tr>
              <a:tr h="250665">
                <a:tc>
                  <a:txBody>
                    <a:bodyPr/>
                    <a:lstStyle/>
                    <a:p>
                      <a:r>
                        <a:rPr lang="en-US" sz="800"/>
                        <a:t>password</a:t>
                      </a:r>
                    </a:p>
                  </a:txBody>
                  <a:tcPr marL="33953" marR="33953" marT="16977" marB="16977" anchor="ctr">
                    <a:lnL>
                      <a:noFill/>
                    </a:lnL>
                    <a:lnR>
                      <a:noFill/>
                    </a:lnR>
                    <a:lnT>
                      <a:noFill/>
                    </a:lnT>
                    <a:lnB>
                      <a:noFill/>
                    </a:lnB>
                    <a:solidFill>
                      <a:srgbClr val="FAFAFA"/>
                    </a:solidFill>
                  </a:tcPr>
                </a:tc>
                <a:tc>
                  <a:txBody>
                    <a:bodyPr/>
                    <a:lstStyle/>
                    <a:p>
                      <a:r>
                        <a:rPr lang="en-US" sz="800"/>
                        <a:t>Creates textbox that accepts the only password</a:t>
                      </a:r>
                    </a:p>
                  </a:txBody>
                  <a:tcPr marL="33953" marR="33953" marT="16977" marB="16977" anchor="ctr">
                    <a:lnL>
                      <a:noFill/>
                    </a:lnL>
                    <a:lnR>
                      <a:noFill/>
                    </a:lnR>
                    <a:lnT>
                      <a:noFill/>
                    </a:lnT>
                    <a:lnB>
                      <a:noFill/>
                    </a:lnB>
                    <a:solidFill>
                      <a:srgbClr val="FAFAFA"/>
                    </a:solidFill>
                  </a:tcPr>
                </a:tc>
                <a:extLst>
                  <a:ext uri="{0D108BD9-81ED-4DB2-BD59-A6C34878D82A}">
                    <a16:rowId xmlns:a16="http://schemas.microsoft.com/office/drawing/2014/main" val="2342967830"/>
                  </a:ext>
                </a:extLst>
              </a:tr>
              <a:tr h="250665">
                <a:tc>
                  <a:txBody>
                    <a:bodyPr/>
                    <a:lstStyle/>
                    <a:p>
                      <a:r>
                        <a:rPr lang="en-US" sz="800"/>
                        <a:t>checkbox</a:t>
                      </a:r>
                    </a:p>
                  </a:txBody>
                  <a:tcPr marL="33953" marR="33953" marT="16977" marB="16977" anchor="ctr">
                    <a:lnL>
                      <a:noFill/>
                    </a:lnL>
                    <a:lnR>
                      <a:noFill/>
                    </a:lnR>
                    <a:lnT>
                      <a:noFill/>
                    </a:lnT>
                    <a:lnB>
                      <a:noFill/>
                    </a:lnB>
                    <a:solidFill>
                      <a:srgbClr val="FAFAFA"/>
                    </a:solidFill>
                  </a:tcPr>
                </a:tc>
                <a:tc>
                  <a:txBody>
                    <a:bodyPr/>
                    <a:lstStyle/>
                    <a:p>
                      <a:r>
                        <a:rPr lang="en-US" sz="800"/>
                        <a:t>Creates checkbox</a:t>
                      </a:r>
                    </a:p>
                  </a:txBody>
                  <a:tcPr marL="33953" marR="33953" marT="16977" marB="16977" anchor="ctr">
                    <a:lnL>
                      <a:noFill/>
                    </a:lnL>
                    <a:lnR>
                      <a:noFill/>
                    </a:lnR>
                    <a:lnT>
                      <a:noFill/>
                    </a:lnT>
                    <a:lnB>
                      <a:noFill/>
                    </a:lnB>
                    <a:solidFill>
                      <a:srgbClr val="FAFAFA"/>
                    </a:solidFill>
                  </a:tcPr>
                </a:tc>
                <a:extLst>
                  <a:ext uri="{0D108BD9-81ED-4DB2-BD59-A6C34878D82A}">
                    <a16:rowId xmlns:a16="http://schemas.microsoft.com/office/drawing/2014/main" val="3128404760"/>
                  </a:ext>
                </a:extLst>
              </a:tr>
              <a:tr h="250665">
                <a:tc>
                  <a:txBody>
                    <a:bodyPr/>
                    <a:lstStyle/>
                    <a:p>
                      <a:r>
                        <a:rPr lang="en-US" sz="800"/>
                        <a:t>radio</a:t>
                      </a:r>
                    </a:p>
                  </a:txBody>
                  <a:tcPr marL="33953" marR="33953" marT="16977" marB="16977" anchor="ctr">
                    <a:lnL>
                      <a:noFill/>
                    </a:lnL>
                    <a:lnR>
                      <a:noFill/>
                    </a:lnR>
                    <a:lnT>
                      <a:noFill/>
                    </a:lnT>
                    <a:lnB>
                      <a:noFill/>
                    </a:lnB>
                    <a:solidFill>
                      <a:srgbClr val="FAFAFA"/>
                    </a:solidFill>
                  </a:tcPr>
                </a:tc>
                <a:tc>
                  <a:txBody>
                    <a:bodyPr/>
                    <a:lstStyle/>
                    <a:p>
                      <a:r>
                        <a:rPr lang="en-US" sz="800"/>
                        <a:t>Creates a radio button</a:t>
                      </a:r>
                    </a:p>
                  </a:txBody>
                  <a:tcPr marL="33953" marR="33953" marT="16977" marB="16977" anchor="ctr">
                    <a:lnL>
                      <a:noFill/>
                    </a:lnL>
                    <a:lnR>
                      <a:noFill/>
                    </a:lnR>
                    <a:lnT>
                      <a:noFill/>
                    </a:lnT>
                    <a:lnB>
                      <a:noFill/>
                    </a:lnB>
                    <a:solidFill>
                      <a:srgbClr val="FAFAFA"/>
                    </a:solidFill>
                  </a:tcPr>
                </a:tc>
                <a:extLst>
                  <a:ext uri="{0D108BD9-81ED-4DB2-BD59-A6C34878D82A}">
                    <a16:rowId xmlns:a16="http://schemas.microsoft.com/office/drawing/2014/main" val="2649026449"/>
                  </a:ext>
                </a:extLst>
              </a:tr>
              <a:tr h="250665">
                <a:tc>
                  <a:txBody>
                    <a:bodyPr/>
                    <a:lstStyle/>
                    <a:p>
                      <a:r>
                        <a:rPr lang="en-US" sz="800"/>
                        <a:t>button</a:t>
                      </a:r>
                    </a:p>
                  </a:txBody>
                  <a:tcPr marL="33953" marR="33953" marT="16977" marB="16977" anchor="ctr">
                    <a:lnL>
                      <a:noFill/>
                    </a:lnL>
                    <a:lnR>
                      <a:noFill/>
                    </a:lnR>
                    <a:lnT>
                      <a:noFill/>
                    </a:lnT>
                    <a:lnB>
                      <a:noFill/>
                    </a:lnB>
                    <a:solidFill>
                      <a:srgbClr val="FAFAFA"/>
                    </a:solidFill>
                  </a:tcPr>
                </a:tc>
                <a:tc>
                  <a:txBody>
                    <a:bodyPr/>
                    <a:lstStyle/>
                    <a:p>
                      <a:r>
                        <a:rPr lang="en-US" sz="800"/>
                        <a:t>Creates button</a:t>
                      </a:r>
                    </a:p>
                  </a:txBody>
                  <a:tcPr marL="33953" marR="33953" marT="16977" marB="16977" anchor="ctr">
                    <a:lnL>
                      <a:noFill/>
                    </a:lnL>
                    <a:lnR>
                      <a:noFill/>
                    </a:lnR>
                    <a:lnT>
                      <a:noFill/>
                    </a:lnT>
                    <a:lnB>
                      <a:noFill/>
                    </a:lnB>
                    <a:solidFill>
                      <a:srgbClr val="FAFAFA"/>
                    </a:solidFill>
                  </a:tcPr>
                </a:tc>
                <a:extLst>
                  <a:ext uri="{0D108BD9-81ED-4DB2-BD59-A6C34878D82A}">
                    <a16:rowId xmlns:a16="http://schemas.microsoft.com/office/drawing/2014/main" val="1146098379"/>
                  </a:ext>
                </a:extLst>
              </a:tr>
              <a:tr h="250665">
                <a:tc>
                  <a:txBody>
                    <a:bodyPr/>
                    <a:lstStyle/>
                    <a:p>
                      <a:r>
                        <a:rPr lang="en-US" sz="800"/>
                        <a:t>submit</a:t>
                      </a:r>
                    </a:p>
                  </a:txBody>
                  <a:tcPr marL="33953" marR="33953" marT="16977" marB="16977" anchor="ctr">
                    <a:lnL>
                      <a:noFill/>
                    </a:lnL>
                    <a:lnR>
                      <a:noFill/>
                    </a:lnR>
                    <a:lnT>
                      <a:noFill/>
                    </a:lnT>
                    <a:lnB>
                      <a:noFill/>
                    </a:lnB>
                    <a:solidFill>
                      <a:srgbClr val="FAFAFA"/>
                    </a:solidFill>
                  </a:tcPr>
                </a:tc>
                <a:tc>
                  <a:txBody>
                    <a:bodyPr/>
                    <a:lstStyle/>
                    <a:p>
                      <a:r>
                        <a:rPr lang="en-US" sz="800"/>
                        <a:t>Creates a button that submits values of all form elements to the server</a:t>
                      </a:r>
                    </a:p>
                  </a:txBody>
                  <a:tcPr marL="33953" marR="33953" marT="16977" marB="16977" anchor="ctr">
                    <a:lnL>
                      <a:noFill/>
                    </a:lnL>
                    <a:lnR>
                      <a:noFill/>
                    </a:lnR>
                    <a:lnT>
                      <a:noFill/>
                    </a:lnT>
                    <a:lnB>
                      <a:noFill/>
                    </a:lnB>
                    <a:solidFill>
                      <a:srgbClr val="FAFAFA"/>
                    </a:solidFill>
                  </a:tcPr>
                </a:tc>
                <a:extLst>
                  <a:ext uri="{0D108BD9-81ED-4DB2-BD59-A6C34878D82A}">
                    <a16:rowId xmlns:a16="http://schemas.microsoft.com/office/drawing/2014/main" val="3967745286"/>
                  </a:ext>
                </a:extLst>
              </a:tr>
              <a:tr h="416450">
                <a:tc>
                  <a:txBody>
                    <a:bodyPr/>
                    <a:lstStyle/>
                    <a:p>
                      <a:r>
                        <a:rPr lang="en-US" sz="800"/>
                        <a:t>reset</a:t>
                      </a:r>
                    </a:p>
                  </a:txBody>
                  <a:tcPr marL="33953" marR="33953" marT="16977" marB="16977" anchor="ctr">
                    <a:lnL>
                      <a:noFill/>
                    </a:lnL>
                    <a:lnR>
                      <a:noFill/>
                    </a:lnR>
                    <a:lnT>
                      <a:noFill/>
                    </a:lnT>
                    <a:lnB>
                      <a:noFill/>
                    </a:lnB>
                    <a:solidFill>
                      <a:srgbClr val="FAFAFA"/>
                    </a:solidFill>
                  </a:tcPr>
                </a:tc>
                <a:tc>
                  <a:txBody>
                    <a:bodyPr/>
                    <a:lstStyle/>
                    <a:p>
                      <a:r>
                        <a:rPr lang="en-US" sz="800"/>
                        <a:t>Creates a button that resets values of all form elements to their default value</a:t>
                      </a:r>
                    </a:p>
                  </a:txBody>
                  <a:tcPr marL="33953" marR="33953" marT="16977" marB="16977" anchor="ctr">
                    <a:lnL>
                      <a:noFill/>
                    </a:lnL>
                    <a:lnR>
                      <a:noFill/>
                    </a:lnR>
                    <a:lnT>
                      <a:noFill/>
                    </a:lnT>
                    <a:lnB>
                      <a:noFill/>
                    </a:lnB>
                    <a:solidFill>
                      <a:srgbClr val="FAFAFA"/>
                    </a:solidFill>
                  </a:tcPr>
                </a:tc>
                <a:extLst>
                  <a:ext uri="{0D108BD9-81ED-4DB2-BD59-A6C34878D82A}">
                    <a16:rowId xmlns:a16="http://schemas.microsoft.com/office/drawing/2014/main" val="1736408112"/>
                  </a:ext>
                </a:extLst>
              </a:tr>
              <a:tr h="250665">
                <a:tc>
                  <a:txBody>
                    <a:bodyPr/>
                    <a:lstStyle/>
                    <a:p>
                      <a:r>
                        <a:rPr lang="en-US" sz="800"/>
                        <a:t>image</a:t>
                      </a:r>
                    </a:p>
                  </a:txBody>
                  <a:tcPr marL="33953" marR="33953" marT="16977" marB="16977" anchor="ctr">
                    <a:lnL>
                      <a:noFill/>
                    </a:lnL>
                    <a:lnR>
                      <a:noFill/>
                    </a:lnR>
                    <a:lnT>
                      <a:noFill/>
                    </a:lnT>
                    <a:lnB>
                      <a:noFill/>
                    </a:lnB>
                    <a:solidFill>
                      <a:srgbClr val="FAFAFA"/>
                    </a:solidFill>
                  </a:tcPr>
                </a:tc>
                <a:tc>
                  <a:txBody>
                    <a:bodyPr/>
                    <a:lstStyle/>
                    <a:p>
                      <a:r>
                        <a:rPr lang="en-US" sz="800"/>
                        <a:t>Creates a graphical version of a button</a:t>
                      </a:r>
                    </a:p>
                  </a:txBody>
                  <a:tcPr marL="33953" marR="33953" marT="16977" marB="16977" anchor="ctr">
                    <a:lnL>
                      <a:noFill/>
                    </a:lnL>
                    <a:lnR>
                      <a:noFill/>
                    </a:lnR>
                    <a:lnT>
                      <a:noFill/>
                    </a:lnT>
                    <a:lnB>
                      <a:noFill/>
                    </a:lnB>
                    <a:solidFill>
                      <a:srgbClr val="FAFAFA"/>
                    </a:solidFill>
                  </a:tcPr>
                </a:tc>
                <a:extLst>
                  <a:ext uri="{0D108BD9-81ED-4DB2-BD59-A6C34878D82A}">
                    <a16:rowId xmlns:a16="http://schemas.microsoft.com/office/drawing/2014/main" val="2344607776"/>
                  </a:ext>
                </a:extLst>
              </a:tr>
              <a:tr h="250665">
                <a:tc>
                  <a:txBody>
                    <a:bodyPr/>
                    <a:lstStyle/>
                    <a:p>
                      <a:r>
                        <a:rPr lang="en-US" sz="800"/>
                        <a:t>file</a:t>
                      </a:r>
                    </a:p>
                  </a:txBody>
                  <a:tcPr marL="33953" marR="33953" marT="16977" marB="16977" anchor="ctr">
                    <a:lnL>
                      <a:noFill/>
                    </a:lnL>
                    <a:lnR>
                      <a:noFill/>
                    </a:lnR>
                    <a:lnT>
                      <a:noFill/>
                    </a:lnT>
                    <a:lnB>
                      <a:noFill/>
                    </a:lnB>
                    <a:solidFill>
                      <a:srgbClr val="FAFAFA"/>
                    </a:solidFill>
                  </a:tcPr>
                </a:tc>
                <a:tc>
                  <a:txBody>
                    <a:bodyPr/>
                    <a:lstStyle/>
                    <a:p>
                      <a:r>
                        <a:rPr lang="en-US" sz="800"/>
                        <a:t>Creates control to upload the file to the server</a:t>
                      </a:r>
                    </a:p>
                  </a:txBody>
                  <a:tcPr marL="33953" marR="33953" marT="16977" marB="16977" anchor="ctr">
                    <a:lnL>
                      <a:noFill/>
                    </a:lnL>
                    <a:lnR>
                      <a:noFill/>
                    </a:lnR>
                    <a:lnT>
                      <a:noFill/>
                    </a:lnT>
                    <a:lnB>
                      <a:noFill/>
                    </a:lnB>
                    <a:solidFill>
                      <a:srgbClr val="FAFAFA"/>
                    </a:solidFill>
                  </a:tcPr>
                </a:tc>
                <a:extLst>
                  <a:ext uri="{0D108BD9-81ED-4DB2-BD59-A6C34878D82A}">
                    <a16:rowId xmlns:a16="http://schemas.microsoft.com/office/drawing/2014/main" val="889743049"/>
                  </a:ext>
                </a:extLst>
              </a:tr>
              <a:tr h="250665">
                <a:tc>
                  <a:txBody>
                    <a:bodyPr/>
                    <a:lstStyle/>
                    <a:p>
                      <a:r>
                        <a:rPr lang="en-US" sz="800"/>
                        <a:t>hidden</a:t>
                      </a:r>
                    </a:p>
                  </a:txBody>
                  <a:tcPr marL="33953" marR="33953" marT="16977" marB="16977" anchor="ctr">
                    <a:lnL>
                      <a:noFill/>
                    </a:lnL>
                    <a:lnR>
                      <a:noFill/>
                    </a:lnR>
                    <a:lnT>
                      <a:noFill/>
                    </a:lnT>
                    <a:lnB>
                      <a:noFill/>
                    </a:lnB>
                    <a:solidFill>
                      <a:srgbClr val="FAFAFA"/>
                    </a:solidFill>
                  </a:tcPr>
                </a:tc>
                <a:tc>
                  <a:txBody>
                    <a:bodyPr/>
                    <a:lstStyle/>
                    <a:p>
                      <a:r>
                        <a:rPr lang="en-US" sz="800"/>
                        <a:t>Creates a hidden text field</a:t>
                      </a:r>
                    </a:p>
                  </a:txBody>
                  <a:tcPr marL="33953" marR="33953" marT="16977" marB="16977" anchor="ctr">
                    <a:lnL>
                      <a:noFill/>
                    </a:lnL>
                    <a:lnR>
                      <a:noFill/>
                    </a:lnR>
                    <a:lnT>
                      <a:noFill/>
                    </a:lnT>
                    <a:lnB>
                      <a:noFill/>
                    </a:lnB>
                    <a:solidFill>
                      <a:srgbClr val="FAFAFA"/>
                    </a:solidFill>
                  </a:tcPr>
                </a:tc>
                <a:extLst>
                  <a:ext uri="{0D108BD9-81ED-4DB2-BD59-A6C34878D82A}">
                    <a16:rowId xmlns:a16="http://schemas.microsoft.com/office/drawing/2014/main" val="2951076467"/>
                  </a:ext>
                </a:extLst>
              </a:tr>
              <a:tr h="250665">
                <a:tc>
                  <a:txBody>
                    <a:bodyPr/>
                    <a:lstStyle/>
                    <a:p>
                      <a:r>
                        <a:rPr lang="en-US" sz="800"/>
                        <a:t>email</a:t>
                      </a:r>
                    </a:p>
                  </a:txBody>
                  <a:tcPr marL="33953" marR="33953" marT="16977" marB="16977" anchor="ctr">
                    <a:lnL>
                      <a:noFill/>
                    </a:lnL>
                    <a:lnR>
                      <a:noFill/>
                    </a:lnR>
                    <a:lnT>
                      <a:noFill/>
                    </a:lnT>
                    <a:lnB>
                      <a:noFill/>
                    </a:lnB>
                    <a:solidFill>
                      <a:srgbClr val="FAFAFA"/>
                    </a:solidFill>
                  </a:tcPr>
                </a:tc>
                <a:tc>
                  <a:txBody>
                    <a:bodyPr/>
                    <a:lstStyle/>
                    <a:p>
                      <a:r>
                        <a:rPr lang="en-US" sz="800"/>
                        <a:t>Creates textbox that accepts only valid email id</a:t>
                      </a:r>
                    </a:p>
                  </a:txBody>
                  <a:tcPr marL="33953" marR="33953" marT="16977" marB="16977" anchor="ctr">
                    <a:lnL>
                      <a:noFill/>
                    </a:lnL>
                    <a:lnR>
                      <a:noFill/>
                    </a:lnR>
                    <a:lnT>
                      <a:noFill/>
                    </a:lnT>
                    <a:lnB>
                      <a:noFill/>
                    </a:lnB>
                    <a:solidFill>
                      <a:srgbClr val="FAFAFA"/>
                    </a:solidFill>
                  </a:tcPr>
                </a:tc>
                <a:extLst>
                  <a:ext uri="{0D108BD9-81ED-4DB2-BD59-A6C34878D82A}">
                    <a16:rowId xmlns:a16="http://schemas.microsoft.com/office/drawing/2014/main" val="2229559477"/>
                  </a:ext>
                </a:extLst>
              </a:tr>
              <a:tr h="250665">
                <a:tc>
                  <a:txBody>
                    <a:bodyPr/>
                    <a:lstStyle/>
                    <a:p>
                      <a:r>
                        <a:rPr lang="en-US" sz="800"/>
                        <a:t>number</a:t>
                      </a:r>
                    </a:p>
                  </a:txBody>
                  <a:tcPr marL="33953" marR="33953" marT="16977" marB="16977" anchor="ctr">
                    <a:lnL>
                      <a:noFill/>
                    </a:lnL>
                    <a:lnR>
                      <a:noFill/>
                    </a:lnR>
                    <a:lnT>
                      <a:noFill/>
                    </a:lnT>
                    <a:lnB>
                      <a:noFill/>
                    </a:lnB>
                    <a:solidFill>
                      <a:srgbClr val="FAFAFA"/>
                    </a:solidFill>
                  </a:tcPr>
                </a:tc>
                <a:tc>
                  <a:txBody>
                    <a:bodyPr/>
                    <a:lstStyle/>
                    <a:p>
                      <a:r>
                        <a:rPr lang="en-US" sz="800"/>
                        <a:t>Creates spinbox that accepts only whole numbers</a:t>
                      </a:r>
                    </a:p>
                  </a:txBody>
                  <a:tcPr marL="33953" marR="33953" marT="16977" marB="16977" anchor="ctr">
                    <a:lnL>
                      <a:noFill/>
                    </a:lnL>
                    <a:lnR>
                      <a:noFill/>
                    </a:lnR>
                    <a:lnT>
                      <a:noFill/>
                    </a:lnT>
                    <a:lnB>
                      <a:noFill/>
                    </a:lnB>
                    <a:solidFill>
                      <a:srgbClr val="FAFAFA"/>
                    </a:solidFill>
                  </a:tcPr>
                </a:tc>
                <a:extLst>
                  <a:ext uri="{0D108BD9-81ED-4DB2-BD59-A6C34878D82A}">
                    <a16:rowId xmlns:a16="http://schemas.microsoft.com/office/drawing/2014/main" val="2352982907"/>
                  </a:ext>
                </a:extLst>
              </a:tr>
              <a:tr h="250665">
                <a:tc>
                  <a:txBody>
                    <a:bodyPr/>
                    <a:lstStyle/>
                    <a:p>
                      <a:r>
                        <a:rPr lang="en-US" sz="800"/>
                        <a:t>range</a:t>
                      </a:r>
                    </a:p>
                  </a:txBody>
                  <a:tcPr marL="33953" marR="33953" marT="16977" marB="16977" anchor="ctr">
                    <a:lnL>
                      <a:noFill/>
                    </a:lnL>
                    <a:lnR>
                      <a:noFill/>
                    </a:lnR>
                    <a:lnT>
                      <a:noFill/>
                    </a:lnT>
                    <a:lnB>
                      <a:noFill/>
                    </a:lnB>
                    <a:solidFill>
                      <a:srgbClr val="FAFAFA"/>
                    </a:solidFill>
                  </a:tcPr>
                </a:tc>
                <a:tc>
                  <a:txBody>
                    <a:bodyPr/>
                    <a:lstStyle/>
                    <a:p>
                      <a:r>
                        <a:rPr lang="en-US" sz="800"/>
                        <a:t>Creates a range slider</a:t>
                      </a:r>
                    </a:p>
                  </a:txBody>
                  <a:tcPr marL="33953" marR="33953" marT="16977" marB="16977" anchor="ctr">
                    <a:lnL>
                      <a:noFill/>
                    </a:lnL>
                    <a:lnR>
                      <a:noFill/>
                    </a:lnR>
                    <a:lnT>
                      <a:noFill/>
                    </a:lnT>
                    <a:lnB>
                      <a:noFill/>
                    </a:lnB>
                    <a:solidFill>
                      <a:srgbClr val="FAFAFA"/>
                    </a:solidFill>
                  </a:tcPr>
                </a:tc>
                <a:extLst>
                  <a:ext uri="{0D108BD9-81ED-4DB2-BD59-A6C34878D82A}">
                    <a16:rowId xmlns:a16="http://schemas.microsoft.com/office/drawing/2014/main" val="3007703919"/>
                  </a:ext>
                </a:extLst>
              </a:tr>
              <a:tr h="250665">
                <a:tc>
                  <a:txBody>
                    <a:bodyPr/>
                    <a:lstStyle/>
                    <a:p>
                      <a:r>
                        <a:rPr lang="en-US" sz="800"/>
                        <a:t>search</a:t>
                      </a:r>
                    </a:p>
                  </a:txBody>
                  <a:tcPr marL="33953" marR="33953" marT="16977" marB="16977" anchor="ctr">
                    <a:lnL>
                      <a:noFill/>
                    </a:lnL>
                    <a:lnR>
                      <a:noFill/>
                    </a:lnR>
                    <a:lnT>
                      <a:noFill/>
                    </a:lnT>
                    <a:lnB>
                      <a:noFill/>
                    </a:lnB>
                    <a:solidFill>
                      <a:srgbClr val="FAFAFA"/>
                    </a:solidFill>
                  </a:tcPr>
                </a:tc>
                <a:tc>
                  <a:txBody>
                    <a:bodyPr/>
                    <a:lstStyle/>
                    <a:p>
                      <a:r>
                        <a:rPr lang="en-US" sz="800"/>
                        <a:t>Creates a search bar</a:t>
                      </a:r>
                    </a:p>
                  </a:txBody>
                  <a:tcPr marL="33953" marR="33953" marT="16977" marB="16977" anchor="ctr">
                    <a:lnL>
                      <a:noFill/>
                    </a:lnL>
                    <a:lnR>
                      <a:noFill/>
                    </a:lnR>
                    <a:lnT>
                      <a:noFill/>
                    </a:lnT>
                    <a:lnB>
                      <a:noFill/>
                    </a:lnB>
                    <a:solidFill>
                      <a:srgbClr val="FAFAFA"/>
                    </a:solidFill>
                  </a:tcPr>
                </a:tc>
                <a:extLst>
                  <a:ext uri="{0D108BD9-81ED-4DB2-BD59-A6C34878D82A}">
                    <a16:rowId xmlns:a16="http://schemas.microsoft.com/office/drawing/2014/main" val="565501500"/>
                  </a:ext>
                </a:extLst>
              </a:tr>
              <a:tr h="250665">
                <a:tc>
                  <a:txBody>
                    <a:bodyPr/>
                    <a:lstStyle/>
                    <a:p>
                      <a:r>
                        <a:rPr lang="en-US" sz="800"/>
                        <a:t>URL</a:t>
                      </a:r>
                    </a:p>
                  </a:txBody>
                  <a:tcPr marL="33953" marR="33953" marT="16977" marB="16977" anchor="ctr">
                    <a:lnL>
                      <a:noFill/>
                    </a:lnL>
                    <a:lnR>
                      <a:noFill/>
                    </a:lnR>
                    <a:lnT>
                      <a:noFill/>
                    </a:lnT>
                    <a:lnB>
                      <a:noFill/>
                    </a:lnB>
                    <a:solidFill>
                      <a:srgbClr val="FAFAFA"/>
                    </a:solidFill>
                  </a:tcPr>
                </a:tc>
                <a:tc>
                  <a:txBody>
                    <a:bodyPr/>
                    <a:lstStyle/>
                    <a:p>
                      <a:r>
                        <a:rPr lang="en-US" sz="800" dirty="0"/>
                        <a:t>Creates textbox that accepts only valid URL</a:t>
                      </a:r>
                    </a:p>
                  </a:txBody>
                  <a:tcPr marL="33953" marR="33953" marT="16977" marB="16977" anchor="ctr">
                    <a:lnL>
                      <a:noFill/>
                    </a:lnL>
                    <a:lnR>
                      <a:noFill/>
                    </a:lnR>
                    <a:lnT>
                      <a:noFill/>
                    </a:lnT>
                    <a:lnB>
                      <a:noFill/>
                    </a:lnB>
                    <a:solidFill>
                      <a:srgbClr val="FAFAFA"/>
                    </a:solidFill>
                  </a:tcPr>
                </a:tc>
                <a:extLst>
                  <a:ext uri="{0D108BD9-81ED-4DB2-BD59-A6C34878D82A}">
                    <a16:rowId xmlns:a16="http://schemas.microsoft.com/office/drawing/2014/main" val="987128833"/>
                  </a:ext>
                </a:extLst>
              </a:tr>
              <a:tr h="250665">
                <a:tc>
                  <a:txBody>
                    <a:bodyPr/>
                    <a:lstStyle/>
                    <a:p>
                      <a:r>
                        <a:rPr lang="en-US" sz="800"/>
                        <a:t>color</a:t>
                      </a:r>
                    </a:p>
                  </a:txBody>
                  <a:tcPr marL="33953" marR="33953" marT="16977" marB="16977" anchor="ctr">
                    <a:lnL>
                      <a:noFill/>
                    </a:lnL>
                    <a:lnR>
                      <a:noFill/>
                    </a:lnR>
                    <a:lnT>
                      <a:noFill/>
                    </a:lnT>
                    <a:lnB>
                      <a:noFill/>
                    </a:lnB>
                    <a:solidFill>
                      <a:srgbClr val="FAFAFA"/>
                    </a:solidFill>
                  </a:tcPr>
                </a:tc>
                <a:tc>
                  <a:txBody>
                    <a:bodyPr/>
                    <a:lstStyle/>
                    <a:p>
                      <a:r>
                        <a:rPr lang="en-US" sz="800"/>
                        <a:t>Creates color picker</a:t>
                      </a:r>
                    </a:p>
                  </a:txBody>
                  <a:tcPr marL="33953" marR="33953" marT="16977" marB="16977" anchor="ctr">
                    <a:lnL>
                      <a:noFill/>
                    </a:lnL>
                    <a:lnR>
                      <a:noFill/>
                    </a:lnR>
                    <a:lnT>
                      <a:noFill/>
                    </a:lnT>
                    <a:lnB>
                      <a:noFill/>
                    </a:lnB>
                    <a:solidFill>
                      <a:srgbClr val="FAFAFA"/>
                    </a:solidFill>
                  </a:tcPr>
                </a:tc>
                <a:extLst>
                  <a:ext uri="{0D108BD9-81ED-4DB2-BD59-A6C34878D82A}">
                    <a16:rowId xmlns:a16="http://schemas.microsoft.com/office/drawing/2014/main" val="2833372029"/>
                  </a:ext>
                </a:extLst>
              </a:tr>
              <a:tr h="250665">
                <a:tc>
                  <a:txBody>
                    <a:bodyPr/>
                    <a:lstStyle/>
                    <a:p>
                      <a:r>
                        <a:rPr lang="en-US" sz="800"/>
                        <a:t>date</a:t>
                      </a:r>
                    </a:p>
                  </a:txBody>
                  <a:tcPr marL="33953" marR="33953" marT="16977" marB="16977" anchor="ctr">
                    <a:lnL>
                      <a:noFill/>
                    </a:lnL>
                    <a:lnR>
                      <a:noFill/>
                    </a:lnR>
                    <a:lnT>
                      <a:noFill/>
                    </a:lnT>
                    <a:lnB>
                      <a:noFill/>
                    </a:lnB>
                    <a:solidFill>
                      <a:srgbClr val="FAFAFA"/>
                    </a:solidFill>
                  </a:tcPr>
                </a:tc>
                <a:tc>
                  <a:txBody>
                    <a:bodyPr/>
                    <a:lstStyle/>
                    <a:p>
                      <a:r>
                        <a:rPr lang="en-US" sz="800"/>
                        <a:t>Creates date picker to select date</a:t>
                      </a:r>
                    </a:p>
                  </a:txBody>
                  <a:tcPr marL="33953" marR="33953" marT="16977" marB="16977" anchor="ctr">
                    <a:lnL>
                      <a:noFill/>
                    </a:lnL>
                    <a:lnR>
                      <a:noFill/>
                    </a:lnR>
                    <a:lnT>
                      <a:noFill/>
                    </a:lnT>
                    <a:lnB>
                      <a:noFill/>
                    </a:lnB>
                    <a:solidFill>
                      <a:srgbClr val="FAFAFA"/>
                    </a:solidFill>
                  </a:tcPr>
                </a:tc>
                <a:extLst>
                  <a:ext uri="{0D108BD9-81ED-4DB2-BD59-A6C34878D82A}">
                    <a16:rowId xmlns:a16="http://schemas.microsoft.com/office/drawing/2014/main" val="3633855733"/>
                  </a:ext>
                </a:extLst>
              </a:tr>
              <a:tr h="250665">
                <a:tc>
                  <a:txBody>
                    <a:bodyPr/>
                    <a:lstStyle/>
                    <a:p>
                      <a:r>
                        <a:rPr lang="en-US" sz="800"/>
                        <a:t>month</a:t>
                      </a:r>
                    </a:p>
                  </a:txBody>
                  <a:tcPr marL="33953" marR="33953" marT="16977" marB="16977" anchor="ctr">
                    <a:lnL>
                      <a:noFill/>
                    </a:lnL>
                    <a:lnR>
                      <a:noFill/>
                    </a:lnR>
                    <a:lnT>
                      <a:noFill/>
                    </a:lnT>
                    <a:lnB>
                      <a:noFill/>
                    </a:lnB>
                    <a:solidFill>
                      <a:srgbClr val="FAFAFA"/>
                    </a:solidFill>
                  </a:tcPr>
                </a:tc>
                <a:tc>
                  <a:txBody>
                    <a:bodyPr/>
                    <a:lstStyle/>
                    <a:p>
                      <a:r>
                        <a:rPr lang="en-US" sz="800"/>
                        <a:t>Creates date picker to select a month</a:t>
                      </a:r>
                    </a:p>
                  </a:txBody>
                  <a:tcPr marL="33953" marR="33953" marT="16977" marB="16977" anchor="ctr">
                    <a:lnL>
                      <a:noFill/>
                    </a:lnL>
                    <a:lnR>
                      <a:noFill/>
                    </a:lnR>
                    <a:lnT>
                      <a:noFill/>
                    </a:lnT>
                    <a:lnB>
                      <a:noFill/>
                    </a:lnB>
                    <a:solidFill>
                      <a:srgbClr val="FAFAFA"/>
                    </a:solidFill>
                  </a:tcPr>
                </a:tc>
                <a:extLst>
                  <a:ext uri="{0D108BD9-81ED-4DB2-BD59-A6C34878D82A}">
                    <a16:rowId xmlns:a16="http://schemas.microsoft.com/office/drawing/2014/main" val="2693667871"/>
                  </a:ext>
                </a:extLst>
              </a:tr>
              <a:tr h="250665">
                <a:tc>
                  <a:txBody>
                    <a:bodyPr/>
                    <a:lstStyle/>
                    <a:p>
                      <a:r>
                        <a:rPr lang="en-US" sz="800"/>
                        <a:t>week</a:t>
                      </a:r>
                    </a:p>
                  </a:txBody>
                  <a:tcPr marL="33953" marR="33953" marT="16977" marB="16977" anchor="ctr">
                    <a:lnL>
                      <a:noFill/>
                    </a:lnL>
                    <a:lnR>
                      <a:noFill/>
                    </a:lnR>
                    <a:lnT>
                      <a:noFill/>
                    </a:lnT>
                    <a:lnB>
                      <a:noFill/>
                    </a:lnB>
                    <a:solidFill>
                      <a:srgbClr val="FAFAFA"/>
                    </a:solidFill>
                  </a:tcPr>
                </a:tc>
                <a:tc>
                  <a:txBody>
                    <a:bodyPr/>
                    <a:lstStyle/>
                    <a:p>
                      <a:r>
                        <a:rPr lang="en-US" sz="800" dirty="0"/>
                        <a:t>Creates date picker to select week</a:t>
                      </a:r>
                    </a:p>
                  </a:txBody>
                  <a:tcPr marL="33953" marR="33953" marT="16977" marB="16977" anchor="ctr">
                    <a:lnL>
                      <a:noFill/>
                    </a:lnL>
                    <a:lnR>
                      <a:noFill/>
                    </a:lnR>
                    <a:lnT>
                      <a:noFill/>
                    </a:lnT>
                    <a:lnB>
                      <a:noFill/>
                    </a:lnB>
                    <a:solidFill>
                      <a:srgbClr val="FAFAFA"/>
                    </a:solidFill>
                  </a:tcPr>
                </a:tc>
                <a:extLst>
                  <a:ext uri="{0D108BD9-81ED-4DB2-BD59-A6C34878D82A}">
                    <a16:rowId xmlns:a16="http://schemas.microsoft.com/office/drawing/2014/main" val="4223590157"/>
                  </a:ext>
                </a:extLst>
              </a:tr>
            </a:tbl>
          </a:graphicData>
        </a:graphic>
      </p:graphicFrame>
    </p:spTree>
    <p:extLst>
      <p:ext uri="{BB962C8B-B14F-4D97-AF65-F5344CB8AC3E}">
        <p14:creationId xmlns:p14="http://schemas.microsoft.com/office/powerpoint/2010/main" val="24925562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1" kern="1200" dirty="0">
                <a:solidFill>
                  <a:schemeClr val="tx1"/>
                </a:solidFill>
                <a:latin typeface="+mj-lt"/>
                <a:ea typeface="+mj-ea"/>
                <a:cs typeface="+mj-cs"/>
              </a:rPr>
              <a:t>5.13 Form Elements – Text/Password/Email</a:t>
            </a:r>
          </a:p>
        </p:txBody>
      </p:sp>
      <p:sp>
        <p:nvSpPr>
          <p:cNvPr id="14" name="TextBox 13">
            <a:extLst>
              <a:ext uri="{FF2B5EF4-FFF2-40B4-BE49-F238E27FC236}">
                <a16:creationId xmlns:a16="http://schemas.microsoft.com/office/drawing/2014/main" id="{12088B15-0A6B-482A-9D82-B0422C7363DC}"/>
              </a:ext>
            </a:extLst>
          </p:cNvPr>
          <p:cNvSpPr txBox="1"/>
          <p:nvPr/>
        </p:nvSpPr>
        <p:spPr>
          <a:xfrm>
            <a:off x="643468" y="1782981"/>
            <a:ext cx="11273198" cy="2275369"/>
          </a:xfrm>
          <a:prstGeom prst="rect">
            <a:avLst/>
          </a:prstGeom>
        </p:spPr>
        <p:txBody>
          <a:bodyPr vert="horz" lIns="91440" tIns="45720" rIns="91440" bIns="45720" rtlCol="0">
            <a:normAutofit/>
          </a:bodyPr>
          <a:lstStyle/>
          <a:p>
            <a:pPr algn="just"/>
            <a:r>
              <a:rPr lang="en-US" sz="2000" b="1" i="0" dirty="0">
                <a:solidFill>
                  <a:srgbClr val="000000"/>
                </a:solidFill>
                <a:effectLst/>
                <a:latin typeface="Roboto" panose="02000000000000000000" pitchFamily="2" charset="0"/>
              </a:rPr>
              <a:t>Input type - text:</a:t>
            </a:r>
            <a:r>
              <a:rPr lang="en-US" sz="2000" b="0" i="0" dirty="0">
                <a:solidFill>
                  <a:srgbClr val="000000"/>
                </a:solidFill>
                <a:effectLst/>
                <a:latin typeface="Roboto" panose="02000000000000000000" pitchFamily="2" charset="0"/>
              </a:rPr>
              <a:t> </a:t>
            </a:r>
          </a:p>
          <a:p>
            <a:pPr algn="just"/>
            <a:r>
              <a:rPr lang="en-US" sz="2000" b="0" i="0" dirty="0">
                <a:solidFill>
                  <a:srgbClr val="000000"/>
                </a:solidFill>
                <a:effectLst/>
                <a:latin typeface="Roboto" panose="02000000000000000000" pitchFamily="2" charset="0"/>
              </a:rPr>
              <a:t>A single-line text field. The value attribute defines the value of the input field.</a:t>
            </a:r>
          </a:p>
          <a:p>
            <a:pPr algn="just"/>
            <a:r>
              <a:rPr lang="en-US" sz="2000" b="0" i="0" dirty="0">
                <a:solidFill>
                  <a:srgbClr val="000000"/>
                </a:solidFill>
                <a:effectLst/>
                <a:latin typeface="Roboto" panose="02000000000000000000" pitchFamily="2" charset="0"/>
              </a:rPr>
              <a:t>Name: &lt;input type="text" value=""&gt;</a:t>
            </a:r>
          </a:p>
          <a:p>
            <a:pPr algn="just"/>
            <a:endParaRPr lang="en-US" sz="2000" dirty="0">
              <a:solidFill>
                <a:srgbClr val="000000"/>
              </a:solidFill>
              <a:latin typeface="Roboto" panose="02000000000000000000" pitchFamily="2" charset="0"/>
            </a:endParaRPr>
          </a:p>
          <a:p>
            <a:pPr algn="just"/>
            <a:endParaRPr lang="en-US" sz="2000" b="0" i="0" dirty="0">
              <a:solidFill>
                <a:srgbClr val="000000"/>
              </a:solidFill>
              <a:effectLst/>
              <a:latin typeface="Roboto" panose="02000000000000000000" pitchFamily="2" charset="0"/>
            </a:endParaRPr>
          </a:p>
          <a:p>
            <a:pPr algn="just"/>
            <a:r>
              <a:rPr lang="en-US" sz="2000" b="1" i="0" dirty="0">
                <a:solidFill>
                  <a:srgbClr val="000000"/>
                </a:solidFill>
                <a:effectLst/>
                <a:latin typeface="Roboto" panose="02000000000000000000" pitchFamily="2" charset="0"/>
              </a:rPr>
              <a:t>Input type - password: </a:t>
            </a:r>
            <a:endParaRPr lang="en-US" sz="2000" b="0" i="0" dirty="0">
              <a:solidFill>
                <a:srgbClr val="000000"/>
              </a:solidFill>
              <a:effectLst/>
              <a:latin typeface="Roboto" panose="02000000000000000000" pitchFamily="2" charset="0"/>
            </a:endParaRPr>
          </a:p>
          <a:p>
            <a:pPr algn="just"/>
            <a:r>
              <a:rPr lang="en-US" sz="2000" b="0" i="0" dirty="0">
                <a:solidFill>
                  <a:srgbClr val="000000"/>
                </a:solidFill>
                <a:effectLst/>
                <a:latin typeface="Roboto" panose="02000000000000000000" pitchFamily="2" charset="0"/>
              </a:rPr>
              <a:t>An input field can be used to enter a password.</a:t>
            </a:r>
          </a:p>
          <a:p>
            <a:pPr algn="just"/>
            <a:endParaRPr lang="en-US" sz="2000" b="0" i="0" dirty="0">
              <a:solidFill>
                <a:srgbClr val="000000"/>
              </a:solidFill>
              <a:effectLst/>
              <a:latin typeface="Roboto" panose="02000000000000000000" pitchFamily="2" charset="0"/>
            </a:endParaRPr>
          </a:p>
        </p:txBody>
      </p:sp>
      <p:grpSp>
        <p:nvGrpSpPr>
          <p:cNvPr id="82" name="Group 8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83" name="Isosceles Triangle 8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8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87" name="Rectangle 8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Isosceles Triangle 8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a:extLst>
              <a:ext uri="{FF2B5EF4-FFF2-40B4-BE49-F238E27FC236}">
                <a16:creationId xmlns:a16="http://schemas.microsoft.com/office/drawing/2014/main" id="{004F23A2-19DE-48B2-A269-E1856CDD0FE8}"/>
              </a:ext>
            </a:extLst>
          </p:cNvPr>
          <p:cNvPicPr>
            <a:picLocks noChangeAspect="1"/>
          </p:cNvPicPr>
          <p:nvPr/>
        </p:nvPicPr>
        <p:blipFill>
          <a:blip r:embed="rId2"/>
          <a:stretch>
            <a:fillRect/>
          </a:stretch>
        </p:blipFill>
        <p:spPr>
          <a:xfrm>
            <a:off x="4510087" y="2920665"/>
            <a:ext cx="3171825" cy="381000"/>
          </a:xfrm>
          <a:prstGeom prst="rect">
            <a:avLst/>
          </a:prstGeom>
        </p:spPr>
      </p:pic>
      <p:pic>
        <p:nvPicPr>
          <p:cNvPr id="7" name="Picture 6">
            <a:extLst>
              <a:ext uri="{FF2B5EF4-FFF2-40B4-BE49-F238E27FC236}">
                <a16:creationId xmlns:a16="http://schemas.microsoft.com/office/drawing/2014/main" id="{FC7BAF7E-BC44-4DB1-B8D5-7F085014219B}"/>
              </a:ext>
            </a:extLst>
          </p:cNvPr>
          <p:cNvPicPr>
            <a:picLocks noChangeAspect="1"/>
          </p:cNvPicPr>
          <p:nvPr/>
        </p:nvPicPr>
        <p:blipFill>
          <a:blip r:embed="rId3"/>
          <a:stretch>
            <a:fillRect/>
          </a:stretch>
        </p:blipFill>
        <p:spPr>
          <a:xfrm>
            <a:off x="4476749" y="4118016"/>
            <a:ext cx="3238500" cy="447675"/>
          </a:xfrm>
          <a:prstGeom prst="rect">
            <a:avLst/>
          </a:prstGeom>
        </p:spPr>
      </p:pic>
      <p:sp>
        <p:nvSpPr>
          <p:cNvPr id="8" name="TextBox 7">
            <a:extLst>
              <a:ext uri="{FF2B5EF4-FFF2-40B4-BE49-F238E27FC236}">
                <a16:creationId xmlns:a16="http://schemas.microsoft.com/office/drawing/2014/main" id="{6D1C45D8-8355-4A1B-95C7-BD3CC6112D4D}"/>
              </a:ext>
            </a:extLst>
          </p:cNvPr>
          <p:cNvSpPr txBox="1"/>
          <p:nvPr/>
        </p:nvSpPr>
        <p:spPr>
          <a:xfrm>
            <a:off x="643467" y="4666472"/>
            <a:ext cx="8575709" cy="1200329"/>
          </a:xfrm>
          <a:prstGeom prst="rect">
            <a:avLst/>
          </a:prstGeom>
          <a:noFill/>
        </p:spPr>
        <p:txBody>
          <a:bodyPr wrap="square" rtlCol="0">
            <a:spAutoFit/>
          </a:bodyPr>
          <a:lstStyle/>
          <a:p>
            <a:pPr algn="just"/>
            <a:r>
              <a:rPr lang="en-US" b="1" i="0" dirty="0">
                <a:solidFill>
                  <a:srgbClr val="000000"/>
                </a:solidFill>
                <a:effectLst/>
                <a:latin typeface="Roboto" panose="02000000000000000000" pitchFamily="2" charset="0"/>
              </a:rPr>
              <a:t>Input type - email</a:t>
            </a:r>
            <a:r>
              <a:rPr lang="en-US" b="0" i="0" dirty="0">
                <a:solidFill>
                  <a:srgbClr val="000000"/>
                </a:solidFill>
                <a:effectLst/>
                <a:latin typeface="Roboto" panose="02000000000000000000" pitchFamily="2" charset="0"/>
              </a:rPr>
              <a:t>: </a:t>
            </a:r>
          </a:p>
          <a:p>
            <a:pPr algn="just"/>
            <a:r>
              <a:rPr lang="en-US" i="0" dirty="0">
                <a:solidFill>
                  <a:srgbClr val="000000"/>
                </a:solidFill>
                <a:effectLst/>
                <a:latin typeface="Roboto" panose="02000000000000000000" pitchFamily="2" charset="0"/>
              </a:rPr>
              <a:t>An input field that accepts email addresses. </a:t>
            </a:r>
          </a:p>
          <a:p>
            <a:pPr algn="just"/>
            <a:r>
              <a:rPr lang="en-US" i="0" dirty="0">
                <a:solidFill>
                  <a:srgbClr val="000000"/>
                </a:solidFill>
                <a:effectLst/>
                <a:latin typeface="Roboto" panose="02000000000000000000" pitchFamily="2" charset="0"/>
              </a:rPr>
              <a:t>It has in-built validation for an email.</a:t>
            </a:r>
          </a:p>
          <a:p>
            <a:endParaRPr lang="en-US" dirty="0"/>
          </a:p>
        </p:txBody>
      </p:sp>
      <p:pic>
        <p:nvPicPr>
          <p:cNvPr id="10" name="Picture 9">
            <a:extLst>
              <a:ext uri="{FF2B5EF4-FFF2-40B4-BE49-F238E27FC236}">
                <a16:creationId xmlns:a16="http://schemas.microsoft.com/office/drawing/2014/main" id="{DBB5A10B-D388-4EF5-A6CC-1CDD1683BA52}"/>
              </a:ext>
            </a:extLst>
          </p:cNvPr>
          <p:cNvPicPr>
            <a:picLocks noChangeAspect="1"/>
          </p:cNvPicPr>
          <p:nvPr/>
        </p:nvPicPr>
        <p:blipFill>
          <a:blip r:embed="rId4"/>
          <a:stretch>
            <a:fillRect/>
          </a:stretch>
        </p:blipFill>
        <p:spPr>
          <a:xfrm>
            <a:off x="4510087" y="5628141"/>
            <a:ext cx="5162550" cy="971550"/>
          </a:xfrm>
          <a:prstGeom prst="rect">
            <a:avLst/>
          </a:prstGeom>
        </p:spPr>
      </p:pic>
    </p:spTree>
    <p:extLst>
      <p:ext uri="{BB962C8B-B14F-4D97-AF65-F5344CB8AC3E}">
        <p14:creationId xmlns:p14="http://schemas.microsoft.com/office/powerpoint/2010/main" val="1409782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p:txBody>
          <a:bodyPr/>
          <a:lstStyle/>
          <a:p>
            <a:r>
              <a:rPr lang="en-US" dirty="0"/>
              <a:t>3. Environment setup for HTML</a:t>
            </a:r>
          </a:p>
        </p:txBody>
      </p:sp>
      <p:sp>
        <p:nvSpPr>
          <p:cNvPr id="3" name="Content Placeholder 2">
            <a:extLst>
              <a:ext uri="{FF2B5EF4-FFF2-40B4-BE49-F238E27FC236}">
                <a16:creationId xmlns:a16="http://schemas.microsoft.com/office/drawing/2014/main" id="{C2651100-F735-4EE9-BA76-B46516F5E482}"/>
              </a:ext>
            </a:extLst>
          </p:cNvPr>
          <p:cNvSpPr>
            <a:spLocks noGrp="1"/>
          </p:cNvSpPr>
          <p:nvPr>
            <p:ph idx="1"/>
          </p:nvPr>
        </p:nvSpPr>
        <p:spPr/>
        <p:txBody>
          <a:bodyPr/>
          <a:lstStyle/>
          <a:p>
            <a:pPr marL="0" indent="0">
              <a:buNone/>
            </a:pPr>
            <a:endParaRPr lang="en-US" dirty="0"/>
          </a:p>
          <a:p>
            <a:pPr marL="0" indent="0">
              <a:buNone/>
            </a:pPr>
            <a:endParaRPr lang="en-US" dirty="0"/>
          </a:p>
        </p:txBody>
      </p:sp>
      <p:sp>
        <p:nvSpPr>
          <p:cNvPr id="7" name="TextBox 6">
            <a:extLst>
              <a:ext uri="{FF2B5EF4-FFF2-40B4-BE49-F238E27FC236}">
                <a16:creationId xmlns:a16="http://schemas.microsoft.com/office/drawing/2014/main" id="{9C74EF4E-B184-4C8A-AC50-AC719BD9F005}"/>
              </a:ext>
            </a:extLst>
          </p:cNvPr>
          <p:cNvSpPr txBox="1"/>
          <p:nvPr/>
        </p:nvSpPr>
        <p:spPr>
          <a:xfrm>
            <a:off x="944216" y="2385392"/>
            <a:ext cx="10515599" cy="1200329"/>
          </a:xfrm>
          <a:prstGeom prst="rect">
            <a:avLst/>
          </a:prstGeom>
          <a:noFill/>
        </p:spPr>
        <p:txBody>
          <a:bodyPr wrap="square" rtlCol="0">
            <a:spAutoFit/>
          </a:bodyPr>
          <a:lstStyle/>
          <a:p>
            <a:pPr marL="285750" indent="-285750" algn="just">
              <a:buFont typeface="Arial" panose="020B0604020202020204" pitchFamily="34" charset="0"/>
              <a:buChar char="•"/>
            </a:pPr>
            <a:r>
              <a:rPr lang="en-US" i="0" dirty="0">
                <a:solidFill>
                  <a:srgbClr val="000000"/>
                </a:solidFill>
                <a:effectLst/>
                <a:latin typeface="Roboto" panose="02000000000000000000" pitchFamily="2" charset="0"/>
              </a:rPr>
              <a:t>.htm .html files</a:t>
            </a:r>
          </a:p>
          <a:p>
            <a:pPr marL="285750" indent="-285750" algn="just">
              <a:buFont typeface="Arial" panose="020B0604020202020204" pitchFamily="34" charset="0"/>
              <a:buChar char="•"/>
            </a:pPr>
            <a:r>
              <a:rPr lang="en-US" dirty="0">
                <a:solidFill>
                  <a:srgbClr val="000000"/>
                </a:solidFill>
                <a:latin typeface="Roboto" panose="02000000000000000000" pitchFamily="2" charset="0"/>
              </a:rPr>
              <a:t>Notepad++</a:t>
            </a:r>
          </a:p>
          <a:p>
            <a:pPr marL="285750" indent="-285750" algn="just">
              <a:buFont typeface="Arial" panose="020B0604020202020204" pitchFamily="34" charset="0"/>
              <a:buChar char="•"/>
            </a:pPr>
            <a:r>
              <a:rPr lang="en-US" i="0" dirty="0">
                <a:solidFill>
                  <a:srgbClr val="000000"/>
                </a:solidFill>
                <a:effectLst/>
                <a:latin typeface="Roboto" panose="02000000000000000000" pitchFamily="2" charset="0"/>
              </a:rPr>
              <a:t>Visual Studio Code -&gt;  Add Live Server Extension</a:t>
            </a:r>
          </a:p>
          <a:p>
            <a:endParaRPr lang="en-US" dirty="0"/>
          </a:p>
        </p:txBody>
      </p:sp>
    </p:spTree>
    <p:extLst>
      <p:ext uri="{BB962C8B-B14F-4D97-AF65-F5344CB8AC3E}">
        <p14:creationId xmlns:p14="http://schemas.microsoft.com/office/powerpoint/2010/main" val="40002473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1" kern="1200" dirty="0">
                <a:solidFill>
                  <a:schemeClr val="tx1"/>
                </a:solidFill>
                <a:latin typeface="+mj-lt"/>
                <a:ea typeface="+mj-ea"/>
                <a:cs typeface="+mj-cs"/>
              </a:rPr>
              <a:t>5.13 Form Elements – Number/Checkbox/Radio</a:t>
            </a:r>
          </a:p>
        </p:txBody>
      </p:sp>
      <p:sp>
        <p:nvSpPr>
          <p:cNvPr id="14" name="TextBox 13">
            <a:extLst>
              <a:ext uri="{FF2B5EF4-FFF2-40B4-BE49-F238E27FC236}">
                <a16:creationId xmlns:a16="http://schemas.microsoft.com/office/drawing/2014/main" id="{12088B15-0A6B-482A-9D82-B0422C7363DC}"/>
              </a:ext>
            </a:extLst>
          </p:cNvPr>
          <p:cNvSpPr txBox="1"/>
          <p:nvPr/>
        </p:nvSpPr>
        <p:spPr>
          <a:xfrm>
            <a:off x="643468" y="1782981"/>
            <a:ext cx="11273198" cy="2712819"/>
          </a:xfrm>
          <a:prstGeom prst="rect">
            <a:avLst/>
          </a:prstGeom>
        </p:spPr>
        <p:txBody>
          <a:bodyPr vert="horz" lIns="91440" tIns="45720" rIns="91440" bIns="45720" rtlCol="0">
            <a:normAutofit fontScale="85000" lnSpcReduction="20000"/>
          </a:bodyPr>
          <a:lstStyle/>
          <a:p>
            <a:pPr algn="just"/>
            <a:r>
              <a:rPr lang="en-US" sz="2000" b="1" i="0" dirty="0">
                <a:solidFill>
                  <a:srgbClr val="000000"/>
                </a:solidFill>
                <a:effectLst/>
                <a:latin typeface="Roboto" panose="02000000000000000000" pitchFamily="2" charset="0"/>
              </a:rPr>
              <a:t>Input type - number</a:t>
            </a:r>
            <a:r>
              <a:rPr lang="en-US" sz="2000" b="0" i="0" dirty="0">
                <a:solidFill>
                  <a:srgbClr val="000000"/>
                </a:solidFill>
                <a:effectLst/>
                <a:latin typeface="Roboto" panose="02000000000000000000" pitchFamily="2" charset="0"/>
              </a:rPr>
              <a:t>: </a:t>
            </a:r>
          </a:p>
          <a:p>
            <a:pPr algn="just"/>
            <a:r>
              <a:rPr lang="en-US" sz="2000" i="0" dirty="0">
                <a:solidFill>
                  <a:srgbClr val="000000"/>
                </a:solidFill>
                <a:effectLst/>
                <a:latin typeface="Roboto" panose="02000000000000000000" pitchFamily="2" charset="0"/>
              </a:rPr>
              <a:t>Defines an input text box, where the user can enter only numerical input. </a:t>
            </a:r>
          </a:p>
          <a:p>
            <a:pPr algn="just"/>
            <a:r>
              <a:rPr lang="en-US" sz="2000" i="0" dirty="0">
                <a:solidFill>
                  <a:srgbClr val="000000"/>
                </a:solidFill>
                <a:effectLst/>
                <a:latin typeface="Roboto" panose="02000000000000000000" pitchFamily="2" charset="0"/>
              </a:rPr>
              <a:t>Gives an error on form submission if the value entered goes beyond the min and max limits and includes built-in validation to reject non-numerical values. </a:t>
            </a:r>
          </a:p>
          <a:p>
            <a:pPr algn="just"/>
            <a:r>
              <a:rPr lang="en-US" sz="2000" i="0" dirty="0">
                <a:solidFill>
                  <a:srgbClr val="000000"/>
                </a:solidFill>
                <a:effectLst/>
                <a:latin typeface="Roboto" panose="02000000000000000000" pitchFamily="2" charset="0"/>
              </a:rPr>
              <a:t>Attributes min and max can be used to define a boundary and step attribute value which can be used for defining the difference between consecutive numbers.</a:t>
            </a:r>
          </a:p>
          <a:p>
            <a:pPr algn="just"/>
            <a:endParaRPr lang="en-US" sz="2000" dirty="0">
              <a:solidFill>
                <a:srgbClr val="000000"/>
              </a:solidFill>
              <a:latin typeface="Roboto" panose="02000000000000000000" pitchFamily="2" charset="0"/>
            </a:endParaRPr>
          </a:p>
          <a:p>
            <a:pPr algn="just"/>
            <a:endParaRPr lang="en-US" sz="2000" b="0" i="0" dirty="0">
              <a:solidFill>
                <a:srgbClr val="000000"/>
              </a:solidFill>
              <a:effectLst/>
              <a:latin typeface="Roboto" panose="02000000000000000000" pitchFamily="2" charset="0"/>
            </a:endParaRPr>
          </a:p>
          <a:p>
            <a:pPr algn="just"/>
            <a:r>
              <a:rPr lang="en-US" sz="2000" b="1" i="0" dirty="0">
                <a:solidFill>
                  <a:srgbClr val="000000"/>
                </a:solidFill>
                <a:effectLst/>
                <a:latin typeface="Roboto" panose="02000000000000000000" pitchFamily="2" charset="0"/>
              </a:rPr>
              <a:t>Input type - checkbox: </a:t>
            </a:r>
            <a:endParaRPr lang="en-US" sz="2000" b="0" i="0" dirty="0">
              <a:solidFill>
                <a:srgbClr val="000000"/>
              </a:solidFill>
              <a:effectLst/>
              <a:latin typeface="Roboto" panose="02000000000000000000" pitchFamily="2" charset="0"/>
            </a:endParaRPr>
          </a:p>
          <a:p>
            <a:pPr algn="just"/>
            <a:r>
              <a:rPr lang="en-US" sz="2000" b="0" i="0" dirty="0">
                <a:solidFill>
                  <a:srgbClr val="000000"/>
                </a:solidFill>
                <a:effectLst/>
                <a:latin typeface="Roboto" panose="02000000000000000000" pitchFamily="2" charset="0"/>
              </a:rPr>
              <a:t>Defines a checkbox.</a:t>
            </a:r>
          </a:p>
          <a:p>
            <a:pPr algn="just"/>
            <a:r>
              <a:rPr lang="en-US" sz="2000" b="0" i="0" dirty="0">
                <a:solidFill>
                  <a:srgbClr val="000000"/>
                </a:solidFill>
                <a:effectLst/>
                <a:latin typeface="Roboto" panose="02000000000000000000" pitchFamily="2" charset="0"/>
              </a:rPr>
              <a:t>The checked attribute checks that particular checkbox value. </a:t>
            </a:r>
          </a:p>
          <a:p>
            <a:pPr algn="just"/>
            <a:r>
              <a:rPr lang="en-US" sz="2000" b="0" i="0" dirty="0">
                <a:solidFill>
                  <a:srgbClr val="000000"/>
                </a:solidFill>
                <a:effectLst/>
                <a:latin typeface="Roboto" panose="02000000000000000000" pitchFamily="2" charset="0"/>
              </a:rPr>
              <a:t>Also, multiple checkboxes can be checked at a time.</a:t>
            </a:r>
          </a:p>
          <a:p>
            <a:pPr algn="just"/>
            <a:endParaRPr lang="en-US" sz="2000" dirty="0">
              <a:solidFill>
                <a:srgbClr val="000000"/>
              </a:solidFill>
              <a:latin typeface="Roboto" panose="02000000000000000000" pitchFamily="2" charset="0"/>
            </a:endParaRPr>
          </a:p>
          <a:p>
            <a:pPr algn="just"/>
            <a:endParaRPr lang="en-US" sz="2000" b="0" i="0" dirty="0">
              <a:solidFill>
                <a:srgbClr val="000000"/>
              </a:solidFill>
              <a:effectLst/>
              <a:latin typeface="Roboto" panose="02000000000000000000" pitchFamily="2" charset="0"/>
            </a:endParaRPr>
          </a:p>
          <a:p>
            <a:pPr algn="just"/>
            <a:endParaRPr lang="en-US" sz="2000" b="0" i="0" dirty="0">
              <a:solidFill>
                <a:srgbClr val="000000"/>
              </a:solidFill>
              <a:effectLst/>
              <a:latin typeface="Roboto" panose="02000000000000000000" pitchFamily="2" charset="0"/>
            </a:endParaRPr>
          </a:p>
        </p:txBody>
      </p:sp>
      <p:grpSp>
        <p:nvGrpSpPr>
          <p:cNvPr id="82" name="Group 8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83" name="Isosceles Triangle 8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8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87" name="Rectangle 8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Isosceles Triangle 8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5BF238FD-1855-4032-A193-FEF08C77F5B0}"/>
              </a:ext>
            </a:extLst>
          </p:cNvPr>
          <p:cNvPicPr>
            <a:picLocks noChangeAspect="1"/>
          </p:cNvPicPr>
          <p:nvPr/>
        </p:nvPicPr>
        <p:blipFill>
          <a:blip r:embed="rId2"/>
          <a:stretch>
            <a:fillRect/>
          </a:stretch>
        </p:blipFill>
        <p:spPr>
          <a:xfrm>
            <a:off x="4514850" y="3171825"/>
            <a:ext cx="3162300" cy="514350"/>
          </a:xfrm>
          <a:prstGeom prst="rect">
            <a:avLst/>
          </a:prstGeom>
        </p:spPr>
      </p:pic>
      <p:pic>
        <p:nvPicPr>
          <p:cNvPr id="9" name="Picture 8">
            <a:extLst>
              <a:ext uri="{FF2B5EF4-FFF2-40B4-BE49-F238E27FC236}">
                <a16:creationId xmlns:a16="http://schemas.microsoft.com/office/drawing/2014/main" id="{6F347799-55C2-4DDF-8628-841199052F3A}"/>
              </a:ext>
            </a:extLst>
          </p:cNvPr>
          <p:cNvPicPr>
            <a:picLocks noChangeAspect="1"/>
          </p:cNvPicPr>
          <p:nvPr/>
        </p:nvPicPr>
        <p:blipFill>
          <a:blip r:embed="rId3"/>
          <a:stretch>
            <a:fillRect/>
          </a:stretch>
        </p:blipFill>
        <p:spPr>
          <a:xfrm>
            <a:off x="4514850" y="4457700"/>
            <a:ext cx="4086225" cy="476250"/>
          </a:xfrm>
          <a:prstGeom prst="rect">
            <a:avLst/>
          </a:prstGeom>
        </p:spPr>
      </p:pic>
      <p:sp>
        <p:nvSpPr>
          <p:cNvPr id="11" name="TextBox 10">
            <a:extLst>
              <a:ext uri="{FF2B5EF4-FFF2-40B4-BE49-F238E27FC236}">
                <a16:creationId xmlns:a16="http://schemas.microsoft.com/office/drawing/2014/main" id="{C8942E35-86DD-48DC-AE4E-EC174E9F7170}"/>
              </a:ext>
            </a:extLst>
          </p:cNvPr>
          <p:cNvSpPr txBox="1"/>
          <p:nvPr/>
        </p:nvSpPr>
        <p:spPr>
          <a:xfrm>
            <a:off x="643467" y="4883566"/>
            <a:ext cx="10344150" cy="1477328"/>
          </a:xfrm>
          <a:prstGeom prst="rect">
            <a:avLst/>
          </a:prstGeom>
          <a:noFill/>
        </p:spPr>
        <p:txBody>
          <a:bodyPr wrap="square" rtlCol="0">
            <a:spAutoFit/>
          </a:bodyPr>
          <a:lstStyle/>
          <a:p>
            <a:pPr algn="just"/>
            <a:r>
              <a:rPr lang="en-US" b="1" i="0" dirty="0">
                <a:solidFill>
                  <a:srgbClr val="000000"/>
                </a:solidFill>
                <a:effectLst/>
                <a:latin typeface="Roboto" panose="02000000000000000000" pitchFamily="2" charset="0"/>
              </a:rPr>
              <a:t>Input type - radio: </a:t>
            </a:r>
            <a:endParaRPr lang="en-US" b="0" i="0" dirty="0">
              <a:solidFill>
                <a:srgbClr val="000000"/>
              </a:solidFill>
              <a:effectLst/>
              <a:latin typeface="Roboto" panose="02000000000000000000" pitchFamily="2" charset="0"/>
            </a:endParaRPr>
          </a:p>
          <a:p>
            <a:pPr algn="just"/>
            <a:r>
              <a:rPr lang="en-US" b="0" i="0" dirty="0">
                <a:solidFill>
                  <a:srgbClr val="000000"/>
                </a:solidFill>
                <a:effectLst/>
                <a:latin typeface="Roboto" panose="02000000000000000000" pitchFamily="2" charset="0"/>
              </a:rPr>
              <a:t>Defines a radio button.</a:t>
            </a:r>
          </a:p>
          <a:p>
            <a:pPr algn="just"/>
            <a:r>
              <a:rPr lang="en-US" b="0" i="0" dirty="0">
                <a:solidFill>
                  <a:srgbClr val="000000"/>
                </a:solidFill>
                <a:effectLst/>
                <a:latin typeface="Roboto" panose="02000000000000000000" pitchFamily="2" charset="0"/>
              </a:rPr>
              <a:t>The name attribute specifies the associated name of that radio button.</a:t>
            </a:r>
          </a:p>
          <a:p>
            <a:pPr algn="just"/>
            <a:r>
              <a:rPr lang="en-US" b="0" i="0" dirty="0">
                <a:solidFill>
                  <a:srgbClr val="000000"/>
                </a:solidFill>
                <a:effectLst/>
                <a:latin typeface="Roboto" panose="02000000000000000000" pitchFamily="2" charset="0"/>
              </a:rPr>
              <a:t>Radio buttons in a group should have the same name.</a:t>
            </a:r>
          </a:p>
          <a:p>
            <a:endParaRPr lang="en-US" dirty="0"/>
          </a:p>
        </p:txBody>
      </p:sp>
      <p:pic>
        <p:nvPicPr>
          <p:cNvPr id="13" name="Picture 12">
            <a:extLst>
              <a:ext uri="{FF2B5EF4-FFF2-40B4-BE49-F238E27FC236}">
                <a16:creationId xmlns:a16="http://schemas.microsoft.com/office/drawing/2014/main" id="{E14CCD16-5028-4971-B314-833A9000BD66}"/>
              </a:ext>
            </a:extLst>
          </p:cNvPr>
          <p:cNvPicPr>
            <a:picLocks noChangeAspect="1"/>
          </p:cNvPicPr>
          <p:nvPr/>
        </p:nvPicPr>
        <p:blipFill>
          <a:blip r:embed="rId4"/>
          <a:stretch>
            <a:fillRect/>
          </a:stretch>
        </p:blipFill>
        <p:spPr>
          <a:xfrm>
            <a:off x="4514850" y="6127531"/>
            <a:ext cx="2600325" cy="466725"/>
          </a:xfrm>
          <a:prstGeom prst="rect">
            <a:avLst/>
          </a:prstGeom>
        </p:spPr>
      </p:pic>
    </p:spTree>
    <p:extLst>
      <p:ext uri="{BB962C8B-B14F-4D97-AF65-F5344CB8AC3E}">
        <p14:creationId xmlns:p14="http://schemas.microsoft.com/office/powerpoint/2010/main" val="40231981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1" kern="1200" dirty="0">
                <a:solidFill>
                  <a:schemeClr val="tx1"/>
                </a:solidFill>
                <a:latin typeface="+mj-lt"/>
                <a:ea typeface="+mj-ea"/>
                <a:cs typeface="+mj-cs"/>
              </a:rPr>
              <a:t>5.13 Form Elements – File/Button/URL</a:t>
            </a:r>
          </a:p>
        </p:txBody>
      </p:sp>
      <p:sp>
        <p:nvSpPr>
          <p:cNvPr id="14" name="TextBox 13">
            <a:extLst>
              <a:ext uri="{FF2B5EF4-FFF2-40B4-BE49-F238E27FC236}">
                <a16:creationId xmlns:a16="http://schemas.microsoft.com/office/drawing/2014/main" id="{12088B15-0A6B-482A-9D82-B0422C7363DC}"/>
              </a:ext>
            </a:extLst>
          </p:cNvPr>
          <p:cNvSpPr txBox="1"/>
          <p:nvPr/>
        </p:nvSpPr>
        <p:spPr>
          <a:xfrm>
            <a:off x="643468" y="1782981"/>
            <a:ext cx="11273198" cy="2712819"/>
          </a:xfrm>
          <a:prstGeom prst="rect">
            <a:avLst/>
          </a:prstGeom>
        </p:spPr>
        <p:txBody>
          <a:bodyPr vert="horz" lIns="91440" tIns="45720" rIns="91440" bIns="45720" rtlCol="0">
            <a:normAutofit lnSpcReduction="10000"/>
          </a:bodyPr>
          <a:lstStyle/>
          <a:p>
            <a:pPr algn="just"/>
            <a:r>
              <a:rPr lang="en-US" sz="2000" b="1" i="0" dirty="0">
                <a:solidFill>
                  <a:srgbClr val="000000"/>
                </a:solidFill>
                <a:effectLst/>
                <a:latin typeface="Roboto" panose="02000000000000000000" pitchFamily="2" charset="0"/>
              </a:rPr>
              <a:t>Input type - file: </a:t>
            </a:r>
            <a:endParaRPr lang="en-US" sz="2000" b="0" i="0" dirty="0">
              <a:solidFill>
                <a:srgbClr val="000000"/>
              </a:solidFill>
              <a:effectLst/>
              <a:latin typeface="Roboto" panose="02000000000000000000" pitchFamily="2" charset="0"/>
            </a:endParaRPr>
          </a:p>
          <a:p>
            <a:pPr algn="just"/>
            <a:r>
              <a:rPr lang="en-US" sz="2000" b="0" i="0" dirty="0">
                <a:solidFill>
                  <a:srgbClr val="000000"/>
                </a:solidFill>
                <a:effectLst/>
                <a:latin typeface="Roboto" panose="02000000000000000000" pitchFamily="2" charset="0"/>
              </a:rPr>
              <a:t>Creates a control to upload a file to the server.</a:t>
            </a:r>
          </a:p>
          <a:p>
            <a:pPr algn="just"/>
            <a:endParaRPr lang="en-US" sz="2000" dirty="0">
              <a:solidFill>
                <a:srgbClr val="000000"/>
              </a:solidFill>
              <a:latin typeface="Roboto" panose="02000000000000000000" pitchFamily="2" charset="0"/>
            </a:endParaRPr>
          </a:p>
          <a:p>
            <a:pPr algn="just"/>
            <a:endParaRPr lang="en-US" sz="2000" b="0" i="0" dirty="0">
              <a:solidFill>
                <a:srgbClr val="000000"/>
              </a:solidFill>
              <a:effectLst/>
              <a:latin typeface="Roboto" panose="02000000000000000000" pitchFamily="2" charset="0"/>
            </a:endParaRPr>
          </a:p>
          <a:p>
            <a:pPr algn="just"/>
            <a:r>
              <a:rPr lang="en-US" b="1" i="0" dirty="0">
                <a:solidFill>
                  <a:srgbClr val="000000"/>
                </a:solidFill>
                <a:effectLst/>
                <a:latin typeface="Roboto" panose="02000000000000000000" pitchFamily="2" charset="0"/>
              </a:rPr>
              <a:t>&lt;button&gt;  element:</a:t>
            </a:r>
            <a:endParaRPr lang="en-US" b="0" i="0" dirty="0">
              <a:solidFill>
                <a:srgbClr val="000000"/>
              </a:solidFill>
              <a:effectLst/>
              <a:latin typeface="Roboto" panose="02000000000000000000" pitchFamily="2" charset="0"/>
            </a:endParaRPr>
          </a:p>
          <a:p>
            <a:pPr algn="just"/>
            <a:r>
              <a:rPr lang="en-US" i="0" dirty="0">
                <a:solidFill>
                  <a:srgbClr val="000000"/>
                </a:solidFill>
                <a:effectLst/>
                <a:latin typeface="Roboto" panose="02000000000000000000" pitchFamily="2" charset="0"/>
              </a:rPr>
              <a:t>Defines a clickable button that can be used to submit the form. </a:t>
            </a:r>
          </a:p>
          <a:p>
            <a:pPr algn="just"/>
            <a:r>
              <a:rPr lang="en-US" i="0" dirty="0">
                <a:solidFill>
                  <a:srgbClr val="000000"/>
                </a:solidFill>
                <a:effectLst/>
                <a:latin typeface="Roboto" panose="02000000000000000000" pitchFamily="2" charset="0"/>
              </a:rPr>
              <a:t>The button can be of 3 types:</a:t>
            </a:r>
          </a:p>
          <a:p>
            <a:pPr marL="742950" lvl="1" indent="-285750" algn="just">
              <a:buFont typeface="Arial" panose="020B0604020202020204" pitchFamily="34" charset="0"/>
              <a:buChar char="•"/>
            </a:pPr>
            <a:r>
              <a:rPr lang="en-US" i="0" dirty="0">
                <a:solidFill>
                  <a:srgbClr val="000000"/>
                </a:solidFill>
                <a:effectLst/>
                <a:latin typeface="Roboto" panose="02000000000000000000" pitchFamily="2" charset="0"/>
              </a:rPr>
              <a:t>submit (default with &lt;button&gt; tag)</a:t>
            </a:r>
          </a:p>
          <a:p>
            <a:pPr marL="742950" lvl="1" indent="-285750" algn="just">
              <a:buFont typeface="Arial" panose="020B0604020202020204" pitchFamily="34" charset="0"/>
              <a:buChar char="•"/>
            </a:pPr>
            <a:r>
              <a:rPr lang="en-US" i="0" dirty="0">
                <a:solidFill>
                  <a:srgbClr val="000000"/>
                </a:solidFill>
                <a:effectLst/>
                <a:latin typeface="Roboto" panose="02000000000000000000" pitchFamily="2" charset="0"/>
              </a:rPr>
              <a:t>reset (to reset the form)</a:t>
            </a:r>
          </a:p>
          <a:p>
            <a:pPr marL="742950" lvl="1" indent="-285750" algn="just">
              <a:buFont typeface="Arial" panose="020B0604020202020204" pitchFamily="34" charset="0"/>
              <a:buChar char="•"/>
            </a:pPr>
            <a:r>
              <a:rPr lang="en-US" i="0" dirty="0">
                <a:solidFill>
                  <a:srgbClr val="000000"/>
                </a:solidFill>
                <a:effectLst/>
                <a:latin typeface="Roboto" panose="02000000000000000000" pitchFamily="2" charset="0"/>
              </a:rPr>
              <a:t>button (just a clickable button)</a:t>
            </a:r>
          </a:p>
          <a:p>
            <a:pPr algn="just"/>
            <a:endParaRPr lang="en-US" sz="2000" dirty="0">
              <a:solidFill>
                <a:srgbClr val="000000"/>
              </a:solidFill>
              <a:latin typeface="Roboto" panose="02000000000000000000" pitchFamily="2" charset="0"/>
            </a:endParaRPr>
          </a:p>
          <a:p>
            <a:pPr algn="just"/>
            <a:endParaRPr lang="en-US" sz="2000" b="0" i="0" dirty="0">
              <a:solidFill>
                <a:srgbClr val="000000"/>
              </a:solidFill>
              <a:effectLst/>
              <a:latin typeface="Roboto" panose="02000000000000000000" pitchFamily="2" charset="0"/>
            </a:endParaRPr>
          </a:p>
          <a:p>
            <a:pPr algn="just"/>
            <a:endParaRPr lang="en-US" sz="2000" b="0" i="0" dirty="0">
              <a:solidFill>
                <a:srgbClr val="000000"/>
              </a:solidFill>
              <a:effectLst/>
              <a:latin typeface="Roboto" panose="02000000000000000000" pitchFamily="2" charset="0"/>
            </a:endParaRPr>
          </a:p>
        </p:txBody>
      </p:sp>
      <p:grpSp>
        <p:nvGrpSpPr>
          <p:cNvPr id="82" name="Group 8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83" name="Isosceles Triangle 8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8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87" name="Rectangle 8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Isosceles Triangle 8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TextBox 10">
            <a:extLst>
              <a:ext uri="{FF2B5EF4-FFF2-40B4-BE49-F238E27FC236}">
                <a16:creationId xmlns:a16="http://schemas.microsoft.com/office/drawing/2014/main" id="{C8942E35-86DD-48DC-AE4E-EC174E9F7170}"/>
              </a:ext>
            </a:extLst>
          </p:cNvPr>
          <p:cNvSpPr txBox="1"/>
          <p:nvPr/>
        </p:nvSpPr>
        <p:spPr>
          <a:xfrm>
            <a:off x="643467" y="4883566"/>
            <a:ext cx="10344150" cy="1200329"/>
          </a:xfrm>
          <a:prstGeom prst="rect">
            <a:avLst/>
          </a:prstGeom>
          <a:noFill/>
        </p:spPr>
        <p:txBody>
          <a:bodyPr wrap="square" rtlCol="0">
            <a:spAutoFit/>
          </a:bodyPr>
          <a:lstStyle/>
          <a:p>
            <a:pPr algn="just"/>
            <a:r>
              <a:rPr lang="en-US" b="1" i="0" dirty="0">
                <a:solidFill>
                  <a:srgbClr val="000000"/>
                </a:solidFill>
                <a:effectLst/>
                <a:latin typeface="Roboto" panose="02000000000000000000" pitchFamily="2" charset="0"/>
              </a:rPr>
              <a:t>Input type - URL: </a:t>
            </a:r>
            <a:endParaRPr lang="en-US" b="0" i="0" dirty="0">
              <a:solidFill>
                <a:srgbClr val="000000"/>
              </a:solidFill>
              <a:effectLst/>
              <a:latin typeface="Roboto" panose="02000000000000000000" pitchFamily="2" charset="0"/>
            </a:endParaRPr>
          </a:p>
          <a:p>
            <a:pPr algn="just"/>
            <a:r>
              <a:rPr lang="en-US" b="0" i="0" dirty="0">
                <a:solidFill>
                  <a:srgbClr val="000000"/>
                </a:solidFill>
                <a:effectLst/>
                <a:latin typeface="Roboto" panose="02000000000000000000" pitchFamily="2" charset="0"/>
              </a:rPr>
              <a:t>Defines a text input that can capture any input value starting with http:// or https://. If there is a pattern mismatch, it shows an error on form submission.</a:t>
            </a:r>
          </a:p>
          <a:p>
            <a:endParaRPr lang="en-US" dirty="0"/>
          </a:p>
        </p:txBody>
      </p:sp>
      <p:pic>
        <p:nvPicPr>
          <p:cNvPr id="5" name="Picture 4">
            <a:extLst>
              <a:ext uri="{FF2B5EF4-FFF2-40B4-BE49-F238E27FC236}">
                <a16:creationId xmlns:a16="http://schemas.microsoft.com/office/drawing/2014/main" id="{33AA99E2-0DE0-4D96-8366-1B554B246F6C}"/>
              </a:ext>
            </a:extLst>
          </p:cNvPr>
          <p:cNvPicPr>
            <a:picLocks noChangeAspect="1"/>
          </p:cNvPicPr>
          <p:nvPr/>
        </p:nvPicPr>
        <p:blipFill>
          <a:blip r:embed="rId2"/>
          <a:stretch>
            <a:fillRect/>
          </a:stretch>
        </p:blipFill>
        <p:spPr>
          <a:xfrm>
            <a:off x="4438650" y="2580445"/>
            <a:ext cx="3238500" cy="428625"/>
          </a:xfrm>
          <a:prstGeom prst="rect">
            <a:avLst/>
          </a:prstGeom>
        </p:spPr>
      </p:pic>
      <p:pic>
        <p:nvPicPr>
          <p:cNvPr id="7" name="Picture 6">
            <a:extLst>
              <a:ext uri="{FF2B5EF4-FFF2-40B4-BE49-F238E27FC236}">
                <a16:creationId xmlns:a16="http://schemas.microsoft.com/office/drawing/2014/main" id="{AC077BC1-0A9D-4716-9790-795D347AAA4F}"/>
              </a:ext>
            </a:extLst>
          </p:cNvPr>
          <p:cNvPicPr>
            <a:picLocks noChangeAspect="1"/>
          </p:cNvPicPr>
          <p:nvPr/>
        </p:nvPicPr>
        <p:blipFill>
          <a:blip r:embed="rId3"/>
          <a:stretch>
            <a:fillRect/>
          </a:stretch>
        </p:blipFill>
        <p:spPr>
          <a:xfrm>
            <a:off x="4479842" y="4474821"/>
            <a:ext cx="1895475" cy="352425"/>
          </a:xfrm>
          <a:prstGeom prst="rect">
            <a:avLst/>
          </a:prstGeom>
        </p:spPr>
      </p:pic>
      <p:pic>
        <p:nvPicPr>
          <p:cNvPr id="10" name="Picture 9">
            <a:extLst>
              <a:ext uri="{FF2B5EF4-FFF2-40B4-BE49-F238E27FC236}">
                <a16:creationId xmlns:a16="http://schemas.microsoft.com/office/drawing/2014/main" id="{91DFBA4E-86E9-4DA6-BC0C-FE9824EA0307}"/>
              </a:ext>
            </a:extLst>
          </p:cNvPr>
          <p:cNvPicPr>
            <a:picLocks noChangeAspect="1"/>
          </p:cNvPicPr>
          <p:nvPr/>
        </p:nvPicPr>
        <p:blipFill>
          <a:blip r:embed="rId4"/>
          <a:stretch>
            <a:fillRect/>
          </a:stretch>
        </p:blipFill>
        <p:spPr>
          <a:xfrm>
            <a:off x="4151229" y="5762403"/>
            <a:ext cx="4448175" cy="1104900"/>
          </a:xfrm>
          <a:prstGeom prst="rect">
            <a:avLst/>
          </a:prstGeom>
        </p:spPr>
      </p:pic>
    </p:spTree>
    <p:extLst>
      <p:ext uri="{BB962C8B-B14F-4D97-AF65-F5344CB8AC3E}">
        <p14:creationId xmlns:p14="http://schemas.microsoft.com/office/powerpoint/2010/main" val="7669010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1" kern="1200" dirty="0">
                <a:solidFill>
                  <a:schemeClr val="tx1"/>
                </a:solidFill>
                <a:latin typeface="+mj-lt"/>
                <a:ea typeface="+mj-ea"/>
                <a:cs typeface="+mj-cs"/>
              </a:rPr>
              <a:t>5.13 Form Elements – </a:t>
            </a:r>
            <a:r>
              <a:rPr lang="en-US" sz="3600" b="1" kern="1200" dirty="0" err="1">
                <a:solidFill>
                  <a:schemeClr val="tx1"/>
                </a:solidFill>
                <a:latin typeface="+mj-lt"/>
                <a:ea typeface="+mj-ea"/>
                <a:cs typeface="+mj-cs"/>
              </a:rPr>
              <a:t>Textarea</a:t>
            </a:r>
            <a:r>
              <a:rPr lang="en-US" sz="3600" b="1" kern="1200" dirty="0">
                <a:solidFill>
                  <a:schemeClr val="tx1"/>
                </a:solidFill>
                <a:latin typeface="+mj-lt"/>
                <a:ea typeface="+mj-ea"/>
                <a:cs typeface="+mj-cs"/>
              </a:rPr>
              <a:t>/Hidden</a:t>
            </a:r>
          </a:p>
        </p:txBody>
      </p:sp>
      <p:sp>
        <p:nvSpPr>
          <p:cNvPr id="14" name="TextBox 13">
            <a:extLst>
              <a:ext uri="{FF2B5EF4-FFF2-40B4-BE49-F238E27FC236}">
                <a16:creationId xmlns:a16="http://schemas.microsoft.com/office/drawing/2014/main" id="{12088B15-0A6B-482A-9D82-B0422C7363DC}"/>
              </a:ext>
            </a:extLst>
          </p:cNvPr>
          <p:cNvSpPr txBox="1"/>
          <p:nvPr/>
        </p:nvSpPr>
        <p:spPr>
          <a:xfrm>
            <a:off x="643468" y="1782981"/>
            <a:ext cx="11273198" cy="4102154"/>
          </a:xfrm>
          <a:prstGeom prst="rect">
            <a:avLst/>
          </a:prstGeom>
        </p:spPr>
        <p:txBody>
          <a:bodyPr vert="horz" lIns="91440" tIns="45720" rIns="91440" bIns="45720" rtlCol="0">
            <a:normAutofit fontScale="85000" lnSpcReduction="10000"/>
          </a:bodyPr>
          <a:lstStyle/>
          <a:p>
            <a:pPr algn="just"/>
            <a:r>
              <a:rPr lang="en-US" sz="2000" b="1" i="0" dirty="0">
                <a:solidFill>
                  <a:srgbClr val="000000"/>
                </a:solidFill>
                <a:effectLst/>
                <a:latin typeface="Roboto" panose="02000000000000000000" pitchFamily="2" charset="0"/>
              </a:rPr>
              <a:t>&lt;</a:t>
            </a:r>
            <a:r>
              <a:rPr lang="en-US" sz="2000" b="1" i="0" dirty="0" err="1">
                <a:solidFill>
                  <a:srgbClr val="000000"/>
                </a:solidFill>
                <a:effectLst/>
                <a:latin typeface="Roboto" panose="02000000000000000000" pitchFamily="2" charset="0"/>
              </a:rPr>
              <a:t>textarea</a:t>
            </a:r>
            <a:r>
              <a:rPr lang="en-US" sz="2000" b="1" i="0" dirty="0">
                <a:solidFill>
                  <a:srgbClr val="000000"/>
                </a:solidFill>
                <a:effectLst/>
                <a:latin typeface="Roboto" panose="02000000000000000000" pitchFamily="2" charset="0"/>
              </a:rPr>
              <a:t>&gt; element: </a:t>
            </a:r>
            <a:endParaRPr lang="en-US" sz="2000" b="0" i="0" dirty="0">
              <a:solidFill>
                <a:srgbClr val="000000"/>
              </a:solidFill>
              <a:effectLst/>
              <a:latin typeface="Roboto" panose="02000000000000000000" pitchFamily="2" charset="0"/>
            </a:endParaRPr>
          </a:p>
          <a:p>
            <a:pPr algn="just"/>
            <a:r>
              <a:rPr lang="en-US" sz="2000" b="0" i="0" dirty="0">
                <a:solidFill>
                  <a:srgbClr val="000000"/>
                </a:solidFill>
                <a:effectLst/>
                <a:latin typeface="Roboto" panose="02000000000000000000" pitchFamily="2" charset="0"/>
              </a:rPr>
              <a:t>Defines a multi-line text field.</a:t>
            </a:r>
          </a:p>
          <a:p>
            <a:pPr algn="just"/>
            <a:r>
              <a:rPr lang="en-US" sz="2000" b="0" i="0" dirty="0">
                <a:solidFill>
                  <a:srgbClr val="000000"/>
                </a:solidFill>
                <a:effectLst/>
                <a:latin typeface="Roboto" panose="02000000000000000000" pitchFamily="2" charset="0"/>
              </a:rPr>
              <a:t>It is not possible to set a default text using the value attribute. Hence, default text can be placed into &lt;</a:t>
            </a:r>
            <a:r>
              <a:rPr lang="en-US" sz="2000" b="0" i="0" dirty="0" err="1">
                <a:solidFill>
                  <a:srgbClr val="000000"/>
                </a:solidFill>
                <a:effectLst/>
                <a:latin typeface="Roboto" panose="02000000000000000000" pitchFamily="2" charset="0"/>
              </a:rPr>
              <a:t>textarea</a:t>
            </a:r>
            <a:r>
              <a:rPr lang="en-US" sz="2000" b="0" i="0" dirty="0">
                <a:solidFill>
                  <a:srgbClr val="000000"/>
                </a:solidFill>
                <a:effectLst/>
                <a:latin typeface="Roboto" panose="02000000000000000000" pitchFamily="2" charset="0"/>
              </a:rPr>
              <a:t>&gt;…&lt;/</a:t>
            </a:r>
            <a:r>
              <a:rPr lang="en-US" sz="2000" b="0" i="0" dirty="0" err="1">
                <a:solidFill>
                  <a:srgbClr val="000000"/>
                </a:solidFill>
                <a:effectLst/>
                <a:latin typeface="Roboto" panose="02000000000000000000" pitchFamily="2" charset="0"/>
              </a:rPr>
              <a:t>textarea</a:t>
            </a:r>
            <a:r>
              <a:rPr lang="en-US" sz="2000" b="0" i="0" dirty="0">
                <a:solidFill>
                  <a:srgbClr val="000000"/>
                </a:solidFill>
                <a:effectLst/>
                <a:latin typeface="Roboto" panose="02000000000000000000" pitchFamily="2" charset="0"/>
              </a:rPr>
              <a:t>&gt; tag.</a:t>
            </a:r>
          </a:p>
          <a:p>
            <a:pPr algn="just"/>
            <a:endParaRPr lang="en-US" sz="2000" dirty="0">
              <a:solidFill>
                <a:srgbClr val="000000"/>
              </a:solidFill>
              <a:latin typeface="Roboto" panose="02000000000000000000" pitchFamily="2" charset="0"/>
            </a:endParaRPr>
          </a:p>
          <a:p>
            <a:pPr algn="just"/>
            <a:endParaRPr lang="en-US" sz="2000" b="0" i="0" dirty="0">
              <a:solidFill>
                <a:srgbClr val="000000"/>
              </a:solidFill>
              <a:effectLst/>
              <a:latin typeface="Roboto" panose="02000000000000000000" pitchFamily="2" charset="0"/>
            </a:endParaRPr>
          </a:p>
          <a:p>
            <a:pPr algn="just"/>
            <a:endParaRPr lang="en-US" sz="2000" dirty="0">
              <a:solidFill>
                <a:srgbClr val="000000"/>
              </a:solidFill>
              <a:latin typeface="Roboto" panose="02000000000000000000" pitchFamily="2" charset="0"/>
            </a:endParaRPr>
          </a:p>
          <a:p>
            <a:pPr algn="just"/>
            <a:endParaRPr lang="en-US" sz="2000" b="0" i="0" dirty="0">
              <a:solidFill>
                <a:srgbClr val="000000"/>
              </a:solidFill>
              <a:effectLst/>
              <a:latin typeface="Roboto" panose="02000000000000000000" pitchFamily="2" charset="0"/>
            </a:endParaRPr>
          </a:p>
          <a:p>
            <a:pPr algn="just"/>
            <a:endParaRPr lang="en-US" sz="2000" dirty="0">
              <a:solidFill>
                <a:srgbClr val="000000"/>
              </a:solidFill>
              <a:latin typeface="Roboto" panose="02000000000000000000" pitchFamily="2" charset="0"/>
            </a:endParaRPr>
          </a:p>
          <a:p>
            <a:pPr algn="just"/>
            <a:endParaRPr lang="en-US" sz="2000" b="0" i="0" dirty="0">
              <a:solidFill>
                <a:srgbClr val="000000"/>
              </a:solidFill>
              <a:effectLst/>
              <a:latin typeface="Roboto" panose="02000000000000000000" pitchFamily="2" charset="0"/>
            </a:endParaRPr>
          </a:p>
          <a:p>
            <a:pPr algn="just"/>
            <a:endParaRPr lang="en-US" sz="2000" b="0" i="0" dirty="0">
              <a:solidFill>
                <a:srgbClr val="000000"/>
              </a:solidFill>
              <a:effectLst/>
              <a:latin typeface="Roboto" panose="02000000000000000000" pitchFamily="2" charset="0"/>
            </a:endParaRPr>
          </a:p>
          <a:p>
            <a:pPr algn="just"/>
            <a:r>
              <a:rPr lang="en-US" b="1" i="0" dirty="0">
                <a:solidFill>
                  <a:srgbClr val="000000"/>
                </a:solidFill>
                <a:effectLst/>
                <a:latin typeface="Roboto" panose="02000000000000000000" pitchFamily="2" charset="0"/>
              </a:rPr>
              <a:t>Input type: Hidden:</a:t>
            </a:r>
            <a:endParaRPr lang="en-US" b="0" i="0" dirty="0">
              <a:solidFill>
                <a:srgbClr val="000000"/>
              </a:solidFill>
              <a:effectLst/>
              <a:latin typeface="Roboto" panose="02000000000000000000" pitchFamily="2" charset="0"/>
            </a:endParaRPr>
          </a:p>
          <a:p>
            <a:pPr algn="just"/>
            <a:r>
              <a:rPr lang="en-US" b="0" i="0" dirty="0">
                <a:solidFill>
                  <a:srgbClr val="000000"/>
                </a:solidFill>
                <a:effectLst/>
                <a:latin typeface="Roboto" panose="02000000000000000000" pitchFamily="2" charset="0"/>
              </a:rPr>
              <a:t>You may want to submit supplementary data (such as users' language of user input) to the server, without any user interaction.</a:t>
            </a:r>
          </a:p>
          <a:p>
            <a:pPr algn="just"/>
            <a:r>
              <a:rPr lang="en-US" b="0" i="0" dirty="0">
                <a:solidFill>
                  <a:srgbClr val="000000"/>
                </a:solidFill>
                <a:effectLst/>
                <a:latin typeface="Roboto" panose="02000000000000000000" pitchFamily="2" charset="0"/>
              </a:rPr>
              <a:t>This can be done using a hidden element.</a:t>
            </a:r>
          </a:p>
          <a:p>
            <a:pPr algn="just"/>
            <a:endParaRPr lang="en-US" b="0" i="0" dirty="0">
              <a:solidFill>
                <a:srgbClr val="000000"/>
              </a:solidFill>
              <a:effectLst/>
              <a:latin typeface="Roboto" panose="02000000000000000000" pitchFamily="2" charset="0"/>
            </a:endParaRPr>
          </a:p>
          <a:p>
            <a:pPr algn="just"/>
            <a:r>
              <a:rPr lang="en-US" b="1" i="0" dirty="0">
                <a:solidFill>
                  <a:srgbClr val="000000"/>
                </a:solidFill>
                <a:effectLst/>
                <a:latin typeface="Verdana" panose="020B0604030504040204" pitchFamily="34" charset="0"/>
              </a:rPr>
              <a:t>Note:</a:t>
            </a:r>
            <a:r>
              <a:rPr lang="en-US" b="0" i="0" dirty="0">
                <a:solidFill>
                  <a:srgbClr val="000000"/>
                </a:solidFill>
                <a:effectLst/>
                <a:latin typeface="Verdana" panose="020B0604030504040204" pitchFamily="34" charset="0"/>
              </a:rPr>
              <a:t> While the value is not displayed to the user in the page's content, it is visible (and can be edited) using any browser's developer tools or "View Source" functionality. Do not use hidden inputs as a form of security!</a:t>
            </a:r>
            <a:endParaRPr lang="en-US" b="0" i="0" dirty="0">
              <a:solidFill>
                <a:srgbClr val="000000"/>
              </a:solidFill>
              <a:effectLst/>
              <a:latin typeface="Roboto" panose="02000000000000000000" pitchFamily="2" charset="0"/>
            </a:endParaRPr>
          </a:p>
          <a:p>
            <a:pPr algn="just"/>
            <a:endParaRPr lang="en-US" sz="2000" dirty="0">
              <a:solidFill>
                <a:srgbClr val="000000"/>
              </a:solidFill>
              <a:latin typeface="Roboto" panose="02000000000000000000" pitchFamily="2" charset="0"/>
            </a:endParaRPr>
          </a:p>
          <a:p>
            <a:pPr algn="just"/>
            <a:endParaRPr lang="en-US" sz="2000" b="0" i="0" dirty="0">
              <a:solidFill>
                <a:srgbClr val="000000"/>
              </a:solidFill>
              <a:effectLst/>
              <a:latin typeface="Roboto" panose="02000000000000000000" pitchFamily="2" charset="0"/>
            </a:endParaRPr>
          </a:p>
          <a:p>
            <a:pPr algn="just"/>
            <a:endParaRPr lang="en-US" sz="2000" b="0" i="0" dirty="0">
              <a:solidFill>
                <a:srgbClr val="000000"/>
              </a:solidFill>
              <a:effectLst/>
              <a:latin typeface="Roboto" panose="02000000000000000000" pitchFamily="2" charset="0"/>
            </a:endParaRPr>
          </a:p>
        </p:txBody>
      </p:sp>
      <p:grpSp>
        <p:nvGrpSpPr>
          <p:cNvPr id="82" name="Group 8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83" name="Isosceles Triangle 8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8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87" name="Rectangle 8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Isosceles Triangle 8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CEC6A28F-830B-4E56-BB7F-AD1B4EB223F6}"/>
              </a:ext>
            </a:extLst>
          </p:cNvPr>
          <p:cNvPicPr>
            <a:picLocks noChangeAspect="1"/>
          </p:cNvPicPr>
          <p:nvPr/>
        </p:nvPicPr>
        <p:blipFill>
          <a:blip r:embed="rId2"/>
          <a:stretch>
            <a:fillRect/>
          </a:stretch>
        </p:blipFill>
        <p:spPr>
          <a:xfrm>
            <a:off x="3685594" y="3034853"/>
            <a:ext cx="3581400" cy="952500"/>
          </a:xfrm>
          <a:prstGeom prst="rect">
            <a:avLst/>
          </a:prstGeom>
        </p:spPr>
      </p:pic>
    </p:spTree>
    <p:extLst>
      <p:ext uri="{BB962C8B-B14F-4D97-AF65-F5344CB8AC3E}">
        <p14:creationId xmlns:p14="http://schemas.microsoft.com/office/powerpoint/2010/main" val="24190788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1" kern="1200" dirty="0">
                <a:solidFill>
                  <a:schemeClr val="tx1"/>
                </a:solidFill>
                <a:latin typeface="+mj-lt"/>
                <a:ea typeface="+mj-ea"/>
                <a:cs typeface="+mj-cs"/>
              </a:rPr>
              <a:t>5.13 Form Elements - Label</a:t>
            </a:r>
          </a:p>
        </p:txBody>
      </p:sp>
      <p:sp>
        <p:nvSpPr>
          <p:cNvPr id="14" name="TextBox 13">
            <a:extLst>
              <a:ext uri="{FF2B5EF4-FFF2-40B4-BE49-F238E27FC236}">
                <a16:creationId xmlns:a16="http://schemas.microsoft.com/office/drawing/2014/main" id="{12088B15-0A6B-482A-9D82-B0422C7363DC}"/>
              </a:ext>
            </a:extLst>
          </p:cNvPr>
          <p:cNvSpPr txBox="1"/>
          <p:nvPr/>
        </p:nvSpPr>
        <p:spPr>
          <a:xfrm>
            <a:off x="643468" y="1782981"/>
            <a:ext cx="11273198" cy="4102154"/>
          </a:xfrm>
          <a:prstGeom prst="rect">
            <a:avLst/>
          </a:prstGeom>
        </p:spPr>
        <p:txBody>
          <a:bodyPr vert="horz" lIns="91440" tIns="45720" rIns="91440" bIns="45720" rtlCol="0">
            <a:normAutofit/>
          </a:bodyPr>
          <a:lstStyle/>
          <a:p>
            <a:pPr algn="just"/>
            <a:r>
              <a:rPr lang="en-US" sz="2000" b="1" i="0" dirty="0">
                <a:solidFill>
                  <a:srgbClr val="000000"/>
                </a:solidFill>
                <a:effectLst/>
                <a:latin typeface="Roboto" panose="02000000000000000000" pitchFamily="2" charset="0"/>
              </a:rPr>
              <a:t>Label:</a:t>
            </a:r>
            <a:endParaRPr lang="en-US" sz="2000" b="0" i="0" dirty="0">
              <a:solidFill>
                <a:srgbClr val="000000"/>
              </a:solidFill>
              <a:effectLst/>
              <a:latin typeface="Roboto" panose="02000000000000000000" pitchFamily="2" charset="0"/>
            </a:endParaRPr>
          </a:p>
          <a:p>
            <a:pPr algn="just"/>
            <a:r>
              <a:rPr lang="en-US" sz="2000" b="0" i="0" dirty="0">
                <a:solidFill>
                  <a:srgbClr val="000000"/>
                </a:solidFill>
                <a:effectLst/>
                <a:latin typeface="Roboto" panose="02000000000000000000" pitchFamily="2" charset="0"/>
              </a:rPr>
              <a:t>The &lt;label&gt; element is used to associate a text label with a form &lt;input&gt; field. </a:t>
            </a:r>
          </a:p>
          <a:p>
            <a:pPr algn="just"/>
            <a:endParaRPr lang="en-US" sz="2000" b="0" i="0" dirty="0">
              <a:solidFill>
                <a:srgbClr val="000000"/>
              </a:solidFill>
              <a:effectLst/>
              <a:latin typeface="Roboto" panose="02000000000000000000" pitchFamily="2" charset="0"/>
            </a:endParaRPr>
          </a:p>
          <a:p>
            <a:pPr algn="just"/>
            <a:r>
              <a:rPr lang="en-US" sz="2000" b="0" i="0" dirty="0">
                <a:solidFill>
                  <a:srgbClr val="000000"/>
                </a:solidFill>
                <a:effectLst/>
                <a:latin typeface="Roboto" panose="02000000000000000000" pitchFamily="2" charset="0"/>
              </a:rPr>
              <a:t>Additionally, the "for" attribute of the label can point to the "id" of input control. This ensures the cursor focuses on the respective input control on the click of the label.</a:t>
            </a:r>
          </a:p>
          <a:p>
            <a:pPr algn="just"/>
            <a:endParaRPr lang="en-US" sz="2000" dirty="0">
              <a:solidFill>
                <a:srgbClr val="000000"/>
              </a:solidFill>
              <a:latin typeface="Roboto" panose="02000000000000000000" pitchFamily="2" charset="0"/>
            </a:endParaRPr>
          </a:p>
          <a:p>
            <a:pPr algn="just"/>
            <a:endParaRPr lang="en-US" sz="2000" b="0" i="0" dirty="0">
              <a:solidFill>
                <a:srgbClr val="000000"/>
              </a:solidFill>
              <a:effectLst/>
              <a:latin typeface="Roboto" panose="02000000000000000000" pitchFamily="2" charset="0"/>
            </a:endParaRPr>
          </a:p>
          <a:p>
            <a:pPr algn="just"/>
            <a:endParaRPr lang="en-US" sz="2000" dirty="0">
              <a:solidFill>
                <a:srgbClr val="000000"/>
              </a:solidFill>
              <a:latin typeface="Roboto" panose="02000000000000000000" pitchFamily="2" charset="0"/>
            </a:endParaRPr>
          </a:p>
          <a:p>
            <a:pPr algn="just"/>
            <a:endParaRPr lang="en-US" sz="2000" b="0" i="0" dirty="0">
              <a:solidFill>
                <a:srgbClr val="000000"/>
              </a:solidFill>
              <a:effectLst/>
              <a:latin typeface="Roboto" panose="02000000000000000000" pitchFamily="2" charset="0"/>
            </a:endParaRPr>
          </a:p>
          <a:p>
            <a:pPr algn="just"/>
            <a:endParaRPr lang="en-US" sz="2000" dirty="0">
              <a:solidFill>
                <a:srgbClr val="000000"/>
              </a:solidFill>
              <a:latin typeface="Roboto" panose="02000000000000000000" pitchFamily="2" charset="0"/>
            </a:endParaRPr>
          </a:p>
          <a:p>
            <a:pPr algn="just"/>
            <a:endParaRPr lang="en-US" sz="2000" b="0" i="0" dirty="0">
              <a:solidFill>
                <a:srgbClr val="000000"/>
              </a:solidFill>
              <a:effectLst/>
              <a:latin typeface="Roboto" panose="02000000000000000000" pitchFamily="2" charset="0"/>
            </a:endParaRPr>
          </a:p>
          <a:p>
            <a:pPr algn="just"/>
            <a:endParaRPr lang="en-US" sz="2000" dirty="0">
              <a:solidFill>
                <a:srgbClr val="000000"/>
              </a:solidFill>
              <a:latin typeface="Roboto" panose="02000000000000000000" pitchFamily="2" charset="0"/>
            </a:endParaRPr>
          </a:p>
          <a:p>
            <a:pPr algn="just"/>
            <a:endParaRPr lang="en-US" sz="2000" b="0" i="0" dirty="0">
              <a:solidFill>
                <a:srgbClr val="000000"/>
              </a:solidFill>
              <a:effectLst/>
              <a:latin typeface="Roboto" panose="02000000000000000000" pitchFamily="2" charset="0"/>
            </a:endParaRPr>
          </a:p>
          <a:p>
            <a:pPr algn="just"/>
            <a:endParaRPr lang="en-US" sz="2000" b="0" i="0" dirty="0">
              <a:solidFill>
                <a:srgbClr val="000000"/>
              </a:solidFill>
              <a:effectLst/>
              <a:latin typeface="Roboto" panose="02000000000000000000" pitchFamily="2" charset="0"/>
            </a:endParaRPr>
          </a:p>
        </p:txBody>
      </p:sp>
      <p:grpSp>
        <p:nvGrpSpPr>
          <p:cNvPr id="82" name="Group 8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83" name="Isosceles Triangle 8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8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87" name="Rectangle 8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Isosceles Triangle 8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a:extLst>
              <a:ext uri="{FF2B5EF4-FFF2-40B4-BE49-F238E27FC236}">
                <a16:creationId xmlns:a16="http://schemas.microsoft.com/office/drawing/2014/main" id="{799B4D00-7925-4203-8443-AD5DE1F9B4C0}"/>
              </a:ext>
            </a:extLst>
          </p:cNvPr>
          <p:cNvPicPr>
            <a:picLocks noChangeAspect="1"/>
          </p:cNvPicPr>
          <p:nvPr/>
        </p:nvPicPr>
        <p:blipFill>
          <a:blip r:embed="rId2"/>
          <a:stretch>
            <a:fillRect/>
          </a:stretch>
        </p:blipFill>
        <p:spPr>
          <a:xfrm>
            <a:off x="2395537" y="4378625"/>
            <a:ext cx="7400925" cy="1619250"/>
          </a:xfrm>
          <a:prstGeom prst="rect">
            <a:avLst/>
          </a:prstGeom>
        </p:spPr>
      </p:pic>
    </p:spTree>
    <p:extLst>
      <p:ext uri="{BB962C8B-B14F-4D97-AF65-F5344CB8AC3E}">
        <p14:creationId xmlns:p14="http://schemas.microsoft.com/office/powerpoint/2010/main" val="20730548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 name="Rectangle 10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1"/>
              <a:t>5.13 Form Elements - Syntax</a:t>
            </a:r>
          </a:p>
        </p:txBody>
      </p:sp>
      <p:sp>
        <p:nvSpPr>
          <p:cNvPr id="14" name="TextBox 13">
            <a:extLst>
              <a:ext uri="{FF2B5EF4-FFF2-40B4-BE49-F238E27FC236}">
                <a16:creationId xmlns:a16="http://schemas.microsoft.com/office/drawing/2014/main" id="{12088B15-0A6B-482A-9D82-B0422C7363DC}"/>
              </a:ext>
            </a:extLst>
          </p:cNvPr>
          <p:cNvSpPr txBox="1"/>
          <p:nvPr/>
        </p:nvSpPr>
        <p:spPr>
          <a:xfrm>
            <a:off x="643469" y="1782981"/>
            <a:ext cx="4008384" cy="4393982"/>
          </a:xfrm>
          <a:prstGeom prst="rect">
            <a:avLst/>
          </a:prstGeom>
        </p:spPr>
        <p:txBody>
          <a:bodyPr vert="horz" lIns="91440" tIns="45720" rIns="91440" bIns="45720" rtlCol="0">
            <a:normAutofit/>
          </a:bodyPr>
          <a:lstStyle/>
          <a:p>
            <a:pPr>
              <a:lnSpc>
                <a:spcPct val="90000"/>
              </a:lnSpc>
              <a:spcAft>
                <a:spcPts val="600"/>
              </a:spcAft>
            </a:pPr>
            <a:r>
              <a:rPr lang="en-US" sz="2000" b="1" i="0" dirty="0">
                <a:effectLst/>
              </a:rPr>
              <a:t>Input type - color: </a:t>
            </a:r>
            <a:endParaRPr lang="en-US" sz="2000" b="0" i="0" dirty="0">
              <a:effectLst/>
            </a:endParaRPr>
          </a:p>
          <a:p>
            <a:pPr>
              <a:lnSpc>
                <a:spcPct val="90000"/>
              </a:lnSpc>
              <a:spcAft>
                <a:spcPts val="600"/>
              </a:spcAft>
            </a:pPr>
            <a:r>
              <a:rPr lang="en-US" sz="2000" b="0" i="0" dirty="0">
                <a:effectLst/>
              </a:rPr>
              <a:t>Defines a color picker.</a:t>
            </a:r>
          </a:p>
          <a:p>
            <a:pPr>
              <a:lnSpc>
                <a:spcPct val="90000"/>
              </a:lnSpc>
              <a:spcAft>
                <a:spcPts val="600"/>
              </a:spcAft>
            </a:pPr>
            <a:endParaRPr lang="en-US" sz="2000" dirty="0"/>
          </a:p>
          <a:p>
            <a:pPr>
              <a:lnSpc>
                <a:spcPct val="90000"/>
              </a:lnSpc>
              <a:spcAft>
                <a:spcPts val="600"/>
              </a:spcAft>
            </a:pPr>
            <a:r>
              <a:rPr lang="en-US" sz="2000" b="1" i="0" dirty="0">
                <a:effectLst/>
              </a:rPr>
              <a:t>Input type – datetime-local:</a:t>
            </a:r>
            <a:endParaRPr lang="en-US" sz="2000" b="0" i="0" dirty="0">
              <a:effectLst/>
            </a:endParaRPr>
          </a:p>
          <a:p>
            <a:pPr>
              <a:lnSpc>
                <a:spcPct val="90000"/>
              </a:lnSpc>
              <a:spcAft>
                <a:spcPts val="600"/>
              </a:spcAft>
            </a:pPr>
            <a:r>
              <a:rPr lang="en-US" sz="2000" b="0" i="0" dirty="0">
                <a:effectLst/>
              </a:rPr>
              <a:t>Defines a date-time picker, where the user can pick a date as well as time</a:t>
            </a:r>
          </a:p>
          <a:p>
            <a:pPr>
              <a:lnSpc>
                <a:spcPct val="90000"/>
              </a:lnSpc>
              <a:spcAft>
                <a:spcPts val="600"/>
              </a:spcAft>
            </a:pPr>
            <a:r>
              <a:rPr lang="en-US" sz="2000" b="1" i="0" dirty="0">
                <a:effectLst/>
              </a:rPr>
              <a:t>Input type – week:</a:t>
            </a:r>
            <a:r>
              <a:rPr lang="en-US" sz="2000" b="0" i="0" dirty="0">
                <a:effectLst/>
              </a:rPr>
              <a:t> </a:t>
            </a:r>
          </a:p>
          <a:p>
            <a:pPr>
              <a:lnSpc>
                <a:spcPct val="90000"/>
              </a:lnSpc>
              <a:spcAft>
                <a:spcPts val="600"/>
              </a:spcAft>
            </a:pPr>
            <a:r>
              <a:rPr lang="en-US" sz="2000" b="0" i="0" dirty="0">
                <a:effectLst/>
              </a:rPr>
              <a:t>Defines a date picker, where the user can pick a week. </a:t>
            </a:r>
          </a:p>
          <a:p>
            <a:pPr>
              <a:lnSpc>
                <a:spcPct val="90000"/>
              </a:lnSpc>
              <a:spcAft>
                <a:spcPts val="600"/>
              </a:spcAft>
            </a:pPr>
            <a:r>
              <a:rPr lang="en-US" sz="2000" b="1" i="0" dirty="0">
                <a:effectLst/>
              </a:rPr>
              <a:t>Input type – month: </a:t>
            </a:r>
            <a:endParaRPr lang="en-US" sz="2000" b="0" i="0" dirty="0">
              <a:effectLst/>
            </a:endParaRPr>
          </a:p>
          <a:p>
            <a:pPr>
              <a:lnSpc>
                <a:spcPct val="90000"/>
              </a:lnSpc>
              <a:spcAft>
                <a:spcPts val="600"/>
              </a:spcAft>
            </a:pPr>
            <a:r>
              <a:rPr lang="en-US" sz="2000" b="0" i="0" dirty="0">
                <a:effectLst/>
              </a:rPr>
              <a:t>Defines a date picker, where the user can pick a month. </a:t>
            </a:r>
          </a:p>
          <a:p>
            <a:pPr>
              <a:lnSpc>
                <a:spcPct val="90000"/>
              </a:lnSpc>
              <a:spcAft>
                <a:spcPts val="600"/>
              </a:spcAft>
            </a:pPr>
            <a:endParaRPr lang="en-US" sz="2000" b="0" i="0" dirty="0">
              <a:effectLst/>
            </a:endParaRPr>
          </a:p>
          <a:p>
            <a:pPr>
              <a:lnSpc>
                <a:spcPct val="90000"/>
              </a:lnSpc>
              <a:spcAft>
                <a:spcPts val="600"/>
              </a:spcAft>
            </a:pPr>
            <a:endParaRPr lang="en-US" sz="2000" dirty="0"/>
          </a:p>
          <a:p>
            <a:pPr>
              <a:lnSpc>
                <a:spcPct val="90000"/>
              </a:lnSpc>
              <a:spcAft>
                <a:spcPts val="600"/>
              </a:spcAft>
            </a:pPr>
            <a:endParaRPr lang="en-US" sz="2000" b="0" i="0" dirty="0">
              <a:effectLst/>
            </a:endParaRPr>
          </a:p>
          <a:p>
            <a:pPr>
              <a:lnSpc>
                <a:spcPct val="90000"/>
              </a:lnSpc>
              <a:spcAft>
                <a:spcPts val="600"/>
              </a:spcAft>
            </a:pPr>
            <a:endParaRPr lang="en-US" sz="2000" dirty="0"/>
          </a:p>
          <a:p>
            <a:pPr>
              <a:lnSpc>
                <a:spcPct val="90000"/>
              </a:lnSpc>
              <a:spcAft>
                <a:spcPts val="600"/>
              </a:spcAft>
            </a:pPr>
            <a:endParaRPr lang="en-US" sz="2000" b="0" i="0" dirty="0">
              <a:effectLst/>
            </a:endParaRPr>
          </a:p>
          <a:p>
            <a:pPr>
              <a:lnSpc>
                <a:spcPct val="90000"/>
              </a:lnSpc>
              <a:spcAft>
                <a:spcPts val="600"/>
              </a:spcAft>
            </a:pPr>
            <a:endParaRPr lang="en-US" sz="2000" dirty="0"/>
          </a:p>
          <a:p>
            <a:pPr>
              <a:lnSpc>
                <a:spcPct val="90000"/>
              </a:lnSpc>
              <a:spcAft>
                <a:spcPts val="600"/>
              </a:spcAft>
            </a:pPr>
            <a:endParaRPr lang="en-US" sz="2000" b="0" i="0" dirty="0">
              <a:effectLst/>
            </a:endParaRPr>
          </a:p>
          <a:p>
            <a:pPr>
              <a:lnSpc>
                <a:spcPct val="90000"/>
              </a:lnSpc>
              <a:spcAft>
                <a:spcPts val="600"/>
              </a:spcAft>
            </a:pPr>
            <a:endParaRPr lang="en-US" sz="2000" b="0" i="0" dirty="0">
              <a:effectLst/>
            </a:endParaRPr>
          </a:p>
        </p:txBody>
      </p:sp>
      <p:grpSp>
        <p:nvGrpSpPr>
          <p:cNvPr id="113" name="Group 10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06" name="Rectangle 10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Isosceles Triangle 10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5" name="Group 10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10" name="Isosceles Triangle 10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9B12EDBB-6745-406A-8967-385028195C1F}"/>
              </a:ext>
            </a:extLst>
          </p:cNvPr>
          <p:cNvPicPr>
            <a:picLocks noChangeAspect="1"/>
          </p:cNvPicPr>
          <p:nvPr/>
        </p:nvPicPr>
        <p:blipFill>
          <a:blip r:embed="rId2"/>
          <a:stretch>
            <a:fillRect/>
          </a:stretch>
        </p:blipFill>
        <p:spPr>
          <a:xfrm>
            <a:off x="5743744" y="1229726"/>
            <a:ext cx="5356364" cy="3053126"/>
          </a:xfrm>
          <a:prstGeom prst="rect">
            <a:avLst/>
          </a:prstGeom>
        </p:spPr>
      </p:pic>
      <p:pic>
        <p:nvPicPr>
          <p:cNvPr id="4" name="Picture 3">
            <a:extLst>
              <a:ext uri="{FF2B5EF4-FFF2-40B4-BE49-F238E27FC236}">
                <a16:creationId xmlns:a16="http://schemas.microsoft.com/office/drawing/2014/main" id="{08EB8136-8812-4914-A568-3243A7C1E742}"/>
              </a:ext>
            </a:extLst>
          </p:cNvPr>
          <p:cNvPicPr>
            <a:picLocks noChangeAspect="1"/>
          </p:cNvPicPr>
          <p:nvPr/>
        </p:nvPicPr>
        <p:blipFill>
          <a:blip r:embed="rId3"/>
          <a:stretch>
            <a:fillRect/>
          </a:stretch>
        </p:blipFill>
        <p:spPr>
          <a:xfrm>
            <a:off x="6617777" y="4336044"/>
            <a:ext cx="3047033" cy="2468763"/>
          </a:xfrm>
          <a:prstGeom prst="rect">
            <a:avLst/>
          </a:prstGeom>
        </p:spPr>
      </p:pic>
    </p:spTree>
    <p:extLst>
      <p:ext uri="{BB962C8B-B14F-4D97-AF65-F5344CB8AC3E}">
        <p14:creationId xmlns:p14="http://schemas.microsoft.com/office/powerpoint/2010/main" val="19891163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Rectangle 9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1"/>
              <a:t>5.13 Form Elements – Select/Datalist</a:t>
            </a:r>
          </a:p>
        </p:txBody>
      </p:sp>
      <p:sp>
        <p:nvSpPr>
          <p:cNvPr id="14" name="TextBox 13">
            <a:extLst>
              <a:ext uri="{FF2B5EF4-FFF2-40B4-BE49-F238E27FC236}">
                <a16:creationId xmlns:a16="http://schemas.microsoft.com/office/drawing/2014/main" id="{12088B15-0A6B-482A-9D82-B0422C7363DC}"/>
              </a:ext>
            </a:extLst>
          </p:cNvPr>
          <p:cNvSpPr txBox="1"/>
          <p:nvPr/>
        </p:nvSpPr>
        <p:spPr>
          <a:xfrm>
            <a:off x="643469" y="1782981"/>
            <a:ext cx="4981090" cy="4393982"/>
          </a:xfrm>
          <a:prstGeom prst="rect">
            <a:avLst/>
          </a:prstGeom>
        </p:spPr>
        <p:txBody>
          <a:bodyPr vert="horz" lIns="91440" tIns="45720" rIns="91440" bIns="45720" rtlCol="0">
            <a:noAutofit/>
          </a:bodyPr>
          <a:lstStyle/>
          <a:p>
            <a:pPr>
              <a:lnSpc>
                <a:spcPct val="90000"/>
              </a:lnSpc>
              <a:spcAft>
                <a:spcPts val="600"/>
              </a:spcAft>
            </a:pPr>
            <a:r>
              <a:rPr lang="en-US" sz="2000" b="1" i="0" dirty="0">
                <a:effectLst/>
              </a:rPr>
              <a:t>&lt;select&gt; element :</a:t>
            </a:r>
            <a:r>
              <a:rPr lang="en-US" sz="2000" b="0" i="0" dirty="0">
                <a:effectLst/>
              </a:rPr>
              <a:t> </a:t>
            </a:r>
          </a:p>
          <a:p>
            <a:pPr indent="-228600">
              <a:lnSpc>
                <a:spcPct val="90000"/>
              </a:lnSpc>
              <a:spcAft>
                <a:spcPts val="600"/>
              </a:spcAft>
              <a:buFont typeface="Arial" panose="020B0604020202020204" pitchFamily="34" charset="0"/>
              <a:buChar char="•"/>
            </a:pPr>
            <a:r>
              <a:rPr lang="en-US" sz="2000" b="0" i="0" dirty="0">
                <a:effectLst/>
              </a:rPr>
              <a:t>Defines a drop-down list. </a:t>
            </a:r>
          </a:p>
          <a:p>
            <a:pPr indent="-228600">
              <a:lnSpc>
                <a:spcPct val="90000"/>
              </a:lnSpc>
              <a:spcAft>
                <a:spcPts val="600"/>
              </a:spcAft>
              <a:buFont typeface="Arial" panose="020B0604020202020204" pitchFamily="34" charset="0"/>
              <a:buChar char="•"/>
            </a:pPr>
            <a:r>
              <a:rPr lang="en-US" sz="2000" b="0" i="0" dirty="0">
                <a:effectLst/>
              </a:rPr>
              <a:t>The "multiple" attribute can be used for having a multi-select dropdown menu.</a:t>
            </a:r>
          </a:p>
          <a:p>
            <a:pPr>
              <a:lnSpc>
                <a:spcPct val="90000"/>
              </a:lnSpc>
              <a:spcAft>
                <a:spcPts val="600"/>
              </a:spcAft>
            </a:pPr>
            <a:r>
              <a:rPr lang="en-US" sz="2000" b="0" i="0" dirty="0">
                <a:effectLst/>
              </a:rPr>
              <a:t> </a:t>
            </a:r>
            <a:r>
              <a:rPr lang="en-US" sz="2000" b="1" i="0" dirty="0">
                <a:effectLst/>
              </a:rPr>
              <a:t>&lt;</a:t>
            </a:r>
            <a:r>
              <a:rPr lang="en-US" sz="2000" b="1" i="0" dirty="0" err="1">
                <a:effectLst/>
              </a:rPr>
              <a:t>datalist</a:t>
            </a:r>
            <a:r>
              <a:rPr lang="en-US" sz="2000" b="1" i="0" dirty="0">
                <a:effectLst/>
              </a:rPr>
              <a:t>&gt; element:</a:t>
            </a:r>
            <a:r>
              <a:rPr lang="en-US" sz="2000" b="0" i="0" dirty="0">
                <a:effectLst/>
              </a:rPr>
              <a:t> </a:t>
            </a:r>
          </a:p>
          <a:p>
            <a:pPr indent="-228600">
              <a:lnSpc>
                <a:spcPct val="90000"/>
              </a:lnSpc>
              <a:spcAft>
                <a:spcPts val="600"/>
              </a:spcAft>
              <a:buFont typeface="Arial" panose="020B0604020202020204" pitchFamily="34" charset="0"/>
              <a:buChar char="•"/>
            </a:pPr>
            <a:r>
              <a:rPr lang="en-US" sz="2000" b="0" i="0" dirty="0">
                <a:effectLst/>
              </a:rPr>
              <a:t>Defines a set of pre-defined options available to choose for an &lt;input&gt; element.</a:t>
            </a:r>
          </a:p>
          <a:p>
            <a:pPr indent="-228600">
              <a:lnSpc>
                <a:spcPct val="90000"/>
              </a:lnSpc>
              <a:spcAft>
                <a:spcPts val="600"/>
              </a:spcAft>
              <a:buFont typeface="Arial" panose="020B0604020202020204" pitchFamily="34" charset="0"/>
              <a:buChar char="•"/>
            </a:pPr>
            <a:r>
              <a:rPr lang="en-US" sz="2000" b="0" i="0" dirty="0">
                <a:effectLst/>
              </a:rPr>
              <a:t>In the below example list attribute holds lists of possible options, the value assigned to the list attribute of the input element and id attribute of </a:t>
            </a:r>
            <a:r>
              <a:rPr lang="en-US" sz="2000" b="0" i="0" dirty="0" err="1">
                <a:effectLst/>
              </a:rPr>
              <a:t>datalist</a:t>
            </a:r>
            <a:r>
              <a:rPr lang="en-US" sz="2000" b="0" i="0" dirty="0">
                <a:effectLst/>
              </a:rPr>
              <a:t> attribute should be the same and the value sent to the server should be assigned to the option element value attribute</a:t>
            </a:r>
          </a:p>
          <a:p>
            <a:pPr indent="-228600">
              <a:lnSpc>
                <a:spcPct val="90000"/>
              </a:lnSpc>
              <a:spcAft>
                <a:spcPts val="600"/>
              </a:spcAft>
              <a:buFont typeface="Arial" panose="020B0604020202020204" pitchFamily="34" charset="0"/>
              <a:buChar char="•"/>
            </a:pPr>
            <a:endParaRPr lang="en-US" sz="2000" b="0" i="0" dirty="0">
              <a:effectLst/>
            </a:endParaRP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b="0" i="0" dirty="0">
              <a:effectLst/>
            </a:endParaRPr>
          </a:p>
          <a:p>
            <a:pPr indent="-228600">
              <a:lnSpc>
                <a:spcPct val="90000"/>
              </a:lnSpc>
              <a:spcAft>
                <a:spcPts val="600"/>
              </a:spcAft>
              <a:buFont typeface="Arial" panose="020B0604020202020204" pitchFamily="34" charset="0"/>
              <a:buChar char="•"/>
            </a:pPr>
            <a:endParaRPr lang="en-US" sz="2000" b="0" i="0" dirty="0">
              <a:effectLst/>
            </a:endParaRPr>
          </a:p>
        </p:txBody>
      </p:sp>
      <p:grpSp>
        <p:nvGrpSpPr>
          <p:cNvPr id="98" name="Group 9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99" name="Rectangle 9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Isosceles Triangle 9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55322E41-4F5D-42D8-89D2-8E860733B3A9}"/>
              </a:ext>
            </a:extLst>
          </p:cNvPr>
          <p:cNvPicPr>
            <a:picLocks noChangeAspect="1"/>
          </p:cNvPicPr>
          <p:nvPr/>
        </p:nvPicPr>
        <p:blipFill>
          <a:blip r:embed="rId2"/>
          <a:stretch>
            <a:fillRect/>
          </a:stretch>
        </p:blipFill>
        <p:spPr>
          <a:xfrm>
            <a:off x="7367858" y="4129480"/>
            <a:ext cx="2311333" cy="2116558"/>
          </a:xfrm>
          <a:prstGeom prst="rect">
            <a:avLst/>
          </a:prstGeom>
        </p:spPr>
      </p:pic>
      <p:grpSp>
        <p:nvGrpSpPr>
          <p:cNvPr id="102" name="Group 10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03" name="Isosceles Triangle 10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844BD3F9-859A-4FA6-8BE3-39636F41A70A}"/>
              </a:ext>
            </a:extLst>
          </p:cNvPr>
          <p:cNvPicPr>
            <a:picLocks noChangeAspect="1"/>
          </p:cNvPicPr>
          <p:nvPr/>
        </p:nvPicPr>
        <p:blipFill>
          <a:blip r:embed="rId3"/>
          <a:stretch>
            <a:fillRect/>
          </a:stretch>
        </p:blipFill>
        <p:spPr>
          <a:xfrm>
            <a:off x="5827372" y="1670241"/>
            <a:ext cx="4904628" cy="2084467"/>
          </a:xfrm>
          <a:prstGeom prst="rect">
            <a:avLst/>
          </a:prstGeom>
        </p:spPr>
      </p:pic>
    </p:spTree>
    <p:extLst>
      <p:ext uri="{BB962C8B-B14F-4D97-AF65-F5344CB8AC3E}">
        <p14:creationId xmlns:p14="http://schemas.microsoft.com/office/powerpoint/2010/main" val="13469874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Rectangle 9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1" dirty="0"/>
              <a:t>5.13 Form Elements – Range/Meter/Progress/Output</a:t>
            </a:r>
          </a:p>
        </p:txBody>
      </p:sp>
      <p:sp>
        <p:nvSpPr>
          <p:cNvPr id="14" name="TextBox 13">
            <a:extLst>
              <a:ext uri="{FF2B5EF4-FFF2-40B4-BE49-F238E27FC236}">
                <a16:creationId xmlns:a16="http://schemas.microsoft.com/office/drawing/2014/main" id="{12088B15-0A6B-482A-9D82-B0422C7363DC}"/>
              </a:ext>
            </a:extLst>
          </p:cNvPr>
          <p:cNvSpPr txBox="1"/>
          <p:nvPr/>
        </p:nvSpPr>
        <p:spPr>
          <a:xfrm>
            <a:off x="628555" y="1232009"/>
            <a:ext cx="4981090" cy="4393982"/>
          </a:xfrm>
          <a:prstGeom prst="rect">
            <a:avLst/>
          </a:prstGeom>
        </p:spPr>
        <p:txBody>
          <a:bodyPr vert="horz" lIns="91440" tIns="45720" rIns="91440" bIns="45720" rtlCol="0">
            <a:noAutofit/>
          </a:bodyPr>
          <a:lstStyle/>
          <a:p>
            <a:pPr algn="just"/>
            <a:r>
              <a:rPr lang="en-US" b="1" i="0" dirty="0">
                <a:solidFill>
                  <a:srgbClr val="000000"/>
                </a:solidFill>
                <a:effectLst/>
                <a:latin typeface="Roboto" panose="02000000000000000000" pitchFamily="2" charset="0"/>
              </a:rPr>
              <a:t>Input type – range:</a:t>
            </a:r>
            <a:r>
              <a:rPr lang="en-US" b="0" i="0" dirty="0">
                <a:solidFill>
                  <a:srgbClr val="000000"/>
                </a:solidFill>
                <a:effectLst/>
                <a:latin typeface="Roboto" panose="02000000000000000000" pitchFamily="2" charset="0"/>
              </a:rPr>
              <a:t> </a:t>
            </a:r>
          </a:p>
          <a:p>
            <a:pPr algn="just"/>
            <a:r>
              <a:rPr lang="en-US" b="0" i="0" dirty="0">
                <a:solidFill>
                  <a:srgbClr val="000000"/>
                </a:solidFill>
                <a:effectLst/>
                <a:latin typeface="Roboto" panose="02000000000000000000" pitchFamily="2" charset="0"/>
              </a:rPr>
              <a:t>Defines a range slider, where the user can select input. </a:t>
            </a:r>
          </a:p>
          <a:p>
            <a:pPr algn="just"/>
            <a:r>
              <a:rPr lang="en-US" b="1" i="0" dirty="0">
                <a:solidFill>
                  <a:srgbClr val="000000"/>
                </a:solidFill>
                <a:effectLst/>
                <a:latin typeface="Roboto" panose="02000000000000000000" pitchFamily="2" charset="0"/>
              </a:rPr>
              <a:t>Meter:</a:t>
            </a:r>
            <a:r>
              <a:rPr lang="en-US" b="0" i="0" dirty="0">
                <a:solidFill>
                  <a:srgbClr val="000000"/>
                </a:solidFill>
                <a:effectLst/>
                <a:latin typeface="Roboto" panose="02000000000000000000" pitchFamily="2" charset="0"/>
              </a:rPr>
              <a:t> </a:t>
            </a:r>
          </a:p>
          <a:p>
            <a:pPr algn="just"/>
            <a:r>
              <a:rPr lang="en-US" b="0" i="0" dirty="0">
                <a:solidFill>
                  <a:srgbClr val="000000"/>
                </a:solidFill>
                <a:effectLst/>
                <a:latin typeface="Roboto" panose="02000000000000000000" pitchFamily="2" charset="0"/>
              </a:rPr>
              <a:t>Can be used to represent a scalar measurement within a known range.</a:t>
            </a:r>
          </a:p>
          <a:p>
            <a:pPr algn="just"/>
            <a:r>
              <a:rPr lang="en-US" b="1" i="0" dirty="0">
                <a:solidFill>
                  <a:srgbClr val="000000"/>
                </a:solidFill>
                <a:effectLst/>
                <a:latin typeface="Roboto" panose="02000000000000000000" pitchFamily="2" charset="0"/>
              </a:rPr>
              <a:t>Progress: </a:t>
            </a:r>
            <a:endParaRPr lang="en-US" b="0" i="0" dirty="0">
              <a:solidFill>
                <a:srgbClr val="000000"/>
              </a:solidFill>
              <a:effectLst/>
              <a:latin typeface="Roboto" panose="02000000000000000000" pitchFamily="2" charset="0"/>
            </a:endParaRPr>
          </a:p>
          <a:p>
            <a:pPr algn="just"/>
            <a:r>
              <a:rPr lang="en-US" b="0" i="0" dirty="0">
                <a:solidFill>
                  <a:srgbClr val="000000"/>
                </a:solidFill>
                <a:effectLst/>
                <a:latin typeface="Roboto" panose="02000000000000000000" pitchFamily="2" charset="0"/>
              </a:rPr>
              <a:t>Can be used to represent the progress of a task. </a:t>
            </a:r>
          </a:p>
          <a:p>
            <a:pPr>
              <a:lnSpc>
                <a:spcPct val="90000"/>
              </a:lnSpc>
              <a:spcAft>
                <a:spcPts val="600"/>
              </a:spcAft>
            </a:pPr>
            <a:endParaRPr lang="en-US" b="0" i="0" dirty="0">
              <a:effectLst/>
            </a:endParaRPr>
          </a:p>
          <a:p>
            <a:pPr>
              <a:lnSpc>
                <a:spcPct val="90000"/>
              </a:lnSpc>
              <a:spcAft>
                <a:spcPts val="600"/>
              </a:spcAft>
            </a:pPr>
            <a:r>
              <a:rPr lang="en-US" b="1" dirty="0"/>
              <a:t>Output:</a:t>
            </a:r>
            <a:endParaRPr lang="en-US" b="1" i="0" dirty="0">
              <a:effectLst/>
            </a:endParaRPr>
          </a:p>
          <a:p>
            <a:pPr algn="just"/>
            <a:r>
              <a:rPr lang="en-US" b="0" i="0" dirty="0">
                <a:solidFill>
                  <a:srgbClr val="000000"/>
                </a:solidFill>
                <a:effectLst/>
                <a:latin typeface="Roboto" panose="02000000000000000000" pitchFamily="2" charset="0"/>
              </a:rPr>
              <a:t>The '</a:t>
            </a:r>
            <a:r>
              <a:rPr lang="en-US" b="0" i="0" dirty="0" err="1">
                <a:solidFill>
                  <a:srgbClr val="000000"/>
                </a:solidFill>
                <a:effectLst/>
                <a:latin typeface="Roboto" panose="02000000000000000000" pitchFamily="2" charset="0"/>
              </a:rPr>
              <a:t>oninput</a:t>
            </a:r>
            <a:r>
              <a:rPr lang="en-US" b="0" i="0" dirty="0">
                <a:solidFill>
                  <a:srgbClr val="000000"/>
                </a:solidFill>
                <a:effectLst/>
                <a:latin typeface="Roboto" panose="02000000000000000000" pitchFamily="2" charset="0"/>
              </a:rPr>
              <a:t>' attribute carries the logic of generating the output, and the 'for' attribute of &lt;output&gt; tag specifies the control for which output has to be calculated. </a:t>
            </a:r>
          </a:p>
          <a:p>
            <a:pPr>
              <a:lnSpc>
                <a:spcPct val="90000"/>
              </a:lnSpc>
              <a:spcAft>
                <a:spcPts val="600"/>
              </a:spcAft>
            </a:pPr>
            <a:endParaRPr lang="en-US" dirty="0"/>
          </a:p>
          <a:p>
            <a:pPr indent="-228600">
              <a:lnSpc>
                <a:spcPct val="90000"/>
              </a:lnSpc>
              <a:spcAft>
                <a:spcPts val="600"/>
              </a:spcAft>
              <a:buFont typeface="Arial" panose="020B0604020202020204" pitchFamily="34" charset="0"/>
              <a:buChar char="•"/>
            </a:pPr>
            <a:endParaRPr lang="en-US" b="0" i="0" dirty="0">
              <a:effectLst/>
            </a:endParaRPr>
          </a:p>
          <a:p>
            <a:pPr indent="-228600">
              <a:lnSpc>
                <a:spcPct val="90000"/>
              </a:lnSpc>
              <a:spcAft>
                <a:spcPts val="600"/>
              </a:spcAft>
              <a:buFont typeface="Arial" panose="020B0604020202020204" pitchFamily="34" charset="0"/>
              <a:buChar char="•"/>
            </a:pPr>
            <a:endParaRPr lang="en-US" b="0" i="0" dirty="0">
              <a:effectLst/>
            </a:endParaRPr>
          </a:p>
        </p:txBody>
      </p:sp>
      <p:grpSp>
        <p:nvGrpSpPr>
          <p:cNvPr id="98" name="Group 9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99" name="Rectangle 9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Isosceles Triangle 9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 name="Group 10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03" name="Isosceles Triangle 10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5BE8EEA0-4CAE-4DB2-B862-22EF4E4FFE25}"/>
              </a:ext>
            </a:extLst>
          </p:cNvPr>
          <p:cNvPicPr>
            <a:picLocks noChangeAspect="1"/>
          </p:cNvPicPr>
          <p:nvPr/>
        </p:nvPicPr>
        <p:blipFill>
          <a:blip r:embed="rId2"/>
          <a:stretch>
            <a:fillRect/>
          </a:stretch>
        </p:blipFill>
        <p:spPr>
          <a:xfrm>
            <a:off x="7541702" y="1935308"/>
            <a:ext cx="2609850" cy="428625"/>
          </a:xfrm>
          <a:prstGeom prst="rect">
            <a:avLst/>
          </a:prstGeom>
        </p:spPr>
      </p:pic>
      <p:pic>
        <p:nvPicPr>
          <p:cNvPr id="8" name="Picture 7">
            <a:extLst>
              <a:ext uri="{FF2B5EF4-FFF2-40B4-BE49-F238E27FC236}">
                <a16:creationId xmlns:a16="http://schemas.microsoft.com/office/drawing/2014/main" id="{FF710062-224E-4B4A-B94D-BEAD9BDC776B}"/>
              </a:ext>
            </a:extLst>
          </p:cNvPr>
          <p:cNvPicPr>
            <a:picLocks noChangeAspect="1"/>
          </p:cNvPicPr>
          <p:nvPr/>
        </p:nvPicPr>
        <p:blipFill>
          <a:blip r:embed="rId3"/>
          <a:stretch>
            <a:fillRect/>
          </a:stretch>
        </p:blipFill>
        <p:spPr>
          <a:xfrm>
            <a:off x="7541702" y="3054350"/>
            <a:ext cx="2609850" cy="400050"/>
          </a:xfrm>
          <a:prstGeom prst="rect">
            <a:avLst/>
          </a:prstGeom>
        </p:spPr>
      </p:pic>
      <p:pic>
        <p:nvPicPr>
          <p:cNvPr id="10" name="Picture 9">
            <a:extLst>
              <a:ext uri="{FF2B5EF4-FFF2-40B4-BE49-F238E27FC236}">
                <a16:creationId xmlns:a16="http://schemas.microsoft.com/office/drawing/2014/main" id="{D18CB55B-73EB-478C-8BB3-6249ED7ED19D}"/>
              </a:ext>
            </a:extLst>
          </p:cNvPr>
          <p:cNvPicPr>
            <a:picLocks noChangeAspect="1"/>
          </p:cNvPicPr>
          <p:nvPr/>
        </p:nvPicPr>
        <p:blipFill>
          <a:blip r:embed="rId4"/>
          <a:stretch>
            <a:fillRect/>
          </a:stretch>
        </p:blipFill>
        <p:spPr>
          <a:xfrm>
            <a:off x="7541702" y="4519468"/>
            <a:ext cx="3533775" cy="342900"/>
          </a:xfrm>
          <a:prstGeom prst="rect">
            <a:avLst/>
          </a:prstGeom>
        </p:spPr>
      </p:pic>
      <p:pic>
        <p:nvPicPr>
          <p:cNvPr id="12" name="Picture 11">
            <a:extLst>
              <a:ext uri="{FF2B5EF4-FFF2-40B4-BE49-F238E27FC236}">
                <a16:creationId xmlns:a16="http://schemas.microsoft.com/office/drawing/2014/main" id="{86F38146-2D4F-478D-A7CB-4F7577A77300}"/>
              </a:ext>
            </a:extLst>
          </p:cNvPr>
          <p:cNvPicPr>
            <a:picLocks noChangeAspect="1"/>
          </p:cNvPicPr>
          <p:nvPr/>
        </p:nvPicPr>
        <p:blipFill>
          <a:blip r:embed="rId5"/>
          <a:stretch>
            <a:fillRect/>
          </a:stretch>
        </p:blipFill>
        <p:spPr>
          <a:xfrm>
            <a:off x="5940680" y="5432280"/>
            <a:ext cx="6051296" cy="590550"/>
          </a:xfrm>
          <a:prstGeom prst="rect">
            <a:avLst/>
          </a:prstGeom>
        </p:spPr>
      </p:pic>
    </p:spTree>
    <p:extLst>
      <p:ext uri="{BB962C8B-B14F-4D97-AF65-F5344CB8AC3E}">
        <p14:creationId xmlns:p14="http://schemas.microsoft.com/office/powerpoint/2010/main" val="32022266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 name="Rectangle 10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b="1" kern="1200">
                <a:solidFill>
                  <a:schemeClr val="tx1"/>
                </a:solidFill>
                <a:latin typeface="+mj-lt"/>
                <a:ea typeface="+mj-ea"/>
                <a:cs typeface="+mj-cs"/>
              </a:rPr>
              <a:t>5.13 Form Elements – Tryout</a:t>
            </a:r>
          </a:p>
        </p:txBody>
      </p:sp>
      <p:sp>
        <p:nvSpPr>
          <p:cNvPr id="1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91E409E-ED60-4872-881D-66DD6476FB2C}"/>
              </a:ext>
            </a:extLst>
          </p:cNvPr>
          <p:cNvPicPr>
            <a:picLocks noChangeAspect="1"/>
          </p:cNvPicPr>
          <p:nvPr/>
        </p:nvPicPr>
        <p:blipFill>
          <a:blip r:embed="rId2"/>
          <a:stretch>
            <a:fillRect/>
          </a:stretch>
        </p:blipFill>
        <p:spPr>
          <a:xfrm>
            <a:off x="5909618" y="640080"/>
            <a:ext cx="5053021" cy="5962268"/>
          </a:xfrm>
          <a:prstGeom prst="rect">
            <a:avLst/>
          </a:prstGeom>
        </p:spPr>
      </p:pic>
    </p:spTree>
    <p:extLst>
      <p:ext uri="{BB962C8B-B14F-4D97-AF65-F5344CB8AC3E}">
        <p14:creationId xmlns:p14="http://schemas.microsoft.com/office/powerpoint/2010/main" val="19160776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 name="Rectangle 10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b="1" kern="1200">
                <a:solidFill>
                  <a:schemeClr val="tx1"/>
                </a:solidFill>
                <a:latin typeface="+mj-lt"/>
                <a:ea typeface="+mj-ea"/>
                <a:cs typeface="+mj-cs"/>
              </a:rPr>
              <a:t>5.13 Form Elements – Tryout</a:t>
            </a:r>
          </a:p>
        </p:txBody>
      </p:sp>
      <p:sp>
        <p:nvSpPr>
          <p:cNvPr id="1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08AE487-71E7-403A-B27C-1DE5F0F1C42D}"/>
              </a:ext>
            </a:extLst>
          </p:cNvPr>
          <p:cNvPicPr>
            <a:picLocks noChangeAspect="1"/>
          </p:cNvPicPr>
          <p:nvPr/>
        </p:nvPicPr>
        <p:blipFill>
          <a:blip r:embed="rId2"/>
          <a:stretch>
            <a:fillRect/>
          </a:stretch>
        </p:blipFill>
        <p:spPr>
          <a:xfrm>
            <a:off x="5852430" y="840105"/>
            <a:ext cx="5010150" cy="5543550"/>
          </a:xfrm>
          <a:prstGeom prst="rect">
            <a:avLst/>
          </a:prstGeom>
        </p:spPr>
      </p:pic>
    </p:spTree>
    <p:extLst>
      <p:ext uri="{BB962C8B-B14F-4D97-AF65-F5344CB8AC3E}">
        <p14:creationId xmlns:p14="http://schemas.microsoft.com/office/powerpoint/2010/main" val="3617001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Rectangle 9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1" dirty="0"/>
              <a:t>5.14 Form Element - Attributes</a:t>
            </a:r>
          </a:p>
        </p:txBody>
      </p:sp>
      <p:sp>
        <p:nvSpPr>
          <p:cNvPr id="14" name="TextBox 13">
            <a:extLst>
              <a:ext uri="{FF2B5EF4-FFF2-40B4-BE49-F238E27FC236}">
                <a16:creationId xmlns:a16="http://schemas.microsoft.com/office/drawing/2014/main" id="{12088B15-0A6B-482A-9D82-B0422C7363DC}"/>
              </a:ext>
            </a:extLst>
          </p:cNvPr>
          <p:cNvSpPr txBox="1"/>
          <p:nvPr/>
        </p:nvSpPr>
        <p:spPr>
          <a:xfrm>
            <a:off x="628555" y="1232009"/>
            <a:ext cx="4981090" cy="4393982"/>
          </a:xfrm>
          <a:prstGeom prst="rect">
            <a:avLst/>
          </a:prstGeom>
        </p:spPr>
        <p:txBody>
          <a:bodyPr vert="horz" lIns="91440" tIns="45720" rIns="91440" bIns="45720" rtlCol="0">
            <a:noAutofit/>
          </a:bodyPr>
          <a:lstStyle/>
          <a:p>
            <a:pPr algn="just"/>
            <a:r>
              <a:rPr lang="en-US" b="1" i="0" dirty="0">
                <a:solidFill>
                  <a:srgbClr val="000000"/>
                </a:solidFill>
                <a:effectLst/>
                <a:latin typeface="Roboto" panose="02000000000000000000" pitchFamily="2" charset="0"/>
              </a:rPr>
              <a:t>Placeholder:</a:t>
            </a:r>
            <a:endParaRPr lang="en-US" b="0" i="0" dirty="0">
              <a:solidFill>
                <a:srgbClr val="000000"/>
              </a:solidFill>
              <a:effectLst/>
              <a:latin typeface="Roboto" panose="02000000000000000000" pitchFamily="2" charset="0"/>
            </a:endParaRPr>
          </a:p>
          <a:p>
            <a:pPr algn="just"/>
            <a:r>
              <a:rPr lang="en-US" b="0" i="0" dirty="0">
                <a:solidFill>
                  <a:srgbClr val="000000"/>
                </a:solidFill>
                <a:effectLst/>
                <a:latin typeface="Roboto" panose="02000000000000000000" pitchFamily="2" charset="0"/>
              </a:rPr>
              <a:t>The placeholder attribute specifies a value that appears in the textbox .</a:t>
            </a:r>
          </a:p>
          <a:p>
            <a:pPr algn="just"/>
            <a:r>
              <a:rPr lang="en-US" b="1" i="0" dirty="0">
                <a:solidFill>
                  <a:srgbClr val="000000"/>
                </a:solidFill>
                <a:effectLst/>
                <a:latin typeface="Roboto" panose="02000000000000000000" pitchFamily="2" charset="0"/>
              </a:rPr>
              <a:t>Pattern:</a:t>
            </a:r>
            <a:endParaRPr lang="en-US" b="0" i="0" dirty="0">
              <a:solidFill>
                <a:srgbClr val="000000"/>
              </a:solidFill>
              <a:effectLst/>
              <a:latin typeface="Roboto" panose="02000000000000000000" pitchFamily="2" charset="0"/>
            </a:endParaRPr>
          </a:p>
          <a:p>
            <a:pPr algn="just"/>
            <a:r>
              <a:rPr lang="en-US" b="0" i="0" dirty="0">
                <a:solidFill>
                  <a:srgbClr val="000000"/>
                </a:solidFill>
                <a:effectLst/>
                <a:latin typeface="Roboto" panose="02000000000000000000" pitchFamily="2" charset="0"/>
              </a:rPr>
              <a:t>The pattern attribute creates a custom pattern validator.</a:t>
            </a:r>
          </a:p>
          <a:p>
            <a:pPr algn="just"/>
            <a:r>
              <a:rPr lang="en-US" b="0" i="0" dirty="0">
                <a:solidFill>
                  <a:srgbClr val="000000"/>
                </a:solidFill>
                <a:effectLst/>
                <a:latin typeface="Roboto" panose="02000000000000000000" pitchFamily="2" charset="0"/>
              </a:rPr>
              <a:t>The value entered by the user is checked for validity against a specified pattern.</a:t>
            </a:r>
          </a:p>
          <a:p>
            <a:pPr algn="just"/>
            <a:r>
              <a:rPr lang="en-US" b="0" i="0" dirty="0">
                <a:solidFill>
                  <a:srgbClr val="000000"/>
                </a:solidFill>
                <a:effectLst/>
                <a:latin typeface="Roboto" panose="02000000000000000000" pitchFamily="2" charset="0"/>
              </a:rPr>
              <a:t>If the user input value does not match with a specified pattern, an error message appears.</a:t>
            </a:r>
          </a:p>
          <a:p>
            <a:pPr algn="just"/>
            <a:r>
              <a:rPr lang="en-US" b="1" i="0" dirty="0">
                <a:solidFill>
                  <a:srgbClr val="000000"/>
                </a:solidFill>
                <a:effectLst/>
                <a:latin typeface="Roboto" panose="02000000000000000000" pitchFamily="2" charset="0"/>
              </a:rPr>
              <a:t>Min, Max, and Step:</a:t>
            </a:r>
            <a:endParaRPr lang="en-US" b="0" i="0" dirty="0">
              <a:solidFill>
                <a:srgbClr val="000000"/>
              </a:solidFill>
              <a:effectLst/>
              <a:latin typeface="Roboto" panose="02000000000000000000" pitchFamily="2" charset="0"/>
            </a:endParaRPr>
          </a:p>
          <a:p>
            <a:pPr algn="just"/>
            <a:r>
              <a:rPr lang="en-US" b="0" i="0" dirty="0">
                <a:solidFill>
                  <a:srgbClr val="000000"/>
                </a:solidFill>
                <a:effectLst/>
                <a:latin typeface="Roboto" panose="02000000000000000000" pitchFamily="2" charset="0"/>
              </a:rPr>
              <a:t>The following are some of the attributes which are used only with range and number input types</a:t>
            </a:r>
          </a:p>
          <a:p>
            <a:pPr algn="just">
              <a:buFont typeface="Arial" panose="020B0604020202020204" pitchFamily="34" charset="0"/>
              <a:buChar char="•"/>
            </a:pPr>
            <a:r>
              <a:rPr lang="en-US" b="0" i="0" dirty="0">
                <a:solidFill>
                  <a:srgbClr val="000000"/>
                </a:solidFill>
                <a:effectLst/>
                <a:latin typeface="Roboto" panose="02000000000000000000" pitchFamily="2" charset="0"/>
              </a:rPr>
              <a:t>min: Specifies a minimum acceptable value.</a:t>
            </a:r>
          </a:p>
          <a:p>
            <a:pPr algn="just">
              <a:buFont typeface="Arial" panose="020B0604020202020204" pitchFamily="34" charset="0"/>
              <a:buChar char="•"/>
            </a:pPr>
            <a:r>
              <a:rPr lang="en-US" b="0" i="0" dirty="0">
                <a:solidFill>
                  <a:srgbClr val="000000"/>
                </a:solidFill>
                <a:effectLst/>
                <a:latin typeface="Roboto" panose="02000000000000000000" pitchFamily="2" charset="0"/>
              </a:rPr>
              <a:t>max: Specifies maximum acceptable value.</a:t>
            </a:r>
          </a:p>
          <a:p>
            <a:pPr algn="just">
              <a:buFont typeface="Arial" panose="020B0604020202020204" pitchFamily="34" charset="0"/>
              <a:buChar char="•"/>
            </a:pPr>
            <a:r>
              <a:rPr lang="en-US" b="0" i="0" dirty="0">
                <a:solidFill>
                  <a:srgbClr val="000000"/>
                </a:solidFill>
                <a:effectLst/>
                <a:latin typeface="Roboto" panose="02000000000000000000" pitchFamily="2" charset="0"/>
              </a:rPr>
              <a:t>step: Specifies a difference of consecutive values when the user uses the range/number input element.</a:t>
            </a:r>
          </a:p>
          <a:p>
            <a:pPr algn="just"/>
            <a:endParaRPr lang="en-US" b="0" i="0" dirty="0">
              <a:solidFill>
                <a:srgbClr val="000000"/>
              </a:solidFill>
              <a:effectLst/>
              <a:latin typeface="Roboto" panose="02000000000000000000" pitchFamily="2" charset="0"/>
            </a:endParaRPr>
          </a:p>
        </p:txBody>
      </p:sp>
      <p:grpSp>
        <p:nvGrpSpPr>
          <p:cNvPr id="98" name="Group 9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99" name="Rectangle 9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Isosceles Triangle 9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 name="Group 10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03" name="Isosceles Triangle 10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68926A9E-A64E-490C-B007-B7D01EC3550C}"/>
              </a:ext>
            </a:extLst>
          </p:cNvPr>
          <p:cNvPicPr>
            <a:picLocks noChangeAspect="1"/>
          </p:cNvPicPr>
          <p:nvPr/>
        </p:nvPicPr>
        <p:blipFill>
          <a:blip r:embed="rId2"/>
          <a:stretch>
            <a:fillRect/>
          </a:stretch>
        </p:blipFill>
        <p:spPr>
          <a:xfrm>
            <a:off x="6057411" y="1521107"/>
            <a:ext cx="5088109" cy="767603"/>
          </a:xfrm>
          <a:prstGeom prst="rect">
            <a:avLst/>
          </a:prstGeom>
        </p:spPr>
      </p:pic>
      <p:pic>
        <p:nvPicPr>
          <p:cNvPr id="7" name="Picture 6">
            <a:extLst>
              <a:ext uri="{FF2B5EF4-FFF2-40B4-BE49-F238E27FC236}">
                <a16:creationId xmlns:a16="http://schemas.microsoft.com/office/drawing/2014/main" id="{85D62D9D-4152-42CE-A7E0-771A8186511D}"/>
              </a:ext>
            </a:extLst>
          </p:cNvPr>
          <p:cNvPicPr>
            <a:picLocks noChangeAspect="1"/>
          </p:cNvPicPr>
          <p:nvPr/>
        </p:nvPicPr>
        <p:blipFill>
          <a:blip r:embed="rId3"/>
          <a:stretch>
            <a:fillRect/>
          </a:stretch>
        </p:blipFill>
        <p:spPr>
          <a:xfrm>
            <a:off x="6096000" y="2619564"/>
            <a:ext cx="4480560" cy="1195825"/>
          </a:xfrm>
          <a:prstGeom prst="rect">
            <a:avLst/>
          </a:prstGeom>
        </p:spPr>
      </p:pic>
      <p:pic>
        <p:nvPicPr>
          <p:cNvPr id="11" name="Picture 10">
            <a:extLst>
              <a:ext uri="{FF2B5EF4-FFF2-40B4-BE49-F238E27FC236}">
                <a16:creationId xmlns:a16="http://schemas.microsoft.com/office/drawing/2014/main" id="{69F8C23D-5538-45D0-B579-1BAA775B32EE}"/>
              </a:ext>
            </a:extLst>
          </p:cNvPr>
          <p:cNvPicPr>
            <a:picLocks noChangeAspect="1"/>
          </p:cNvPicPr>
          <p:nvPr/>
        </p:nvPicPr>
        <p:blipFill>
          <a:blip r:embed="rId4"/>
          <a:stretch>
            <a:fillRect/>
          </a:stretch>
        </p:blipFill>
        <p:spPr>
          <a:xfrm>
            <a:off x="6239525" y="4382422"/>
            <a:ext cx="2219325" cy="438150"/>
          </a:xfrm>
          <a:prstGeom prst="rect">
            <a:avLst/>
          </a:prstGeom>
        </p:spPr>
      </p:pic>
    </p:spTree>
    <p:extLst>
      <p:ext uri="{BB962C8B-B14F-4D97-AF65-F5344CB8AC3E}">
        <p14:creationId xmlns:p14="http://schemas.microsoft.com/office/powerpoint/2010/main" val="204903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p:txBody>
          <a:bodyPr/>
          <a:lstStyle/>
          <a:p>
            <a:r>
              <a:rPr lang="en-US" dirty="0"/>
              <a:t>4. HTML Introduction</a:t>
            </a:r>
          </a:p>
        </p:txBody>
      </p:sp>
      <p:sp>
        <p:nvSpPr>
          <p:cNvPr id="3" name="Content Placeholder 2">
            <a:extLst>
              <a:ext uri="{FF2B5EF4-FFF2-40B4-BE49-F238E27FC236}">
                <a16:creationId xmlns:a16="http://schemas.microsoft.com/office/drawing/2014/main" id="{C2651100-F735-4EE9-BA76-B46516F5E482}"/>
              </a:ext>
            </a:extLst>
          </p:cNvPr>
          <p:cNvSpPr>
            <a:spLocks noGrp="1"/>
          </p:cNvSpPr>
          <p:nvPr>
            <p:ph idx="1"/>
          </p:nvPr>
        </p:nvSpPr>
        <p:spPr/>
        <p:txBody>
          <a:bodyPr/>
          <a:lstStyle/>
          <a:p>
            <a:pPr marL="0" indent="0">
              <a:buNone/>
            </a:pPr>
            <a:endParaRPr lang="en-US" dirty="0"/>
          </a:p>
          <a:p>
            <a:pPr marL="0" indent="0">
              <a:buNone/>
            </a:pPr>
            <a:endParaRPr lang="en-US" dirty="0"/>
          </a:p>
        </p:txBody>
      </p:sp>
      <p:sp>
        <p:nvSpPr>
          <p:cNvPr id="7" name="TextBox 6">
            <a:extLst>
              <a:ext uri="{FF2B5EF4-FFF2-40B4-BE49-F238E27FC236}">
                <a16:creationId xmlns:a16="http://schemas.microsoft.com/office/drawing/2014/main" id="{9C74EF4E-B184-4C8A-AC50-AC719BD9F005}"/>
              </a:ext>
            </a:extLst>
          </p:cNvPr>
          <p:cNvSpPr txBox="1"/>
          <p:nvPr/>
        </p:nvSpPr>
        <p:spPr>
          <a:xfrm>
            <a:off x="944216" y="2385392"/>
            <a:ext cx="10515599" cy="1477328"/>
          </a:xfrm>
          <a:prstGeom prst="rect">
            <a:avLst/>
          </a:prstGeom>
          <a:noFill/>
        </p:spPr>
        <p:txBody>
          <a:bodyPr wrap="square" rtlCol="0">
            <a:spAutoFit/>
          </a:bodyPr>
          <a:lstStyle/>
          <a:p>
            <a:pPr marL="285750" indent="-285750" algn="just">
              <a:buFont typeface="Arial" panose="020B0604020202020204" pitchFamily="34" charset="0"/>
              <a:buChar char="•"/>
            </a:pPr>
            <a:r>
              <a:rPr lang="en-US" b="1" i="0" dirty="0">
                <a:solidFill>
                  <a:srgbClr val="000000"/>
                </a:solidFill>
                <a:effectLst/>
                <a:latin typeface="Roboto" panose="02000000000000000000" pitchFamily="2" charset="0"/>
              </a:rPr>
              <a:t>HTML (</a:t>
            </a:r>
            <a:r>
              <a:rPr lang="en-US" b="1" i="0" dirty="0" err="1">
                <a:solidFill>
                  <a:srgbClr val="000000"/>
                </a:solidFill>
                <a:effectLst/>
                <a:latin typeface="Roboto" panose="02000000000000000000" pitchFamily="2" charset="0"/>
              </a:rPr>
              <a:t>HyperText</a:t>
            </a:r>
            <a:r>
              <a:rPr lang="en-US" b="1" i="0" dirty="0">
                <a:solidFill>
                  <a:srgbClr val="000000"/>
                </a:solidFill>
                <a:effectLst/>
                <a:latin typeface="Roboto" panose="02000000000000000000" pitchFamily="2" charset="0"/>
              </a:rPr>
              <a:t> Markup Language)</a:t>
            </a:r>
            <a:r>
              <a:rPr lang="en-US" b="0" i="0" dirty="0">
                <a:solidFill>
                  <a:srgbClr val="000000"/>
                </a:solidFill>
                <a:effectLst/>
                <a:latin typeface="Roboto" panose="02000000000000000000" pitchFamily="2" charset="0"/>
              </a:rPr>
              <a:t> is the most fundamental building block of the Web. It defines the meaning and structure of web content.</a:t>
            </a:r>
          </a:p>
          <a:p>
            <a:pPr marL="285750" indent="-285750" algn="just">
              <a:buFont typeface="Arial" panose="020B0604020202020204" pitchFamily="34" charset="0"/>
              <a:buChar char="•"/>
            </a:pPr>
            <a:r>
              <a:rPr lang="en-US" b="1" i="0" dirty="0">
                <a:solidFill>
                  <a:srgbClr val="000000"/>
                </a:solidFill>
                <a:effectLst/>
                <a:latin typeface="Roboto" panose="02000000000000000000" pitchFamily="2" charset="0"/>
              </a:rPr>
              <a:t>CSS(Cascading Style Sheet)</a:t>
            </a:r>
            <a:r>
              <a:rPr lang="en-US" b="0" i="0" dirty="0">
                <a:solidFill>
                  <a:srgbClr val="000000"/>
                </a:solidFill>
                <a:effectLst/>
                <a:latin typeface="Roboto" panose="02000000000000000000" pitchFamily="2" charset="0"/>
              </a:rPr>
              <a:t> is used for styling and giving better presentation to the web pages</a:t>
            </a:r>
          </a:p>
          <a:p>
            <a:pPr marL="285750" indent="-285750" algn="just">
              <a:buFont typeface="Arial" panose="020B0604020202020204" pitchFamily="34" charset="0"/>
              <a:buChar char="•"/>
            </a:pPr>
            <a:r>
              <a:rPr lang="en-US" b="1" i="0" dirty="0">
                <a:solidFill>
                  <a:srgbClr val="000000"/>
                </a:solidFill>
                <a:effectLst/>
                <a:latin typeface="Roboto" panose="02000000000000000000" pitchFamily="2" charset="0"/>
              </a:rPr>
              <a:t>JavaScript(JS)</a:t>
            </a:r>
            <a:r>
              <a:rPr lang="en-US" b="0" i="0" dirty="0">
                <a:solidFill>
                  <a:srgbClr val="000000"/>
                </a:solidFill>
                <a:effectLst/>
                <a:latin typeface="Roboto" panose="02000000000000000000" pitchFamily="2" charset="0"/>
              </a:rPr>
              <a:t> is used for implementing behavior required in a web page</a:t>
            </a:r>
          </a:p>
          <a:p>
            <a:endParaRPr lang="en-US" dirty="0"/>
          </a:p>
        </p:txBody>
      </p:sp>
    </p:spTree>
    <p:extLst>
      <p:ext uri="{BB962C8B-B14F-4D97-AF65-F5344CB8AC3E}">
        <p14:creationId xmlns:p14="http://schemas.microsoft.com/office/powerpoint/2010/main" val="7994209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Rectangle 9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1" dirty="0"/>
              <a:t>5.14 Form Element - Attributes</a:t>
            </a:r>
          </a:p>
        </p:txBody>
      </p:sp>
      <p:sp>
        <p:nvSpPr>
          <p:cNvPr id="14" name="TextBox 13">
            <a:extLst>
              <a:ext uri="{FF2B5EF4-FFF2-40B4-BE49-F238E27FC236}">
                <a16:creationId xmlns:a16="http://schemas.microsoft.com/office/drawing/2014/main" id="{12088B15-0A6B-482A-9D82-B0422C7363DC}"/>
              </a:ext>
            </a:extLst>
          </p:cNvPr>
          <p:cNvSpPr txBox="1"/>
          <p:nvPr/>
        </p:nvSpPr>
        <p:spPr>
          <a:xfrm>
            <a:off x="628555" y="1232009"/>
            <a:ext cx="4981090" cy="4393982"/>
          </a:xfrm>
          <a:prstGeom prst="rect">
            <a:avLst/>
          </a:prstGeom>
        </p:spPr>
        <p:txBody>
          <a:bodyPr vert="horz" lIns="91440" tIns="45720" rIns="91440" bIns="45720" rtlCol="0">
            <a:noAutofit/>
          </a:bodyPr>
          <a:lstStyle/>
          <a:p>
            <a:pPr algn="just"/>
            <a:r>
              <a:rPr lang="en-US" b="1" i="0" dirty="0">
                <a:solidFill>
                  <a:srgbClr val="000000"/>
                </a:solidFill>
                <a:effectLst/>
                <a:latin typeface="Roboto" panose="02000000000000000000" pitchFamily="2" charset="0"/>
              </a:rPr>
              <a:t>Required:</a:t>
            </a:r>
            <a:endParaRPr lang="en-US" b="0" i="0" dirty="0">
              <a:solidFill>
                <a:srgbClr val="000000"/>
              </a:solidFill>
              <a:effectLst/>
              <a:latin typeface="Roboto" panose="02000000000000000000" pitchFamily="2" charset="0"/>
            </a:endParaRPr>
          </a:p>
          <a:p>
            <a:pPr algn="just"/>
            <a:r>
              <a:rPr lang="en-US" b="0" i="0" dirty="0">
                <a:solidFill>
                  <a:srgbClr val="000000"/>
                </a:solidFill>
                <a:effectLst/>
                <a:latin typeface="Roboto" panose="02000000000000000000" pitchFamily="2" charset="0"/>
              </a:rPr>
              <a:t>The required attribute specifies that user input is a must. </a:t>
            </a:r>
          </a:p>
          <a:p>
            <a:pPr algn="just"/>
            <a:r>
              <a:rPr lang="en-US" b="0" i="0" dirty="0">
                <a:solidFill>
                  <a:srgbClr val="000000"/>
                </a:solidFill>
                <a:effectLst/>
                <a:latin typeface="Roboto" panose="02000000000000000000" pitchFamily="2" charset="0"/>
              </a:rPr>
              <a:t>If the user does not enter any value in the input field which is associated with this attribute, a default error message appears on the screen.</a:t>
            </a:r>
          </a:p>
          <a:p>
            <a:pPr algn="just"/>
            <a:endParaRPr lang="en-US" b="0" i="0" dirty="0">
              <a:solidFill>
                <a:srgbClr val="000000"/>
              </a:solidFill>
              <a:effectLst/>
              <a:latin typeface="Roboto" panose="02000000000000000000" pitchFamily="2" charset="0"/>
            </a:endParaRPr>
          </a:p>
          <a:p>
            <a:pPr algn="just"/>
            <a:r>
              <a:rPr lang="en-US" b="1" i="0" dirty="0">
                <a:solidFill>
                  <a:srgbClr val="000000"/>
                </a:solidFill>
                <a:effectLst/>
                <a:latin typeface="Roboto" panose="02000000000000000000" pitchFamily="2" charset="0"/>
              </a:rPr>
              <a:t>Multiple:</a:t>
            </a:r>
            <a:endParaRPr lang="en-US" b="0" i="0" dirty="0">
              <a:solidFill>
                <a:srgbClr val="000000"/>
              </a:solidFill>
              <a:effectLst/>
              <a:latin typeface="Roboto" panose="02000000000000000000" pitchFamily="2" charset="0"/>
            </a:endParaRPr>
          </a:p>
          <a:p>
            <a:pPr algn="just"/>
            <a:r>
              <a:rPr lang="en-US" b="0" i="0" dirty="0">
                <a:solidFill>
                  <a:srgbClr val="000000"/>
                </a:solidFill>
                <a:effectLst/>
                <a:latin typeface="Roboto" panose="02000000000000000000" pitchFamily="2" charset="0"/>
              </a:rPr>
              <a:t>The multiple attribute value allows the user to enter/select/upload more than one value.</a:t>
            </a:r>
          </a:p>
          <a:p>
            <a:pPr algn="just"/>
            <a:endParaRPr lang="en-US" b="0" i="0" dirty="0">
              <a:solidFill>
                <a:srgbClr val="000000"/>
              </a:solidFill>
              <a:effectLst/>
              <a:latin typeface="Roboto" panose="02000000000000000000" pitchFamily="2" charset="0"/>
            </a:endParaRPr>
          </a:p>
          <a:p>
            <a:pPr algn="just"/>
            <a:endParaRPr lang="en-US" b="0" i="0" dirty="0">
              <a:solidFill>
                <a:srgbClr val="000000"/>
              </a:solidFill>
              <a:effectLst/>
              <a:latin typeface="Roboto" panose="02000000000000000000" pitchFamily="2" charset="0"/>
            </a:endParaRPr>
          </a:p>
        </p:txBody>
      </p:sp>
      <p:grpSp>
        <p:nvGrpSpPr>
          <p:cNvPr id="98" name="Group 9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99" name="Rectangle 9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Isosceles Triangle 9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 name="Group 10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03" name="Isosceles Triangle 10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74CA0E38-E84D-4832-BE93-204C4F709CA0}"/>
              </a:ext>
            </a:extLst>
          </p:cNvPr>
          <p:cNvPicPr>
            <a:picLocks noChangeAspect="1"/>
          </p:cNvPicPr>
          <p:nvPr/>
        </p:nvPicPr>
        <p:blipFill>
          <a:blip r:embed="rId2"/>
          <a:stretch>
            <a:fillRect/>
          </a:stretch>
        </p:blipFill>
        <p:spPr>
          <a:xfrm>
            <a:off x="7038685" y="1321553"/>
            <a:ext cx="3724275" cy="1695450"/>
          </a:xfrm>
          <a:prstGeom prst="rect">
            <a:avLst/>
          </a:prstGeom>
        </p:spPr>
      </p:pic>
      <p:pic>
        <p:nvPicPr>
          <p:cNvPr id="8" name="Picture 7">
            <a:extLst>
              <a:ext uri="{FF2B5EF4-FFF2-40B4-BE49-F238E27FC236}">
                <a16:creationId xmlns:a16="http://schemas.microsoft.com/office/drawing/2014/main" id="{9D71F94E-995D-464D-A1CA-DAC485DEDF98}"/>
              </a:ext>
            </a:extLst>
          </p:cNvPr>
          <p:cNvPicPr>
            <a:picLocks noChangeAspect="1"/>
          </p:cNvPicPr>
          <p:nvPr/>
        </p:nvPicPr>
        <p:blipFill>
          <a:blip r:embed="rId3"/>
          <a:stretch>
            <a:fillRect/>
          </a:stretch>
        </p:blipFill>
        <p:spPr>
          <a:xfrm>
            <a:off x="7067260" y="4026347"/>
            <a:ext cx="3695700" cy="466725"/>
          </a:xfrm>
          <a:prstGeom prst="rect">
            <a:avLst/>
          </a:prstGeom>
        </p:spPr>
      </p:pic>
    </p:spTree>
    <p:extLst>
      <p:ext uri="{BB962C8B-B14F-4D97-AF65-F5344CB8AC3E}">
        <p14:creationId xmlns:p14="http://schemas.microsoft.com/office/powerpoint/2010/main" val="8934604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Rectangle 9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1" dirty="0"/>
              <a:t>5.14 Form Element - Attributes</a:t>
            </a:r>
          </a:p>
        </p:txBody>
      </p:sp>
      <p:grpSp>
        <p:nvGrpSpPr>
          <p:cNvPr id="98" name="Group 9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99" name="Rectangle 9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Isosceles Triangle 9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 name="Group 10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03" name="Isosceles Triangle 10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 name="Table 2">
            <a:extLst>
              <a:ext uri="{FF2B5EF4-FFF2-40B4-BE49-F238E27FC236}">
                <a16:creationId xmlns:a16="http://schemas.microsoft.com/office/drawing/2014/main" id="{597E25F1-F1B3-4738-8562-34AA7F0E0437}"/>
              </a:ext>
            </a:extLst>
          </p:cNvPr>
          <p:cNvGraphicFramePr>
            <a:graphicFrameLocks noGrp="1"/>
          </p:cNvGraphicFramePr>
          <p:nvPr>
            <p:extLst>
              <p:ext uri="{D42A27DB-BD31-4B8C-83A1-F6EECF244321}">
                <p14:modId xmlns:p14="http://schemas.microsoft.com/office/powerpoint/2010/main" val="2692735122"/>
              </p:ext>
            </p:extLst>
          </p:nvPr>
        </p:nvGraphicFramePr>
        <p:xfrm>
          <a:off x="703689" y="1259827"/>
          <a:ext cx="10515600" cy="1828800"/>
        </p:xfrm>
        <a:graphic>
          <a:graphicData uri="http://schemas.openxmlformats.org/drawingml/2006/table">
            <a:tbl>
              <a:tblPr/>
              <a:tblGrid>
                <a:gridCol w="5257800">
                  <a:extLst>
                    <a:ext uri="{9D8B030D-6E8A-4147-A177-3AD203B41FA5}">
                      <a16:colId xmlns:a16="http://schemas.microsoft.com/office/drawing/2014/main" val="2721137270"/>
                    </a:ext>
                  </a:extLst>
                </a:gridCol>
                <a:gridCol w="5257800">
                  <a:extLst>
                    <a:ext uri="{9D8B030D-6E8A-4147-A177-3AD203B41FA5}">
                      <a16:colId xmlns:a16="http://schemas.microsoft.com/office/drawing/2014/main" val="897593064"/>
                    </a:ext>
                  </a:extLst>
                </a:gridCol>
              </a:tblGrid>
              <a:tr h="0">
                <a:tc>
                  <a:txBody>
                    <a:bodyPr/>
                    <a:lstStyle/>
                    <a:p>
                      <a:r>
                        <a:rPr lang="en-US" b="1" dirty="0"/>
                        <a:t>Form-override attribute</a:t>
                      </a:r>
                    </a:p>
                  </a:txBody>
                  <a:tcPr anchor="ctr">
                    <a:lnL>
                      <a:noFill/>
                    </a:lnL>
                    <a:lnR>
                      <a:noFill/>
                    </a:lnR>
                    <a:lnT>
                      <a:noFill/>
                    </a:lnT>
                    <a:lnB>
                      <a:noFill/>
                    </a:lnB>
                  </a:tcPr>
                </a:tc>
                <a:tc>
                  <a:txBody>
                    <a:bodyPr/>
                    <a:lstStyle/>
                    <a:p>
                      <a:r>
                        <a:rPr lang="en-US" b="1" dirty="0"/>
                        <a:t>Description</a:t>
                      </a:r>
                    </a:p>
                  </a:txBody>
                  <a:tcPr anchor="ctr">
                    <a:lnL>
                      <a:noFill/>
                    </a:lnL>
                    <a:lnR>
                      <a:noFill/>
                    </a:lnR>
                    <a:lnT>
                      <a:noFill/>
                    </a:lnT>
                    <a:lnB>
                      <a:noFill/>
                    </a:lnB>
                  </a:tcPr>
                </a:tc>
                <a:extLst>
                  <a:ext uri="{0D108BD9-81ED-4DB2-BD59-A6C34878D82A}">
                    <a16:rowId xmlns:a16="http://schemas.microsoft.com/office/drawing/2014/main" val="215231023"/>
                  </a:ext>
                </a:extLst>
              </a:tr>
              <a:tr h="0">
                <a:tc>
                  <a:txBody>
                    <a:bodyPr/>
                    <a:lstStyle/>
                    <a:p>
                      <a:r>
                        <a:rPr lang="en-US" dirty="0" err="1"/>
                        <a:t>formaction</a:t>
                      </a:r>
                      <a:endParaRPr lang="en-US" dirty="0"/>
                    </a:p>
                  </a:txBody>
                  <a:tcPr anchor="ctr">
                    <a:lnL>
                      <a:noFill/>
                    </a:lnL>
                    <a:lnR>
                      <a:noFill/>
                    </a:lnR>
                    <a:lnT>
                      <a:noFill/>
                    </a:lnT>
                    <a:lnB>
                      <a:noFill/>
                    </a:lnB>
                  </a:tcPr>
                </a:tc>
                <a:tc>
                  <a:txBody>
                    <a:bodyPr/>
                    <a:lstStyle/>
                    <a:p>
                      <a:r>
                        <a:rPr lang="en-US"/>
                        <a:t>Overrides the form action attribute</a:t>
                      </a:r>
                    </a:p>
                  </a:txBody>
                  <a:tcPr anchor="ctr">
                    <a:lnL>
                      <a:noFill/>
                    </a:lnL>
                    <a:lnR>
                      <a:noFill/>
                    </a:lnR>
                    <a:lnT>
                      <a:noFill/>
                    </a:lnT>
                    <a:lnB>
                      <a:noFill/>
                    </a:lnB>
                  </a:tcPr>
                </a:tc>
                <a:extLst>
                  <a:ext uri="{0D108BD9-81ED-4DB2-BD59-A6C34878D82A}">
                    <a16:rowId xmlns:a16="http://schemas.microsoft.com/office/drawing/2014/main" val="3410866330"/>
                  </a:ext>
                </a:extLst>
              </a:tr>
              <a:tr h="0">
                <a:tc>
                  <a:txBody>
                    <a:bodyPr/>
                    <a:lstStyle/>
                    <a:p>
                      <a:r>
                        <a:rPr lang="en-US"/>
                        <a:t>formnovalidate</a:t>
                      </a:r>
                    </a:p>
                  </a:txBody>
                  <a:tcPr anchor="ctr">
                    <a:lnL>
                      <a:noFill/>
                    </a:lnL>
                    <a:lnR>
                      <a:noFill/>
                    </a:lnR>
                    <a:lnT>
                      <a:noFill/>
                    </a:lnT>
                    <a:lnB>
                      <a:noFill/>
                    </a:lnB>
                  </a:tcPr>
                </a:tc>
                <a:tc>
                  <a:txBody>
                    <a:bodyPr/>
                    <a:lstStyle/>
                    <a:p>
                      <a:r>
                        <a:rPr lang="en-US"/>
                        <a:t>Overrides the form novalidate attribute</a:t>
                      </a:r>
                    </a:p>
                  </a:txBody>
                  <a:tcPr anchor="ctr">
                    <a:lnL>
                      <a:noFill/>
                    </a:lnL>
                    <a:lnR>
                      <a:noFill/>
                    </a:lnR>
                    <a:lnT>
                      <a:noFill/>
                    </a:lnT>
                    <a:lnB>
                      <a:noFill/>
                    </a:lnB>
                  </a:tcPr>
                </a:tc>
                <a:extLst>
                  <a:ext uri="{0D108BD9-81ED-4DB2-BD59-A6C34878D82A}">
                    <a16:rowId xmlns:a16="http://schemas.microsoft.com/office/drawing/2014/main" val="1118580549"/>
                  </a:ext>
                </a:extLst>
              </a:tr>
              <a:tr h="0">
                <a:tc>
                  <a:txBody>
                    <a:bodyPr/>
                    <a:lstStyle/>
                    <a:p>
                      <a:r>
                        <a:rPr lang="en-US"/>
                        <a:t>formmethod</a:t>
                      </a:r>
                    </a:p>
                  </a:txBody>
                  <a:tcPr anchor="ctr">
                    <a:lnL>
                      <a:noFill/>
                    </a:lnL>
                    <a:lnR>
                      <a:noFill/>
                    </a:lnR>
                    <a:lnT>
                      <a:noFill/>
                    </a:lnT>
                    <a:lnB>
                      <a:noFill/>
                    </a:lnB>
                  </a:tcPr>
                </a:tc>
                <a:tc>
                  <a:txBody>
                    <a:bodyPr/>
                    <a:lstStyle/>
                    <a:p>
                      <a:r>
                        <a:rPr lang="en-US"/>
                        <a:t>Overrides the form method attribute</a:t>
                      </a:r>
                    </a:p>
                  </a:txBody>
                  <a:tcPr anchor="ctr">
                    <a:lnL>
                      <a:noFill/>
                    </a:lnL>
                    <a:lnR>
                      <a:noFill/>
                    </a:lnR>
                    <a:lnT>
                      <a:noFill/>
                    </a:lnT>
                    <a:lnB>
                      <a:noFill/>
                    </a:lnB>
                  </a:tcPr>
                </a:tc>
                <a:extLst>
                  <a:ext uri="{0D108BD9-81ED-4DB2-BD59-A6C34878D82A}">
                    <a16:rowId xmlns:a16="http://schemas.microsoft.com/office/drawing/2014/main" val="2089982553"/>
                  </a:ext>
                </a:extLst>
              </a:tr>
              <a:tr h="0">
                <a:tc>
                  <a:txBody>
                    <a:bodyPr/>
                    <a:lstStyle/>
                    <a:p>
                      <a:r>
                        <a:rPr lang="en-US" dirty="0" err="1"/>
                        <a:t>formtarget</a:t>
                      </a:r>
                      <a:endParaRPr lang="en-US" dirty="0"/>
                    </a:p>
                  </a:txBody>
                  <a:tcPr anchor="ctr">
                    <a:lnL>
                      <a:noFill/>
                    </a:lnL>
                    <a:lnR>
                      <a:noFill/>
                    </a:lnR>
                    <a:lnT>
                      <a:noFill/>
                    </a:lnT>
                    <a:lnB>
                      <a:noFill/>
                    </a:lnB>
                  </a:tcPr>
                </a:tc>
                <a:tc>
                  <a:txBody>
                    <a:bodyPr/>
                    <a:lstStyle/>
                    <a:p>
                      <a:r>
                        <a:rPr lang="en-US" dirty="0"/>
                        <a:t>Overrides the form target attribute</a:t>
                      </a:r>
                    </a:p>
                  </a:txBody>
                  <a:tcPr anchor="ctr">
                    <a:lnL>
                      <a:noFill/>
                    </a:lnL>
                    <a:lnR>
                      <a:noFill/>
                    </a:lnR>
                    <a:lnT>
                      <a:noFill/>
                    </a:lnT>
                    <a:lnB>
                      <a:noFill/>
                    </a:lnB>
                  </a:tcPr>
                </a:tc>
                <a:extLst>
                  <a:ext uri="{0D108BD9-81ED-4DB2-BD59-A6C34878D82A}">
                    <a16:rowId xmlns:a16="http://schemas.microsoft.com/office/drawing/2014/main" val="391189179"/>
                  </a:ext>
                </a:extLst>
              </a:tr>
            </a:tbl>
          </a:graphicData>
        </a:graphic>
      </p:graphicFrame>
      <p:sp>
        <p:nvSpPr>
          <p:cNvPr id="6" name="TextBox 5">
            <a:extLst>
              <a:ext uri="{FF2B5EF4-FFF2-40B4-BE49-F238E27FC236}">
                <a16:creationId xmlns:a16="http://schemas.microsoft.com/office/drawing/2014/main" id="{F85613D1-1078-41B4-B94C-83E9093C311D}"/>
              </a:ext>
            </a:extLst>
          </p:cNvPr>
          <p:cNvSpPr txBox="1"/>
          <p:nvPr/>
        </p:nvSpPr>
        <p:spPr>
          <a:xfrm>
            <a:off x="838200" y="3441681"/>
            <a:ext cx="4352926" cy="3416320"/>
          </a:xfrm>
          <a:prstGeom prst="rect">
            <a:avLst/>
          </a:prstGeom>
          <a:noFill/>
        </p:spPr>
        <p:txBody>
          <a:bodyPr wrap="square" rtlCol="0">
            <a:spAutoFit/>
          </a:bodyPr>
          <a:lstStyle/>
          <a:p>
            <a:r>
              <a:rPr lang="en-US" b="1" i="0" dirty="0">
                <a:solidFill>
                  <a:srgbClr val="000000"/>
                </a:solidFill>
                <a:effectLst/>
                <a:latin typeface="Roboto" panose="02000000000000000000" pitchFamily="2" charset="0"/>
              </a:rPr>
              <a:t>Form Method:</a:t>
            </a:r>
          </a:p>
          <a:p>
            <a:r>
              <a:rPr lang="en-US" b="0" i="0" dirty="0">
                <a:solidFill>
                  <a:srgbClr val="000000"/>
                </a:solidFill>
                <a:effectLst/>
                <a:latin typeface="Roboto" panose="02000000000000000000" pitchFamily="2" charset="0"/>
              </a:rPr>
              <a:t>In the below example, you can observe that the default form submission method 'GET' has been overridden to the 'POST' method due to the usage of '</a:t>
            </a:r>
            <a:r>
              <a:rPr lang="en-US" b="0" i="0" dirty="0" err="1">
                <a:solidFill>
                  <a:srgbClr val="000000"/>
                </a:solidFill>
                <a:effectLst/>
                <a:latin typeface="Roboto" panose="02000000000000000000" pitchFamily="2" charset="0"/>
              </a:rPr>
              <a:t>formmethod</a:t>
            </a:r>
            <a:r>
              <a:rPr lang="en-US" b="0" i="0" dirty="0">
                <a:solidFill>
                  <a:srgbClr val="000000"/>
                </a:solidFill>
                <a:effectLst/>
                <a:latin typeface="Roboto" panose="02000000000000000000" pitchFamily="2" charset="0"/>
              </a:rPr>
              <a:t>' attribute in the submit input tag. </a:t>
            </a:r>
            <a:endParaRPr lang="en-US" dirty="0"/>
          </a:p>
          <a:p>
            <a:r>
              <a:rPr lang="en-US" dirty="0"/>
              <a:t>&lt;form method="GET" action=""&gt;</a:t>
            </a:r>
          </a:p>
          <a:p>
            <a:r>
              <a:rPr lang="en-US" dirty="0"/>
              <a:t>    &lt;input type="submit" </a:t>
            </a:r>
            <a:r>
              <a:rPr lang="en-US" dirty="0" err="1"/>
              <a:t>formmethod</a:t>
            </a:r>
            <a:r>
              <a:rPr lang="en-US" dirty="0"/>
              <a:t>="POST"&gt;</a:t>
            </a:r>
          </a:p>
          <a:p>
            <a:r>
              <a:rPr lang="en-US" dirty="0"/>
              <a:t>&lt;/form&gt;</a:t>
            </a:r>
          </a:p>
          <a:p>
            <a:endParaRPr lang="en-US" dirty="0"/>
          </a:p>
        </p:txBody>
      </p:sp>
      <p:sp>
        <p:nvSpPr>
          <p:cNvPr id="9" name="TextBox 8">
            <a:extLst>
              <a:ext uri="{FF2B5EF4-FFF2-40B4-BE49-F238E27FC236}">
                <a16:creationId xmlns:a16="http://schemas.microsoft.com/office/drawing/2014/main" id="{73E08368-4D4F-442B-BEAE-E5C57AB1E98A}"/>
              </a:ext>
            </a:extLst>
          </p:cNvPr>
          <p:cNvSpPr txBox="1"/>
          <p:nvPr/>
        </p:nvSpPr>
        <p:spPr>
          <a:xfrm>
            <a:off x="6029326" y="3429000"/>
            <a:ext cx="3700815" cy="2677656"/>
          </a:xfrm>
          <a:prstGeom prst="rect">
            <a:avLst/>
          </a:prstGeom>
          <a:noFill/>
        </p:spPr>
        <p:txBody>
          <a:bodyPr wrap="square" rtlCol="0">
            <a:spAutoFit/>
          </a:bodyPr>
          <a:lstStyle/>
          <a:p>
            <a:r>
              <a:rPr lang="en-US" sz="1400" b="1" dirty="0"/>
              <a:t>Form </a:t>
            </a:r>
            <a:r>
              <a:rPr lang="en-US" sz="1400" b="1" dirty="0" err="1"/>
              <a:t>NoValidate</a:t>
            </a:r>
            <a:r>
              <a:rPr lang="en-US" sz="1400" b="1" dirty="0"/>
              <a:t>:</a:t>
            </a:r>
          </a:p>
          <a:p>
            <a:pPr algn="just"/>
            <a:r>
              <a:rPr lang="en-US" sz="1400" b="0" i="0" dirty="0">
                <a:solidFill>
                  <a:srgbClr val="000000"/>
                </a:solidFill>
                <a:effectLst/>
                <a:latin typeface="Roboto" panose="02000000000000000000" pitchFamily="2" charset="0"/>
              </a:rPr>
              <a:t>To test the form's functionality we may want to temporarily by-pass in-built validations done by form input type elements. This can be done by </a:t>
            </a:r>
            <a:r>
              <a:rPr lang="en-US" sz="1400" b="0" i="0" dirty="0" err="1">
                <a:solidFill>
                  <a:srgbClr val="000000"/>
                </a:solidFill>
                <a:effectLst/>
                <a:latin typeface="Roboto" panose="02000000000000000000" pitchFamily="2" charset="0"/>
              </a:rPr>
              <a:t>novalidate</a:t>
            </a:r>
            <a:r>
              <a:rPr lang="en-US" sz="1400" b="0" i="0" dirty="0">
                <a:solidFill>
                  <a:srgbClr val="000000"/>
                </a:solidFill>
                <a:effectLst/>
                <a:latin typeface="Roboto" panose="02000000000000000000" pitchFamily="2" charset="0"/>
              </a:rPr>
              <a:t> attribute.</a:t>
            </a:r>
          </a:p>
          <a:p>
            <a:pPr algn="just"/>
            <a:r>
              <a:rPr lang="en-US" sz="1400" b="0" i="0" dirty="0">
                <a:solidFill>
                  <a:srgbClr val="000000"/>
                </a:solidFill>
                <a:effectLst/>
                <a:latin typeface="Roboto" panose="02000000000000000000" pitchFamily="2" charset="0"/>
              </a:rPr>
              <a:t>For example, if we want to bypass an email validation, you can use the below code:</a:t>
            </a:r>
          </a:p>
          <a:p>
            <a:endParaRPr lang="en-US" sz="1400" dirty="0"/>
          </a:p>
          <a:p>
            <a:r>
              <a:rPr lang="en-US" sz="1400" dirty="0"/>
              <a:t>&lt;form </a:t>
            </a:r>
            <a:r>
              <a:rPr lang="en-US" sz="1400" dirty="0" err="1"/>
              <a:t>novalidate</a:t>
            </a:r>
            <a:r>
              <a:rPr lang="en-US" sz="1400" dirty="0"/>
              <a:t> action='xyz.html'&gt;</a:t>
            </a:r>
          </a:p>
          <a:p>
            <a:r>
              <a:rPr lang="en-US" sz="1400" dirty="0"/>
              <a:t>&lt;input type="email"/&gt;</a:t>
            </a:r>
          </a:p>
          <a:p>
            <a:r>
              <a:rPr lang="en-US" sz="1400" dirty="0"/>
              <a:t>&lt;input type ="submit"&gt;</a:t>
            </a:r>
          </a:p>
          <a:p>
            <a:r>
              <a:rPr lang="en-US" sz="1400" dirty="0"/>
              <a:t>&lt;/form&gt;</a:t>
            </a:r>
          </a:p>
        </p:txBody>
      </p:sp>
    </p:spTree>
    <p:extLst>
      <p:ext uri="{BB962C8B-B14F-4D97-AF65-F5344CB8AC3E}">
        <p14:creationId xmlns:p14="http://schemas.microsoft.com/office/powerpoint/2010/main" val="24379435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Rectangle 9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1" dirty="0"/>
              <a:t>5.14 Form Element - Attributes</a:t>
            </a:r>
          </a:p>
        </p:txBody>
      </p:sp>
      <p:grpSp>
        <p:nvGrpSpPr>
          <p:cNvPr id="98" name="Group 9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99" name="Rectangle 9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Isosceles Triangle 9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 name="Group 10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03" name="Isosceles Triangle 10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F85613D1-1078-41B4-B94C-83E9093C311D}"/>
              </a:ext>
            </a:extLst>
          </p:cNvPr>
          <p:cNvSpPr txBox="1"/>
          <p:nvPr/>
        </p:nvSpPr>
        <p:spPr>
          <a:xfrm>
            <a:off x="838200" y="1321553"/>
            <a:ext cx="4352926" cy="3693319"/>
          </a:xfrm>
          <a:prstGeom prst="rect">
            <a:avLst/>
          </a:prstGeom>
          <a:noFill/>
        </p:spPr>
        <p:txBody>
          <a:bodyPr wrap="square" rtlCol="0">
            <a:spAutoFit/>
          </a:bodyPr>
          <a:lstStyle/>
          <a:p>
            <a:pPr algn="just"/>
            <a:r>
              <a:rPr lang="en-US" b="1" i="0" dirty="0">
                <a:solidFill>
                  <a:srgbClr val="000000"/>
                </a:solidFill>
                <a:effectLst/>
                <a:latin typeface="Roboto" panose="02000000000000000000" pitchFamily="2" charset="0"/>
              </a:rPr>
              <a:t>autocomplete</a:t>
            </a:r>
            <a:r>
              <a:rPr lang="en-US" b="0" i="0" dirty="0">
                <a:solidFill>
                  <a:srgbClr val="000000"/>
                </a:solidFill>
                <a:effectLst/>
                <a:latin typeface="Roboto" panose="02000000000000000000" pitchFamily="2" charset="0"/>
              </a:rPr>
              <a:t>: </a:t>
            </a:r>
          </a:p>
          <a:p>
            <a:pPr algn="just"/>
            <a:r>
              <a:rPr lang="en-US" b="0" i="0" dirty="0">
                <a:solidFill>
                  <a:srgbClr val="000000"/>
                </a:solidFill>
                <a:effectLst/>
                <a:latin typeface="Roboto" panose="02000000000000000000" pitchFamily="2" charset="0"/>
              </a:rPr>
              <a:t>It allows the browser to predict user input value.</a:t>
            </a:r>
          </a:p>
          <a:p>
            <a:pPr algn="just"/>
            <a:r>
              <a:rPr lang="en-US" b="0" i="0" dirty="0">
                <a:solidFill>
                  <a:srgbClr val="000000"/>
                </a:solidFill>
                <a:effectLst/>
                <a:latin typeface="Roboto" panose="02000000000000000000" pitchFamily="2" charset="0"/>
              </a:rPr>
              <a:t>When the user starts typing, the browser displays possible options, based on earlier typed values.</a:t>
            </a:r>
          </a:p>
          <a:p>
            <a:pPr algn="just"/>
            <a:r>
              <a:rPr lang="en-US" b="0" i="0" dirty="0">
                <a:solidFill>
                  <a:srgbClr val="000000"/>
                </a:solidFill>
                <a:effectLst/>
                <a:latin typeface="Roboto" panose="02000000000000000000" pitchFamily="2" charset="0"/>
              </a:rPr>
              <a:t>Possible values of autocomplete are on and off where the default value is "on"</a:t>
            </a:r>
          </a:p>
          <a:p>
            <a:pPr algn="just"/>
            <a:r>
              <a:rPr lang="en-US" b="1" i="0" dirty="0">
                <a:solidFill>
                  <a:srgbClr val="000000"/>
                </a:solidFill>
                <a:effectLst/>
                <a:latin typeface="Roboto" panose="02000000000000000000" pitchFamily="2" charset="0"/>
              </a:rPr>
              <a:t>autofocus</a:t>
            </a:r>
            <a:r>
              <a:rPr lang="en-US" b="0" i="0" dirty="0">
                <a:solidFill>
                  <a:srgbClr val="000000"/>
                </a:solidFill>
                <a:effectLst/>
                <a:latin typeface="Roboto" panose="02000000000000000000" pitchFamily="2" charset="0"/>
              </a:rPr>
              <a:t>:</a:t>
            </a:r>
          </a:p>
          <a:p>
            <a:pPr algn="just"/>
            <a:r>
              <a:rPr lang="en-US" b="0" i="0" dirty="0">
                <a:solidFill>
                  <a:srgbClr val="000000"/>
                </a:solidFill>
                <a:effectLst/>
                <a:latin typeface="Roboto" panose="02000000000000000000" pitchFamily="2" charset="0"/>
              </a:rPr>
              <a:t> Specifies that an element should automatically get focus when a web page loads.</a:t>
            </a:r>
          </a:p>
          <a:p>
            <a:endParaRPr lang="en-US" dirty="0"/>
          </a:p>
        </p:txBody>
      </p:sp>
    </p:spTree>
    <p:extLst>
      <p:ext uri="{BB962C8B-B14F-4D97-AF65-F5344CB8AC3E}">
        <p14:creationId xmlns:p14="http://schemas.microsoft.com/office/powerpoint/2010/main" val="38407447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 name="Rectangle 10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4600" b="1" kern="1200" dirty="0">
                <a:solidFill>
                  <a:schemeClr val="tx1"/>
                </a:solidFill>
                <a:latin typeface="+mj-lt"/>
                <a:ea typeface="+mj-ea"/>
                <a:cs typeface="+mj-cs"/>
              </a:rPr>
              <a:t>5.14 Tryout - Form Element - Attributes</a:t>
            </a:r>
          </a:p>
        </p:txBody>
      </p:sp>
      <p:sp>
        <p:nvSpPr>
          <p:cNvPr id="1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85613D1-1078-41B4-B94C-83E9093C311D}"/>
              </a:ext>
            </a:extLst>
          </p:cNvPr>
          <p:cNvSpPr txBox="1"/>
          <p:nvPr/>
        </p:nvSpPr>
        <p:spPr>
          <a:xfrm>
            <a:off x="630936" y="2660904"/>
            <a:ext cx="4818888" cy="3547872"/>
          </a:xfrm>
          <a:prstGeom prst="rect">
            <a:avLst/>
          </a:prstGeom>
        </p:spPr>
        <p:txBody>
          <a:bodyPr vert="horz" lIns="91440" tIns="45720" rIns="91440" bIns="45720" rtlCol="0" anchor="t">
            <a:normAutofit/>
          </a:bodyPr>
          <a:lstStyle/>
          <a:p>
            <a:pPr>
              <a:lnSpc>
                <a:spcPct val="90000"/>
              </a:lnSpc>
              <a:spcAft>
                <a:spcPts val="600"/>
              </a:spcAft>
            </a:pPr>
            <a:r>
              <a:rPr lang="en-US" sz="1700" b="1" i="0" dirty="0">
                <a:effectLst/>
              </a:rPr>
              <a:t>Recreate</a:t>
            </a:r>
            <a:endParaRPr lang="en-US" sz="1700" b="0" i="0" dirty="0">
              <a:effectLst/>
            </a:endParaRPr>
          </a:p>
          <a:p>
            <a:pPr>
              <a:lnSpc>
                <a:spcPct val="90000"/>
              </a:lnSpc>
              <a:spcAft>
                <a:spcPts val="600"/>
              </a:spcAft>
            </a:pPr>
            <a:endParaRPr lang="en-US" sz="1700" dirty="0"/>
          </a:p>
        </p:txBody>
      </p:sp>
      <p:pic>
        <p:nvPicPr>
          <p:cNvPr id="4" name="Picture 3">
            <a:extLst>
              <a:ext uri="{FF2B5EF4-FFF2-40B4-BE49-F238E27FC236}">
                <a16:creationId xmlns:a16="http://schemas.microsoft.com/office/drawing/2014/main" id="{0EADE722-1F36-491C-AD57-54287D8E7159}"/>
              </a:ext>
            </a:extLst>
          </p:cNvPr>
          <p:cNvPicPr>
            <a:picLocks noChangeAspect="1"/>
          </p:cNvPicPr>
          <p:nvPr/>
        </p:nvPicPr>
        <p:blipFill>
          <a:blip r:embed="rId2"/>
          <a:stretch>
            <a:fillRect/>
          </a:stretch>
        </p:blipFill>
        <p:spPr>
          <a:xfrm>
            <a:off x="6437033" y="640080"/>
            <a:ext cx="4782997" cy="5577840"/>
          </a:xfrm>
          <a:prstGeom prst="rect">
            <a:avLst/>
          </a:prstGeom>
        </p:spPr>
      </p:pic>
    </p:spTree>
    <p:extLst>
      <p:ext uri="{BB962C8B-B14F-4D97-AF65-F5344CB8AC3E}">
        <p14:creationId xmlns:p14="http://schemas.microsoft.com/office/powerpoint/2010/main" val="383977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p:txBody>
          <a:bodyPr/>
          <a:lstStyle/>
          <a:p>
            <a:r>
              <a:rPr lang="en-US" dirty="0"/>
              <a:t>4.1 . What is HTML?</a:t>
            </a:r>
          </a:p>
        </p:txBody>
      </p:sp>
      <p:sp>
        <p:nvSpPr>
          <p:cNvPr id="3" name="Content Placeholder 2">
            <a:extLst>
              <a:ext uri="{FF2B5EF4-FFF2-40B4-BE49-F238E27FC236}">
                <a16:creationId xmlns:a16="http://schemas.microsoft.com/office/drawing/2014/main" id="{C2651100-F735-4EE9-BA76-B46516F5E482}"/>
              </a:ext>
            </a:extLst>
          </p:cNvPr>
          <p:cNvSpPr>
            <a:spLocks noGrp="1"/>
          </p:cNvSpPr>
          <p:nvPr>
            <p:ph idx="1"/>
          </p:nvPr>
        </p:nvSpPr>
        <p:spPr/>
        <p:txBody>
          <a:bodyPr/>
          <a:lstStyle/>
          <a:p>
            <a:pPr marL="0" indent="0">
              <a:buNone/>
            </a:pPr>
            <a:endParaRPr lang="en-US" dirty="0"/>
          </a:p>
          <a:p>
            <a:pPr marL="0" indent="0">
              <a:buNone/>
            </a:pPr>
            <a:endParaRPr lang="en-US" dirty="0"/>
          </a:p>
        </p:txBody>
      </p:sp>
      <p:sp>
        <p:nvSpPr>
          <p:cNvPr id="7" name="TextBox 6">
            <a:extLst>
              <a:ext uri="{FF2B5EF4-FFF2-40B4-BE49-F238E27FC236}">
                <a16:creationId xmlns:a16="http://schemas.microsoft.com/office/drawing/2014/main" id="{9C74EF4E-B184-4C8A-AC50-AC719BD9F005}"/>
              </a:ext>
            </a:extLst>
          </p:cNvPr>
          <p:cNvSpPr txBox="1"/>
          <p:nvPr/>
        </p:nvSpPr>
        <p:spPr>
          <a:xfrm>
            <a:off x="944216" y="2385392"/>
            <a:ext cx="10515599" cy="2308324"/>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Roboto" panose="02000000000000000000" pitchFamily="2" charset="0"/>
              </a:rPr>
              <a:t>Hyper Text Markup Language (HTML) is a standard markup language to create the structure of a web page. </a:t>
            </a:r>
          </a:p>
          <a:p>
            <a:pPr marL="285750" indent="-285750" algn="just">
              <a:buFont typeface="Arial" panose="020B0604020202020204" pitchFamily="34" charset="0"/>
              <a:buChar char="•"/>
            </a:pPr>
            <a:r>
              <a:rPr lang="en-US" dirty="0">
                <a:solidFill>
                  <a:srgbClr val="000000"/>
                </a:solidFill>
                <a:latin typeface="Roboto" panose="02000000000000000000" pitchFamily="2" charset="0"/>
              </a:rPr>
              <a:t>It is not a programming language.</a:t>
            </a:r>
            <a:endParaRPr lang="en-US" b="0" i="0" dirty="0">
              <a:solidFill>
                <a:srgbClr val="000000"/>
              </a:solidFill>
              <a:effectLst/>
              <a:latin typeface="Roboto" panose="02000000000000000000" pitchFamily="2" charset="0"/>
            </a:endParaRPr>
          </a:p>
          <a:p>
            <a:pPr marL="285750" indent="-285750" algn="just">
              <a:buFont typeface="Arial" panose="020B0604020202020204" pitchFamily="34" charset="0"/>
              <a:buChar char="•"/>
            </a:pPr>
            <a:r>
              <a:rPr lang="en-US" b="0" i="0" dirty="0">
                <a:solidFill>
                  <a:srgbClr val="000000"/>
                </a:solidFill>
                <a:effectLst/>
                <a:latin typeface="Roboto" panose="02000000000000000000" pitchFamily="2" charset="0"/>
              </a:rPr>
              <a:t>It annotates the content on a web page using HTML elements.</a:t>
            </a:r>
          </a:p>
          <a:p>
            <a:pPr marL="285750" indent="-285750" algn="just">
              <a:buFont typeface="Arial" panose="020B0604020202020204" pitchFamily="34" charset="0"/>
              <a:buChar char="•"/>
            </a:pPr>
            <a:r>
              <a:rPr lang="en-US" b="0" i="0" dirty="0">
                <a:solidFill>
                  <a:srgbClr val="000000"/>
                </a:solidFill>
                <a:effectLst/>
                <a:latin typeface="Roboto" panose="02000000000000000000" pitchFamily="2" charset="0"/>
              </a:rPr>
              <a:t>In a web page, all instructions to the browser are given in the form of HTML tags, also known as HTML elements. </a:t>
            </a:r>
          </a:p>
          <a:p>
            <a:pPr marL="285750" indent="-285750" algn="just">
              <a:buFont typeface="Arial" panose="020B0604020202020204" pitchFamily="34" charset="0"/>
              <a:buChar char="•"/>
            </a:pPr>
            <a:r>
              <a:rPr lang="en-US" b="0" i="0" dirty="0">
                <a:solidFill>
                  <a:srgbClr val="000000"/>
                </a:solidFill>
                <a:effectLst/>
                <a:latin typeface="Roboto" panose="02000000000000000000" pitchFamily="2" charset="0"/>
              </a:rPr>
              <a:t>The content of the web page will be rendered as per the HTML tags in which they are enclosed.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140758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p:txBody>
          <a:bodyPr/>
          <a:lstStyle/>
          <a:p>
            <a:r>
              <a:rPr lang="en-US" dirty="0"/>
              <a:t>4.2 HTML Document Structure</a:t>
            </a:r>
          </a:p>
        </p:txBody>
      </p:sp>
      <p:sp>
        <p:nvSpPr>
          <p:cNvPr id="5" name="Text Placeholder 4">
            <a:extLst>
              <a:ext uri="{FF2B5EF4-FFF2-40B4-BE49-F238E27FC236}">
                <a16:creationId xmlns:a16="http://schemas.microsoft.com/office/drawing/2014/main" id="{425A782A-E2E6-4A02-85DE-CF63D4105877}"/>
              </a:ext>
            </a:extLst>
          </p:cNvPr>
          <p:cNvSpPr>
            <a:spLocks noGrp="1"/>
          </p:cNvSpPr>
          <p:nvPr>
            <p:ph type="body" idx="1"/>
          </p:nvPr>
        </p:nvSpPr>
        <p:spPr/>
        <p:txBody>
          <a:bodyPr/>
          <a:lstStyle/>
          <a:p>
            <a:endParaRPr lang="en-US" dirty="0"/>
          </a:p>
        </p:txBody>
      </p:sp>
      <p:sp>
        <p:nvSpPr>
          <p:cNvPr id="3" name="Content Placeholder 2">
            <a:extLst>
              <a:ext uri="{FF2B5EF4-FFF2-40B4-BE49-F238E27FC236}">
                <a16:creationId xmlns:a16="http://schemas.microsoft.com/office/drawing/2014/main" id="{C2651100-F735-4EE9-BA76-B46516F5E482}"/>
              </a:ext>
            </a:extLst>
          </p:cNvPr>
          <p:cNvSpPr>
            <a:spLocks noGrp="1"/>
          </p:cNvSpPr>
          <p:nvPr>
            <p:ph sz="half" idx="2"/>
          </p:nvPr>
        </p:nvSpPr>
        <p:spPr/>
        <p:txBody>
          <a:bodyPr>
            <a:normAutofit lnSpcReduction="10000"/>
          </a:bodyPr>
          <a:lstStyle/>
          <a:p>
            <a:pPr marL="0" indent="0">
              <a:buNone/>
            </a:pPr>
            <a:endParaRPr lang="en-US" dirty="0"/>
          </a:p>
          <a:p>
            <a:pPr marL="0" indent="0">
              <a:buNone/>
            </a:pPr>
            <a:endParaRPr lang="en-US" dirty="0"/>
          </a:p>
        </p:txBody>
      </p:sp>
      <p:pic>
        <p:nvPicPr>
          <p:cNvPr id="10" name="Picture 9">
            <a:extLst>
              <a:ext uri="{FF2B5EF4-FFF2-40B4-BE49-F238E27FC236}">
                <a16:creationId xmlns:a16="http://schemas.microsoft.com/office/drawing/2014/main" id="{14EE957E-01F3-42F6-BC56-52EE85487924}"/>
              </a:ext>
            </a:extLst>
          </p:cNvPr>
          <p:cNvPicPr>
            <a:picLocks noChangeAspect="1"/>
          </p:cNvPicPr>
          <p:nvPr/>
        </p:nvPicPr>
        <p:blipFill>
          <a:blip r:embed="rId2"/>
          <a:stretch>
            <a:fillRect/>
          </a:stretch>
        </p:blipFill>
        <p:spPr>
          <a:xfrm>
            <a:off x="703507" y="1681163"/>
            <a:ext cx="5430347" cy="4287520"/>
          </a:xfrm>
          <a:prstGeom prst="rect">
            <a:avLst/>
          </a:prstGeom>
        </p:spPr>
      </p:pic>
      <p:sp>
        <p:nvSpPr>
          <p:cNvPr id="12" name="Content Placeholder 11">
            <a:extLst>
              <a:ext uri="{FF2B5EF4-FFF2-40B4-BE49-F238E27FC236}">
                <a16:creationId xmlns:a16="http://schemas.microsoft.com/office/drawing/2014/main" id="{2ECF5A15-7A09-4737-89B6-FB8B805CF02B}"/>
              </a:ext>
            </a:extLst>
          </p:cNvPr>
          <p:cNvSpPr>
            <a:spLocks noGrp="1"/>
          </p:cNvSpPr>
          <p:nvPr>
            <p:ph sz="quarter" idx="4"/>
          </p:nvPr>
        </p:nvSpPr>
        <p:spPr>
          <a:xfrm>
            <a:off x="6153026" y="1982629"/>
            <a:ext cx="5199185" cy="3894296"/>
          </a:xfrm>
        </p:spPr>
        <p:txBody>
          <a:bodyPr>
            <a:normAutofit lnSpcReduction="10000"/>
          </a:bodyPr>
          <a:lstStyle/>
          <a:p>
            <a:pPr marL="0" indent="0">
              <a:buNone/>
            </a:pPr>
            <a:r>
              <a:rPr lang="en-US" dirty="0"/>
              <a:t>&lt;!DOCTYPE html&gt;</a:t>
            </a:r>
          </a:p>
          <a:p>
            <a:pPr marL="0" indent="0">
              <a:buNone/>
            </a:pPr>
            <a:r>
              <a:rPr lang="en-US" dirty="0"/>
              <a:t>&lt;html&gt;</a:t>
            </a:r>
          </a:p>
          <a:p>
            <a:pPr marL="0" indent="0">
              <a:buNone/>
            </a:pPr>
            <a:r>
              <a:rPr lang="en-US" dirty="0"/>
              <a:t>	&lt;head&gt;</a:t>
            </a:r>
          </a:p>
          <a:p>
            <a:pPr marL="0" indent="0">
              <a:buNone/>
            </a:pPr>
            <a:r>
              <a:rPr lang="en-US" dirty="0"/>
              <a:t>		&lt;title&gt;&lt;/title&gt;</a:t>
            </a:r>
          </a:p>
          <a:p>
            <a:pPr marL="0" indent="0">
              <a:buNone/>
            </a:pPr>
            <a:r>
              <a:rPr lang="en-US" dirty="0"/>
              <a:t>	&lt;/head&gt;</a:t>
            </a:r>
          </a:p>
          <a:p>
            <a:pPr marL="0" indent="0">
              <a:buNone/>
            </a:pPr>
            <a:r>
              <a:rPr lang="en-US" dirty="0"/>
              <a:t>	&lt;body&gt;</a:t>
            </a:r>
          </a:p>
          <a:p>
            <a:pPr marL="0" indent="0">
              <a:buNone/>
            </a:pPr>
            <a:r>
              <a:rPr lang="en-US" dirty="0"/>
              <a:t>	&lt;/body&gt;</a:t>
            </a:r>
          </a:p>
          <a:p>
            <a:pPr marL="0" indent="0">
              <a:buNone/>
            </a:pPr>
            <a:r>
              <a:rPr lang="en-US" dirty="0"/>
              <a:t>&lt;/html&gt;</a:t>
            </a:r>
          </a:p>
          <a:p>
            <a:pPr marL="0" indent="0">
              <a:buNone/>
            </a:pPr>
            <a:endParaRPr lang="en-US" dirty="0"/>
          </a:p>
        </p:txBody>
      </p:sp>
    </p:spTree>
    <p:extLst>
      <p:ext uri="{BB962C8B-B14F-4D97-AF65-F5344CB8AC3E}">
        <p14:creationId xmlns:p14="http://schemas.microsoft.com/office/powerpoint/2010/main" val="303728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2B42-A654-4619-A70C-1B874C241CF9}"/>
              </a:ext>
            </a:extLst>
          </p:cNvPr>
          <p:cNvSpPr>
            <a:spLocks noGrp="1"/>
          </p:cNvSpPr>
          <p:nvPr>
            <p:ph type="title"/>
          </p:nvPr>
        </p:nvSpPr>
        <p:spPr/>
        <p:txBody>
          <a:bodyPr/>
          <a:lstStyle/>
          <a:p>
            <a:r>
              <a:rPr lang="en-US" dirty="0"/>
              <a:t>4.2.1 Doctype Declaration</a:t>
            </a:r>
          </a:p>
        </p:txBody>
      </p:sp>
      <p:sp>
        <p:nvSpPr>
          <p:cNvPr id="3" name="Content Placeholder 2">
            <a:extLst>
              <a:ext uri="{FF2B5EF4-FFF2-40B4-BE49-F238E27FC236}">
                <a16:creationId xmlns:a16="http://schemas.microsoft.com/office/drawing/2014/main" id="{C2651100-F735-4EE9-BA76-B46516F5E482}"/>
              </a:ext>
            </a:extLst>
          </p:cNvPr>
          <p:cNvSpPr>
            <a:spLocks noGrp="1"/>
          </p:cNvSpPr>
          <p:nvPr>
            <p:ph idx="1"/>
          </p:nvPr>
        </p:nvSpPr>
        <p:spPr/>
        <p:txBody>
          <a:bodyPr/>
          <a:lstStyle/>
          <a:p>
            <a:pPr marL="0" indent="0">
              <a:buNone/>
            </a:pPr>
            <a:endParaRPr lang="en-US" dirty="0"/>
          </a:p>
          <a:p>
            <a:pPr marL="0" indent="0">
              <a:buNone/>
            </a:pPr>
            <a:endParaRPr lang="en-US" dirty="0"/>
          </a:p>
        </p:txBody>
      </p:sp>
      <p:sp>
        <p:nvSpPr>
          <p:cNvPr id="7" name="TextBox 6">
            <a:extLst>
              <a:ext uri="{FF2B5EF4-FFF2-40B4-BE49-F238E27FC236}">
                <a16:creationId xmlns:a16="http://schemas.microsoft.com/office/drawing/2014/main" id="{9C74EF4E-B184-4C8A-AC50-AC719BD9F005}"/>
              </a:ext>
            </a:extLst>
          </p:cNvPr>
          <p:cNvSpPr txBox="1"/>
          <p:nvPr/>
        </p:nvSpPr>
        <p:spPr>
          <a:xfrm>
            <a:off x="838200" y="1594817"/>
            <a:ext cx="10515599" cy="5078313"/>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Roboto" panose="02000000000000000000" pitchFamily="2" charset="0"/>
              </a:rPr>
              <a:t>There are many versions of HTML out there such as - HTML 2.0, HTML 3.0, HTML 3.2, HTML4.0, HTML 4.01 and latest is HTML5.0.</a:t>
            </a:r>
          </a:p>
          <a:p>
            <a:pPr marL="285750" indent="-285750" algn="just">
              <a:buFont typeface="Arial" panose="020B0604020202020204" pitchFamily="34" charset="0"/>
              <a:buChar char="•"/>
            </a:pPr>
            <a:r>
              <a:rPr lang="en-US" b="0" i="0" dirty="0">
                <a:solidFill>
                  <a:srgbClr val="000000"/>
                </a:solidFill>
                <a:effectLst/>
                <a:latin typeface="Roboto" panose="02000000000000000000" pitchFamily="2" charset="0"/>
              </a:rPr>
              <a:t>In each version, some elements and attributes are either added or depreciated. </a:t>
            </a:r>
          </a:p>
          <a:p>
            <a:pPr marL="285750" indent="-285750" algn="just">
              <a:buFont typeface="Arial" panose="020B0604020202020204" pitchFamily="34" charset="0"/>
              <a:buChar char="•"/>
            </a:pPr>
            <a:r>
              <a:rPr lang="en-US" b="0" i="0" dirty="0">
                <a:solidFill>
                  <a:srgbClr val="000000"/>
                </a:solidFill>
                <a:effectLst/>
                <a:latin typeface="Roboto" panose="02000000000000000000" pitchFamily="2" charset="0"/>
              </a:rPr>
              <a:t>The appearance of your .html page depends on how the browser renders HTML elements. And how the browser renders HTML elements depends on how the browser understands them.</a:t>
            </a:r>
          </a:p>
          <a:p>
            <a:pPr marL="285750" indent="-285750" algn="just">
              <a:buFont typeface="Arial" panose="020B0604020202020204" pitchFamily="34" charset="0"/>
              <a:buChar char="•"/>
            </a:pPr>
            <a:r>
              <a:rPr lang="en-US" b="0" i="0" dirty="0">
                <a:solidFill>
                  <a:srgbClr val="000000"/>
                </a:solidFill>
                <a:effectLst/>
                <a:latin typeface="Roboto" panose="02000000000000000000" pitchFamily="2" charset="0"/>
              </a:rPr>
              <a:t>Thus, to ensure that the browser understands all HTML elements specific to a particular version, as a developer you need to tell the browser what version of HTML you have followed while developing your web page.</a:t>
            </a:r>
          </a:p>
          <a:p>
            <a:pPr marL="285750" indent="-285750" algn="just">
              <a:buFont typeface="Arial" panose="020B0604020202020204" pitchFamily="34" charset="0"/>
              <a:buChar char="•"/>
            </a:pPr>
            <a:r>
              <a:rPr lang="en-US" b="0" i="0" dirty="0">
                <a:solidFill>
                  <a:srgbClr val="000000"/>
                </a:solidFill>
                <a:effectLst/>
                <a:latin typeface="Roboto" panose="02000000000000000000" pitchFamily="2" charset="0"/>
              </a:rPr>
              <a:t>This is done by using &lt;!DOCTYPE&gt; declaration which stands for Document Type. It tells the browser what version of HTML it should follow for rendering the web page.</a:t>
            </a:r>
          </a:p>
          <a:p>
            <a:pPr algn="just"/>
            <a:endParaRPr lang="en-US" dirty="0">
              <a:solidFill>
                <a:srgbClr val="000000"/>
              </a:solidFill>
              <a:latin typeface="Roboto" panose="02000000000000000000" pitchFamily="2" charset="0"/>
            </a:endParaRPr>
          </a:p>
          <a:p>
            <a:pPr algn="just"/>
            <a:r>
              <a:rPr lang="en-US" b="0" i="0" u="sng" dirty="0">
                <a:solidFill>
                  <a:srgbClr val="000000"/>
                </a:solidFill>
                <a:effectLst/>
                <a:latin typeface="Roboto" panose="02000000000000000000" pitchFamily="2" charset="0"/>
              </a:rPr>
              <a:t>HTML 4:</a:t>
            </a:r>
          </a:p>
          <a:p>
            <a:pPr algn="just"/>
            <a:endParaRPr lang="en-US" b="0" i="0" dirty="0">
              <a:solidFill>
                <a:srgbClr val="000000"/>
              </a:solidFill>
              <a:effectLst/>
              <a:latin typeface="Roboto" panose="02000000000000000000" pitchFamily="2" charset="0"/>
            </a:endParaRPr>
          </a:p>
          <a:p>
            <a:pPr algn="just"/>
            <a:r>
              <a:rPr kumimoji="0" lang="en-US" altLang="en-US" sz="1800" b="0" i="0" u="none" strike="noStrike" cap="none" normalizeH="0" baseline="0" dirty="0">
                <a:ln>
                  <a:noFill/>
                </a:ln>
                <a:solidFill>
                  <a:srgbClr val="000000"/>
                </a:solidFill>
                <a:effectLst/>
                <a:latin typeface="Arial Unicode MS"/>
              </a:rPr>
              <a:t>&lt;!DOCTYPE HTML PUBLIC "-//W3C//DTD HTML 4.01//EN" "http://www.w3.org/TR/html4/strict.dtd"&gt;</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algn="just"/>
            <a:endParaRPr lang="en-US" b="0" i="0" dirty="0">
              <a:solidFill>
                <a:srgbClr val="000000"/>
              </a:solidFill>
              <a:effectLst/>
              <a:latin typeface="Roboto" panose="02000000000000000000" pitchFamily="2" charset="0"/>
            </a:endParaRPr>
          </a:p>
          <a:p>
            <a:pPr algn="just"/>
            <a:r>
              <a:rPr lang="en-US" u="sng" dirty="0">
                <a:solidFill>
                  <a:srgbClr val="000000"/>
                </a:solidFill>
                <a:latin typeface="Roboto" panose="02000000000000000000" pitchFamily="2" charset="0"/>
              </a:rPr>
              <a:t>HTML 5:</a:t>
            </a:r>
          </a:p>
          <a:p>
            <a:pPr algn="just"/>
            <a:endParaRPr lang="en-US" b="0" i="0" dirty="0">
              <a:solidFill>
                <a:srgbClr val="000000"/>
              </a:solidFill>
              <a:effectLst/>
              <a:latin typeface="Roboto" panose="02000000000000000000" pitchFamily="2" charset="0"/>
            </a:endParaRPr>
          </a:p>
          <a:p>
            <a:r>
              <a:rPr kumimoji="0" lang="en-US" altLang="en-US" sz="1800" b="0" i="0" u="none" strike="noStrike" cap="none" normalizeH="0" baseline="0" dirty="0">
                <a:ln>
                  <a:noFill/>
                </a:ln>
                <a:solidFill>
                  <a:srgbClr val="000000"/>
                </a:solidFill>
                <a:effectLst/>
                <a:latin typeface="Arial Unicode MS"/>
              </a:rPr>
              <a:t>&lt;!DOCTYPE html&gt;</a:t>
            </a:r>
            <a:endParaRPr lang="en-US" dirty="0"/>
          </a:p>
        </p:txBody>
      </p:sp>
    </p:spTree>
    <p:extLst>
      <p:ext uri="{BB962C8B-B14F-4D97-AF65-F5344CB8AC3E}">
        <p14:creationId xmlns:p14="http://schemas.microsoft.com/office/powerpoint/2010/main" val="1419911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1151</TotalTime>
  <Words>4800</Words>
  <Application>Microsoft Office PowerPoint</Application>
  <PresentationFormat>Widescreen</PresentationFormat>
  <Paragraphs>544</Paragraphs>
  <Slides>63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63</vt:i4>
      </vt:variant>
    </vt:vector>
  </HeadingPairs>
  <TitlesOfParts>
    <vt:vector size="72" baseType="lpstr">
      <vt:lpstr>Arial</vt:lpstr>
      <vt:lpstr>Arial Unicode MS</vt:lpstr>
      <vt:lpstr>Calibri</vt:lpstr>
      <vt:lpstr>Calibri Light</vt:lpstr>
      <vt:lpstr>Consolas</vt:lpstr>
      <vt:lpstr>Courier New</vt:lpstr>
      <vt:lpstr>Roboto</vt:lpstr>
      <vt:lpstr>Verdana</vt:lpstr>
      <vt:lpstr>Office Theme</vt:lpstr>
      <vt:lpstr>PowerPoint Presentation</vt:lpstr>
      <vt:lpstr>1.Introduction to web</vt:lpstr>
      <vt:lpstr>1.1 HTTP response cycle</vt:lpstr>
      <vt:lpstr>2. Full Stack Application</vt:lpstr>
      <vt:lpstr>3. Environment setup for HTML</vt:lpstr>
      <vt:lpstr>4. HTML Introduction</vt:lpstr>
      <vt:lpstr>4.1 . What is HTML?</vt:lpstr>
      <vt:lpstr>4.2 HTML Document Structure</vt:lpstr>
      <vt:lpstr>4.2.1 Doctype Declaration</vt:lpstr>
      <vt:lpstr>4.2.2 What’s inside Head Tag</vt:lpstr>
      <vt:lpstr>4.3 Best practice in HTML</vt:lpstr>
      <vt:lpstr>4.5 Case Insensitivity</vt:lpstr>
      <vt:lpstr>5. HTML Elements</vt:lpstr>
      <vt:lpstr>5. HTML Elements</vt:lpstr>
      <vt:lpstr>5.1 Block/Inline Elements</vt:lpstr>
      <vt:lpstr>5.1 Block/Inline Elements</vt:lpstr>
      <vt:lpstr>Tips: How to Comment in HTML</vt:lpstr>
      <vt:lpstr>5.2 HTML Element Attributes</vt:lpstr>
      <vt:lpstr>5.3 Sectioning Elements</vt:lpstr>
      <vt:lpstr>5.3 Sectioning elements</vt:lpstr>
      <vt:lpstr>5.3.1 Header and Footer Element</vt:lpstr>
      <vt:lpstr>5.3.2 Main Element</vt:lpstr>
      <vt:lpstr>5.3.2 Article and Aside</vt:lpstr>
      <vt:lpstr>5.3.2 Address</vt:lpstr>
      <vt:lpstr>Tryout - Enhance the semantics of content by adding appropriate sectioning elements</vt:lpstr>
      <vt:lpstr>5.6 Grouping Elements</vt:lpstr>
      <vt:lpstr>5.6.1 Grouping Elements</vt:lpstr>
      <vt:lpstr>5.6.2 List Element</vt:lpstr>
      <vt:lpstr>5.6.2 Tryout</vt:lpstr>
      <vt:lpstr>5.6.2 List Element</vt:lpstr>
      <vt:lpstr>5.6.2 List Element</vt:lpstr>
      <vt:lpstr>5.6.2 Tryout</vt:lpstr>
      <vt:lpstr>5.6.2 List Element</vt:lpstr>
      <vt:lpstr>5.7 Quotation Element</vt:lpstr>
      <vt:lpstr>5.8 Link Element</vt:lpstr>
      <vt:lpstr>5.8.1 Anchor Tags</vt:lpstr>
      <vt:lpstr>5.8.1 Anchor Tags</vt:lpstr>
      <vt:lpstr>5.8.1 Anchor Tags Target attribute</vt:lpstr>
      <vt:lpstr>5.9 Text Level Semantic Elements</vt:lpstr>
      <vt:lpstr>5.10 Character Entities</vt:lpstr>
      <vt:lpstr>5.11 Global Attributes</vt:lpstr>
      <vt:lpstr>5.12 Table Elements</vt:lpstr>
      <vt:lpstr>5.12 Table Elements Syntax</vt:lpstr>
      <vt:lpstr>5.12 Col group, col span, row span</vt:lpstr>
      <vt:lpstr>5.12 Tables</vt:lpstr>
      <vt:lpstr>5.13 Form Elements</vt:lpstr>
      <vt:lpstr>5.13 Form Elements - Syntax</vt:lpstr>
      <vt:lpstr>5.13. Form Input Elements - Syntax</vt:lpstr>
      <vt:lpstr>5.13 Form Elements – Text/Password/Email</vt:lpstr>
      <vt:lpstr>5.13 Form Elements – Number/Checkbox/Radio</vt:lpstr>
      <vt:lpstr>5.13 Form Elements – File/Button/URL</vt:lpstr>
      <vt:lpstr>5.13 Form Elements – Textarea/Hidden</vt:lpstr>
      <vt:lpstr>5.13 Form Elements - Label</vt:lpstr>
      <vt:lpstr>5.13 Form Elements - Syntax</vt:lpstr>
      <vt:lpstr>5.13 Form Elements – Select/Datalist</vt:lpstr>
      <vt:lpstr>5.13 Form Elements – Range/Meter/Progress/Output</vt:lpstr>
      <vt:lpstr>5.13 Form Elements – Tryout</vt:lpstr>
      <vt:lpstr>5.13 Form Elements – Tryout</vt:lpstr>
      <vt:lpstr>5.14 Form Element - Attributes</vt:lpstr>
      <vt:lpstr>5.14 Form Element - Attributes</vt:lpstr>
      <vt:lpstr>5.14 Form Element - Attributes</vt:lpstr>
      <vt:lpstr>5.14 Form Element - Attributes</vt:lpstr>
      <vt:lpstr>5.14 Tryout - Form Element - Attributes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Niranjan Ravichandran</dc:creator>
  <cp:lastModifiedBy>Niranjan Ravichandran</cp:lastModifiedBy>
  <cp:revision>63</cp:revision>
  <dcterms:created xsi:type="dcterms:W3CDTF">2021-09-17T06:38:38Z</dcterms:created>
  <dcterms:modified xsi:type="dcterms:W3CDTF">2021-09-25T06:51:37Z</dcterms:modified>
</cp:coreProperties>
</file>