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8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8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0" y="5105520"/>
            <a:ext cx="10078200" cy="578520"/>
          </a:xfrm>
          <a:prstGeom prst="rect">
            <a:avLst/>
          </a:prstGeom>
          <a:ln>
            <a:noFill/>
          </a:ln>
        </p:spPr>
      </p:pic>
      <p:pic>
        <p:nvPicPr>
          <p:cNvPr id="1" name="Picture 4" descr=""/>
          <p:cNvPicPr/>
          <p:nvPr/>
        </p:nvPicPr>
        <p:blipFill>
          <a:blip r:embed="rId3"/>
          <a:stretch/>
        </p:blipFill>
        <p:spPr>
          <a:xfrm>
            <a:off x="0" y="0"/>
            <a:ext cx="10078200" cy="321480"/>
          </a:xfrm>
          <a:prstGeom prst="rect">
            <a:avLst/>
          </a:prstGeom>
          <a:ln>
            <a:noFill/>
          </a:ln>
        </p:spPr>
      </p:pic>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39" descr=""/>
          <p:cNvPicPr/>
          <p:nvPr/>
        </p:nvPicPr>
        <p:blipFill>
          <a:blip r:embed="rId2"/>
          <a:stretch/>
        </p:blipFill>
        <p:spPr>
          <a:xfrm>
            <a:off x="6480" y="0"/>
            <a:ext cx="10077840" cy="321480"/>
          </a:xfrm>
          <a:prstGeom prst="rect">
            <a:avLst/>
          </a:prstGeom>
          <a:ln>
            <a:noFill/>
          </a:ln>
        </p:spPr>
      </p:pic>
      <p:pic>
        <p:nvPicPr>
          <p:cNvPr id="41" name="Picture 40" descr=""/>
          <p:cNvPicPr/>
          <p:nvPr/>
        </p:nvPicPr>
        <p:blipFill>
          <a:blip r:embed="rId3"/>
          <a:stretch/>
        </p:blipFill>
        <p:spPr>
          <a:xfrm>
            <a:off x="6480" y="5357880"/>
            <a:ext cx="10077840" cy="321120"/>
          </a:xfrm>
          <a:prstGeom prst="rect">
            <a:avLst/>
          </a:prstGeom>
          <a:ln>
            <a:noFill/>
          </a:ln>
        </p:spPr>
      </p:pic>
      <p:sp>
        <p:nvSpPr>
          <p:cNvPr id="42" name="CustomShape 1"/>
          <p:cNvSpPr/>
          <p:nvPr/>
        </p:nvSpPr>
        <p:spPr>
          <a:xfrm>
            <a:off x="1728720" y="5400720"/>
            <a:ext cx="2345400" cy="388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2600" bIns="0">
            <a:noAutofit/>
          </a:bodyPr>
          <a:p>
            <a:pP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1400" spc="-1" strike="noStrike">
                <a:solidFill>
                  <a:srgbClr val="ffffff"/>
                </a:solidFill>
                <a:latin typeface="Arial"/>
                <a:ea typeface="DejaVu Sans"/>
              </a:rPr>
              <a:t>&lt;date/time&gt;</a:t>
            </a:r>
            <a:endParaRPr b="0" lang="en-IN" sz="1400" spc="-1" strike="noStrike">
              <a:latin typeface="Arial"/>
            </a:endParaRPr>
          </a:p>
        </p:txBody>
      </p:sp>
      <p:sp>
        <p:nvSpPr>
          <p:cNvPr id="43" name="CustomShape 2"/>
          <p:cNvSpPr/>
          <p:nvPr/>
        </p:nvSpPr>
        <p:spPr>
          <a:xfrm>
            <a:off x="4221000" y="5400720"/>
            <a:ext cx="3193200" cy="388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2600" bIns="0">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1400" spc="-1" strike="noStrike">
                <a:solidFill>
                  <a:srgbClr val="ffffff"/>
                </a:solidFill>
                <a:latin typeface="Arial"/>
                <a:ea typeface="DejaVu Sans"/>
              </a:rPr>
              <a:t>&lt;footer&gt;</a:t>
            </a:r>
            <a:endParaRPr b="0" lang="en-IN" sz="1400" spc="-1" strike="noStrike">
              <a:latin typeface="Arial"/>
            </a:endParaRPr>
          </a:p>
        </p:txBody>
      </p:sp>
      <p:sp>
        <p:nvSpPr>
          <p:cNvPr id="44" name="CustomShape 3"/>
          <p:cNvSpPr/>
          <p:nvPr/>
        </p:nvSpPr>
        <p:spPr>
          <a:xfrm>
            <a:off x="7659720" y="5400720"/>
            <a:ext cx="2345400" cy="388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2600" bIns="0">
            <a:noAutofit/>
          </a:bodyPr>
          <a:p>
            <a:pPr algn="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fld id="{E398CD11-7FAC-4AF8-9F28-DE67FE199EF3}" type="slidenum">
              <a:rPr b="0" lang="en-IN" sz="1400" spc="-1" strike="noStrike">
                <a:solidFill>
                  <a:srgbClr val="ffffff"/>
                </a:solidFill>
                <a:latin typeface="Arial"/>
                <a:ea typeface="DejaVu Sans"/>
              </a:rPr>
              <a:t>&lt;number&gt;</a:t>
            </a:fld>
            <a:endParaRPr b="0" lang="en-IN" sz="1400" spc="-1" strike="noStrike">
              <a:latin typeface="Arial"/>
            </a:endParaRPr>
          </a:p>
        </p:txBody>
      </p:sp>
      <p:sp>
        <p:nvSpPr>
          <p:cNvPr id="45" name="PlaceHolder 4"/>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46" name="PlaceHolder 5"/>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www.semanticscholar.org/paper/Loan-Prediction-by-using-Machine-Learning-Models-Supriya-Pavani/54646ad5279f94bb717dd57263da4cf360a9a8c8#paper-header" TargetMode="External"/><Relationship Id="rId2" Type="http://schemas.openxmlformats.org/officeDocument/2006/relationships/hyperlink" Target="https://ieeexplore.ieee.org/document/9155614" TargetMode="External"/><Relationship Id="rId3" Type="http://schemas.openxmlformats.org/officeDocument/2006/relationships/hyperlink" Target="https://www.ijert.org/predict-loan-approval-in-banking-system-machine-learning-approach-for-cooperative-banks-loan-approval" TargetMode="External"/><Relationship Id="rId4" Type="http://schemas.openxmlformats.org/officeDocument/2006/relationships/hyperlink" Target="https://ijirt.org/master/publishedpaper/IJIRT151769_PAPER.pdf"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github.com/Niranjan1112/FDA-Project" TargetMode="External"/><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7560" y="647640"/>
            <a:ext cx="9068400" cy="2732760"/>
          </a:xfrm>
          <a:prstGeom prst="rect">
            <a:avLst/>
          </a:prstGeom>
          <a:solidFill>
            <a:srgbClr val="c7243a"/>
          </a:solidFill>
          <a:ln>
            <a:noFill/>
          </a:ln>
        </p:spPr>
        <p:style>
          <a:lnRef idx="0"/>
          <a:fillRef idx="0"/>
          <a:effectRef idx="0"/>
          <a:fontRef idx="minor"/>
        </p:style>
        <p:txBody>
          <a:bodyPr lIns="72000" rIns="0" tIns="39240" bIns="0" anchor="ctr">
            <a:noAutofit/>
          </a:bodyPr>
          <a:p>
            <a:pP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3600" spc="-1" strike="noStrike">
                <a:solidFill>
                  <a:srgbClr val="ffffff"/>
                </a:solidFill>
                <a:latin typeface="Arial"/>
                <a:ea typeface="DejaVu Sans"/>
              </a:rPr>
              <a:t> </a:t>
            </a:r>
            <a:r>
              <a:rPr b="0" lang="en-IN" sz="3600" spc="-1" strike="noStrike">
                <a:solidFill>
                  <a:srgbClr val="ffffff"/>
                </a:solidFill>
                <a:latin typeface="Arial"/>
                <a:ea typeface="DejaVu Sans"/>
              </a:rPr>
              <a:t>Foundations Of Data Analytics – CSE3505</a:t>
            </a:r>
            <a:endParaRPr b="0" lang="en-IN" sz="3600" spc="-1" strike="noStrike">
              <a:latin typeface="Arial"/>
            </a:endParaRPr>
          </a:p>
        </p:txBody>
      </p:sp>
      <p:sp>
        <p:nvSpPr>
          <p:cNvPr id="84" name="CustomShape 2"/>
          <p:cNvSpPr/>
          <p:nvPr/>
        </p:nvSpPr>
        <p:spPr>
          <a:xfrm>
            <a:off x="6767640" y="3672000"/>
            <a:ext cx="2732760" cy="1076760"/>
          </a:xfrm>
          <a:prstGeom prst="rect">
            <a:avLst/>
          </a:prstGeom>
          <a:noFill/>
          <a:ln>
            <a:noFill/>
          </a:ln>
        </p:spPr>
        <p:style>
          <a:lnRef idx="0"/>
          <a:fillRef idx="0"/>
          <a:effectRef idx="0"/>
          <a:fontRef idx="minor"/>
        </p:style>
        <p:txBody>
          <a:bodyPr lIns="0" rIns="0" tIns="28440" bIns="0">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3200" spc="-1" strike="noStrike">
                <a:solidFill>
                  <a:srgbClr val="000000"/>
                </a:solidFill>
                <a:latin typeface="Arial"/>
                <a:ea typeface="DejaVu Sans"/>
              </a:rPr>
              <a:t>Niranjan J</a:t>
            </a:r>
            <a:endParaRPr b="0" lang="en-IN" sz="3200" spc="-1" strike="noStrike">
              <a:latin typeface="Arial"/>
            </a:endParaRPr>
          </a:p>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3200" spc="-1" strike="noStrike">
                <a:solidFill>
                  <a:srgbClr val="000000"/>
                </a:solidFill>
                <a:latin typeface="Arial"/>
                <a:ea typeface="DejaVu Sans"/>
              </a:rPr>
              <a:t>19MIA1003</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502920" y="565200"/>
            <a:ext cx="9068400" cy="8006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3600" spc="-1" strike="noStrike">
                <a:solidFill>
                  <a:srgbClr val="c7243a"/>
                </a:solidFill>
                <a:latin typeface="Arial"/>
                <a:ea typeface="DejaVu Sans"/>
              </a:rPr>
              <a:t>Algorithms</a:t>
            </a:r>
            <a:endParaRPr b="0" lang="en-IN" sz="3600" spc="-1" strike="noStrike">
              <a:latin typeface="Arial"/>
            </a:endParaRPr>
          </a:p>
        </p:txBody>
      </p:sp>
      <p:sp>
        <p:nvSpPr>
          <p:cNvPr id="102" name="CustomShape 2"/>
          <p:cNvSpPr/>
          <p:nvPr/>
        </p:nvSpPr>
        <p:spPr>
          <a:xfrm>
            <a:off x="502920" y="1584000"/>
            <a:ext cx="9068400" cy="3028320"/>
          </a:xfrm>
          <a:prstGeom prst="rect">
            <a:avLst/>
          </a:prstGeom>
          <a:noFill/>
          <a:ln>
            <a:noFill/>
          </a:ln>
        </p:spPr>
        <p:style>
          <a:lnRef idx="0"/>
          <a:fillRef idx="0"/>
          <a:effectRef idx="0"/>
          <a:fontRef idx="minor"/>
        </p:style>
        <p:txBody>
          <a:bodyPr lIns="0" rIns="0" tIns="28440" bIns="0">
            <a:normAutofit/>
          </a:bodyPr>
          <a:p>
            <a:pPr marL="342720" indent="-338760">
              <a:lnSpc>
                <a:spcPct val="100000"/>
              </a:lnSpc>
              <a:spcAft>
                <a:spcPts val="1412"/>
              </a:spcAft>
              <a:tabLst>
                <a:tab algn="l" pos="0"/>
              </a:tabLst>
            </a:pPr>
            <a:r>
              <a:rPr b="0" lang="en-IN" sz="2200" spc="-1" strike="noStrike">
                <a:solidFill>
                  <a:srgbClr val="000000"/>
                </a:solidFill>
                <a:latin typeface="Arial"/>
                <a:ea typeface="DejaVu Sans"/>
              </a:rPr>
              <a:t>The Machine learning algorithms used are : </a:t>
            </a:r>
            <a:endParaRPr b="0" lang="en-IN" sz="2200" spc="-1" strike="noStrike">
              <a:latin typeface="Arial"/>
            </a:endParaRPr>
          </a:p>
          <a:p>
            <a:pPr marL="342720" indent="-338760">
              <a:lnSpc>
                <a:spcPct val="100000"/>
              </a:lnSpc>
              <a:spcAft>
                <a:spcPts val="1412"/>
              </a:spcAft>
              <a:tabLst>
                <a:tab algn="l" pos="0"/>
              </a:tabLst>
            </a:pPr>
            <a:r>
              <a:rPr b="0" lang="en-IN" sz="2200" spc="-1" strike="noStrike">
                <a:solidFill>
                  <a:srgbClr val="000000"/>
                </a:solidFill>
                <a:latin typeface="Arial"/>
                <a:ea typeface="DejaVu Sans"/>
              </a:rPr>
              <a:t>(1) Decision Tree – </a:t>
            </a:r>
            <a:endParaRPr b="0" lang="en-IN" sz="2200" spc="-1" strike="noStrike">
              <a:latin typeface="Arial"/>
            </a:endParaRPr>
          </a:p>
          <a:p>
            <a:pPr marL="342720" indent="-338760">
              <a:lnSpc>
                <a:spcPct val="100000"/>
              </a:lnSpc>
              <a:spcAft>
                <a:spcPts val="1412"/>
              </a:spcAft>
              <a:tabLst>
                <a:tab algn="l" pos="0"/>
              </a:tabLst>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This algorithm is a non-parametric supervised machine learning algorithm. It can also be used for both classification and regression, although it is more widely used for classification technique. It works with categorical and continuous variables.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CustomShape 1"/>
          <p:cNvSpPr/>
          <p:nvPr/>
        </p:nvSpPr>
        <p:spPr>
          <a:xfrm>
            <a:off x="502920" y="565200"/>
            <a:ext cx="9066960" cy="8006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4000" spc="-1" strike="noStrike">
                <a:solidFill>
                  <a:srgbClr val="c7243a"/>
                </a:solidFill>
                <a:latin typeface="Arial"/>
                <a:ea typeface="DejaVu Sans"/>
              </a:rPr>
              <a:t>Random Forest</a:t>
            </a:r>
            <a:endParaRPr b="0" lang="en-IN" sz="4000" spc="-1" strike="noStrike">
              <a:latin typeface="Arial"/>
            </a:endParaRPr>
          </a:p>
        </p:txBody>
      </p:sp>
      <p:sp>
        <p:nvSpPr>
          <p:cNvPr id="104" name="CustomShape 2"/>
          <p:cNvSpPr/>
          <p:nvPr/>
        </p:nvSpPr>
        <p:spPr>
          <a:xfrm>
            <a:off x="506520" y="1509480"/>
            <a:ext cx="9066600" cy="2954880"/>
          </a:xfrm>
          <a:prstGeom prst="rect">
            <a:avLst/>
          </a:prstGeom>
          <a:noFill/>
          <a:ln>
            <a:noFill/>
          </a:ln>
        </p:spPr>
        <p:style>
          <a:lnRef idx="0"/>
          <a:fillRef idx="0"/>
          <a:effectRef idx="0"/>
          <a:fontRef idx="minor"/>
        </p:style>
        <p:txBody>
          <a:bodyPr lIns="0" rIns="0" tIns="28440" bIns="0">
            <a:noAutofit/>
          </a:bodyPr>
          <a:p>
            <a:pPr>
              <a:lnSpc>
                <a:spcPct val="100000"/>
              </a:lnSpc>
              <a:spcAft>
                <a:spcPts val="1412"/>
              </a:spcAft>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2000" spc="-1" strike="noStrike">
                <a:solidFill>
                  <a:srgbClr val="000000"/>
                </a:solidFill>
                <a:latin typeface="Arial"/>
                <a:ea typeface="DejaVu Sans"/>
              </a:rPr>
              <a:t>(2) Random Forest is a prominent learning method in Supervised Machine Learning, and it is effective for Regression &amp; Classification tasks in ML. It generates random forests and then uses these  random forests to seek the solutions. It is an ensemble learning in which significant number of classifiers are used to solve a complex problem. Random forest analyzes each tree for prediction rather than just one to avoid overfitting issues. The greater the number of trees, the greater the accuracy in problem solving.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502920" y="565200"/>
            <a:ext cx="9066960" cy="94212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3600" spc="-1" strike="noStrike">
                <a:solidFill>
                  <a:srgbClr val="c7243a"/>
                </a:solidFill>
                <a:latin typeface="Arial"/>
                <a:ea typeface="DejaVu Sans"/>
              </a:rPr>
              <a:t>Naive Bayes Classifier</a:t>
            </a:r>
            <a:endParaRPr b="0" lang="en-IN" sz="3600" spc="-1" strike="noStrike">
              <a:latin typeface="Arial"/>
            </a:endParaRPr>
          </a:p>
        </p:txBody>
      </p:sp>
      <p:sp>
        <p:nvSpPr>
          <p:cNvPr id="106" name="CustomShape 2"/>
          <p:cNvSpPr/>
          <p:nvPr/>
        </p:nvSpPr>
        <p:spPr>
          <a:xfrm>
            <a:off x="502920" y="1655640"/>
            <a:ext cx="9066960" cy="2955240"/>
          </a:xfrm>
          <a:prstGeom prst="rect">
            <a:avLst/>
          </a:prstGeom>
          <a:noFill/>
          <a:ln>
            <a:noFill/>
          </a:ln>
        </p:spPr>
        <p:style>
          <a:lnRef idx="0"/>
          <a:fillRef idx="0"/>
          <a:effectRef idx="0"/>
          <a:fontRef idx="minor"/>
        </p:style>
        <p:txBody>
          <a:bodyPr lIns="0" rIns="0" tIns="28440" bIns="0">
            <a:normAutofit/>
          </a:bodyPr>
          <a:p>
            <a:pPr marL="342360" indent="-338400">
              <a:lnSpc>
                <a:spcPct val="93000"/>
              </a:lnSpc>
              <a:spcAft>
                <a:spcPts val="1412"/>
              </a:spcAft>
              <a:tabLst>
                <a:tab algn="l" pos="0"/>
              </a:tabLst>
            </a:pPr>
            <a:r>
              <a:rPr b="0" lang="en-IN" sz="2600" spc="-1" strike="noStrike">
                <a:solidFill>
                  <a:srgbClr val="000000"/>
                </a:solidFill>
                <a:latin typeface="Arial"/>
                <a:ea typeface="DejaVu Sans"/>
              </a:rPr>
              <a:t>(3) The Naive Bayes classification algorithm is probabilistic classifier. It is based on probability models that incorporate strong independence assumptions. The independence assumptions often do not have an impact on reality. Therefore, they are considered as naive.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3280" y="564840"/>
            <a:ext cx="9065160" cy="94032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4000" spc="-1" strike="noStrike">
                <a:solidFill>
                  <a:srgbClr val="c7243a"/>
                </a:solidFill>
                <a:latin typeface="Arial"/>
                <a:ea typeface="DejaVu Sans"/>
              </a:rPr>
              <a:t>Novelty</a:t>
            </a:r>
            <a:endParaRPr b="0" lang="en-IN" sz="4000" spc="-1" strike="noStrike">
              <a:latin typeface="Arial"/>
            </a:endParaRPr>
          </a:p>
        </p:txBody>
      </p:sp>
      <p:sp>
        <p:nvSpPr>
          <p:cNvPr id="108" name="CustomShape 2"/>
          <p:cNvSpPr/>
          <p:nvPr/>
        </p:nvSpPr>
        <p:spPr>
          <a:xfrm>
            <a:off x="576000" y="1717920"/>
            <a:ext cx="8853840" cy="2815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000000"/>
                </a:solidFill>
                <a:latin typeface="Arial"/>
                <a:ea typeface="DejaVu Sans"/>
              </a:rPr>
              <a:t>The novelty of this project is to build a MultiLayer Perceptron model. Then we will compare the MLP model with the classification models like Random forest, Naive bayes and Decision tree.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3280" y="360000"/>
            <a:ext cx="9065160" cy="64692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4000" spc="-1" strike="noStrike">
                <a:solidFill>
                  <a:srgbClr val="c7243a"/>
                </a:solidFill>
                <a:latin typeface="Arial"/>
                <a:ea typeface="DejaVu Sans"/>
              </a:rPr>
              <a:t>Implementation</a:t>
            </a:r>
            <a:endParaRPr b="0" lang="en-IN" sz="4000" spc="-1" strike="noStrike">
              <a:latin typeface="Arial"/>
            </a:endParaRPr>
          </a:p>
        </p:txBody>
      </p:sp>
      <p:sp>
        <p:nvSpPr>
          <p:cNvPr id="110" name="CustomShape 2"/>
          <p:cNvSpPr/>
          <p:nvPr/>
        </p:nvSpPr>
        <p:spPr>
          <a:xfrm>
            <a:off x="576000" y="1717920"/>
            <a:ext cx="8853840" cy="2815920"/>
          </a:xfrm>
          <a:prstGeom prst="rect">
            <a:avLst/>
          </a:prstGeom>
          <a:noFill/>
          <a:ln>
            <a:noFill/>
          </a:ln>
        </p:spPr>
        <p:style>
          <a:lnRef idx="0"/>
          <a:fillRef idx="0"/>
          <a:effectRef idx="0"/>
          <a:fontRef idx="minor"/>
        </p:style>
      </p:sp>
      <p:pic>
        <p:nvPicPr>
          <p:cNvPr id="111" name="" descr=""/>
          <p:cNvPicPr/>
          <p:nvPr/>
        </p:nvPicPr>
        <p:blipFill>
          <a:blip r:embed="rId1"/>
          <a:srcRect l="14778" t="17534" r="10226" b="0"/>
          <a:stretch/>
        </p:blipFill>
        <p:spPr>
          <a:xfrm>
            <a:off x="2088000" y="1196280"/>
            <a:ext cx="6334560" cy="3915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3280" y="564840"/>
            <a:ext cx="9065160" cy="940320"/>
          </a:xfrm>
          <a:prstGeom prst="rect">
            <a:avLst/>
          </a:prstGeom>
          <a:noFill/>
          <a:ln>
            <a:noFill/>
          </a:ln>
        </p:spPr>
        <p:style>
          <a:lnRef idx="0"/>
          <a:fillRef idx="0"/>
          <a:effectRef idx="0"/>
          <a:fontRef idx="minor"/>
        </p:style>
      </p:sp>
      <p:sp>
        <p:nvSpPr>
          <p:cNvPr id="113" name="CustomShape 2"/>
          <p:cNvSpPr/>
          <p:nvPr/>
        </p:nvSpPr>
        <p:spPr>
          <a:xfrm>
            <a:off x="576000" y="1717920"/>
            <a:ext cx="8853840" cy="2815920"/>
          </a:xfrm>
          <a:prstGeom prst="rect">
            <a:avLst/>
          </a:prstGeom>
          <a:noFill/>
          <a:ln>
            <a:noFill/>
          </a:ln>
        </p:spPr>
        <p:style>
          <a:lnRef idx="0"/>
          <a:fillRef idx="0"/>
          <a:effectRef idx="0"/>
          <a:fontRef idx="minor"/>
        </p:style>
      </p:sp>
      <p:pic>
        <p:nvPicPr>
          <p:cNvPr id="114" name="" descr=""/>
          <p:cNvPicPr/>
          <p:nvPr/>
        </p:nvPicPr>
        <p:blipFill>
          <a:blip r:embed="rId1"/>
          <a:srcRect l="14778" t="17534" r="10226" b="0"/>
          <a:stretch/>
        </p:blipFill>
        <p:spPr>
          <a:xfrm>
            <a:off x="1368000" y="600120"/>
            <a:ext cx="7414920" cy="45828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 descr=""/>
          <p:cNvPicPr/>
          <p:nvPr/>
        </p:nvPicPr>
        <p:blipFill>
          <a:blip r:embed="rId1"/>
          <a:srcRect l="14778" t="17534" r="10226" b="8770"/>
          <a:stretch/>
        </p:blipFill>
        <p:spPr>
          <a:xfrm>
            <a:off x="1152360" y="648000"/>
            <a:ext cx="7819920" cy="43189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507600" y="504000"/>
            <a:ext cx="9066960" cy="94212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4000" spc="-1" strike="noStrike">
                <a:solidFill>
                  <a:srgbClr val="c7243a"/>
                </a:solidFill>
                <a:latin typeface="Arial"/>
                <a:ea typeface="DejaVu Sans"/>
              </a:rPr>
              <a:t>Project Pipeline</a:t>
            </a:r>
            <a:endParaRPr b="0" lang="en-IN" sz="4000" spc="-1" strike="noStrike">
              <a:latin typeface="Arial"/>
            </a:endParaRPr>
          </a:p>
        </p:txBody>
      </p:sp>
      <p:sp>
        <p:nvSpPr>
          <p:cNvPr id="117" name="CustomShape 2"/>
          <p:cNvSpPr/>
          <p:nvPr/>
        </p:nvSpPr>
        <p:spPr>
          <a:xfrm>
            <a:off x="502920" y="1655640"/>
            <a:ext cx="9066960" cy="2955240"/>
          </a:xfrm>
          <a:prstGeom prst="rect">
            <a:avLst/>
          </a:prstGeom>
          <a:noFill/>
          <a:ln>
            <a:noFill/>
          </a:ln>
        </p:spPr>
        <p:style>
          <a:lnRef idx="0"/>
          <a:fillRef idx="0"/>
          <a:effectRef idx="0"/>
          <a:fontRef idx="minor"/>
        </p:style>
        <p:txBody>
          <a:bodyPr lIns="0" rIns="0" tIns="28440" bIns="0">
            <a:normAutofit fontScale="52000"/>
          </a:bodyPr>
          <a:p>
            <a:pPr marL="342720" indent="-338760">
              <a:lnSpc>
                <a:spcPct val="100000"/>
              </a:lnSpc>
              <a:spcAft>
                <a:spcPts val="1412"/>
              </a:spcAft>
              <a:tabLst>
                <a:tab algn="l" pos="0"/>
              </a:tabLst>
            </a:pPr>
            <a:r>
              <a:rPr b="0" lang="en-IN" sz="2800" spc="-1" strike="noStrike">
                <a:solidFill>
                  <a:srgbClr val="000000"/>
                </a:solidFill>
                <a:latin typeface="Arial"/>
                <a:ea typeface="DejaVu Sans"/>
              </a:rPr>
              <a:t>The project pipeline steps include:</a:t>
            </a:r>
            <a:endParaRPr b="0" lang="en-IN" sz="2800" spc="-1" strike="noStrike">
              <a:latin typeface="Arial"/>
            </a:endParaRPr>
          </a:p>
          <a:p>
            <a:pPr marL="342720" indent="-338760">
              <a:lnSpc>
                <a:spcPct val="100000"/>
              </a:lnSpc>
              <a:spcAft>
                <a:spcPts val="1412"/>
              </a:spcAft>
              <a:tabLst>
                <a:tab algn="l" pos="0"/>
              </a:tabLst>
            </a:pPr>
            <a:r>
              <a:rPr b="0" lang="en-IN" sz="2800" spc="-1" strike="noStrike">
                <a:solidFill>
                  <a:srgbClr val="000000"/>
                </a:solidFill>
                <a:latin typeface="Arial"/>
                <a:ea typeface="DejaVu Sans"/>
              </a:rPr>
              <a:t>- Importing libraries</a:t>
            </a:r>
            <a:endParaRPr b="0" lang="en-IN" sz="2800" spc="-1" strike="noStrike">
              <a:latin typeface="Arial"/>
            </a:endParaRPr>
          </a:p>
          <a:p>
            <a:pPr marL="342720" indent="-338760">
              <a:lnSpc>
                <a:spcPct val="100000"/>
              </a:lnSpc>
              <a:spcAft>
                <a:spcPts val="1412"/>
              </a:spcAft>
              <a:tabLst>
                <a:tab algn="l" pos="0"/>
              </a:tabLst>
            </a:pPr>
            <a:r>
              <a:rPr b="0" lang="en-IN" sz="2800" spc="-1" strike="noStrike">
                <a:solidFill>
                  <a:srgbClr val="000000"/>
                </a:solidFill>
                <a:latin typeface="Arial"/>
                <a:ea typeface="DejaVu Sans"/>
              </a:rPr>
              <a:t>- Reading dataset</a:t>
            </a:r>
            <a:endParaRPr b="0" lang="en-IN" sz="2800" spc="-1" strike="noStrike">
              <a:latin typeface="Arial"/>
            </a:endParaRPr>
          </a:p>
          <a:p>
            <a:pPr marL="342720" indent="-338760">
              <a:lnSpc>
                <a:spcPct val="100000"/>
              </a:lnSpc>
              <a:spcAft>
                <a:spcPts val="1412"/>
              </a:spcAft>
              <a:tabLst>
                <a:tab algn="l" pos="0"/>
              </a:tabLst>
            </a:pPr>
            <a:r>
              <a:rPr b="0" lang="en-IN" sz="2800" spc="-1" strike="noStrike">
                <a:solidFill>
                  <a:srgbClr val="000000"/>
                </a:solidFill>
                <a:latin typeface="Arial"/>
                <a:ea typeface="DejaVu Sans"/>
              </a:rPr>
              <a:t>- Preprocessing dataset (imputation and encoders)</a:t>
            </a:r>
            <a:endParaRPr b="0" lang="en-IN" sz="2800" spc="-1" strike="noStrike">
              <a:latin typeface="Arial"/>
            </a:endParaRPr>
          </a:p>
          <a:p>
            <a:pPr marL="342720" indent="-338760">
              <a:lnSpc>
                <a:spcPct val="100000"/>
              </a:lnSpc>
              <a:spcAft>
                <a:spcPts val="1412"/>
              </a:spcAft>
              <a:tabLst>
                <a:tab algn="l" pos="0"/>
              </a:tabLst>
            </a:pPr>
            <a:r>
              <a:rPr b="0" lang="en-IN" sz="2800" spc="-1" strike="noStrike">
                <a:solidFill>
                  <a:srgbClr val="000000"/>
                </a:solidFill>
                <a:latin typeface="Arial"/>
                <a:ea typeface="DejaVu Sans"/>
              </a:rPr>
              <a:t>- Splitting dataset into training and testing</a:t>
            </a:r>
            <a:endParaRPr b="0" lang="en-IN" sz="2800" spc="-1" strike="noStrike">
              <a:latin typeface="Arial"/>
            </a:endParaRPr>
          </a:p>
          <a:p>
            <a:pPr marL="342720" indent="-338760">
              <a:lnSpc>
                <a:spcPct val="100000"/>
              </a:lnSpc>
              <a:spcAft>
                <a:spcPts val="1412"/>
              </a:spcAft>
              <a:tabLst>
                <a:tab algn="l" pos="0"/>
              </a:tabLst>
            </a:pPr>
            <a:r>
              <a:rPr b="0" lang="en-IN" sz="2800" spc="-1" strike="noStrike">
                <a:solidFill>
                  <a:srgbClr val="000000"/>
                </a:solidFill>
                <a:latin typeface="Arial"/>
                <a:ea typeface="DejaVu Sans"/>
              </a:rPr>
              <a:t>- Building model for classification</a:t>
            </a:r>
            <a:endParaRPr b="0" lang="en-IN" sz="2800" spc="-1" strike="noStrike">
              <a:latin typeface="Arial"/>
            </a:endParaRPr>
          </a:p>
          <a:p>
            <a:pPr marL="342720" indent="-338760">
              <a:lnSpc>
                <a:spcPct val="100000"/>
              </a:lnSpc>
              <a:spcAft>
                <a:spcPts val="1412"/>
              </a:spcAft>
              <a:tabLst>
                <a:tab algn="l" pos="0"/>
              </a:tabLst>
            </a:pPr>
            <a:r>
              <a:rPr b="0" lang="en-IN" sz="2800" spc="-1" strike="noStrike">
                <a:solidFill>
                  <a:srgbClr val="000000"/>
                </a:solidFill>
                <a:latin typeface="Arial"/>
                <a:ea typeface="DejaVu Sans"/>
              </a:rPr>
              <a:t>- Model evaluation and accuracy</a:t>
            </a:r>
            <a:endParaRPr b="0" lang="en-IN" sz="2800" spc="-1" strike="noStrike">
              <a:latin typeface="Arial"/>
            </a:endParaRPr>
          </a:p>
          <a:p>
            <a:pPr marL="342720" indent="-338760">
              <a:lnSpc>
                <a:spcPct val="100000"/>
              </a:lnSpc>
              <a:spcAft>
                <a:spcPts val="1412"/>
              </a:spcAft>
              <a:tabLst>
                <a:tab algn="l" pos="0"/>
              </a:tabLst>
            </a:pPr>
            <a:r>
              <a:rPr b="0" lang="en-IN" sz="2800" spc="-1" strike="noStrike">
                <a:solidFill>
                  <a:srgbClr val="000000"/>
                </a:solidFill>
                <a:latin typeface="Arial"/>
                <a:ea typeface="DejaVu Sans"/>
              </a:rPr>
              <a:t>- Comparing built machine learning models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CustomShape 1"/>
          <p:cNvSpPr/>
          <p:nvPr/>
        </p:nvSpPr>
        <p:spPr>
          <a:xfrm>
            <a:off x="502920" y="565200"/>
            <a:ext cx="9066960" cy="94212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4000" spc="-1" strike="noStrike">
                <a:solidFill>
                  <a:srgbClr val="c7243a"/>
                </a:solidFill>
                <a:latin typeface="Arial"/>
                <a:ea typeface="DejaVu Sans"/>
              </a:rPr>
              <a:t>Conclusion</a:t>
            </a:r>
            <a:endParaRPr b="0" lang="en-IN" sz="4000" spc="-1" strike="noStrike">
              <a:latin typeface="Arial"/>
            </a:endParaRPr>
          </a:p>
        </p:txBody>
      </p:sp>
      <p:sp>
        <p:nvSpPr>
          <p:cNvPr id="119" name="CustomShape 2"/>
          <p:cNvSpPr/>
          <p:nvPr/>
        </p:nvSpPr>
        <p:spPr>
          <a:xfrm>
            <a:off x="502920" y="1655640"/>
            <a:ext cx="9066960" cy="2955240"/>
          </a:xfrm>
          <a:prstGeom prst="rect">
            <a:avLst/>
          </a:prstGeom>
          <a:noFill/>
          <a:ln>
            <a:noFill/>
          </a:ln>
        </p:spPr>
        <p:style>
          <a:lnRef idx="0"/>
          <a:fillRef idx="0"/>
          <a:effectRef idx="0"/>
          <a:fontRef idx="minor"/>
        </p:style>
        <p:txBody>
          <a:bodyPr lIns="0" rIns="0" tIns="28440" bIns="0">
            <a:normAutofit/>
          </a:bodyPr>
          <a:p>
            <a:pPr marL="342720" indent="-338760">
              <a:lnSpc>
                <a:spcPct val="100000"/>
              </a:lnSpc>
              <a:spcAft>
                <a:spcPts val="1412"/>
              </a:spcAft>
              <a:tabLst>
                <a:tab algn="l" pos="0"/>
              </a:tabLst>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In this project, machine learning was used to predict loan acceptance. The prediction method begins with data pre-processing, filling the missing values, experimental data analysis. After evaluating model on test dataset, each of these algorithms obtained a precision rate between 75% and 85%. We will next build a Neural Network model for this project as a future work.</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431280" y="636480"/>
            <a:ext cx="9066960" cy="80100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4000" spc="-1" strike="noStrike">
                <a:solidFill>
                  <a:srgbClr val="c7243a"/>
                </a:solidFill>
                <a:latin typeface="Arial"/>
                <a:ea typeface="DejaVu Sans"/>
              </a:rPr>
              <a:t>References</a:t>
            </a:r>
            <a:endParaRPr b="0" lang="en-IN" sz="4000" spc="-1" strike="noStrike">
              <a:latin typeface="Arial"/>
            </a:endParaRPr>
          </a:p>
        </p:txBody>
      </p:sp>
      <p:sp>
        <p:nvSpPr>
          <p:cNvPr id="121" name="CustomShape 2"/>
          <p:cNvSpPr/>
          <p:nvPr/>
        </p:nvSpPr>
        <p:spPr>
          <a:xfrm>
            <a:off x="502920" y="1584360"/>
            <a:ext cx="9066960" cy="3026520"/>
          </a:xfrm>
          <a:prstGeom prst="rect">
            <a:avLst/>
          </a:prstGeom>
          <a:noFill/>
          <a:ln>
            <a:noFill/>
          </a:ln>
        </p:spPr>
        <p:style>
          <a:lnRef idx="0"/>
          <a:fillRef idx="0"/>
          <a:effectRef idx="0"/>
          <a:fontRef idx="minor"/>
        </p:style>
        <p:txBody>
          <a:bodyPr lIns="0" rIns="0" tIns="28440" bIns="0">
            <a:normAutofit/>
          </a:bodyPr>
          <a:p>
            <a:pPr marL="342720" indent="-338760">
              <a:lnSpc>
                <a:spcPct val="100000"/>
              </a:lnSpc>
              <a:spcAft>
                <a:spcPts val="1412"/>
              </a:spcAft>
              <a:tabLst>
                <a:tab algn="l" pos="0"/>
              </a:tabLst>
            </a:pPr>
            <a:r>
              <a:rPr b="0" lang="en-IN" sz="1050" spc="-1" strike="noStrike" u="sng">
                <a:solidFill>
                  <a:srgbClr val="0000ff"/>
                </a:solidFill>
                <a:uFillTx/>
                <a:latin typeface="Arial"/>
                <a:ea typeface="DejaVu Sans"/>
                <a:hlinkClick r:id="rId1"/>
              </a:rPr>
              <a:t>https://www.semanticscholar.org/paper/Loan-Prediction-by-using-Machine-Learning-Models-Supriya-Pavani/54646ad5279f94bb717dd57263da4cf360a9a8c8#paper-header</a:t>
            </a:r>
            <a:endParaRPr b="0" lang="en-IN" sz="1050" spc="-1" strike="noStrike">
              <a:latin typeface="Arial"/>
            </a:endParaRPr>
          </a:p>
          <a:p>
            <a:pPr marL="342720" indent="-338760">
              <a:lnSpc>
                <a:spcPct val="100000"/>
              </a:lnSpc>
              <a:spcAft>
                <a:spcPts val="1412"/>
              </a:spcAft>
              <a:tabLst>
                <a:tab algn="l" pos="0"/>
              </a:tabLst>
            </a:pPr>
            <a:r>
              <a:rPr b="0" lang="en-IN" sz="1050" spc="-1" strike="noStrike" u="sng">
                <a:solidFill>
                  <a:srgbClr val="0000ff"/>
                </a:solidFill>
                <a:uFillTx/>
                <a:latin typeface="Arial"/>
                <a:ea typeface="DejaVu Sans"/>
                <a:hlinkClick r:id="rId2"/>
              </a:rPr>
              <a:t>https://ieeexplore.ieee.org/document/9155614</a:t>
            </a:r>
            <a:endParaRPr b="0" lang="en-IN" sz="1050" spc="-1" strike="noStrike">
              <a:latin typeface="Arial"/>
            </a:endParaRPr>
          </a:p>
          <a:p>
            <a:pPr marL="342720" indent="-338760">
              <a:lnSpc>
                <a:spcPct val="100000"/>
              </a:lnSpc>
              <a:spcAft>
                <a:spcPts val="1412"/>
              </a:spcAft>
              <a:tabLst>
                <a:tab algn="l" pos="0"/>
              </a:tabLst>
            </a:pPr>
            <a:r>
              <a:rPr b="0" lang="en-IN" sz="1050" spc="-1" strike="noStrike" u="sng">
                <a:solidFill>
                  <a:srgbClr val="0000ff"/>
                </a:solidFill>
                <a:uFillTx/>
                <a:latin typeface="Arial"/>
                <a:ea typeface="DejaVu Sans"/>
                <a:hlinkClick r:id="rId3"/>
              </a:rPr>
              <a:t>https://www.ijert.org/predict-loan-approval-in-banking-system-machine-learning-approach-for-cooperative-banks-loan-approval</a:t>
            </a:r>
            <a:endParaRPr b="0" lang="en-IN" sz="1050" spc="-1" strike="noStrike">
              <a:latin typeface="Arial"/>
            </a:endParaRPr>
          </a:p>
          <a:p>
            <a:pPr marL="342720" indent="-338760">
              <a:lnSpc>
                <a:spcPct val="100000"/>
              </a:lnSpc>
              <a:spcAft>
                <a:spcPts val="1412"/>
              </a:spcAft>
              <a:tabLst>
                <a:tab algn="l" pos="0"/>
              </a:tabLst>
            </a:pPr>
            <a:r>
              <a:rPr b="0" lang="en-IN" sz="1050" spc="-1" strike="noStrike" u="sng">
                <a:solidFill>
                  <a:srgbClr val="0000ff"/>
                </a:solidFill>
                <a:uFillTx/>
                <a:latin typeface="Arial"/>
                <a:ea typeface="DejaVu Sans"/>
                <a:hlinkClick r:id="rId4"/>
              </a:rPr>
              <a:t>https://ijirt.org/master/publishedpaper/IJIRT151769_PAPER.pdf</a:t>
            </a:r>
            <a:endParaRPr b="0" lang="en-IN" sz="1050" spc="-1" strike="noStrike">
              <a:latin typeface="Arial"/>
            </a:endParaRPr>
          </a:p>
          <a:p>
            <a:pPr marL="342720" indent="-338760">
              <a:lnSpc>
                <a:spcPct val="100000"/>
              </a:lnSpc>
              <a:spcAft>
                <a:spcPts val="1412"/>
              </a:spcAft>
              <a:tabLst>
                <a:tab algn="l" pos="0"/>
              </a:tabLst>
            </a:pPr>
            <a:endParaRPr b="0" lang="en-IN" sz="1050" spc="-1" strike="noStrike">
              <a:latin typeface="Arial"/>
            </a:endParaRPr>
          </a:p>
          <a:p>
            <a:pPr marL="342720" indent="-338760">
              <a:lnSpc>
                <a:spcPct val="100000"/>
              </a:lnSpc>
              <a:spcAft>
                <a:spcPts val="1412"/>
              </a:spcAft>
              <a:tabLst>
                <a:tab algn="l" pos="0"/>
              </a:tabLst>
            </a:pPr>
            <a:endParaRPr b="0" lang="en-IN" sz="1050" spc="-1" strike="noStrike">
              <a:latin typeface="Arial"/>
            </a:endParaRPr>
          </a:p>
          <a:p>
            <a:pPr marL="342720" indent="-338760">
              <a:lnSpc>
                <a:spcPct val="100000"/>
              </a:lnSpc>
              <a:spcAft>
                <a:spcPts val="1412"/>
              </a:spcAft>
              <a:tabLst>
                <a:tab algn="l" pos="0"/>
              </a:tabLs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502920" y="1663200"/>
            <a:ext cx="9068400" cy="1248480"/>
          </a:xfrm>
          <a:prstGeom prst="rect">
            <a:avLst/>
          </a:prstGeom>
          <a:noFill/>
          <a:ln>
            <a:noFill/>
          </a:ln>
        </p:spPr>
        <p:style>
          <a:lnRef idx="0"/>
          <a:fillRef idx="0"/>
          <a:effectRef idx="0"/>
          <a:fontRef idx="minor"/>
        </p:style>
        <p:txBody>
          <a:bodyPr lIns="0" rIns="0" tIns="39240" bIns="0" anchor="ctr">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br/>
            <a:r>
              <a:rPr b="0" lang="en-IN" sz="4400" spc="-1" strike="noStrike">
                <a:solidFill>
                  <a:srgbClr val="c7243a"/>
                </a:solidFill>
                <a:latin typeface="Arial"/>
                <a:ea typeface="DejaVu Sans"/>
              </a:rPr>
              <a:t>Loan Approval Prediction </a:t>
            </a:r>
            <a:endParaRPr b="0" lang="en-IN" sz="4400" spc="-1" strike="noStrike">
              <a:latin typeface="Arial"/>
            </a:endParaRPr>
          </a:p>
        </p:txBody>
      </p:sp>
      <p:sp>
        <p:nvSpPr>
          <p:cNvPr id="86" name="CustomShape 2"/>
          <p:cNvSpPr/>
          <p:nvPr/>
        </p:nvSpPr>
        <p:spPr>
          <a:xfrm>
            <a:off x="502920" y="1007640"/>
            <a:ext cx="9068400" cy="10771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431280" y="636480"/>
            <a:ext cx="9066960" cy="80100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4000" spc="-1" strike="noStrike">
                <a:solidFill>
                  <a:srgbClr val="c7243a"/>
                </a:solidFill>
                <a:latin typeface="Arial"/>
                <a:ea typeface="DejaVu Sans"/>
              </a:rPr>
              <a:t>GitHub Link</a:t>
            </a:r>
            <a:endParaRPr b="0" lang="en-IN" sz="4000" spc="-1" strike="noStrike">
              <a:latin typeface="Arial"/>
            </a:endParaRPr>
          </a:p>
        </p:txBody>
      </p:sp>
      <p:sp>
        <p:nvSpPr>
          <p:cNvPr id="123" name="CustomShape 2"/>
          <p:cNvSpPr/>
          <p:nvPr/>
        </p:nvSpPr>
        <p:spPr>
          <a:xfrm>
            <a:off x="502920" y="1584360"/>
            <a:ext cx="9066960" cy="3026520"/>
          </a:xfrm>
          <a:prstGeom prst="rect">
            <a:avLst/>
          </a:prstGeom>
          <a:noFill/>
          <a:ln>
            <a:noFill/>
          </a:ln>
        </p:spPr>
        <p:style>
          <a:lnRef idx="0"/>
          <a:fillRef idx="0"/>
          <a:effectRef idx="0"/>
          <a:fontRef idx="minor"/>
        </p:style>
        <p:txBody>
          <a:bodyPr lIns="0" rIns="0" tIns="28440" bIns="0">
            <a:normAutofit/>
          </a:bodyPr>
          <a:p>
            <a:pPr marL="342720" indent="-338760">
              <a:lnSpc>
                <a:spcPct val="100000"/>
              </a:lnSpc>
              <a:spcAft>
                <a:spcPts val="1412"/>
              </a:spcAft>
              <a:tabLst>
                <a:tab algn="l" pos="0"/>
              </a:tabLst>
            </a:pPr>
            <a:r>
              <a:rPr b="0" lang="en-IN" sz="1050" spc="-1" strike="noStrike" u="sng">
                <a:solidFill>
                  <a:srgbClr val="0000ff"/>
                </a:solidFill>
                <a:uFillTx/>
                <a:latin typeface="Arial"/>
                <a:ea typeface="DejaVu Sans"/>
                <a:hlinkClick r:id="rId1"/>
              </a:rPr>
              <a:t>https://github.com/Niranjan1112/FDA-Project</a:t>
            </a:r>
            <a:endParaRPr b="0" lang="en-IN" sz="1050" spc="-1" strike="noStrike">
              <a:latin typeface="Arial"/>
            </a:endParaRPr>
          </a:p>
          <a:p>
            <a:pPr marL="342720" indent="-338760">
              <a:lnSpc>
                <a:spcPct val="100000"/>
              </a:lnSpc>
              <a:spcAft>
                <a:spcPts val="1412"/>
              </a:spcAft>
              <a:tabLst>
                <a:tab algn="l" pos="0"/>
              </a:tabLs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435960" y="2005920"/>
            <a:ext cx="9066960" cy="80100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8985240"/>
                <a:tab algn="l" pos="9434160"/>
                <a:tab algn="l" pos="9883440"/>
                <a:tab algn="l" pos="10332720"/>
                <a:tab algn="l" pos="10782000"/>
              </a:tabLst>
            </a:pPr>
            <a:r>
              <a:rPr b="0" lang="en-IN" sz="4000" spc="-1" strike="noStrike">
                <a:solidFill>
                  <a:srgbClr val="c7243a"/>
                </a:solidFill>
                <a:latin typeface="Arial"/>
                <a:ea typeface="DejaVu Sans"/>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87" name="Table 1"/>
          <p:cNvGraphicFramePr/>
          <p:nvPr/>
        </p:nvGraphicFramePr>
        <p:xfrm>
          <a:off x="2027520" y="426240"/>
          <a:ext cx="5615280" cy="4774320"/>
        </p:xfrm>
        <a:graphic>
          <a:graphicData uri="http://schemas.openxmlformats.org/drawingml/2006/table">
            <a:tbl>
              <a:tblPr/>
              <a:tblGrid>
                <a:gridCol w="1871640"/>
                <a:gridCol w="1871640"/>
                <a:gridCol w="1872360"/>
              </a:tblGrid>
              <a:tr h="605880">
                <a:tc>
                  <a:txBody>
                    <a:bodyPr lIns="90000" rIns="90000" tIns="46800" bIns="46800">
                      <a:noAutofit/>
                    </a:bodyPr>
                    <a:p>
                      <a:pPr algn="ctr"/>
                      <a:r>
                        <a:rPr b="0" lang="en-IN" sz="1800" spc="-1" strike="noStrike">
                          <a:latin typeface="Arial"/>
                        </a:rPr>
                        <a:t>S.No</a:t>
                      </a:r>
                      <a:endParaRPr b="0" lang="en-IN" sz="1800" spc="-1" strike="noStrike">
                        <a:latin typeface="Arial"/>
                      </a:endParaRPr>
                    </a:p>
                    <a:p>
                      <a:pPr algn="ct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Topic</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Answers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18360">
                <a:tc>
                  <a:txBody>
                    <a:bodyPr lIns="90000" rIns="90000" tIns="46800" bIns="46800">
                      <a:noAutofit/>
                    </a:bodyPr>
                    <a:p>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Claims made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Build a Neural </a:t>
                      </a:r>
                      <a:r>
                        <a:rPr b="0" lang="en-IN" sz="1800" spc="-1" strike="noStrike">
                          <a:latin typeface="Arial"/>
                        </a:rPr>
                        <a:t>Network model</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5880">
                <a:tc>
                  <a:txBody>
                    <a:bodyPr lIns="90000" rIns="90000" tIns="46800" bIns="46800">
                      <a:noAutofit/>
                    </a:bodyPr>
                    <a:p>
                      <a:r>
                        <a:rPr b="0" lang="en-IN" sz="1800" spc="-1" strike="noStrike">
                          <a:latin typeface="Arial"/>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1800" spc="-1" strike="noStrike">
                          <a:latin typeface="Arial"/>
                        </a:rPr>
                        <a:t>Percentage of </a:t>
                      </a:r>
                      <a:r>
                        <a:rPr b="0" lang="en-IN" sz="1800" spc="-1" strike="noStrike">
                          <a:latin typeface="Arial"/>
                        </a:rPr>
                        <a:t>completion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1800" spc="-1" strike="noStrike">
                          <a:latin typeface="Arial"/>
                        </a:rPr>
                        <a:t>100% project completed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08120">
                <a:tc>
                  <a:txBody>
                    <a:bodyPr lIns="90000" rIns="90000" tIns="46800" bIns="46800">
                      <a:noAutofit/>
                    </a:bodyPr>
                    <a:p>
                      <a:r>
                        <a:rPr b="0" lang="en-IN" sz="1800" spc="-1" strike="noStrike">
                          <a:latin typeface="Arial"/>
                        </a:rPr>
                        <a:t>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600" spc="-1" strike="noStrike">
                          <a:latin typeface="Arial"/>
                        </a:rPr>
                        <a:t>Contribution of team members</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Single member in team (100%)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117800">
                <a:tc>
                  <a:txBody>
                    <a:bodyPr lIns="90000" rIns="90000" tIns="46800" bIns="46800">
                      <a:noAutofit/>
                    </a:bodyPr>
                    <a:p>
                      <a:r>
                        <a:rPr b="0" lang="en-IN" sz="1800" spc="-1" strike="noStrike">
                          <a:latin typeface="Arial"/>
                        </a:rPr>
                        <a:t>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1800" spc="-1" strike="noStrike">
                          <a:latin typeface="Arial"/>
                        </a:rPr>
                        <a:t>GitHub link</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1800" spc="-1" strike="noStrike">
                          <a:latin typeface="Arial"/>
                        </a:rPr>
                        <a:t>https://github.com/Niranjan1112/FDA-Project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18280">
                <a:tc>
                  <a:txBody>
                    <a:bodyPr lIns="90000" rIns="90000" tIns="46800" bIns="46800">
                      <a:noAutofit/>
                    </a:bodyPr>
                    <a:p>
                      <a:r>
                        <a:rPr b="0" lang="en-IN" sz="1800" spc="-1" strike="noStrike">
                          <a:latin typeface="Arial"/>
                        </a:rPr>
                        <a:t>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600" spc="-1" strike="noStrike">
                          <a:latin typeface="Arial"/>
                        </a:rPr>
                        <a:t>Wheather ppt and report uploaded in LMS</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yes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502920" y="502920"/>
            <a:ext cx="9068400" cy="799200"/>
          </a:xfrm>
          <a:prstGeom prst="rect">
            <a:avLst/>
          </a:prstGeom>
          <a:noFill/>
          <a:ln>
            <a:noFill/>
          </a:ln>
        </p:spPr>
        <p:style>
          <a:lnRef idx="0"/>
          <a:fillRef idx="0"/>
          <a:effectRef idx="0"/>
          <a:fontRef idx="minor"/>
        </p:style>
        <p:txBody>
          <a:bodyPr lIns="0" rIns="0" tIns="35640" bIns="0" anchor="ctr">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4000" spc="-1" strike="noStrike">
                <a:solidFill>
                  <a:srgbClr val="c7243a"/>
                </a:solidFill>
                <a:latin typeface="Arial"/>
                <a:ea typeface="DejaVu Sans"/>
              </a:rPr>
              <a:t>Abstra</a:t>
            </a:r>
            <a:r>
              <a:rPr b="0" lang="en-IN" sz="4000" spc="-1" strike="noStrike">
                <a:solidFill>
                  <a:srgbClr val="c7243a"/>
                </a:solidFill>
                <a:latin typeface="Arial"/>
                <a:ea typeface="DejaVu Sans"/>
              </a:rPr>
              <a:t>ct</a:t>
            </a:r>
            <a:endParaRPr b="0" lang="en-IN" sz="4000" spc="-1" strike="noStrike">
              <a:latin typeface="Arial"/>
            </a:endParaRPr>
          </a:p>
        </p:txBody>
      </p:sp>
      <p:sp>
        <p:nvSpPr>
          <p:cNvPr id="89" name="CustomShape 2"/>
          <p:cNvSpPr/>
          <p:nvPr/>
        </p:nvSpPr>
        <p:spPr>
          <a:xfrm>
            <a:off x="502920" y="1299240"/>
            <a:ext cx="9068400" cy="3740760"/>
          </a:xfrm>
          <a:prstGeom prst="rect">
            <a:avLst/>
          </a:prstGeom>
          <a:noFill/>
          <a:ln>
            <a:noFill/>
          </a:ln>
        </p:spPr>
        <p:style>
          <a:lnRef idx="0"/>
          <a:fillRef idx="0"/>
          <a:effectRef idx="0"/>
          <a:fontRef idx="minor"/>
        </p:style>
        <p:txBody>
          <a:bodyPr lIns="0" rIns="0" tIns="28440" bIns="0">
            <a:normAutofit/>
          </a:bodyPr>
          <a:p>
            <a:pPr marL="431280" indent="-319680">
              <a:lnSpc>
                <a:spcPct val="93000"/>
              </a:lnSpc>
              <a:spcAft>
                <a:spcPts val="1412"/>
              </a:spcAft>
              <a:tabLst>
                <a:tab algn="l" pos="0"/>
              </a:tabLst>
            </a:pPr>
            <a:r>
              <a:rPr b="0" lang="en-IN" sz="1500" spc="-1" strike="noStrike">
                <a:solidFill>
                  <a:srgbClr val="000000"/>
                </a:solidFill>
                <a:latin typeface="Arial"/>
                <a:ea typeface="DejaVu Sans"/>
              </a:rPr>
              <a:t>Account firms and </a:t>
            </a:r>
            <a:r>
              <a:rPr b="0" lang="en-IN" sz="1500" spc="-1" strike="noStrike">
                <a:solidFill>
                  <a:srgbClr val="000000"/>
                </a:solidFill>
                <a:latin typeface="Arial"/>
                <a:ea typeface="DejaVu Sans"/>
              </a:rPr>
              <a:t>banks need to </a:t>
            </a:r>
            <a:r>
              <a:rPr b="0" lang="en-IN" sz="1500" spc="-1" strike="noStrike">
                <a:solidFill>
                  <a:srgbClr val="000000"/>
                </a:solidFill>
                <a:latin typeface="Arial"/>
                <a:ea typeface="DejaVu Sans"/>
              </a:rPr>
              <a:t>automatize the </a:t>
            </a:r>
            <a:r>
              <a:rPr b="0" lang="en-IN" sz="1500" spc="-1" strike="noStrike">
                <a:solidFill>
                  <a:srgbClr val="000000"/>
                </a:solidFill>
                <a:latin typeface="Arial"/>
                <a:ea typeface="DejaVu Sans"/>
              </a:rPr>
              <a:t>credit </a:t>
            </a:r>
            <a:r>
              <a:rPr b="0" lang="en-IN" sz="1500" spc="-1" strike="noStrike">
                <a:solidFill>
                  <a:srgbClr val="000000"/>
                </a:solidFill>
                <a:latin typeface="Arial"/>
                <a:ea typeface="DejaVu Sans"/>
              </a:rPr>
              <a:t>qualification </a:t>
            </a:r>
            <a:r>
              <a:rPr b="0" lang="en-IN" sz="1500" spc="-1" strike="noStrike">
                <a:solidFill>
                  <a:srgbClr val="000000"/>
                </a:solidFill>
                <a:latin typeface="Arial"/>
                <a:ea typeface="DejaVu Sans"/>
              </a:rPr>
              <a:t>activity </a:t>
            </a:r>
            <a:r>
              <a:rPr b="0" lang="en-IN" sz="1500" spc="-1" strike="noStrike">
                <a:solidFill>
                  <a:srgbClr val="000000"/>
                </a:solidFill>
                <a:latin typeface="Arial"/>
                <a:ea typeface="DejaVu Sans"/>
              </a:rPr>
              <a:t>(continuously) </a:t>
            </a:r>
            <a:r>
              <a:rPr b="0" lang="en-IN" sz="1500" spc="-1" strike="noStrike">
                <a:solidFill>
                  <a:srgbClr val="000000"/>
                </a:solidFill>
                <a:latin typeface="Arial"/>
                <a:ea typeface="DejaVu Sans"/>
              </a:rPr>
              <a:t>essentially </a:t>
            </a:r>
            <a:r>
              <a:rPr b="0" lang="en-IN" sz="1500" spc="-1" strike="noStrike">
                <a:solidFill>
                  <a:srgbClr val="000000"/>
                </a:solidFill>
                <a:latin typeface="Arial"/>
                <a:ea typeface="DejaVu Sans"/>
              </a:rPr>
              <a:t>dependent on </a:t>
            </a:r>
            <a:r>
              <a:rPr b="0" lang="en-IN" sz="1500" spc="-1" strike="noStrike">
                <a:solidFill>
                  <a:srgbClr val="000000"/>
                </a:solidFill>
                <a:latin typeface="Arial"/>
                <a:ea typeface="DejaVu Sans"/>
              </a:rPr>
              <a:t>data given by </a:t>
            </a:r>
            <a:r>
              <a:rPr b="0" lang="en-IN" sz="1500" spc="-1" strike="noStrike">
                <a:solidFill>
                  <a:srgbClr val="000000"/>
                </a:solidFill>
                <a:latin typeface="Arial"/>
                <a:ea typeface="DejaVu Sans"/>
              </a:rPr>
              <a:t>customers </a:t>
            </a:r>
            <a:r>
              <a:rPr b="0" lang="en-IN" sz="1500" spc="-1" strike="noStrike">
                <a:solidFill>
                  <a:srgbClr val="000000"/>
                </a:solidFill>
                <a:latin typeface="Arial"/>
                <a:ea typeface="DejaVu Sans"/>
              </a:rPr>
              <a:t>when rounding </a:t>
            </a:r>
            <a:r>
              <a:rPr b="0" lang="en-IN" sz="1500" spc="-1" strike="noStrike">
                <a:solidFill>
                  <a:srgbClr val="000000"/>
                </a:solidFill>
                <a:latin typeface="Arial"/>
                <a:ea typeface="DejaVu Sans"/>
              </a:rPr>
              <a:t>out an online </a:t>
            </a:r>
            <a:r>
              <a:rPr b="0" lang="en-IN" sz="1500" spc="-1" strike="noStrike">
                <a:solidFill>
                  <a:srgbClr val="000000"/>
                </a:solidFill>
                <a:latin typeface="Arial"/>
                <a:ea typeface="DejaVu Sans"/>
              </a:rPr>
              <a:t>structure. The </a:t>
            </a:r>
            <a:r>
              <a:rPr b="0" lang="en-IN" sz="1500" spc="-1" strike="noStrike">
                <a:solidFill>
                  <a:srgbClr val="000000"/>
                </a:solidFill>
                <a:latin typeface="Arial"/>
                <a:ea typeface="DejaVu Sans"/>
              </a:rPr>
              <a:t>attributes </a:t>
            </a:r>
            <a:r>
              <a:rPr b="0" lang="en-IN" sz="1500" spc="-1" strike="noStrike">
                <a:solidFill>
                  <a:srgbClr val="000000"/>
                </a:solidFill>
                <a:latin typeface="Arial"/>
                <a:ea typeface="DejaVu Sans"/>
              </a:rPr>
              <a:t>include Sex, </a:t>
            </a:r>
            <a:r>
              <a:rPr b="0" lang="en-IN" sz="1500" spc="-1" strike="noStrike">
                <a:solidFill>
                  <a:srgbClr val="000000"/>
                </a:solidFill>
                <a:latin typeface="Arial"/>
                <a:ea typeface="DejaVu Sans"/>
              </a:rPr>
              <a:t>Marital Status, </a:t>
            </a:r>
            <a:r>
              <a:rPr b="0" lang="en-IN" sz="1500" spc="-1" strike="noStrike">
                <a:solidFill>
                  <a:srgbClr val="000000"/>
                </a:solidFill>
                <a:latin typeface="Arial"/>
                <a:ea typeface="DejaVu Sans"/>
              </a:rPr>
              <a:t>Education, </a:t>
            </a:r>
            <a:r>
              <a:rPr b="0" lang="en-IN" sz="1500" spc="-1" strike="noStrike">
                <a:solidFill>
                  <a:srgbClr val="000000"/>
                </a:solidFill>
                <a:latin typeface="Arial"/>
                <a:ea typeface="DejaVu Sans"/>
              </a:rPr>
              <a:t>Number of </a:t>
            </a:r>
            <a:r>
              <a:rPr b="0" lang="en-IN" sz="1500" spc="-1" strike="noStrike">
                <a:solidFill>
                  <a:srgbClr val="000000"/>
                </a:solidFill>
                <a:latin typeface="Arial"/>
                <a:ea typeface="DejaVu Sans"/>
              </a:rPr>
              <a:t>Dependents, </a:t>
            </a:r>
            <a:r>
              <a:rPr b="0" lang="en-IN" sz="1500" spc="-1" strike="noStrike">
                <a:solidFill>
                  <a:srgbClr val="000000"/>
                </a:solidFill>
                <a:latin typeface="Arial"/>
                <a:ea typeface="DejaVu Sans"/>
              </a:rPr>
              <a:t>Salary, Loan </a:t>
            </a:r>
            <a:r>
              <a:rPr b="0" lang="en-IN" sz="1500" spc="-1" strike="noStrike">
                <a:solidFill>
                  <a:srgbClr val="000000"/>
                </a:solidFill>
                <a:latin typeface="Arial"/>
                <a:ea typeface="DejaVu Sans"/>
              </a:rPr>
              <a:t>Amount, </a:t>
            </a:r>
            <a:r>
              <a:rPr b="0" lang="en-IN" sz="1500" spc="-1" strike="noStrike">
                <a:solidFill>
                  <a:srgbClr val="000000"/>
                </a:solidFill>
                <a:latin typeface="Arial"/>
                <a:ea typeface="DejaVu Sans"/>
              </a:rPr>
              <a:t>Credit History, </a:t>
            </a:r>
            <a:r>
              <a:rPr b="0" lang="en-IN" sz="1500" spc="-1" strike="noStrike">
                <a:solidFill>
                  <a:srgbClr val="000000"/>
                </a:solidFill>
                <a:latin typeface="Arial"/>
                <a:ea typeface="DejaVu Sans"/>
              </a:rPr>
              <a:t>and different </a:t>
            </a:r>
            <a:r>
              <a:rPr b="0" lang="en-IN" sz="1500" spc="-1" strike="noStrike">
                <a:solidFill>
                  <a:srgbClr val="000000"/>
                </a:solidFill>
                <a:latin typeface="Arial"/>
                <a:ea typeface="DejaVu Sans"/>
              </a:rPr>
              <a:t>subtleties are </a:t>
            </a:r>
            <a:r>
              <a:rPr b="0" lang="en-IN" sz="1500" spc="-1" strike="noStrike">
                <a:solidFill>
                  <a:srgbClr val="000000"/>
                </a:solidFill>
                <a:latin typeface="Arial"/>
                <a:ea typeface="DejaVu Sans"/>
              </a:rPr>
              <a:t>incorporated.T</a:t>
            </a:r>
            <a:r>
              <a:rPr b="0" lang="en-IN" sz="1500" spc="-1" strike="noStrike">
                <a:solidFill>
                  <a:srgbClr val="000000"/>
                </a:solidFill>
                <a:latin typeface="Arial"/>
                <a:ea typeface="DejaVu Sans"/>
              </a:rPr>
              <a:t>o digitize this </a:t>
            </a:r>
            <a:r>
              <a:rPr b="0" lang="en-IN" sz="1500" spc="-1" strike="noStrike">
                <a:solidFill>
                  <a:srgbClr val="000000"/>
                </a:solidFill>
                <a:latin typeface="Arial"/>
                <a:ea typeface="DejaVu Sans"/>
              </a:rPr>
              <a:t>interaction, </a:t>
            </a:r>
            <a:r>
              <a:rPr b="0" lang="en-IN" sz="1500" spc="-1" strike="noStrike">
                <a:solidFill>
                  <a:srgbClr val="000000"/>
                </a:solidFill>
                <a:latin typeface="Arial"/>
                <a:ea typeface="DejaVu Sans"/>
              </a:rPr>
              <a:t>they made an </a:t>
            </a:r>
            <a:r>
              <a:rPr b="0" lang="en-IN" sz="1500" spc="-1" strike="noStrike">
                <a:solidFill>
                  <a:srgbClr val="000000"/>
                </a:solidFill>
                <a:latin typeface="Arial"/>
                <a:ea typeface="DejaVu Sans"/>
              </a:rPr>
              <a:t>issue to group </a:t>
            </a:r>
            <a:r>
              <a:rPr b="0" lang="en-IN" sz="1500" spc="-1" strike="noStrike">
                <a:solidFill>
                  <a:srgbClr val="000000"/>
                </a:solidFill>
                <a:latin typeface="Arial"/>
                <a:ea typeface="DejaVu Sans"/>
              </a:rPr>
              <a:t>the client </a:t>
            </a:r>
            <a:r>
              <a:rPr b="0" lang="en-IN" sz="1500" spc="-1" strike="noStrike">
                <a:solidFill>
                  <a:srgbClr val="000000"/>
                </a:solidFill>
                <a:latin typeface="Arial"/>
                <a:ea typeface="DejaVu Sans"/>
              </a:rPr>
              <a:t>sections that </a:t>
            </a:r>
            <a:r>
              <a:rPr b="0" lang="en-IN" sz="1500" spc="-1" strike="noStrike">
                <a:solidFill>
                  <a:srgbClr val="000000"/>
                </a:solidFill>
                <a:latin typeface="Arial"/>
                <a:ea typeface="DejaVu Sans"/>
              </a:rPr>
              <a:t>can apply for a </a:t>
            </a:r>
            <a:r>
              <a:rPr b="0" lang="en-IN" sz="1500" spc="-1" strike="noStrike">
                <a:solidFill>
                  <a:srgbClr val="000000"/>
                </a:solidFill>
                <a:latin typeface="Arial"/>
                <a:ea typeface="DejaVu Sans"/>
              </a:rPr>
              <a:t>credit sum, </a:t>
            </a:r>
            <a:r>
              <a:rPr b="0" lang="en-IN" sz="1500" spc="-1" strike="noStrike">
                <a:solidFill>
                  <a:srgbClr val="000000"/>
                </a:solidFill>
                <a:latin typeface="Arial"/>
                <a:ea typeface="DejaVu Sans"/>
              </a:rPr>
              <a:t>permitting </a:t>
            </a:r>
            <a:r>
              <a:rPr b="0" lang="en-IN" sz="1500" spc="-1" strike="noStrike">
                <a:solidFill>
                  <a:srgbClr val="000000"/>
                </a:solidFill>
                <a:latin typeface="Arial"/>
                <a:ea typeface="DejaVu Sans"/>
              </a:rPr>
              <a:t>them to focus </a:t>
            </a:r>
            <a:r>
              <a:rPr b="0" lang="en-IN" sz="1500" spc="-1" strike="noStrike">
                <a:solidFill>
                  <a:srgbClr val="000000"/>
                </a:solidFill>
                <a:latin typeface="Arial"/>
                <a:ea typeface="DejaVu Sans"/>
              </a:rPr>
              <a:t>on these </a:t>
            </a:r>
            <a:r>
              <a:rPr b="0" lang="en-IN" sz="1500" spc="-1" strike="noStrike">
                <a:solidFill>
                  <a:srgbClr val="000000"/>
                </a:solidFill>
                <a:latin typeface="Arial"/>
                <a:ea typeface="DejaVu Sans"/>
              </a:rPr>
              <a:t>clients </a:t>
            </a:r>
            <a:r>
              <a:rPr b="0" lang="en-IN" sz="1500" spc="-1" strike="noStrike">
                <a:solidFill>
                  <a:srgbClr val="000000"/>
                </a:solidFill>
                <a:latin typeface="Arial"/>
                <a:ea typeface="DejaVu Sans"/>
              </a:rPr>
              <a:t>explicitly. They </a:t>
            </a:r>
            <a:r>
              <a:rPr b="0" lang="en-IN" sz="1500" spc="-1" strike="noStrike">
                <a:solidFill>
                  <a:srgbClr val="000000"/>
                </a:solidFill>
                <a:latin typeface="Arial"/>
                <a:ea typeface="DejaVu Sans"/>
              </a:rPr>
              <a:t>have </a:t>
            </a:r>
            <a:r>
              <a:rPr b="0" lang="en-IN" sz="1500" spc="-1" strike="noStrike">
                <a:solidFill>
                  <a:srgbClr val="000000"/>
                </a:solidFill>
                <a:latin typeface="Arial"/>
                <a:ea typeface="DejaVu Sans"/>
              </a:rPr>
              <a:t>introduced a </a:t>
            </a:r>
            <a:r>
              <a:rPr b="0" lang="en-IN" sz="1500" spc="-1" strike="noStrike">
                <a:solidFill>
                  <a:srgbClr val="000000"/>
                </a:solidFill>
                <a:latin typeface="Arial"/>
                <a:ea typeface="DejaVu Sans"/>
              </a:rPr>
              <a:t>fractional </a:t>
            </a:r>
            <a:r>
              <a:rPr b="0" lang="en-IN" sz="1500" spc="-1" strike="noStrike">
                <a:solidFill>
                  <a:srgbClr val="000000"/>
                </a:solidFill>
                <a:latin typeface="Arial"/>
                <a:ea typeface="DejaVu Sans"/>
              </a:rPr>
              <a:t>informational </a:t>
            </a:r>
            <a:r>
              <a:rPr b="0" lang="en-IN" sz="1500" spc="-1" strike="noStrike">
                <a:solidFill>
                  <a:srgbClr val="000000"/>
                </a:solidFill>
                <a:latin typeface="Arial"/>
                <a:ea typeface="DejaVu Sans"/>
              </a:rPr>
              <a:t>collection for </a:t>
            </a:r>
            <a:r>
              <a:rPr b="0" lang="en-IN" sz="1500" spc="-1" strike="noStrike">
                <a:solidFill>
                  <a:srgbClr val="000000"/>
                </a:solidFill>
                <a:latin typeface="Arial"/>
                <a:ea typeface="DejaVu Sans"/>
              </a:rPr>
              <a:t>this situation. </a:t>
            </a:r>
            <a:r>
              <a:rPr b="0" lang="en-IN" sz="1500" spc="-1" strike="noStrike">
                <a:solidFill>
                  <a:srgbClr val="000000"/>
                </a:solidFill>
                <a:latin typeface="Arial"/>
                <a:ea typeface="DejaVu Sans"/>
              </a:rPr>
              <a:t>Approval of </a:t>
            </a:r>
            <a:r>
              <a:rPr b="0" lang="en-IN" sz="1500" spc="-1" strike="noStrike">
                <a:solidFill>
                  <a:srgbClr val="000000"/>
                </a:solidFill>
                <a:latin typeface="Arial"/>
                <a:ea typeface="DejaVu Sans"/>
              </a:rPr>
              <a:t>Loan is a very </a:t>
            </a:r>
            <a:r>
              <a:rPr b="0" lang="en-IN" sz="1500" spc="-1" strike="noStrike">
                <a:solidFill>
                  <a:srgbClr val="000000"/>
                </a:solidFill>
                <a:latin typeface="Arial"/>
                <a:ea typeface="DejaVu Sans"/>
              </a:rPr>
              <a:t>common real-</a:t>
            </a:r>
            <a:r>
              <a:rPr b="0" lang="en-IN" sz="1500" spc="-1" strike="noStrike">
                <a:solidFill>
                  <a:srgbClr val="000000"/>
                </a:solidFill>
                <a:latin typeface="Arial"/>
                <a:ea typeface="DejaVu Sans"/>
              </a:rPr>
              <a:t>life problem </a:t>
            </a:r>
            <a:r>
              <a:rPr b="0" lang="en-IN" sz="1500" spc="-1" strike="noStrike">
                <a:solidFill>
                  <a:srgbClr val="000000"/>
                </a:solidFill>
                <a:latin typeface="Arial"/>
                <a:ea typeface="DejaVu Sans"/>
              </a:rPr>
              <a:t>that every </a:t>
            </a:r>
            <a:r>
              <a:rPr b="0" lang="en-IN" sz="1500" spc="-1" strike="noStrike">
                <a:solidFill>
                  <a:srgbClr val="000000"/>
                </a:solidFill>
                <a:latin typeface="Arial"/>
                <a:ea typeface="DejaVu Sans"/>
              </a:rPr>
              <a:t>company </a:t>
            </a:r>
            <a:r>
              <a:rPr b="0" lang="en-IN" sz="1500" spc="-1" strike="noStrike">
                <a:solidFill>
                  <a:srgbClr val="000000"/>
                </a:solidFill>
                <a:latin typeface="Arial"/>
                <a:ea typeface="DejaVu Sans"/>
              </a:rPr>
              <a:t>faces in their </a:t>
            </a:r>
            <a:r>
              <a:rPr b="0" lang="en-IN" sz="1500" spc="-1" strike="noStrike">
                <a:solidFill>
                  <a:srgbClr val="000000"/>
                </a:solidFill>
                <a:latin typeface="Arial"/>
                <a:ea typeface="DejaVu Sans"/>
              </a:rPr>
              <a:t>lending </a:t>
            </a:r>
            <a:r>
              <a:rPr b="0" lang="en-IN" sz="1500" spc="-1" strike="noStrike">
                <a:solidFill>
                  <a:srgbClr val="000000"/>
                </a:solidFill>
                <a:latin typeface="Arial"/>
                <a:ea typeface="DejaVu Sans"/>
              </a:rPr>
              <a:t>operations. If </a:t>
            </a:r>
            <a:r>
              <a:rPr b="0" lang="en-IN" sz="1500" spc="-1" strike="noStrike">
                <a:solidFill>
                  <a:srgbClr val="000000"/>
                </a:solidFill>
                <a:latin typeface="Arial"/>
                <a:ea typeface="DejaVu Sans"/>
              </a:rPr>
              <a:t>the loan </a:t>
            </a:r>
            <a:r>
              <a:rPr b="0" lang="en-IN" sz="1500" spc="-1" strike="noStrike">
                <a:solidFill>
                  <a:srgbClr val="000000"/>
                </a:solidFill>
                <a:latin typeface="Arial"/>
                <a:ea typeface="DejaVu Sans"/>
              </a:rPr>
              <a:t>approval </a:t>
            </a:r>
            <a:r>
              <a:rPr b="0" lang="en-IN" sz="1500" spc="-1" strike="noStrike">
                <a:solidFill>
                  <a:srgbClr val="000000"/>
                </a:solidFill>
                <a:latin typeface="Arial"/>
                <a:ea typeface="DejaVu Sans"/>
              </a:rPr>
              <a:t>process is </a:t>
            </a:r>
            <a:r>
              <a:rPr b="0" lang="en-IN" sz="1500" spc="-1" strike="noStrike">
                <a:solidFill>
                  <a:srgbClr val="000000"/>
                </a:solidFill>
                <a:latin typeface="Arial"/>
                <a:ea typeface="DejaVu Sans"/>
              </a:rPr>
              <a:t>automated, it </a:t>
            </a:r>
            <a:r>
              <a:rPr b="0" lang="en-IN" sz="1500" spc="-1" strike="noStrike">
                <a:solidFill>
                  <a:srgbClr val="000000"/>
                </a:solidFill>
                <a:latin typeface="Arial"/>
                <a:ea typeface="DejaVu Sans"/>
              </a:rPr>
              <a:t>can save a lot </a:t>
            </a:r>
            <a:r>
              <a:rPr b="0" lang="en-IN" sz="1500" spc="-1" strike="noStrike">
                <a:solidFill>
                  <a:srgbClr val="000000"/>
                </a:solidFill>
                <a:latin typeface="Arial"/>
                <a:ea typeface="DejaVu Sans"/>
              </a:rPr>
              <a:t>of man hours </a:t>
            </a:r>
            <a:r>
              <a:rPr b="0" lang="en-IN" sz="1500" spc="-1" strike="noStrike">
                <a:solidFill>
                  <a:srgbClr val="000000"/>
                </a:solidFill>
                <a:latin typeface="Arial"/>
                <a:ea typeface="DejaVu Sans"/>
              </a:rPr>
              <a:t>and improve </a:t>
            </a:r>
            <a:r>
              <a:rPr b="0" lang="en-IN" sz="1500" spc="-1" strike="noStrike">
                <a:solidFill>
                  <a:srgbClr val="000000"/>
                </a:solidFill>
                <a:latin typeface="Arial"/>
                <a:ea typeface="DejaVu Sans"/>
              </a:rPr>
              <a:t>the speed of </a:t>
            </a:r>
            <a:r>
              <a:rPr b="0" lang="en-IN" sz="1500" spc="-1" strike="noStrike">
                <a:solidFill>
                  <a:srgbClr val="000000"/>
                </a:solidFill>
                <a:latin typeface="Arial"/>
                <a:ea typeface="DejaVu Sans"/>
              </a:rPr>
              <a:t>service to the </a:t>
            </a:r>
            <a:r>
              <a:rPr b="0" lang="en-IN" sz="1500" spc="-1" strike="noStrike">
                <a:solidFill>
                  <a:srgbClr val="000000"/>
                </a:solidFill>
                <a:latin typeface="Arial"/>
                <a:ea typeface="DejaVu Sans"/>
              </a:rPr>
              <a:t>customers. </a:t>
            </a:r>
            <a:r>
              <a:rPr b="0" lang="en-IN" sz="1500" spc="-1" strike="noStrike">
                <a:solidFill>
                  <a:srgbClr val="000000"/>
                </a:solidFill>
                <a:latin typeface="Arial"/>
                <a:ea typeface="DejaVu Sans"/>
              </a:rPr>
              <a:t>The</a:t>
            </a:r>
            <a:endParaRPr b="0" lang="en-IN" sz="1500" spc="-1" strike="noStrike">
              <a:latin typeface="Arial"/>
            </a:endParaRPr>
          </a:p>
          <a:p>
            <a:pPr marL="431280" indent="-319680">
              <a:lnSpc>
                <a:spcPct val="93000"/>
              </a:lnSpc>
              <a:spcAft>
                <a:spcPts val="1412"/>
              </a:spcAft>
              <a:tabLst>
                <a:tab algn="l" pos="0"/>
              </a:tabLst>
            </a:pPr>
            <a:r>
              <a:rPr b="0" lang="en-IN" sz="1500" spc="-1" strike="noStrike">
                <a:solidFill>
                  <a:srgbClr val="000000"/>
                </a:solidFill>
                <a:latin typeface="Arial"/>
                <a:ea typeface="DejaVu Sans"/>
              </a:rPr>
              <a:t>increase in </a:t>
            </a:r>
            <a:r>
              <a:rPr b="0" lang="en-IN" sz="1500" spc="-1" strike="noStrike">
                <a:solidFill>
                  <a:srgbClr val="000000"/>
                </a:solidFill>
                <a:latin typeface="Arial"/>
                <a:ea typeface="DejaVu Sans"/>
              </a:rPr>
              <a:t>customer </a:t>
            </a:r>
            <a:r>
              <a:rPr b="0" lang="en-IN" sz="1500" spc="-1" strike="noStrike">
                <a:solidFill>
                  <a:srgbClr val="000000"/>
                </a:solidFill>
                <a:latin typeface="Arial"/>
                <a:ea typeface="DejaVu Sans"/>
              </a:rPr>
              <a:t>satisfaction </a:t>
            </a:r>
            <a:r>
              <a:rPr b="0" lang="en-IN" sz="1500" spc="-1" strike="noStrike">
                <a:solidFill>
                  <a:srgbClr val="000000"/>
                </a:solidFill>
                <a:latin typeface="Arial"/>
                <a:ea typeface="DejaVu Sans"/>
              </a:rPr>
              <a:t>and savings in </a:t>
            </a:r>
            <a:r>
              <a:rPr b="0" lang="en-IN" sz="1500" spc="-1" strike="noStrike">
                <a:solidFill>
                  <a:srgbClr val="000000"/>
                </a:solidFill>
                <a:latin typeface="Arial"/>
                <a:ea typeface="DejaVu Sans"/>
              </a:rPr>
              <a:t>operational </a:t>
            </a:r>
            <a:r>
              <a:rPr b="0" lang="en-IN" sz="1500" spc="-1" strike="noStrike">
                <a:solidFill>
                  <a:srgbClr val="000000"/>
                </a:solidFill>
                <a:latin typeface="Arial"/>
                <a:ea typeface="DejaVu Sans"/>
              </a:rPr>
              <a:t>costs are </a:t>
            </a:r>
            <a:r>
              <a:rPr b="0" lang="en-IN" sz="1500" spc="-1" strike="noStrike">
                <a:solidFill>
                  <a:srgbClr val="000000"/>
                </a:solidFill>
                <a:latin typeface="Arial"/>
                <a:ea typeface="DejaVu Sans"/>
              </a:rPr>
              <a:t>significant. </a:t>
            </a:r>
            <a:r>
              <a:rPr b="0" lang="en-IN" sz="1500" spc="-1" strike="noStrike">
                <a:solidFill>
                  <a:srgbClr val="000000"/>
                </a:solidFill>
                <a:latin typeface="Arial"/>
                <a:ea typeface="DejaVu Sans"/>
              </a:rPr>
              <a:t>However, the </a:t>
            </a:r>
            <a:r>
              <a:rPr b="0" lang="en-IN" sz="1500" spc="-1" strike="noStrike">
                <a:solidFill>
                  <a:srgbClr val="000000"/>
                </a:solidFill>
                <a:latin typeface="Arial"/>
                <a:ea typeface="DejaVu Sans"/>
              </a:rPr>
              <a:t>rewards can </a:t>
            </a:r>
            <a:r>
              <a:rPr b="0" lang="en-IN" sz="1500" spc="-1" strike="noStrike">
                <a:solidFill>
                  <a:srgbClr val="000000"/>
                </a:solidFill>
                <a:latin typeface="Arial"/>
                <a:ea typeface="DejaVu Sans"/>
              </a:rPr>
              <a:t>only be </a:t>
            </a:r>
            <a:r>
              <a:rPr b="0" lang="en-IN" sz="1500" spc="-1" strike="noStrike">
                <a:solidFill>
                  <a:srgbClr val="000000"/>
                </a:solidFill>
                <a:latin typeface="Arial"/>
                <a:ea typeface="DejaVu Sans"/>
              </a:rPr>
              <a:t>realised if the </a:t>
            </a:r>
            <a:r>
              <a:rPr b="0" lang="en-IN" sz="1500" spc="-1" strike="noStrike">
                <a:solidFill>
                  <a:srgbClr val="000000"/>
                </a:solidFill>
                <a:latin typeface="Arial"/>
                <a:ea typeface="DejaVu Sans"/>
              </a:rPr>
              <a:t>bank has a </a:t>
            </a:r>
            <a:r>
              <a:rPr b="0" lang="en-IN" sz="1500" spc="-1" strike="noStrike">
                <a:solidFill>
                  <a:srgbClr val="000000"/>
                </a:solidFill>
                <a:latin typeface="Arial"/>
                <a:ea typeface="DejaVu Sans"/>
              </a:rPr>
              <a:t>sturdy model </a:t>
            </a:r>
            <a:r>
              <a:rPr b="0" lang="en-IN" sz="1500" spc="-1" strike="noStrike">
                <a:solidFill>
                  <a:srgbClr val="000000"/>
                </a:solidFill>
                <a:latin typeface="Arial"/>
                <a:ea typeface="DejaVu Sans"/>
              </a:rPr>
              <a:t>in place to </a:t>
            </a:r>
            <a:r>
              <a:rPr b="0" lang="en-IN" sz="1500" spc="-1" strike="noStrike">
                <a:solidFill>
                  <a:srgbClr val="000000"/>
                </a:solidFill>
                <a:latin typeface="Arial"/>
                <a:ea typeface="DejaVu Sans"/>
              </a:rPr>
              <a:t>accurately </a:t>
            </a:r>
            <a:r>
              <a:rPr b="0" lang="en-IN" sz="1500" spc="-1" strike="noStrike">
                <a:solidFill>
                  <a:srgbClr val="000000"/>
                </a:solidFill>
                <a:latin typeface="Arial"/>
                <a:ea typeface="DejaVu Sans"/>
              </a:rPr>
              <a:t>forecast which </a:t>
            </a:r>
            <a:r>
              <a:rPr b="0" lang="en-IN" sz="1500" spc="-1" strike="noStrike">
                <a:solidFill>
                  <a:srgbClr val="000000"/>
                </a:solidFill>
                <a:latin typeface="Arial"/>
                <a:ea typeface="DejaVu Sans"/>
              </a:rPr>
              <a:t>client's loans it </a:t>
            </a:r>
            <a:r>
              <a:rPr b="0" lang="en-IN" sz="1500" spc="-1" strike="noStrike">
                <a:solidFill>
                  <a:srgbClr val="000000"/>
                </a:solidFill>
                <a:latin typeface="Arial"/>
                <a:ea typeface="DejaVu Sans"/>
              </a:rPr>
              <a:t>should accept </a:t>
            </a:r>
            <a:r>
              <a:rPr b="0" lang="en-IN" sz="1500" spc="-1" strike="noStrike">
                <a:solidFill>
                  <a:srgbClr val="000000"/>
                </a:solidFill>
                <a:latin typeface="Arial"/>
                <a:ea typeface="DejaVu Sans"/>
              </a:rPr>
              <a:t>and which it </a:t>
            </a:r>
            <a:r>
              <a:rPr b="0" lang="en-IN" sz="1500" spc="-1" strike="noStrike">
                <a:solidFill>
                  <a:srgbClr val="000000"/>
                </a:solidFill>
                <a:latin typeface="Arial"/>
                <a:ea typeface="DejaVu Sans"/>
              </a:rPr>
              <a:t>should reject, </a:t>
            </a:r>
            <a:r>
              <a:rPr b="0" lang="en-IN" sz="1500" spc="-1" strike="noStrike">
                <a:solidFill>
                  <a:srgbClr val="000000"/>
                </a:solidFill>
                <a:latin typeface="Arial"/>
                <a:ea typeface="DejaVu Sans"/>
              </a:rPr>
              <a:t>in order to </a:t>
            </a:r>
            <a:r>
              <a:rPr b="0" lang="en-IN" sz="1500" spc="-1" strike="noStrike">
                <a:solidFill>
                  <a:srgbClr val="000000"/>
                </a:solidFill>
                <a:latin typeface="Arial"/>
                <a:ea typeface="DejaVu Sans"/>
              </a:rPr>
              <a:t>reduce </a:t>
            </a:r>
            <a:r>
              <a:rPr b="0" lang="en-IN" sz="1500" spc="-1" strike="noStrike">
                <a:solidFill>
                  <a:srgbClr val="000000"/>
                </a:solidFill>
                <a:latin typeface="Arial"/>
                <a:ea typeface="DejaVu Sans"/>
              </a:rPr>
              <a:t>potential risk. </a:t>
            </a:r>
            <a:r>
              <a:rPr b="0" lang="en-IN" sz="1500" spc="-1" strike="noStrike">
                <a:solidFill>
                  <a:srgbClr val="000000"/>
                </a:solidFill>
                <a:latin typeface="Arial"/>
                <a:ea typeface="DejaVu Sans"/>
              </a:rPr>
              <a:t>In this project </a:t>
            </a:r>
            <a:r>
              <a:rPr b="0" lang="en-IN" sz="1500" spc="-1" strike="noStrike">
                <a:solidFill>
                  <a:srgbClr val="000000"/>
                </a:solidFill>
                <a:latin typeface="Arial"/>
                <a:ea typeface="DejaVu Sans"/>
              </a:rPr>
              <a:t>3 algorithms of </a:t>
            </a:r>
            <a:r>
              <a:rPr b="0" lang="en-IN" sz="1500" spc="-1" strike="noStrike">
                <a:solidFill>
                  <a:srgbClr val="000000"/>
                </a:solidFill>
                <a:latin typeface="Arial"/>
                <a:ea typeface="DejaVu Sans"/>
              </a:rPr>
              <a:t>classification </a:t>
            </a:r>
            <a:r>
              <a:rPr b="0" lang="en-IN" sz="1500" spc="-1" strike="noStrike">
                <a:solidFill>
                  <a:srgbClr val="000000"/>
                </a:solidFill>
                <a:latin typeface="Arial"/>
                <a:ea typeface="DejaVu Sans"/>
              </a:rPr>
              <a:t>based </a:t>
            </a:r>
            <a:r>
              <a:rPr b="0" lang="en-IN" sz="1500" spc="-1" strike="noStrike">
                <a:solidFill>
                  <a:srgbClr val="000000"/>
                </a:solidFill>
                <a:latin typeface="Arial"/>
                <a:ea typeface="DejaVu Sans"/>
              </a:rPr>
              <a:t>machine </a:t>
            </a:r>
            <a:r>
              <a:rPr b="0" lang="en-IN" sz="1500" spc="-1" strike="noStrike">
                <a:solidFill>
                  <a:srgbClr val="000000"/>
                </a:solidFill>
                <a:latin typeface="Arial"/>
                <a:ea typeface="DejaVu Sans"/>
              </a:rPr>
              <a:t>learning will be </a:t>
            </a:r>
            <a:r>
              <a:rPr b="0" lang="en-IN" sz="1500" spc="-1" strike="noStrike">
                <a:solidFill>
                  <a:srgbClr val="000000"/>
                </a:solidFill>
                <a:latin typeface="Arial"/>
                <a:ea typeface="DejaVu Sans"/>
              </a:rPr>
              <a:t>applied, that is </a:t>
            </a:r>
            <a:r>
              <a:rPr b="0" lang="en-IN" sz="1500" spc="-1" strike="noStrike">
                <a:solidFill>
                  <a:srgbClr val="000000"/>
                </a:solidFill>
                <a:latin typeface="Arial"/>
                <a:ea typeface="DejaVu Sans"/>
              </a:rPr>
              <a:t>Decision tree, </a:t>
            </a:r>
            <a:r>
              <a:rPr b="0" lang="en-IN" sz="1500" spc="-1" strike="noStrike">
                <a:solidFill>
                  <a:srgbClr val="000000"/>
                </a:solidFill>
                <a:latin typeface="Arial"/>
                <a:ea typeface="DejaVu Sans"/>
              </a:rPr>
              <a:t>Random </a:t>
            </a:r>
            <a:r>
              <a:rPr b="0" lang="en-IN" sz="1500" spc="-1" strike="noStrike">
                <a:solidFill>
                  <a:srgbClr val="000000"/>
                </a:solidFill>
                <a:latin typeface="Arial"/>
                <a:ea typeface="DejaVu Sans"/>
              </a:rPr>
              <a:t>Forest </a:t>
            </a:r>
            <a:r>
              <a:rPr b="0" lang="en-IN" sz="1500" spc="-1" strike="noStrike">
                <a:solidFill>
                  <a:srgbClr val="000000"/>
                </a:solidFill>
                <a:latin typeface="Arial"/>
                <a:ea typeface="DejaVu Sans"/>
              </a:rPr>
              <a:t>Classifier and </a:t>
            </a:r>
            <a:r>
              <a:rPr b="0" lang="en-IN" sz="1500" spc="-1" strike="noStrike">
                <a:solidFill>
                  <a:srgbClr val="000000"/>
                </a:solidFill>
                <a:latin typeface="Arial"/>
                <a:ea typeface="DejaVu Sans"/>
              </a:rPr>
              <a:t>Naive Bayes </a:t>
            </a:r>
            <a:r>
              <a:rPr b="0" lang="en-IN" sz="1500" spc="-1" strike="noStrike">
                <a:solidFill>
                  <a:srgbClr val="000000"/>
                </a:solidFill>
                <a:latin typeface="Arial"/>
                <a:ea typeface="DejaVu Sans"/>
              </a:rPr>
              <a:t>to predict the </a:t>
            </a:r>
            <a:r>
              <a:rPr b="0" lang="en-IN" sz="1500" spc="-1" strike="noStrike">
                <a:solidFill>
                  <a:srgbClr val="000000"/>
                </a:solidFill>
                <a:latin typeface="Arial"/>
                <a:ea typeface="DejaVu Sans"/>
              </a:rPr>
              <a:t>loan approval </a:t>
            </a:r>
            <a:r>
              <a:rPr b="0" lang="en-IN" sz="1500" spc="-1" strike="noStrike">
                <a:solidFill>
                  <a:srgbClr val="000000"/>
                </a:solidFill>
                <a:latin typeface="Arial"/>
                <a:ea typeface="DejaVu Sans"/>
              </a:rPr>
              <a:t>with large </a:t>
            </a:r>
            <a:r>
              <a:rPr b="0" lang="en-IN" sz="1500" spc="-1" strike="noStrike">
                <a:solidFill>
                  <a:srgbClr val="000000"/>
                </a:solidFill>
                <a:latin typeface="Arial"/>
                <a:ea typeface="DejaVu Sans"/>
              </a:rPr>
              <a:t>accuracy. By </a:t>
            </a:r>
            <a:r>
              <a:rPr b="0" lang="en-IN" sz="1500" spc="-1" strike="noStrike">
                <a:solidFill>
                  <a:srgbClr val="000000"/>
                </a:solidFill>
                <a:latin typeface="Arial"/>
                <a:ea typeface="DejaVu Sans"/>
              </a:rPr>
              <a:t>implementatio</a:t>
            </a:r>
            <a:r>
              <a:rPr b="0" lang="en-IN" sz="1500" spc="-1" strike="noStrike">
                <a:solidFill>
                  <a:srgbClr val="000000"/>
                </a:solidFill>
                <a:latin typeface="Arial"/>
                <a:ea typeface="DejaVu Sans"/>
              </a:rPr>
              <a:t>n of this </a:t>
            </a:r>
            <a:r>
              <a:rPr b="0" lang="en-IN" sz="1500" spc="-1" strike="noStrike">
                <a:solidFill>
                  <a:srgbClr val="000000"/>
                </a:solidFill>
                <a:latin typeface="Arial"/>
                <a:ea typeface="DejaVu Sans"/>
              </a:rPr>
              <a:t>project we will </a:t>
            </a:r>
            <a:r>
              <a:rPr b="0" lang="en-IN" sz="1500" spc="-1" strike="noStrike">
                <a:solidFill>
                  <a:srgbClr val="000000"/>
                </a:solidFill>
                <a:latin typeface="Arial"/>
                <a:ea typeface="DejaVu Sans"/>
              </a:rPr>
              <a:t>be able to </a:t>
            </a:r>
            <a:r>
              <a:rPr b="0" lang="en-IN" sz="1500" spc="-1" strike="noStrike">
                <a:solidFill>
                  <a:srgbClr val="000000"/>
                </a:solidFill>
                <a:latin typeface="Arial"/>
                <a:ea typeface="DejaVu Sans"/>
              </a:rPr>
              <a:t>predict and </a:t>
            </a:r>
            <a:r>
              <a:rPr b="0" lang="en-IN" sz="1500" spc="-1" strike="noStrike">
                <a:solidFill>
                  <a:srgbClr val="000000"/>
                </a:solidFill>
                <a:latin typeface="Arial"/>
                <a:ea typeface="DejaVu Sans"/>
              </a:rPr>
              <a:t>ensure that </a:t>
            </a:r>
            <a:r>
              <a:rPr b="0" lang="en-IN" sz="1500" spc="-1" strike="noStrike">
                <a:solidFill>
                  <a:srgbClr val="000000"/>
                </a:solidFill>
                <a:latin typeface="Arial"/>
                <a:ea typeface="DejaVu Sans"/>
              </a:rPr>
              <a:t>applicant for </a:t>
            </a:r>
            <a:r>
              <a:rPr b="0" lang="en-IN" sz="1500" spc="-1" strike="noStrike">
                <a:solidFill>
                  <a:srgbClr val="000000"/>
                </a:solidFill>
                <a:latin typeface="Arial"/>
                <a:ea typeface="DejaVu Sans"/>
              </a:rPr>
              <a:t>the loan is </a:t>
            </a:r>
            <a:r>
              <a:rPr b="0" lang="en-IN" sz="1500" spc="-1" strike="noStrike">
                <a:solidFill>
                  <a:srgbClr val="000000"/>
                </a:solidFill>
                <a:latin typeface="Arial"/>
                <a:ea typeface="DejaVu Sans"/>
              </a:rPr>
              <a:t>safe or not by </a:t>
            </a:r>
            <a:r>
              <a:rPr b="0" lang="en-IN" sz="1500" spc="-1" strike="noStrike">
                <a:solidFill>
                  <a:srgbClr val="000000"/>
                </a:solidFill>
                <a:latin typeface="Arial"/>
                <a:ea typeface="DejaVu Sans"/>
              </a:rPr>
              <a:t>this loan </a:t>
            </a:r>
            <a:r>
              <a:rPr b="0" lang="en-IN" sz="1500" spc="-1" strike="noStrike">
                <a:solidFill>
                  <a:srgbClr val="000000"/>
                </a:solidFill>
                <a:latin typeface="Arial"/>
                <a:ea typeface="DejaVu Sans"/>
              </a:rPr>
              <a:t>approval </a:t>
            </a:r>
            <a:r>
              <a:rPr b="0" lang="en-IN" sz="1500" spc="-1" strike="noStrike">
                <a:solidFill>
                  <a:srgbClr val="000000"/>
                </a:solidFill>
                <a:latin typeface="Arial"/>
                <a:ea typeface="DejaVu Sans"/>
              </a:rPr>
              <a:t>prediction </a:t>
            </a:r>
            <a:r>
              <a:rPr b="0" lang="en-IN" sz="1500" spc="-1" strike="noStrike">
                <a:solidFill>
                  <a:srgbClr val="000000"/>
                </a:solidFill>
                <a:latin typeface="Arial"/>
                <a:ea typeface="DejaVu Sans"/>
              </a:rPr>
              <a:t>system.</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502920" y="502920"/>
            <a:ext cx="9068400" cy="799200"/>
          </a:xfrm>
          <a:prstGeom prst="rect">
            <a:avLst/>
          </a:prstGeom>
          <a:noFill/>
          <a:ln>
            <a:noFill/>
          </a:ln>
        </p:spPr>
        <p:style>
          <a:lnRef idx="0"/>
          <a:fillRef idx="0"/>
          <a:effectRef idx="0"/>
          <a:fontRef idx="minor"/>
        </p:style>
        <p:txBody>
          <a:bodyPr lIns="0" rIns="0" tIns="35640" bIns="0" anchor="ctr">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4000" spc="-1" strike="noStrike">
                <a:solidFill>
                  <a:srgbClr val="c7243a"/>
                </a:solidFill>
                <a:latin typeface="Arial"/>
                <a:ea typeface="DejaVu Sans"/>
              </a:rPr>
              <a:t>Problem Statement</a:t>
            </a:r>
            <a:endParaRPr b="0" lang="en-IN" sz="4000" spc="-1" strike="noStrike">
              <a:latin typeface="Arial"/>
            </a:endParaRPr>
          </a:p>
        </p:txBody>
      </p:sp>
      <p:sp>
        <p:nvSpPr>
          <p:cNvPr id="91" name="CustomShape 2"/>
          <p:cNvSpPr/>
          <p:nvPr/>
        </p:nvSpPr>
        <p:spPr>
          <a:xfrm>
            <a:off x="502920" y="1079640"/>
            <a:ext cx="9068400" cy="3740760"/>
          </a:xfrm>
          <a:prstGeom prst="rect">
            <a:avLst/>
          </a:prstGeom>
          <a:noFill/>
          <a:ln>
            <a:noFill/>
          </a:ln>
        </p:spPr>
        <p:style>
          <a:lnRef idx="0"/>
          <a:fillRef idx="0"/>
          <a:effectRef idx="0"/>
          <a:fontRef idx="minor"/>
        </p:style>
        <p:txBody>
          <a:bodyPr lIns="0" rIns="0" tIns="28440" bIns="0">
            <a:normAutofit/>
          </a:bodyPr>
          <a:p>
            <a:pPr marL="431280" indent="-319680">
              <a:lnSpc>
                <a:spcPct val="93000"/>
              </a:lnSpc>
              <a:spcAft>
                <a:spcPts val="1412"/>
              </a:spcAft>
              <a:tabLst>
                <a:tab algn="l" pos="0"/>
              </a:tabLst>
            </a:pPr>
            <a:endParaRPr b="0" lang="en-IN" sz="1800" spc="-1" strike="noStrike">
              <a:latin typeface="Arial"/>
            </a:endParaRPr>
          </a:p>
          <a:p>
            <a:pPr marL="429840" indent="-321480">
              <a:lnSpc>
                <a:spcPct val="93000"/>
              </a:lnSpc>
              <a:spcAft>
                <a:spcPts val="1412"/>
              </a:spcAft>
              <a:buClr>
                <a:srgbClr val="000000"/>
              </a:buClr>
              <a:buSzPct val="45000"/>
              <a:buFont typeface="Wingdings" charset="2"/>
              <a:buChar char=""/>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1400" spc="-1" strike="noStrike">
                <a:solidFill>
                  <a:srgbClr val="000000"/>
                </a:solidFill>
                <a:latin typeface="Arial"/>
                <a:ea typeface="DejaVu Sans"/>
              </a:rPr>
              <a:t>Account firms and banks need to automatize the credit qualification activity (continuously) essentially dependent on data given by customers when rounding out an online structure. The attributes include Sex, Marital Status, Education, Number of Dependents, Salary, Loan Amount, Credit History, and different subtleties are incorporated. </a:t>
            </a:r>
            <a:endParaRPr b="0" lang="en-IN" sz="1400" spc="-1" strike="noStrike">
              <a:latin typeface="Arial"/>
            </a:endParaRPr>
          </a:p>
          <a:p>
            <a:pPr marL="429840" indent="-321480">
              <a:lnSpc>
                <a:spcPct val="93000"/>
              </a:lnSpc>
              <a:spcAft>
                <a:spcPts val="1412"/>
              </a:spcAft>
              <a:buClr>
                <a:srgbClr val="000000"/>
              </a:buClr>
              <a:buSzPct val="45000"/>
              <a:buFont typeface="Wingdings" charset="2"/>
              <a:buChar char=""/>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1400" spc="-1" strike="noStrike">
                <a:solidFill>
                  <a:srgbClr val="000000"/>
                </a:solidFill>
                <a:latin typeface="Arial"/>
                <a:ea typeface="DejaVu Sans"/>
              </a:rPr>
              <a:t>To digitize this interaction, they made an issue to group the client sections that can apply for a credit sum, permitting them to focus on these clients explicitly. They have introduced a fractional informational collection for this situation. </a:t>
            </a:r>
            <a:endParaRPr b="0" lang="en-IN" sz="1400" spc="-1" strike="noStrike">
              <a:latin typeface="Arial"/>
            </a:endParaRPr>
          </a:p>
          <a:p>
            <a:pPr marL="429840" indent="-321480">
              <a:lnSpc>
                <a:spcPct val="93000"/>
              </a:lnSpc>
              <a:spcAft>
                <a:spcPts val="1412"/>
              </a:spcAft>
              <a:buClr>
                <a:srgbClr val="000000"/>
              </a:buClr>
              <a:buSzPct val="45000"/>
              <a:buFont typeface="Wingdings" charset="2"/>
              <a:buChar char=""/>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1400" spc="-1" strike="noStrike">
                <a:solidFill>
                  <a:srgbClr val="000000"/>
                </a:solidFill>
                <a:latin typeface="Arial"/>
                <a:ea typeface="DejaVu Sans"/>
              </a:rPr>
              <a:t>Approval of Loan is a very common real-life problem that every company faces in their lending operations. If the loan approval process is automated, it can save a lot of man hours and improve the speed of service to the customers. The increase in customer satisfaction and savings in operational costs are significant. However, the rewards can only be realised if the bank has a sturdy model in place to accurately forecast which client's loans it should accept and which it should reject, in order to reduce potential risk.</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504360" y="504720"/>
            <a:ext cx="9068400" cy="716760"/>
          </a:xfrm>
          <a:prstGeom prst="rect">
            <a:avLst/>
          </a:prstGeom>
          <a:noFill/>
          <a:ln>
            <a:noFill/>
          </a:ln>
        </p:spPr>
        <p:style>
          <a:lnRef idx="0"/>
          <a:fillRef idx="0"/>
          <a:effectRef idx="0"/>
          <a:fontRef idx="minor"/>
        </p:style>
        <p:txBody>
          <a:bodyPr lIns="0" rIns="0" tIns="35640" bIns="0" anchor="ctr">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4000" spc="-1" strike="noStrike">
                <a:solidFill>
                  <a:srgbClr val="c7243a"/>
                </a:solidFill>
                <a:latin typeface="Arial"/>
                <a:ea typeface="DejaVu Sans"/>
              </a:rPr>
              <a:t>Literature Survey</a:t>
            </a:r>
            <a:endParaRPr b="0" lang="en-IN" sz="4000" spc="-1" strike="noStrike">
              <a:latin typeface="Arial"/>
            </a:endParaRPr>
          </a:p>
        </p:txBody>
      </p:sp>
      <p:sp>
        <p:nvSpPr>
          <p:cNvPr id="93" name="CustomShape 2"/>
          <p:cNvSpPr/>
          <p:nvPr/>
        </p:nvSpPr>
        <p:spPr>
          <a:xfrm>
            <a:off x="502920" y="1368360"/>
            <a:ext cx="9068400" cy="3643200"/>
          </a:xfrm>
          <a:prstGeom prst="rect">
            <a:avLst/>
          </a:prstGeom>
          <a:noFill/>
          <a:ln>
            <a:noFill/>
          </a:ln>
        </p:spPr>
        <p:style>
          <a:lnRef idx="0"/>
          <a:fillRef idx="0"/>
          <a:effectRef idx="0"/>
          <a:fontRef idx="minor"/>
        </p:style>
        <p:txBody>
          <a:bodyPr lIns="0" rIns="0" tIns="28440" bIns="0">
            <a:noAutofit/>
          </a:bodyPr>
          <a:p>
            <a:pPr marL="342360" indent="-338400">
              <a:lnSpc>
                <a:spcPct val="100000"/>
              </a:lnSpc>
              <a:spcAft>
                <a:spcPts val="1412"/>
              </a:spcAft>
              <a:tabLst>
                <a:tab algn="l" pos="0"/>
              </a:tabLst>
            </a:pPr>
            <a:r>
              <a:rPr b="0" lang="en-IN" sz="1100" spc="-1" strike="noStrike">
                <a:solidFill>
                  <a:srgbClr val="000000"/>
                </a:solidFill>
                <a:latin typeface="Arial"/>
                <a:ea typeface="DejaVu Sans"/>
              </a:rPr>
              <a:t>Vaidya had suggested a method for approving loan forecasts using logistic regression. Logistic Regression is one of the most popular and very useful classification based algorithm. The purpose or the importance of using Logistic Regression was that it uses the concept of predictive analysis which was suitable enough for describing the data. </a:t>
            </a:r>
            <a:endParaRPr b="0" lang="en-IN" sz="1100" spc="-1" strike="noStrike">
              <a:latin typeface="Arial"/>
            </a:endParaRPr>
          </a:p>
          <a:p>
            <a:pPr marL="342360" indent="-338400">
              <a:lnSpc>
                <a:spcPct val="100000"/>
              </a:lnSpc>
              <a:spcAft>
                <a:spcPts val="1412"/>
              </a:spcAft>
              <a:tabLst>
                <a:tab algn="l" pos="0"/>
              </a:tabLst>
            </a:pPr>
            <a:endParaRPr b="0" lang="en-IN" sz="1100" spc="-1" strike="noStrike">
              <a:latin typeface="Arial"/>
            </a:endParaRPr>
          </a:p>
          <a:p>
            <a:pPr marL="342360" indent="-338400">
              <a:lnSpc>
                <a:spcPct val="100000"/>
              </a:lnSpc>
              <a:spcAft>
                <a:spcPts val="1412"/>
              </a:spcAft>
              <a:tabLst>
                <a:tab algn="l" pos="0"/>
              </a:tabLst>
            </a:pPr>
            <a:r>
              <a:rPr b="0" lang="en-IN" sz="1100" spc="-1" strike="noStrike">
                <a:solidFill>
                  <a:srgbClr val="000000"/>
                </a:solidFill>
                <a:latin typeface="Arial"/>
                <a:ea typeface="DejaVu Sans"/>
              </a:rPr>
              <a:t>M. Bayraktar et al. proposed a method for credit risk analysis using machine learning. Boltzman machine was used to make the analysis for risk calculation of loan.</a:t>
            </a:r>
            <a:endParaRPr b="0" lang="en-IN" sz="1100" spc="-1" strike="noStrike">
              <a:latin typeface="Arial"/>
            </a:endParaRPr>
          </a:p>
          <a:p>
            <a:pPr marL="342360" indent="-338400">
              <a:lnSpc>
                <a:spcPct val="100000"/>
              </a:lnSpc>
              <a:spcAft>
                <a:spcPts val="1412"/>
              </a:spcAft>
              <a:tabLst>
                <a:tab algn="l" pos="0"/>
              </a:tabLst>
            </a:pPr>
            <a:endParaRPr b="0" lang="en-IN" sz="1100" spc="-1" strike="noStrike">
              <a:latin typeface="Arial"/>
            </a:endParaRPr>
          </a:p>
          <a:p>
            <a:pPr marL="342360" indent="-338400">
              <a:lnSpc>
                <a:spcPct val="100000"/>
              </a:lnSpc>
              <a:spcAft>
                <a:spcPts val="1412"/>
              </a:spcAft>
              <a:tabLst>
                <a:tab algn="l" pos="0"/>
              </a:tabLst>
            </a:pPr>
            <a:r>
              <a:rPr b="0" lang="en-IN" sz="1100" spc="-1" strike="noStrike">
                <a:solidFill>
                  <a:srgbClr val="000000"/>
                </a:solidFill>
                <a:latin typeface="Arial"/>
                <a:ea typeface="DejaVu Sans"/>
              </a:rPr>
              <a:t>Y. Shi and P. Song proposed a method for evaluating project loans using risk analysis. The method evaluate the risk involved in loans of commercial banks.</a:t>
            </a:r>
            <a:endParaRPr b="0" lang="en-IN" sz="1100" spc="-1" strike="noStrike">
              <a:latin typeface="Arial"/>
            </a:endParaRPr>
          </a:p>
          <a:p>
            <a:pPr marL="342360" indent="-338400">
              <a:lnSpc>
                <a:spcPct val="100000"/>
              </a:lnSpc>
              <a:spcAft>
                <a:spcPts val="1412"/>
              </a:spcAft>
              <a:tabLst>
                <a:tab algn="l" pos="0"/>
              </a:tabLst>
            </a:pPr>
            <a:endParaRPr b="0" lang="en-IN" sz="1100" spc="-1" strike="noStrike">
              <a:latin typeface="Arial"/>
            </a:endParaRPr>
          </a:p>
          <a:p>
            <a:pPr marL="342360" indent="-338400">
              <a:lnSpc>
                <a:spcPct val="100000"/>
              </a:lnSpc>
              <a:spcAft>
                <a:spcPts val="1412"/>
              </a:spcAft>
              <a:tabLst>
                <a:tab algn="l" pos="0"/>
              </a:tabLst>
            </a:pPr>
            <a:r>
              <a:rPr b="0" lang="en-IN" sz="1100" spc="-1" strike="noStrike">
                <a:solidFill>
                  <a:srgbClr val="000000"/>
                </a:solidFill>
                <a:latin typeface="Arial"/>
                <a:ea typeface="DejaVu Sans"/>
              </a:rPr>
              <a:t>V. C. T. Chan et al. proposed a credit approval system using web-services. For clients loan as approved by the system. The consumer provides extra relevant information with the credit application. This information’s are processed by Credit Approval System which finally give credit score to the applicant. After going through this, Machine learning algorithm are very helpful in predicting outcomes even when the data is huge in size.</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502920" y="565200"/>
            <a:ext cx="9068400" cy="656280"/>
          </a:xfrm>
          <a:prstGeom prst="rect">
            <a:avLst/>
          </a:prstGeom>
          <a:noFill/>
          <a:ln>
            <a:noFill/>
          </a:ln>
        </p:spPr>
        <p:style>
          <a:lnRef idx="0"/>
          <a:fillRef idx="0"/>
          <a:effectRef idx="0"/>
          <a:fontRef idx="minor"/>
        </p:style>
        <p:txBody>
          <a:bodyPr lIns="0" rIns="0" tIns="35640" bIns="0" anchor="ctr">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4000" spc="-1" strike="noStrike">
                <a:solidFill>
                  <a:srgbClr val="c7243a"/>
                </a:solidFill>
                <a:latin typeface="Arial"/>
                <a:ea typeface="DejaVu Sans"/>
              </a:rPr>
              <a:t>Objective</a:t>
            </a:r>
            <a:endParaRPr b="0" lang="en-IN" sz="4000" spc="-1" strike="noStrike">
              <a:latin typeface="Arial"/>
            </a:endParaRPr>
          </a:p>
        </p:txBody>
      </p:sp>
      <p:sp>
        <p:nvSpPr>
          <p:cNvPr id="95" name="CustomShape 2"/>
          <p:cNvSpPr/>
          <p:nvPr/>
        </p:nvSpPr>
        <p:spPr>
          <a:xfrm>
            <a:off x="504360" y="1368360"/>
            <a:ext cx="9068400" cy="3453480"/>
          </a:xfrm>
          <a:prstGeom prst="rect">
            <a:avLst/>
          </a:prstGeom>
          <a:noFill/>
          <a:ln>
            <a:noFill/>
          </a:ln>
        </p:spPr>
        <p:style>
          <a:lnRef idx="0"/>
          <a:fillRef idx="0"/>
          <a:effectRef idx="0"/>
          <a:fontRef idx="minor"/>
        </p:style>
        <p:txBody>
          <a:bodyPr lIns="0" rIns="0" tIns="28440" bIns="0">
            <a:noAutofit/>
          </a:bodyPr>
          <a:p>
            <a:pPr marL="429840" indent="-321480">
              <a:lnSpc>
                <a:spcPct val="93000"/>
              </a:lnSpc>
              <a:spcAft>
                <a:spcPts val="1412"/>
              </a:spcAft>
              <a:buClr>
                <a:srgbClr val="000000"/>
              </a:buClr>
              <a:buSzPct val="45000"/>
              <a:buFont typeface="Wingdings" charset="2"/>
              <a:buChar char=""/>
              <a:tabLst>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1600" spc="-1" strike="noStrike">
                <a:solidFill>
                  <a:srgbClr val="000000"/>
                </a:solidFill>
                <a:latin typeface="Arial"/>
                <a:ea typeface="DejaVu Sans"/>
              </a:rPr>
              <a:t>Banking system have large number of products to earn profit, but their vital source of income is from its credit system. Because Credit system can earn from interests of that loans which they credit. Banking system always need accurate modelling system for large number of issues.</a:t>
            </a:r>
            <a:endParaRPr b="0" lang="en-IN" sz="1600" spc="-1" strike="noStrike">
              <a:latin typeface="Arial"/>
            </a:endParaRPr>
          </a:p>
          <a:p>
            <a:pPr marL="429840" indent="-321480">
              <a:lnSpc>
                <a:spcPct val="93000"/>
              </a:lnSpc>
              <a:spcAft>
                <a:spcPts val="1412"/>
              </a:spcAft>
              <a:buClr>
                <a:srgbClr val="000000"/>
              </a:buClr>
              <a:buSzPct val="45000"/>
              <a:buFont typeface="Wingdings" charset="2"/>
              <a:buChar char=""/>
              <a:tabLst>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1600" spc="-1" strike="noStrike">
                <a:solidFill>
                  <a:srgbClr val="000000"/>
                </a:solidFill>
                <a:latin typeface="Arial"/>
                <a:ea typeface="DejaVu Sans"/>
              </a:rPr>
              <a:t>The prediction of credit defaulters is one of the difficult task for anybank.But by forecasting the loan defaulters, the banks definitely may reduce its loss by reducing its non-profit assets,so that recovery of approved loans can take place without any loss and it can play as the contributing parameter of the bank statement. This makes the study of this loan approval prediction important.</a:t>
            </a:r>
            <a:endParaRPr b="0" lang="en-IN" sz="1600" spc="-1" strike="noStrike">
              <a:latin typeface="Arial"/>
            </a:endParaRPr>
          </a:p>
          <a:p>
            <a:pPr marL="429840" indent="-321480">
              <a:lnSpc>
                <a:spcPct val="93000"/>
              </a:lnSpc>
              <a:spcAft>
                <a:spcPts val="1412"/>
              </a:spcAft>
              <a:buClr>
                <a:srgbClr val="000000"/>
              </a:buClr>
              <a:buSzPct val="45000"/>
              <a:buFont typeface="Wingdings" charset="2"/>
              <a:buChar char=""/>
              <a:tabLst>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1600" spc="-1" strike="noStrike">
                <a:solidFill>
                  <a:srgbClr val="000000"/>
                </a:solidFill>
                <a:latin typeface="Arial"/>
                <a:ea typeface="DejaVu Sans"/>
              </a:rPr>
              <a:t>Machine Learning techniques are very crucial and useful in prediction of these type of data. In this project 3 algorithms of classification based machine learning will be applied, that is Decision tree, Random Forest Classifier and Support Vector Machine to predict the loan approval with large accuracy. By implementation of this project we will be able to predict and ensure that applicant for the loan is safe or not by this loan approval prediction system.</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506520" y="360000"/>
            <a:ext cx="9068400" cy="574920"/>
          </a:xfrm>
          <a:prstGeom prst="rect">
            <a:avLst/>
          </a:prstGeom>
          <a:noFill/>
          <a:ln>
            <a:noFill/>
          </a:ln>
        </p:spPr>
        <p:style>
          <a:lnRef idx="0"/>
          <a:fillRef idx="0"/>
          <a:effectRef idx="0"/>
          <a:fontRef idx="minor"/>
        </p:style>
        <p:txBody>
          <a:bodyPr lIns="0" rIns="0" tIns="35640" bIns="0" anchor="ctr">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4000" spc="-1" strike="noStrike">
                <a:solidFill>
                  <a:srgbClr val="c7243a"/>
                </a:solidFill>
                <a:latin typeface="Arial"/>
                <a:ea typeface="DejaVu Sans"/>
              </a:rPr>
              <a:t>Dataset</a:t>
            </a:r>
            <a:endParaRPr b="0" lang="en-IN" sz="4000" spc="-1" strike="noStrike">
              <a:latin typeface="Arial"/>
            </a:endParaRPr>
          </a:p>
        </p:txBody>
      </p:sp>
      <p:sp>
        <p:nvSpPr>
          <p:cNvPr id="97" name="CustomShape 2"/>
          <p:cNvSpPr/>
          <p:nvPr/>
        </p:nvSpPr>
        <p:spPr>
          <a:xfrm>
            <a:off x="502920" y="1655640"/>
            <a:ext cx="9068400" cy="2956680"/>
          </a:xfrm>
          <a:prstGeom prst="rect">
            <a:avLst/>
          </a:prstGeom>
          <a:noFill/>
          <a:ln>
            <a:noFill/>
          </a:ln>
        </p:spPr>
        <p:style>
          <a:lnRef idx="0"/>
          <a:fillRef idx="0"/>
          <a:effectRef idx="0"/>
          <a:fontRef idx="minor"/>
        </p:style>
      </p:sp>
      <p:pic>
        <p:nvPicPr>
          <p:cNvPr id="98" name="Picture 137" descr=""/>
          <p:cNvPicPr/>
          <p:nvPr/>
        </p:nvPicPr>
        <p:blipFill>
          <a:blip r:embed="rId1"/>
          <a:srcRect l="26473" t="31339" r="49887" b="7210"/>
          <a:stretch/>
        </p:blipFill>
        <p:spPr>
          <a:xfrm>
            <a:off x="3168000" y="1008000"/>
            <a:ext cx="3598560" cy="4246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504360" y="576360"/>
            <a:ext cx="9068760" cy="718560"/>
          </a:xfrm>
          <a:prstGeom prst="rect">
            <a:avLst/>
          </a:prstGeom>
          <a:noFill/>
          <a:ln>
            <a:noFill/>
          </a:ln>
        </p:spPr>
        <p:style>
          <a:lnRef idx="0"/>
          <a:fillRef idx="0"/>
          <a:effectRef idx="0"/>
          <a:fontRef idx="minor"/>
        </p:style>
        <p:txBody>
          <a:bodyPr lIns="0" rIns="0" tIns="35640" bIns="0" anchor="ctr">
            <a:noAutofit/>
          </a:bodyPr>
          <a:p>
            <a:pPr algn="ctr">
              <a:lnSpc>
                <a:spcPct val="93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432720"/>
                <a:tab algn="l" pos="9882000"/>
                <a:tab algn="l" pos="10331280"/>
                <a:tab algn="l" pos="10780560"/>
                <a:tab algn="l" pos="10782000"/>
              </a:tabLst>
            </a:pPr>
            <a:r>
              <a:rPr b="0" lang="en-IN" sz="4000" spc="-1" strike="noStrike">
                <a:solidFill>
                  <a:srgbClr val="c7243a"/>
                </a:solidFill>
                <a:latin typeface="Arial"/>
                <a:ea typeface="DejaVu Sans"/>
              </a:rPr>
              <a:t>Dataset description</a:t>
            </a:r>
            <a:endParaRPr b="0" lang="en-IN" sz="4000" spc="-1" strike="noStrike">
              <a:latin typeface="Arial"/>
            </a:endParaRPr>
          </a:p>
        </p:txBody>
      </p:sp>
      <p:sp>
        <p:nvSpPr>
          <p:cNvPr id="100" name="CustomShape 2"/>
          <p:cNvSpPr/>
          <p:nvPr/>
        </p:nvSpPr>
        <p:spPr>
          <a:xfrm>
            <a:off x="502920" y="1440000"/>
            <a:ext cx="9068760" cy="3172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Loan_ID : Unique Loan ID</a:t>
            </a:r>
            <a:endParaRPr b="0" lang="en-IN" sz="1800" spc="-1" strike="noStrike">
              <a:latin typeface="Arial"/>
            </a:endParaRPr>
          </a:p>
          <a:p>
            <a:pPr>
              <a:lnSpc>
                <a:spcPct val="100000"/>
              </a:lnSpc>
            </a:pPr>
            <a:r>
              <a:rPr b="0" lang="en-IN" sz="1800" spc="-1" strike="noStrike">
                <a:solidFill>
                  <a:srgbClr val="000000"/>
                </a:solidFill>
                <a:latin typeface="Arial"/>
                <a:ea typeface="DejaVu Sans"/>
              </a:rPr>
              <a:t>- Gender : Male/ Female</a:t>
            </a:r>
            <a:endParaRPr b="0" lang="en-IN" sz="1800" spc="-1" strike="noStrike">
              <a:latin typeface="Arial"/>
            </a:endParaRPr>
          </a:p>
          <a:p>
            <a:pPr>
              <a:lnSpc>
                <a:spcPct val="100000"/>
              </a:lnSpc>
            </a:pPr>
            <a:r>
              <a:rPr b="0" lang="en-IN" sz="1800" spc="-1" strike="noStrike">
                <a:solidFill>
                  <a:srgbClr val="000000"/>
                </a:solidFill>
                <a:latin typeface="Arial"/>
                <a:ea typeface="DejaVu Sans"/>
              </a:rPr>
              <a:t>- Married : Applicant married (Y/N)</a:t>
            </a:r>
            <a:endParaRPr b="0" lang="en-IN" sz="1800" spc="-1" strike="noStrike">
              <a:latin typeface="Arial"/>
            </a:endParaRPr>
          </a:p>
          <a:p>
            <a:pPr>
              <a:lnSpc>
                <a:spcPct val="100000"/>
              </a:lnSpc>
            </a:pPr>
            <a:r>
              <a:rPr b="0" lang="en-IN" sz="1800" spc="-1" strike="noStrike">
                <a:solidFill>
                  <a:srgbClr val="000000"/>
                </a:solidFill>
                <a:latin typeface="Arial"/>
                <a:ea typeface="DejaVu Sans"/>
              </a:rPr>
              <a:t>- Dependents : Number of dependents </a:t>
            </a:r>
            <a:endParaRPr b="0" lang="en-IN" sz="1800" spc="-1" strike="noStrike">
              <a:latin typeface="Arial"/>
            </a:endParaRPr>
          </a:p>
          <a:p>
            <a:pPr>
              <a:lnSpc>
                <a:spcPct val="100000"/>
              </a:lnSpc>
            </a:pPr>
            <a:r>
              <a:rPr b="0" lang="en-IN" sz="1800" spc="-1" strike="noStrike">
                <a:solidFill>
                  <a:srgbClr val="000000"/>
                </a:solidFill>
                <a:latin typeface="Arial"/>
                <a:ea typeface="DejaVu Sans"/>
              </a:rPr>
              <a:t>- Education : Applicant Education (Graduate/ Under Graduate)</a:t>
            </a:r>
            <a:endParaRPr b="0" lang="en-IN" sz="1800" spc="-1" strike="noStrike">
              <a:latin typeface="Arial"/>
            </a:endParaRPr>
          </a:p>
          <a:p>
            <a:pPr>
              <a:lnSpc>
                <a:spcPct val="100000"/>
              </a:lnSpc>
            </a:pPr>
            <a:r>
              <a:rPr b="0" lang="en-IN" sz="1800" spc="-1" strike="noStrike">
                <a:solidFill>
                  <a:srgbClr val="000000"/>
                </a:solidFill>
                <a:latin typeface="Arial"/>
                <a:ea typeface="DejaVu Sans"/>
              </a:rPr>
              <a:t>- Self_Employed : Self employed (Y/N)</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ApplicantIncome : Applicant income</a:t>
            </a:r>
            <a:endParaRPr b="0" lang="en-IN" sz="1800" spc="-1" strike="noStrike">
              <a:latin typeface="Arial"/>
            </a:endParaRPr>
          </a:p>
          <a:p>
            <a:pPr>
              <a:lnSpc>
                <a:spcPct val="100000"/>
              </a:lnSpc>
            </a:pPr>
            <a:r>
              <a:rPr b="0" lang="en-IN" sz="1800" spc="-1" strike="noStrike">
                <a:solidFill>
                  <a:srgbClr val="000000"/>
                </a:solidFill>
                <a:latin typeface="Arial"/>
                <a:ea typeface="DejaVu Sans"/>
              </a:rPr>
              <a:t>- CoapplicantIncome : Coapplicant income</a:t>
            </a:r>
            <a:endParaRPr b="0" lang="en-IN" sz="1800" spc="-1" strike="noStrike">
              <a:latin typeface="Arial"/>
            </a:endParaRPr>
          </a:p>
          <a:p>
            <a:pPr>
              <a:lnSpc>
                <a:spcPct val="100000"/>
              </a:lnSpc>
            </a:pPr>
            <a:r>
              <a:rPr b="0" lang="en-IN" sz="1800" spc="-1" strike="noStrike">
                <a:solidFill>
                  <a:srgbClr val="000000"/>
                </a:solidFill>
                <a:latin typeface="Arial"/>
                <a:ea typeface="DejaVu Sans"/>
              </a:rPr>
              <a:t>- LoanAmount : Loan amount in thousands of dollars</a:t>
            </a:r>
            <a:endParaRPr b="0" lang="en-IN" sz="1800" spc="-1" strike="noStrike">
              <a:latin typeface="Arial"/>
            </a:endParaRPr>
          </a:p>
          <a:p>
            <a:pPr>
              <a:lnSpc>
                <a:spcPct val="100000"/>
              </a:lnSpc>
            </a:pPr>
            <a:r>
              <a:rPr b="0" lang="en-IN" sz="1800" spc="-1" strike="noStrike">
                <a:solidFill>
                  <a:srgbClr val="000000"/>
                </a:solidFill>
                <a:latin typeface="Arial"/>
                <a:ea typeface="DejaVu Sans"/>
              </a:rPr>
              <a:t>- Loan_Amount_Term : Term of loan in months</a:t>
            </a:r>
            <a:endParaRPr b="0" lang="en-IN" sz="1800" spc="-1" strike="noStrike">
              <a:latin typeface="Arial"/>
            </a:endParaRPr>
          </a:p>
          <a:p>
            <a:pPr>
              <a:lnSpc>
                <a:spcPct val="100000"/>
              </a:lnSpc>
            </a:pPr>
            <a:r>
              <a:rPr b="0" lang="en-IN" sz="1800" spc="-1" strike="noStrike">
                <a:solidFill>
                  <a:srgbClr val="000000"/>
                </a:solidFill>
                <a:latin typeface="Arial"/>
                <a:ea typeface="DejaVu Sans"/>
              </a:rPr>
              <a:t>- Credit_History : credit history meets guidelines yes or no</a:t>
            </a:r>
            <a:endParaRPr b="0" lang="en-IN" sz="1800" spc="-1" strike="noStrike">
              <a:latin typeface="Arial"/>
            </a:endParaRPr>
          </a:p>
          <a:p>
            <a:pPr>
              <a:lnSpc>
                <a:spcPct val="100000"/>
              </a:lnSpc>
            </a:pPr>
            <a:r>
              <a:rPr b="0" lang="en-IN" sz="1800" spc="-1" strike="noStrike">
                <a:solidFill>
                  <a:srgbClr val="000000"/>
                </a:solidFill>
                <a:latin typeface="Arial"/>
                <a:ea typeface="DejaVu Sans"/>
              </a:rPr>
              <a:t>- Property_Area : Urban/ Semi Urban/ Rural</a:t>
            </a:r>
            <a:endParaRPr b="0" lang="en-IN" sz="1800" spc="-1" strike="noStrike">
              <a:latin typeface="Arial"/>
            </a:endParaRPr>
          </a:p>
          <a:p>
            <a:pPr>
              <a:lnSpc>
                <a:spcPct val="100000"/>
              </a:lnSpc>
            </a:pPr>
            <a:r>
              <a:rPr b="0" lang="en-IN" sz="1800" spc="-1" strike="noStrike">
                <a:solidFill>
                  <a:srgbClr val="000000"/>
                </a:solidFill>
                <a:latin typeface="Arial"/>
                <a:ea typeface="DejaVu Sans"/>
              </a:rPr>
              <a:t>- Loan_Status : Loan approved (Y/N) this is the target variable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2022-08-23T13:44:18Z</dcterms:created>
  <dc:creator/>
  <dc:description/>
  <dc:language>en-IN</dc:language>
  <cp:lastModifiedBy/>
  <dcterms:modified xsi:type="dcterms:W3CDTF">2022-11-13T23:58:53Z</dcterms:modified>
  <cp:revision>86</cp:revision>
  <dc:subject/>
  <dc:title>Classy Red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Custom</vt:lpwstr>
  </property>
  <property fmtid="{D5CDD505-2E9C-101B-9397-08002B2CF9AE}" pid="8" name="ScaleCrop">
    <vt:bool>0</vt:bool>
  </property>
  <property fmtid="{D5CDD505-2E9C-101B-9397-08002B2CF9AE}" pid="9" name="ShareDoc">
    <vt:bool>0</vt:bool>
  </property>
  <property fmtid="{D5CDD505-2E9C-101B-9397-08002B2CF9AE}" pid="10" name="Slides">
    <vt:i4>13</vt:i4>
  </property>
</Properties>
</file>