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hLslZgETHN6WxcHqSiMkiIMG2X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ecfc397a02cb1b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ecfc397a02cb1b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9" name="Shape 9"/>
        <p:cNvGrpSpPr/>
        <p:nvPr/>
      </p:nvGrpSpPr>
      <p:grpSpPr>
        <a:xfrm>
          <a:off x="0" y="0"/>
          <a:ext cx="0" cy="0"/>
          <a:chOff x="0" y="0"/>
          <a:chExt cx="0" cy="0"/>
        </a:xfrm>
      </p:grpSpPr>
      <p:sp>
        <p:nvSpPr>
          <p:cNvPr id="10" name="Google Shape;10;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24"/>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57" name="Google Shape;57;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25"/>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5"/>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5"/>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62" name="Google Shape;62;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6"/>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 name="Google Shape;15;p16"/>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6" name="Google Shape;16;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7"/>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9" name="Google Shape;19;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18"/>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4" name="Google Shape;24;p1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9"/>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31" name="Google Shape;31;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20"/>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6" name="Google Shape;36;p20"/>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20"/>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39" name="Shape 39"/>
        <p:cNvGrpSpPr/>
        <p:nvPr/>
      </p:nvGrpSpPr>
      <p:grpSpPr>
        <a:xfrm>
          <a:off x="0" y="0"/>
          <a:ext cx="0" cy="0"/>
          <a:chOff x="0" y="0"/>
          <a:chExt cx="0" cy="0"/>
        </a:xfrm>
      </p:grpSpPr>
      <p:sp>
        <p:nvSpPr>
          <p:cNvPr id="40" name="Google Shape;40;p2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41" name="Google Shape;41;p2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2" name="Google Shape;42;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22"/>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7" name="Google Shape;47;p22"/>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9" name="Google Shape;49;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3"/>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4" name="Google Shape;54;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nvSpPr>
        <p:spPr>
          <a:xfrm>
            <a:off x="-1" y="2043545"/>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Roboto"/>
              <a:ea typeface="Roboto"/>
              <a:cs typeface="Roboto"/>
              <a:sym typeface="Roboto"/>
            </a:endParaRPr>
          </a:p>
        </p:txBody>
      </p:sp>
      <p:pic>
        <p:nvPicPr>
          <p:cNvPr id="68" name="Google Shape;68;p1"/>
          <p:cNvPicPr preferRelativeResize="0"/>
          <p:nvPr/>
        </p:nvPicPr>
        <p:blipFill rotWithShape="1">
          <a:blip r:embed="rId3">
            <a:alphaModFix/>
          </a:blip>
          <a:srcRect b="14266" l="0" r="0" t="0"/>
          <a:stretch/>
        </p:blipFill>
        <p:spPr>
          <a:xfrm>
            <a:off x="0" y="211288"/>
            <a:ext cx="8762900" cy="4720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489366" y="1618350"/>
            <a:ext cx="2808000" cy="953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b="1" lang="en" sz="3000"/>
              <a:t>MODELLING</a:t>
            </a:r>
            <a:endParaRPr b="1" sz="3000"/>
          </a:p>
        </p:txBody>
      </p:sp>
      <p:sp>
        <p:nvSpPr>
          <p:cNvPr id="121" name="Google Shape;121;p10"/>
          <p:cNvSpPr txBox="1"/>
          <p:nvPr/>
        </p:nvSpPr>
        <p:spPr>
          <a:xfrm>
            <a:off x="3297376" y="257100"/>
            <a:ext cx="5625000" cy="462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 the "Employee Performance Analysis Using Excel" project, the modeling phase involves setting up the Excel workbook with various tools and techniques to analyze and visualize the data effectively. Here's how each component will be used: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Data Filtering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Purpose: To sort and refine the data to focus on specific criteria, such as department, date range, or individual employee performance.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Implementation: Excel's filtering feature will be applied to datasets, allowing users to easily narrow down the data to view only the relevant information. For example, filtering by department or by performance rating.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 Pivot Tables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Purpose: To summarize and analyze large datasets by grouping and aggregating data based on different performance metrics.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Dataset Description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BAR DIAGRAM</a:t>
            </a:r>
            <a:endParaRPr/>
          </a:p>
        </p:txBody>
      </p:sp>
      <p:pic>
        <p:nvPicPr>
          <p:cNvPr id="127" name="Google Shape;127;p11"/>
          <p:cNvPicPr preferRelativeResize="0"/>
          <p:nvPr/>
        </p:nvPicPr>
        <p:blipFill>
          <a:blip r:embed="rId3">
            <a:alphaModFix/>
          </a:blip>
          <a:stretch>
            <a:fillRect/>
          </a:stretch>
        </p:blipFill>
        <p:spPr>
          <a:xfrm>
            <a:off x="1607127" y="1811225"/>
            <a:ext cx="5389124" cy="333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ecfc397a02cb1b6_0"/>
          <p:cNvSpPr txBox="1"/>
          <p:nvPr/>
        </p:nvSpPr>
        <p:spPr>
          <a:xfrm>
            <a:off x="200838" y="295600"/>
            <a:ext cx="5320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u="sng">
                <a:solidFill>
                  <a:schemeClr val="dk2"/>
                </a:solidFill>
                <a:latin typeface="Roboto"/>
                <a:ea typeface="Roboto"/>
                <a:cs typeface="Roboto"/>
                <a:sym typeface="Roboto"/>
              </a:rPr>
              <a:t>PIE CHART</a:t>
            </a:r>
            <a:endParaRPr b="1" sz="3000" u="sng">
              <a:solidFill>
                <a:schemeClr val="dk2"/>
              </a:solidFill>
              <a:latin typeface="Roboto"/>
              <a:ea typeface="Roboto"/>
              <a:cs typeface="Roboto"/>
              <a:sym typeface="Roboto"/>
            </a:endParaRPr>
          </a:p>
        </p:txBody>
      </p:sp>
      <p:pic>
        <p:nvPicPr>
          <p:cNvPr id="133" name="Google Shape;133;g3ecfc397a02cb1b6_0"/>
          <p:cNvPicPr preferRelativeResize="0"/>
          <p:nvPr/>
        </p:nvPicPr>
        <p:blipFill>
          <a:blip r:embed="rId3">
            <a:alphaModFix/>
          </a:blip>
          <a:stretch>
            <a:fillRect/>
          </a:stretch>
        </p:blipFill>
        <p:spPr>
          <a:xfrm>
            <a:off x="1505329" y="1303626"/>
            <a:ext cx="5715000" cy="353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b="1" lang="en"/>
              <a:t>CONCLUSION</a:t>
            </a:r>
            <a:endParaRPr b="1"/>
          </a:p>
        </p:txBody>
      </p:sp>
      <p:sp>
        <p:nvSpPr>
          <p:cNvPr id="139" name="Google Shape;139;p1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800"/>
              <a:buNone/>
            </a:pPr>
            <a:r>
              <a:rPr lang="en"/>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3"/>
          <p:cNvPicPr preferRelativeResize="0"/>
          <p:nvPr/>
        </p:nvPicPr>
        <p:blipFill rotWithShape="1">
          <a:blip r:embed="rId3">
            <a:alphaModFix/>
          </a:blip>
          <a:srcRect b="0" l="0" r="0" t="0"/>
          <a:stretch/>
        </p:blipFill>
        <p:spPr>
          <a:xfrm>
            <a:off x="796625" y="290950"/>
            <a:ext cx="7613076" cy="457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ctrTitle"/>
          </p:nvPr>
        </p:nvSpPr>
        <p:spPr>
          <a:xfrm>
            <a:off x="390525" y="960300"/>
            <a:ext cx="9144000" cy="9336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Employee Performance Analysis using Excel</a:t>
            </a:r>
            <a:endParaRPr b="1"/>
          </a:p>
        </p:txBody>
      </p:sp>
      <p:sp>
        <p:nvSpPr>
          <p:cNvPr id="74" name="Google Shape;74;p2"/>
          <p:cNvSpPr txBox="1"/>
          <p:nvPr>
            <p:ph idx="1" type="subTitle"/>
          </p:nvPr>
        </p:nvSpPr>
        <p:spPr>
          <a:xfrm>
            <a:off x="1259375" y="2373474"/>
            <a:ext cx="8222100" cy="2060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800"/>
              <a:buNone/>
            </a:pPr>
            <a:r>
              <a:rPr lang="en"/>
              <a:t>STUDENT NAME: NIRANJAN. D</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REGISTER NO: 312211651</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DEPARTMENT:  BCOMG055</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COLLEGE: THIRUTHANGAL NADAR COLLEGE</a:t>
            </a:r>
            <a:endParaRPr/>
          </a:p>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921900" y="1558938"/>
            <a:ext cx="8222100" cy="10128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PROJECT TITLE</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rPr lang="en"/>
              <a:t>Employee Performance Analysis using Excel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AGENDA</a:t>
            </a:r>
            <a:endParaRPr/>
          </a:p>
        </p:txBody>
      </p:sp>
      <p:sp>
        <p:nvSpPr>
          <p:cNvPr id="85" name="Google Shape;85;p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PROBLEM STATEMENT</a:t>
            </a:r>
            <a:endParaRPr/>
          </a:p>
          <a:p>
            <a:pPr indent="-342900" lvl="0" marL="457200" rtl="0" algn="l">
              <a:lnSpc>
                <a:spcPct val="115000"/>
              </a:lnSpc>
              <a:spcBef>
                <a:spcPts val="0"/>
              </a:spcBef>
              <a:spcAft>
                <a:spcPts val="0"/>
              </a:spcAft>
              <a:buSzPts val="1800"/>
              <a:buAutoNum type="arabicPeriod"/>
            </a:pPr>
            <a:r>
              <a:rPr lang="en"/>
              <a:t>PROJECT OWERVIEW</a:t>
            </a:r>
            <a:endParaRPr/>
          </a:p>
          <a:p>
            <a:pPr indent="-342900" lvl="0" marL="457200" rtl="0" algn="l">
              <a:lnSpc>
                <a:spcPct val="115000"/>
              </a:lnSpc>
              <a:spcBef>
                <a:spcPts val="0"/>
              </a:spcBef>
              <a:spcAft>
                <a:spcPts val="0"/>
              </a:spcAft>
              <a:buSzPts val="1800"/>
              <a:buAutoNum type="arabicPeriod"/>
            </a:pPr>
            <a:r>
              <a:rPr lang="en"/>
              <a:t>END USERS</a:t>
            </a:r>
            <a:endParaRPr/>
          </a:p>
          <a:p>
            <a:pPr indent="-342900" lvl="0" marL="457200" rtl="0" algn="l">
              <a:lnSpc>
                <a:spcPct val="115000"/>
              </a:lnSpc>
              <a:spcBef>
                <a:spcPts val="0"/>
              </a:spcBef>
              <a:spcAft>
                <a:spcPts val="0"/>
              </a:spcAft>
              <a:buSzPts val="1800"/>
              <a:buAutoNum type="arabicPeriod"/>
            </a:pPr>
            <a:r>
              <a:rPr lang="en"/>
              <a:t>OUR SOLUTION AND PROPOSITION</a:t>
            </a:r>
            <a:endParaRPr/>
          </a:p>
          <a:p>
            <a:pPr indent="-342900" lvl="0" marL="457200" rtl="0" algn="l">
              <a:lnSpc>
                <a:spcPct val="115000"/>
              </a:lnSpc>
              <a:spcBef>
                <a:spcPts val="0"/>
              </a:spcBef>
              <a:spcAft>
                <a:spcPts val="0"/>
              </a:spcAft>
              <a:buSzPts val="1800"/>
              <a:buAutoNum type="arabicPeriod"/>
            </a:pPr>
            <a:r>
              <a:rPr lang="en"/>
              <a:t>DATASET DESCRIPTION</a:t>
            </a:r>
            <a:endParaRPr/>
          </a:p>
          <a:p>
            <a:pPr indent="-342900" lvl="0" marL="457200" rtl="0" algn="l">
              <a:lnSpc>
                <a:spcPct val="115000"/>
              </a:lnSpc>
              <a:spcBef>
                <a:spcPts val="0"/>
              </a:spcBef>
              <a:spcAft>
                <a:spcPts val="0"/>
              </a:spcAft>
              <a:buSzPts val="1800"/>
              <a:buAutoNum type="arabicPeriod"/>
            </a:pPr>
            <a:r>
              <a:rPr lang="en"/>
              <a:t>MODELLING APPROACH</a:t>
            </a:r>
            <a:endParaRPr/>
          </a:p>
          <a:p>
            <a:pPr indent="-342900" lvl="0" marL="457200" rtl="0" algn="l">
              <a:lnSpc>
                <a:spcPct val="115000"/>
              </a:lnSpc>
              <a:spcBef>
                <a:spcPts val="0"/>
              </a:spcBef>
              <a:spcAft>
                <a:spcPts val="0"/>
              </a:spcAft>
              <a:buSzPts val="1800"/>
              <a:buAutoNum type="arabicPeriod"/>
            </a:pPr>
            <a:r>
              <a:rPr lang="en"/>
              <a:t>RESULT AND DISCUSSION</a:t>
            </a:r>
            <a:endParaRPr/>
          </a:p>
          <a:p>
            <a:pPr indent="-342900" lvl="0" marL="457200" rtl="0" algn="l">
              <a:lnSpc>
                <a:spcPct val="115000"/>
              </a:lnSpc>
              <a:spcBef>
                <a:spcPts val="0"/>
              </a:spcBef>
              <a:spcAft>
                <a:spcPts val="0"/>
              </a:spcAft>
              <a:buSzPts val="1800"/>
              <a:buAutoNum type="arabicPeriod"/>
            </a:pPr>
            <a:r>
              <a:rPr lang="en"/>
              <a:t>CONCLUSION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226075" y="2293375"/>
            <a:ext cx="2808000" cy="1004100"/>
          </a:xfrm>
          <a:prstGeom prst="rect">
            <a:avLst/>
          </a:prstGeom>
          <a:noFill/>
          <a:ln>
            <a:noFill/>
          </a:ln>
        </p:spPr>
        <p:txBody>
          <a:bodyPr anchorCtr="0" anchor="b" bIns="91425" lIns="91425" spcFirstLastPara="1" rIns="91425" wrap="square" tIns="91425">
            <a:normAutofit/>
          </a:bodyPr>
          <a:lstStyle/>
          <a:p>
            <a:pPr indent="0" lvl="0" marL="0" rtl="0" algn="just">
              <a:lnSpc>
                <a:spcPct val="100000"/>
              </a:lnSpc>
              <a:spcBef>
                <a:spcPts val="0"/>
              </a:spcBef>
              <a:spcAft>
                <a:spcPts val="0"/>
              </a:spcAft>
              <a:buSzPts val="2400"/>
              <a:buNone/>
            </a:pPr>
            <a:r>
              <a:rPr lang="en"/>
              <a:t>PROJECT</a:t>
            </a:r>
            <a:endParaRPr/>
          </a:p>
          <a:p>
            <a:pPr indent="0" lvl="0" marL="0" rtl="0" algn="just">
              <a:lnSpc>
                <a:spcPct val="100000"/>
              </a:lnSpc>
              <a:spcBef>
                <a:spcPts val="0"/>
              </a:spcBef>
              <a:spcAft>
                <a:spcPts val="0"/>
              </a:spcAft>
              <a:buSzPts val="2400"/>
              <a:buNone/>
            </a:pPr>
            <a:r>
              <a:rPr lang="en"/>
              <a:t>OVERVIEW</a:t>
            </a:r>
            <a:endParaRPr/>
          </a:p>
        </p:txBody>
      </p:sp>
      <p:sp>
        <p:nvSpPr>
          <p:cNvPr id="91" name="Google Shape;91;p5"/>
          <p:cNvSpPr txBox="1"/>
          <p:nvPr>
            <p:ph idx="1" type="body"/>
          </p:nvPr>
        </p:nvSpPr>
        <p:spPr>
          <a:xfrm>
            <a:off x="3872686" y="312066"/>
            <a:ext cx="4239600" cy="7620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200"/>
              <a:buNone/>
            </a:pPr>
            <a:r>
              <a:rPr lang="en">
                <a:solidFill>
                  <a:schemeClr val="dk2"/>
                </a:solidFill>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The project "Employee Performance Analysis Using Excel top performers, recognizing training needs, and making data-driven decisions for performance improvement. The final deliverable will include a detailed report and visual dashboards for easy interpretation and strategic planning., and making data-driven decisions for performance improvement. The final deliverable will include a detailed report and visual dashboards for easy interpretation and strategic planning.</a:t>
            </a:r>
            <a:endParaRPr>
              <a:solidFill>
                <a:schemeClr val="dk2"/>
              </a:solidFill>
            </a:endParaRPr>
          </a:p>
        </p:txBody>
      </p:sp>
      <p:sp>
        <p:nvSpPr>
          <p:cNvPr id="92" name="Google Shape;92;p5"/>
          <p:cNvSpPr txBox="1"/>
          <p:nvPr/>
        </p:nvSpPr>
        <p:spPr>
          <a:xfrm>
            <a:off x="-1" y="2563520"/>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en"/>
              <a:t>PROBLEM STATEMENT</a:t>
            </a:r>
            <a:endParaRPr/>
          </a:p>
        </p:txBody>
      </p:sp>
      <p:sp>
        <p:nvSpPr>
          <p:cNvPr id="98" name="Google Shape;98;p6"/>
          <p:cNvSpPr txBox="1"/>
          <p:nvPr>
            <p:ph idx="1" type="body"/>
          </p:nvPr>
        </p:nvSpPr>
        <p:spPr>
          <a:xfrm>
            <a:off x="838725" y="1787225"/>
            <a:ext cx="3733200" cy="2751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400"/>
              <a:buNone/>
            </a:pPr>
            <a:r>
              <a:rPr lang="en"/>
              <a:t>analysis using Excel involves evaluating and measuring an employee's work effectiveness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idx="1" type="body"/>
          </p:nvPr>
        </p:nvSpPr>
        <p:spPr>
          <a:xfrm>
            <a:off x="2271950" y="1068527"/>
            <a:ext cx="8257500" cy="4722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u="sng">
                <a:solidFill>
                  <a:schemeClr val="dk2"/>
                </a:solidFill>
              </a:rPr>
              <a:t>WHO ARE THE END USERS?</a:t>
            </a:r>
            <a:endParaRPr b="1" u="sng">
              <a:solidFill>
                <a:schemeClr val="dk2"/>
              </a:solidFill>
            </a:endParaRPr>
          </a:p>
          <a:p>
            <a:pPr indent="0" lvl="0" marL="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Human Resources (HR) Managers:</a:t>
            </a:r>
            <a:endParaRPr/>
          </a:p>
          <a:p>
            <a:pPr indent="-342900" lvl="0" marL="457200" rtl="0" algn="l">
              <a:lnSpc>
                <a:spcPct val="115000"/>
              </a:lnSpc>
              <a:spcBef>
                <a:spcPts val="0"/>
              </a:spcBef>
              <a:spcAft>
                <a:spcPts val="0"/>
              </a:spcAft>
              <a:buSzPts val="1800"/>
              <a:buChar char="●"/>
            </a:pPr>
            <a:r>
              <a:t/>
            </a:r>
            <a:endParaRPr/>
          </a:p>
          <a:p>
            <a:pPr indent="-342900" lvl="0" marL="457200" rtl="0" algn="l">
              <a:lnSpc>
                <a:spcPct val="115000"/>
              </a:lnSpc>
              <a:spcBef>
                <a:spcPts val="0"/>
              </a:spcBef>
              <a:spcAft>
                <a:spcPts val="0"/>
              </a:spcAft>
              <a:buSzPts val="1800"/>
              <a:buChar char="●"/>
            </a:pPr>
            <a:r>
              <a:rPr lang="en"/>
              <a:t>Department Managers/Supervisors:</a:t>
            </a:r>
            <a:endParaRPr/>
          </a:p>
          <a:p>
            <a:pPr indent="-342900" lvl="0" marL="457200" rtl="0" algn="l">
              <a:lnSpc>
                <a:spcPct val="115000"/>
              </a:lnSpc>
              <a:spcBef>
                <a:spcPts val="0"/>
              </a:spcBef>
              <a:spcAft>
                <a:spcPts val="0"/>
              </a:spcAft>
              <a:buSzPts val="1800"/>
              <a:buChar char="●"/>
            </a:pPr>
            <a:r>
              <a:t/>
            </a:r>
            <a:endParaRPr/>
          </a:p>
          <a:p>
            <a:pPr indent="-342900" lvl="0" marL="457200" rtl="0" algn="l">
              <a:lnSpc>
                <a:spcPct val="115000"/>
              </a:lnSpc>
              <a:spcBef>
                <a:spcPts val="0"/>
              </a:spcBef>
              <a:spcAft>
                <a:spcPts val="0"/>
              </a:spcAft>
              <a:buSzPts val="1800"/>
              <a:buChar char="●"/>
            </a:pPr>
            <a:r>
              <a:rPr lang="en"/>
              <a:t>Senior Management/Executives:</a:t>
            </a:r>
            <a:endParaRPr/>
          </a:p>
          <a:p>
            <a:pPr indent="-342900" lvl="0" marL="457200" rtl="0" algn="l">
              <a:lnSpc>
                <a:spcPct val="115000"/>
              </a:lnSpc>
              <a:spcBef>
                <a:spcPts val="0"/>
              </a:spcBef>
              <a:spcAft>
                <a:spcPts val="0"/>
              </a:spcAft>
              <a:buSzPts val="1800"/>
              <a:buChar char="●"/>
            </a:pPr>
            <a:r>
              <a:t/>
            </a:r>
            <a:endParaRPr/>
          </a:p>
          <a:p>
            <a:pPr indent="-342900" lvl="0" marL="457200" rtl="0" algn="l">
              <a:lnSpc>
                <a:spcPct val="115000"/>
              </a:lnSpc>
              <a:spcBef>
                <a:spcPts val="0"/>
              </a:spcBef>
              <a:spcAft>
                <a:spcPts val="0"/>
              </a:spcAft>
              <a:buSzPts val="1800"/>
              <a:buChar char="●"/>
            </a:pPr>
            <a:r>
              <a:rPr lang="en"/>
              <a:t>Employees: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idx="1" type="subTitle"/>
          </p:nvPr>
        </p:nvSpPr>
        <p:spPr>
          <a:xfrm>
            <a:off x="4765975" y="645900"/>
            <a:ext cx="4107300" cy="3851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8108"/>
              <a:buNone/>
            </a:pPr>
            <a:r>
              <a:rPr lang="en">
                <a:solidFill>
                  <a:schemeClr val="lt1"/>
                </a:solidFill>
              </a:rPr>
              <a:t>OUR SOLUTION AND ITS VALUE PROPOSITION</a:t>
            </a:r>
            <a:endParaRPr>
              <a:solidFill>
                <a:schemeClr val="lt1"/>
              </a:solidFill>
            </a:endParaRPr>
          </a:p>
          <a:p>
            <a:pPr indent="0" lvl="0" marL="0" rtl="0" algn="l">
              <a:lnSpc>
                <a:spcPct val="100000"/>
              </a:lnSpc>
              <a:spcBef>
                <a:spcPts val="0"/>
              </a:spcBef>
              <a:spcAft>
                <a:spcPts val="0"/>
              </a:spcAft>
              <a:buSzPct val="108108"/>
              <a:buNone/>
            </a:pPr>
            <a:r>
              <a:t/>
            </a:r>
            <a:endParaRPr>
              <a:solidFill>
                <a:schemeClr val="lt1"/>
              </a:solidFill>
            </a:endParaRPr>
          </a:p>
          <a:p>
            <a:pPr indent="0" lvl="0" marL="0" rtl="0" algn="l">
              <a:lnSpc>
                <a:spcPct val="100000"/>
              </a:lnSpc>
              <a:spcBef>
                <a:spcPts val="0"/>
              </a:spcBef>
              <a:spcAft>
                <a:spcPts val="0"/>
              </a:spcAft>
              <a:buSzPct val="108108"/>
              <a:buNone/>
            </a:pPr>
            <a:r>
              <a:rPr lang="en">
                <a:solidFill>
                  <a:schemeClr val="lt1"/>
                </a:solidFill>
              </a:rPr>
              <a:t>Data-Driven Insights: Enmproving overall productivity.</a:t>
            </a:r>
            <a:endParaRPr>
              <a:solidFill>
                <a:schemeClr val="lt1"/>
              </a:solidFill>
            </a:endParaRPr>
          </a:p>
          <a:p>
            <a:pPr indent="0" lvl="0" marL="0" rtl="0" algn="l">
              <a:lnSpc>
                <a:spcPct val="100000"/>
              </a:lnSpc>
              <a:spcBef>
                <a:spcPts val="0"/>
              </a:spcBef>
              <a:spcAft>
                <a:spcPts val="0"/>
              </a:spcAft>
              <a:buSzPct val="108108"/>
              <a:buNone/>
            </a:pPr>
            <a:r>
              <a:t/>
            </a:r>
            <a:endParaRPr>
              <a:solidFill>
                <a:schemeClr val="lt1"/>
              </a:solidFill>
            </a:endParaRPr>
          </a:p>
          <a:p>
            <a:pPr indent="0" lvl="0" marL="0" rtl="0" algn="l">
              <a:lnSpc>
                <a:spcPct val="100000"/>
              </a:lnSpc>
              <a:spcBef>
                <a:spcPts val="0"/>
              </a:spcBef>
              <a:spcAft>
                <a:spcPts val="0"/>
              </a:spcAft>
              <a:buSzPct val="108108"/>
              <a:buNone/>
            </a:pPr>
            <a:r>
              <a:rPr lang="en">
                <a:solidFill>
                  <a:schemeClr val="lt1"/>
                </a:solidFill>
              </a:rPr>
              <a:t>Cost-Effective Solution: Leverages the widely accessible Excel platform, avoiding the need for expensive software or tools.</a:t>
            </a:r>
            <a:endParaRPr>
              <a:solidFill>
                <a:schemeClr val="lt1"/>
              </a:solidFill>
            </a:endParaRPr>
          </a:p>
          <a:p>
            <a:pPr indent="0" lvl="0" marL="0" rtl="0" algn="l">
              <a:lnSpc>
                <a:spcPct val="100000"/>
              </a:lnSpc>
              <a:spcBef>
                <a:spcPts val="0"/>
              </a:spcBef>
              <a:spcAft>
                <a:spcPts val="0"/>
              </a:spcAft>
              <a:buSzPct val="108108"/>
              <a:buNone/>
            </a:pPr>
            <a:r>
              <a:t/>
            </a:r>
            <a:endParaRPr>
              <a:solidFill>
                <a:schemeClr val="lt1"/>
              </a:solidFill>
            </a:endParaRPr>
          </a:p>
          <a:p>
            <a:pPr indent="0" lvl="0" marL="0" rtl="0" algn="l">
              <a:lnSpc>
                <a:spcPct val="100000"/>
              </a:lnSpc>
              <a:spcBef>
                <a:spcPts val="0"/>
              </a:spcBef>
              <a:spcAft>
                <a:spcPts val="0"/>
              </a:spcAft>
              <a:buSzPct val="108108"/>
              <a:buNone/>
            </a:pPr>
            <a:r>
              <a:rPr lang="en">
                <a:solidFill>
                  <a:schemeClr val="lt1"/>
                </a:solidFill>
              </a:rPr>
              <a:t>PROJECTOVERVIEW</a:t>
            </a:r>
            <a:endParaRPr>
              <a:solidFill>
                <a:schemeClr val="lt1"/>
              </a:solidFill>
            </a:endParaRPr>
          </a:p>
          <a:p>
            <a:pPr indent="0" lvl="0" marL="0" rtl="0" algn="l">
              <a:lnSpc>
                <a:spcPct val="100000"/>
              </a:lnSpc>
              <a:spcBef>
                <a:spcPts val="0"/>
              </a:spcBef>
              <a:spcAft>
                <a:spcPts val="0"/>
              </a:spcAft>
              <a:buSzPct val="108108"/>
              <a:buNone/>
            </a:pPr>
            <a:r>
              <a:t/>
            </a:r>
            <a:endParaRPr>
              <a:solidFill>
                <a:schemeClr val="lt1"/>
              </a:solidFill>
            </a:endParaRPr>
          </a:p>
          <a:p>
            <a:pPr indent="0" lvl="0" marL="0" rtl="0" algn="l">
              <a:lnSpc>
                <a:spcPct val="100000"/>
              </a:lnSpc>
              <a:spcBef>
                <a:spcPts val="0"/>
              </a:spcBef>
              <a:spcAft>
                <a:spcPts val="0"/>
              </a:spcAft>
              <a:buSzPct val="108108"/>
              <a:buNone/>
            </a:pPr>
            <a:r>
              <a:rPr lang="en">
                <a:solidFill>
                  <a:schemeClr val="lt1"/>
                </a:solidFill>
              </a:rPr>
              <a:t>SOLUTION</a:t>
            </a:r>
            <a:endParaRPr>
              <a:solidFill>
                <a:schemeClr val="lt1"/>
              </a:solidFill>
            </a:endParaRPr>
          </a:p>
        </p:txBody>
      </p:sp>
      <p:sp>
        <p:nvSpPr>
          <p:cNvPr id="109" name="Google Shape;109;p8"/>
          <p:cNvSpPr txBox="1"/>
          <p:nvPr/>
        </p:nvSpPr>
        <p:spPr>
          <a:xfrm flipH="1">
            <a:off x="214800" y="2571754"/>
            <a:ext cx="43572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OUR SOLUTION AND ITS VALUE PROPOSITION</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idx="4294967295" type="title"/>
          </p:nvPr>
        </p:nvSpPr>
        <p:spPr>
          <a:xfrm>
            <a:off x="773700" y="0"/>
            <a:ext cx="7596600" cy="761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200"/>
              <a:buNone/>
            </a:pPr>
            <a:r>
              <a:rPr b="1" lang="en" u="sng">
                <a:solidFill>
                  <a:schemeClr val="lt2"/>
                </a:solidFill>
              </a:rPr>
              <a:t>Dataset Description</a:t>
            </a:r>
            <a:endParaRPr b="1" u="sng">
              <a:solidFill>
                <a:schemeClr val="lt2"/>
              </a:solidFill>
            </a:endParaRPr>
          </a:p>
        </p:txBody>
      </p:sp>
      <p:sp>
        <p:nvSpPr>
          <p:cNvPr id="115" name="Google Shape;115;p9"/>
          <p:cNvSpPr txBox="1"/>
          <p:nvPr>
            <p:ph idx="4294967295" type="body"/>
          </p:nvPr>
        </p:nvSpPr>
        <p:spPr>
          <a:xfrm>
            <a:off x="773700" y="512402"/>
            <a:ext cx="7596600" cy="4267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Descriptions for each of the columns in the dataset: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1. 2. First Name: The first name of the employee.</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3. Last Name: The last name of the employee.</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4. Email: The email address associated with the employee's communication within the organization. 5. Business Unit: The specific business unit or department to which the employee belongs.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6. State: The state or region where the employee is located.</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7. Job Function: A brief description of the employee's primary job function or role.</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