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Pacifico"/>
      <p:regular r:id="rId14"/>
    </p:embeddedFon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regular.fntdata"/><Relationship Id="rId14" Type="http://schemas.openxmlformats.org/officeDocument/2006/relationships/font" Target="fonts/Pacifico-regular.fntdata"/><Relationship Id="rId16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37f33c936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837f33c93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BF9000"/>
                </a:solidFill>
                <a:latin typeface="Comfortaa"/>
                <a:ea typeface="Comfortaa"/>
                <a:cs typeface="Comfortaa"/>
                <a:sym typeface="Comfortaa"/>
              </a:rPr>
              <a:t>Coffee Chain Sales </a:t>
            </a:r>
            <a:endParaRPr sz="4400">
              <a:solidFill>
                <a:srgbClr val="BF9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BF9000"/>
                </a:solidFill>
                <a:latin typeface="Comfortaa"/>
                <a:ea typeface="Comfortaa"/>
                <a:cs typeface="Comfortaa"/>
                <a:sym typeface="Comfortaa"/>
              </a:rPr>
              <a:t>Dashboard Summary</a:t>
            </a:r>
            <a:endParaRPr>
              <a:solidFill>
                <a:srgbClr val="BF9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KPIs</a:t>
            </a:r>
            <a:endParaRPr sz="5000"/>
          </a:p>
        </p:txBody>
      </p:sp>
      <p:sp>
        <p:nvSpPr>
          <p:cNvPr id="90" name="Google Shape;90;p14"/>
          <p:cNvSpPr txBox="1"/>
          <p:nvPr/>
        </p:nvSpPr>
        <p:spPr>
          <a:xfrm>
            <a:off x="546500" y="1289289"/>
            <a:ext cx="82296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3500" u="none" cap="none" strike="noStrike">
              <a:solidFill>
                <a:srgbClr val="7F6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7F6000"/>
                </a:solidFill>
                <a:latin typeface="Comfortaa"/>
                <a:ea typeface="Comfortaa"/>
                <a:cs typeface="Comfortaa"/>
                <a:sym typeface="Comfortaa"/>
              </a:rPr>
              <a:t>Total Sales</a:t>
            </a:r>
            <a:r>
              <a:rPr i="0" lang="en-US" sz="3000" u="none" cap="none" strike="noStrike">
                <a:solidFill>
                  <a:srgbClr val="7F6000"/>
                </a:solidFill>
                <a:latin typeface="Comfortaa"/>
                <a:ea typeface="Comfortaa"/>
                <a:cs typeface="Comfortaa"/>
                <a:sym typeface="Comfortaa"/>
              </a:rPr>
              <a:t>: 202,895.0</a:t>
            </a:r>
            <a:endParaRPr i="0" sz="3000" u="none" cap="none" strike="noStrike">
              <a:solidFill>
                <a:srgbClr val="7F6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F6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7F6000"/>
                </a:solidFill>
                <a:latin typeface="Comfortaa"/>
                <a:ea typeface="Comfortaa"/>
                <a:cs typeface="Comfortaa"/>
                <a:sym typeface="Comfortaa"/>
              </a:rPr>
              <a:t>Total Profit</a:t>
            </a:r>
            <a:r>
              <a:rPr i="0" lang="en-US" sz="3000" u="none" cap="none" strike="noStrike">
                <a:solidFill>
                  <a:srgbClr val="7F6000"/>
                </a:solidFill>
                <a:latin typeface="Comfortaa"/>
                <a:ea typeface="Comfortaa"/>
                <a:cs typeface="Comfortaa"/>
                <a:sym typeface="Comfortaa"/>
              </a:rPr>
              <a:t>: 411.0</a:t>
            </a:r>
            <a:endParaRPr i="0" sz="3000" u="none" cap="none" strike="noStrike">
              <a:solidFill>
                <a:srgbClr val="7F6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F6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7F6000"/>
                </a:solidFill>
                <a:latin typeface="Comfortaa"/>
                <a:ea typeface="Comfortaa"/>
                <a:cs typeface="Comfortaa"/>
                <a:sym typeface="Comfortaa"/>
              </a:rPr>
              <a:t>Transactions</a:t>
            </a:r>
            <a:r>
              <a:rPr i="0" lang="en-US" sz="3000" u="none" cap="none" strike="noStrike">
                <a:solidFill>
                  <a:srgbClr val="7F6000"/>
                </a:solidFill>
                <a:latin typeface="Comfortaa"/>
                <a:ea typeface="Comfortaa"/>
                <a:cs typeface="Comfortaa"/>
                <a:sym typeface="Comfortaa"/>
              </a:rPr>
              <a:t>: 1,062.0</a:t>
            </a:r>
            <a:endParaRPr i="0" sz="3000" u="none" cap="none" strike="noStrike">
              <a:solidFill>
                <a:srgbClr val="7F6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F6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7F6000"/>
                </a:solidFill>
                <a:latin typeface="Comfortaa"/>
                <a:ea typeface="Comfortaa"/>
                <a:cs typeface="Comfortaa"/>
                <a:sym typeface="Comfortaa"/>
              </a:rPr>
              <a:t>Avg Ticket</a:t>
            </a:r>
            <a:r>
              <a:rPr i="0" lang="en-US" sz="3000" u="none" cap="none" strike="noStrike">
                <a:solidFill>
                  <a:srgbClr val="7F6000"/>
                </a:solidFill>
                <a:latin typeface="Comfortaa"/>
                <a:ea typeface="Comfortaa"/>
                <a:cs typeface="Comfortaa"/>
                <a:sym typeface="Comfortaa"/>
              </a:rPr>
              <a:t>: 191.04990583804144</a:t>
            </a:r>
            <a:endParaRPr i="0" sz="3000" u="none" cap="none" strike="noStrike">
              <a:solidFill>
                <a:srgbClr val="7F6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7F6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7F6000"/>
                </a:solidFill>
                <a:latin typeface="Comfortaa"/>
                <a:ea typeface="Comfortaa"/>
                <a:cs typeface="Comfortaa"/>
                <a:sym typeface="Comfortaa"/>
              </a:rPr>
              <a:t>Profit Margin</a:t>
            </a:r>
            <a:r>
              <a:rPr i="0" lang="en-US" sz="3000" u="none" cap="none" strike="noStrike">
                <a:solidFill>
                  <a:srgbClr val="7F6000"/>
                </a:solidFill>
                <a:latin typeface="Comfortaa"/>
                <a:ea typeface="Comfortaa"/>
                <a:cs typeface="Comfortaa"/>
                <a:sym typeface="Comfortaa"/>
              </a:rPr>
              <a:t>: 0.002025678306513221</a:t>
            </a:r>
            <a:endParaRPr sz="3000">
              <a:solidFill>
                <a:srgbClr val="7F6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Sales Profit</a:t>
            </a:r>
            <a:endParaRPr/>
          </a:p>
        </p:txBody>
      </p:sp>
      <p:pic>
        <p:nvPicPr>
          <p:cNvPr descr="monthly_sales_profit.png"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097273"/>
            <a:ext cx="7315200" cy="48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Top10 Products</a:t>
            </a:r>
            <a:endParaRPr/>
          </a:p>
        </p:txBody>
      </p:sp>
      <p:pic>
        <p:nvPicPr>
          <p:cNvPr descr="top10_products.png"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097274"/>
            <a:ext cx="7315200" cy="51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By Region</a:t>
            </a:r>
            <a:endParaRPr/>
          </a:p>
        </p:txBody>
      </p:sp>
      <p:pic>
        <p:nvPicPr>
          <p:cNvPr descr="sales_by_region.png"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097280"/>
            <a:ext cx="7315200" cy="5225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Vs Profit</a:t>
            </a:r>
            <a:endParaRPr/>
          </a:p>
        </p:txBody>
      </p:sp>
      <p:pic>
        <p:nvPicPr>
          <p:cNvPr descr="sales_vs_profit.png" id="114" name="Google Shape;1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097276"/>
            <a:ext cx="7315199" cy="52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Actionable Insights &amp; Recommendations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3200"/>
              <a:buFont typeface="Comfortaa"/>
              <a:buChar char="•"/>
            </a:pPr>
            <a:r>
              <a:rPr lang="en-US" sz="3200">
                <a:solidFill>
                  <a:srgbClr val="7F6000"/>
                </a:solidFill>
                <a:latin typeface="Comfortaa"/>
                <a:ea typeface="Comfortaa"/>
                <a:cs typeface="Comfortaa"/>
                <a:sym typeface="Comfortaa"/>
              </a:rPr>
              <a:t>Key insights:</a:t>
            </a:r>
            <a:endParaRPr>
              <a:solidFill>
                <a:srgbClr val="7F6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7F6000"/>
              </a:buClr>
              <a:buSzPts val="2800"/>
              <a:buFont typeface="Comfortaa"/>
              <a:buChar char="–"/>
            </a:pPr>
            <a:r>
              <a:rPr lang="en-US" sz="2800">
                <a:solidFill>
                  <a:srgbClr val="7F6000"/>
                </a:solidFill>
                <a:latin typeface="Comfortaa"/>
                <a:ea typeface="Comfortaa"/>
                <a:cs typeface="Comfortaa"/>
                <a:sym typeface="Comfortaa"/>
              </a:rPr>
              <a:t>- Identify underperforming stores &amp; run local promotions.</a:t>
            </a:r>
            <a:endParaRPr>
              <a:solidFill>
                <a:srgbClr val="7F6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7F6000"/>
              </a:buClr>
              <a:buSzPts val="2800"/>
              <a:buFont typeface="Comfortaa"/>
              <a:buChar char="–"/>
            </a:pPr>
            <a:r>
              <a:rPr lang="en-US" sz="2800">
                <a:solidFill>
                  <a:srgbClr val="7F6000"/>
                </a:solidFill>
                <a:latin typeface="Comfortaa"/>
                <a:ea typeface="Comfortaa"/>
                <a:cs typeface="Comfortaa"/>
                <a:sym typeface="Comfortaa"/>
              </a:rPr>
              <a:t>- Promote high-margin products &amp; review markdowns.</a:t>
            </a:r>
            <a:endParaRPr>
              <a:solidFill>
                <a:srgbClr val="7F6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7F6000"/>
              </a:buClr>
              <a:buSzPts val="2800"/>
              <a:buFont typeface="Comfortaa"/>
              <a:buChar char="–"/>
            </a:pPr>
            <a:r>
              <a:rPr lang="en-US" sz="2800">
                <a:solidFill>
                  <a:srgbClr val="7F6000"/>
                </a:solidFill>
                <a:latin typeface="Comfortaa"/>
                <a:ea typeface="Comfortaa"/>
                <a:cs typeface="Comfortaa"/>
                <a:sym typeface="Comfortaa"/>
              </a:rPr>
              <a:t>- Create loyalty offers for top customers.</a:t>
            </a:r>
            <a:endParaRPr>
              <a:solidFill>
                <a:srgbClr val="7F6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7F6000"/>
              </a:buClr>
              <a:buSzPts val="2800"/>
              <a:buFont typeface="Comfortaa"/>
              <a:buChar char="–"/>
            </a:pPr>
            <a:r>
              <a:rPr lang="en-US" sz="2800">
                <a:solidFill>
                  <a:srgbClr val="7F6000"/>
                </a:solidFill>
                <a:latin typeface="Comfortaa"/>
                <a:ea typeface="Comfortaa"/>
                <a:cs typeface="Comfortaa"/>
                <a:sym typeface="Comfortaa"/>
              </a:rPr>
              <a:t>- Allocate inventory by region using slicer insights.</a:t>
            </a:r>
            <a:endParaRPr>
              <a:solidFill>
                <a:srgbClr val="7F6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7F6000"/>
              </a:buClr>
              <a:buSzPts val="2800"/>
              <a:buFont typeface="Comfortaa"/>
              <a:buChar char="–"/>
            </a:pPr>
            <a:r>
              <a:rPr lang="en-US" sz="2800">
                <a:solidFill>
                  <a:srgbClr val="7F6000"/>
                </a:solidFill>
                <a:latin typeface="Comfortaa"/>
                <a:ea typeface="Comfortaa"/>
                <a:cs typeface="Comfortaa"/>
                <a:sym typeface="Comfortaa"/>
              </a:rPr>
              <a:t>- Track MoM growth and set alerts for sharp drops.</a:t>
            </a:r>
            <a:endParaRPr>
              <a:solidFill>
                <a:srgbClr val="7F6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528650" y="903675"/>
            <a:ext cx="8229600" cy="4526100"/>
          </a:xfrm>
          <a:prstGeom prst="rect">
            <a:avLst/>
          </a:prstGeom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9000"/>
                </a:solidFill>
                <a:latin typeface="Pacifico"/>
                <a:ea typeface="Pacifico"/>
                <a:cs typeface="Pacifico"/>
                <a:sym typeface="Pacifico"/>
              </a:rPr>
              <a:t>Thank You …</a:t>
            </a:r>
            <a:endParaRPr sz="8000">
              <a:solidFill>
                <a:srgbClr val="BF9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