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83C349-124C-48DD-8257-69516225DBFE}">
  <a:tblStyle styleId="{AD83C349-124C-48DD-8257-69516225DB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edaa88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edaa88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4edaa886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4edaa886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edaa886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edaa886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4edaa886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4edaa886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4edaa886d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4edaa886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4edaa886d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4edaa886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4edaa886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4edaa886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83bbe2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83bbe2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4edaa886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4edaa886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4edaa886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4edaa886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4edaa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4edaa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4edaa886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4edaa886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3bbe21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83bbe21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83bbe21e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83bbe21e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grpSp>
        <p:nvGrpSpPr>
          <p:cNvPr id="23" name="Google Shape;23;p2"/>
          <p:cNvGrpSpPr/>
          <p:nvPr/>
        </p:nvGrpSpPr>
        <p:grpSpPr>
          <a:xfrm>
            <a:off x="2083888" y="4913004"/>
            <a:ext cx="7060186" cy="36451"/>
            <a:chOff x="2083888" y="6550671"/>
            <a:chExt cx="7060186" cy="48601"/>
          </a:xfrm>
        </p:grpSpPr>
        <p:sp>
          <p:nvSpPr>
            <p:cNvPr id="24" name="Google Shape;24;p2"/>
            <p:cNvSpPr/>
            <p:nvPr/>
          </p:nvSpPr>
          <p:spPr>
            <a:xfrm>
              <a:off x="4630476" y="6550672"/>
              <a:ext cx="2328600" cy="48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 name="Google Shape;25;p2"/>
            <p:cNvSpPr/>
            <p:nvPr/>
          </p:nvSpPr>
          <p:spPr>
            <a:xfrm>
              <a:off x="6907874" y="6550671"/>
              <a:ext cx="2236200" cy="45600"/>
            </a:xfrm>
            <a:prstGeom prst="rect">
              <a:avLst/>
            </a:prstGeom>
            <a:solidFill>
              <a:srgbClr val="E31C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 name="Google Shape;26;p2"/>
            <p:cNvSpPr/>
            <p:nvPr/>
          </p:nvSpPr>
          <p:spPr>
            <a:xfrm>
              <a:off x="2083888" y="6550672"/>
              <a:ext cx="2580600" cy="48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descr="Picture 7.png" id="27" name="Google Shape;27;p2"/>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grpSp>
        <p:nvGrpSpPr>
          <p:cNvPr id="28" name="Google Shape;28;p2"/>
          <p:cNvGrpSpPr/>
          <p:nvPr/>
        </p:nvGrpSpPr>
        <p:grpSpPr>
          <a:xfrm>
            <a:off x="2133600" y="4914901"/>
            <a:ext cx="7010409" cy="34200"/>
            <a:chOff x="1905000" y="6553200"/>
            <a:chExt cx="7010409" cy="45600"/>
          </a:xfrm>
        </p:grpSpPr>
        <p:sp>
          <p:nvSpPr>
            <p:cNvPr id="29" name="Google Shape;29;p2"/>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 name="Google Shape;30;p2"/>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 name="Google Shape;31;p2"/>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2" name="Google Shape;32;p2"/>
          <p:cNvGrpSpPr/>
          <p:nvPr/>
        </p:nvGrpSpPr>
        <p:grpSpPr>
          <a:xfrm>
            <a:off x="0" y="971551"/>
            <a:ext cx="7010409" cy="34200"/>
            <a:chOff x="1905000" y="6553200"/>
            <a:chExt cx="7010409" cy="45600"/>
          </a:xfrm>
        </p:grpSpPr>
        <p:sp>
          <p:nvSpPr>
            <p:cNvPr id="33" name="Google Shape;33;p2"/>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 name="Google Shape;34;p2"/>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 name="Google Shape;35;p2"/>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6" name="Google Shape;36;p2"/>
          <p:cNvSpPr txBox="1"/>
          <p:nvPr>
            <p:ph idx="1" type="body"/>
          </p:nvPr>
        </p:nvSpPr>
        <p:spPr>
          <a:xfrm>
            <a:off x="304800" y="114300"/>
            <a:ext cx="6324600" cy="8574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7" name="Google Shape;37;p2"/>
          <p:cNvSpPr txBox="1"/>
          <p:nvPr>
            <p:ph idx="11" type="ftr"/>
          </p:nvPr>
        </p:nvSpPr>
        <p:spPr>
          <a:xfrm>
            <a:off x="0" y="4915542"/>
            <a:ext cx="9144000" cy="22800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38" name="Google Shape;38;p2"/>
          <p:cNvSpPr txBox="1"/>
          <p:nvPr>
            <p:ph idx="12" type="sldNum"/>
          </p:nvPr>
        </p:nvSpPr>
        <p:spPr>
          <a:xfrm>
            <a:off x="8861" y="4915541"/>
            <a:ext cx="9135000" cy="1962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1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1"/>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1"/>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1"/>
          <p:cNvSpPr txBox="1"/>
          <p:nvPr>
            <p:ph idx="3" type="body"/>
          </p:nvPr>
        </p:nvSpPr>
        <p:spPr>
          <a:xfrm>
            <a:off x="457110" y="276156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9" name="Shape 69"/>
        <p:cNvGrpSpPr/>
        <p:nvPr/>
      </p:nvGrpSpPr>
      <p:grpSpPr>
        <a:xfrm>
          <a:off x="0" y="0"/>
          <a:ext cx="0" cy="0"/>
          <a:chOff x="0" y="0"/>
          <a:chExt cx="0" cy="0"/>
        </a:xfrm>
      </p:grpSpPr>
      <p:sp>
        <p:nvSpPr>
          <p:cNvPr id="70" name="Google Shape;70;p1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2"/>
          <p:cNvSpPr txBox="1"/>
          <p:nvPr>
            <p:ph idx="1" type="body"/>
          </p:nvPr>
        </p:nvSpPr>
        <p:spPr>
          <a:xfrm>
            <a:off x="457110" y="120339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 name="Google Shape;72;p12"/>
          <p:cNvSpPr txBox="1"/>
          <p:nvPr>
            <p:ph idx="2" type="body"/>
          </p:nvPr>
        </p:nvSpPr>
        <p:spPr>
          <a:xfrm>
            <a:off x="457110" y="276156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3" name="Shape 73"/>
        <p:cNvGrpSpPr/>
        <p:nvPr/>
      </p:nvGrpSpPr>
      <p:grpSpPr>
        <a:xfrm>
          <a:off x="0" y="0"/>
          <a:ext cx="0" cy="0"/>
          <a:chOff x="0" y="0"/>
          <a:chExt cx="0" cy="0"/>
        </a:xfrm>
      </p:grpSpPr>
      <p:sp>
        <p:nvSpPr>
          <p:cNvPr id="74" name="Google Shape;74;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13"/>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6" name="Google Shape;76;p13"/>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3"/>
          <p:cNvSpPr txBox="1"/>
          <p:nvPr>
            <p:ph idx="3" type="body"/>
          </p:nvPr>
        </p:nvSpPr>
        <p:spPr>
          <a:xfrm>
            <a:off x="45711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3"/>
          <p:cNvSpPr txBox="1"/>
          <p:nvPr>
            <p:ph idx="4" type="body"/>
          </p:nvPr>
        </p:nvSpPr>
        <p:spPr>
          <a:xfrm>
            <a:off x="467397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9" name="Shape 79"/>
        <p:cNvGrpSpPr/>
        <p:nvPr/>
      </p:nvGrpSpPr>
      <p:grpSpPr>
        <a:xfrm>
          <a:off x="0" y="0"/>
          <a:ext cx="0" cy="0"/>
          <a:chOff x="0" y="0"/>
          <a:chExt cx="0" cy="0"/>
        </a:xfrm>
      </p:grpSpPr>
      <p:sp>
        <p:nvSpPr>
          <p:cNvPr id="80" name="Google Shape;80;p1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4"/>
          <p:cNvSpPr txBox="1"/>
          <p:nvPr>
            <p:ph idx="1" type="body"/>
          </p:nvPr>
        </p:nvSpPr>
        <p:spPr>
          <a:xfrm>
            <a:off x="45711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4"/>
          <p:cNvSpPr txBox="1"/>
          <p:nvPr>
            <p:ph idx="2" type="body"/>
          </p:nvPr>
        </p:nvSpPr>
        <p:spPr>
          <a:xfrm>
            <a:off x="323973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4"/>
          <p:cNvSpPr txBox="1"/>
          <p:nvPr>
            <p:ph idx="3" type="body"/>
          </p:nvPr>
        </p:nvSpPr>
        <p:spPr>
          <a:xfrm>
            <a:off x="602235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4"/>
          <p:cNvSpPr txBox="1"/>
          <p:nvPr>
            <p:ph idx="4" type="body"/>
          </p:nvPr>
        </p:nvSpPr>
        <p:spPr>
          <a:xfrm>
            <a:off x="45711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4"/>
          <p:cNvSpPr txBox="1"/>
          <p:nvPr>
            <p:ph idx="5" type="body"/>
          </p:nvPr>
        </p:nvSpPr>
        <p:spPr>
          <a:xfrm>
            <a:off x="323973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 name="Google Shape;86;p14"/>
          <p:cNvSpPr txBox="1"/>
          <p:nvPr>
            <p:ph idx="6" type="body"/>
          </p:nvPr>
        </p:nvSpPr>
        <p:spPr>
          <a:xfrm>
            <a:off x="602235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
        <p:nvSpPr>
          <p:cNvPr id="88" name="Google Shape;88;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16"/>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16"/>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92" name="Google Shape;9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7"/>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96" name="Google Shape;9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0" name="Shape 40"/>
        <p:cNvGrpSpPr/>
        <p:nvPr/>
      </p:nvGrpSpPr>
      <p:grpSpPr>
        <a:xfrm>
          <a:off x="0" y="0"/>
          <a:ext cx="0" cy="0"/>
          <a:chOff x="0" y="0"/>
          <a:chExt cx="0" cy="0"/>
        </a:xfrm>
      </p:grpSpPr>
      <p:sp>
        <p:nvSpPr>
          <p:cNvPr id="41" name="Google Shape;41;p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2" name="Google Shape;42;p4"/>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400"/>
              <a:buChar char="•"/>
              <a:defRPr/>
            </a:lvl1pPr>
            <a:lvl2pPr lvl="1" rtl="0" algn="l">
              <a:lnSpc>
                <a:spcPct val="90000"/>
              </a:lnSpc>
              <a:spcBef>
                <a:spcPts val="400"/>
              </a:spcBef>
              <a:spcAft>
                <a:spcPts val="0"/>
              </a:spcAft>
              <a:buClr>
                <a:schemeClr val="dk1"/>
              </a:buClr>
              <a:buSzPts val="1400"/>
              <a:buChar char="•"/>
              <a:defRPr/>
            </a:lvl2pPr>
            <a:lvl3pPr lvl="2" rtl="0" algn="l">
              <a:lnSpc>
                <a:spcPct val="90000"/>
              </a:lnSpc>
              <a:spcBef>
                <a:spcPts val="400"/>
              </a:spcBef>
              <a:spcAft>
                <a:spcPts val="0"/>
              </a:spcAft>
              <a:buClr>
                <a:schemeClr val="dk1"/>
              </a:buClr>
              <a:buSzPts val="1400"/>
              <a:buChar char="•"/>
              <a:defRPr/>
            </a:lvl3pPr>
            <a:lvl4pPr lvl="3" rtl="0" algn="l">
              <a:lnSpc>
                <a:spcPct val="90000"/>
              </a:lnSpc>
              <a:spcBef>
                <a:spcPts val="400"/>
              </a:spcBef>
              <a:spcAft>
                <a:spcPts val="0"/>
              </a:spcAft>
              <a:buClr>
                <a:schemeClr val="dk1"/>
              </a:buClr>
              <a:buSzPts val="1400"/>
              <a:buChar char="•"/>
              <a:defRPr/>
            </a:lvl4pPr>
            <a:lvl5pPr lvl="4" rtl="0" algn="l">
              <a:lnSpc>
                <a:spcPct val="90000"/>
              </a:lnSpc>
              <a:spcBef>
                <a:spcPts val="400"/>
              </a:spcBef>
              <a:spcAft>
                <a:spcPts val="0"/>
              </a:spcAft>
              <a:buClr>
                <a:schemeClr val="dk1"/>
              </a:buClr>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43" name="Shape 43"/>
        <p:cNvGrpSpPr/>
        <p:nvPr/>
      </p:nvGrpSpPr>
      <p:grpSpPr>
        <a:xfrm>
          <a:off x="0" y="0"/>
          <a:ext cx="0" cy="0"/>
          <a:chOff x="0" y="0"/>
          <a:chExt cx="0" cy="0"/>
        </a:xfrm>
      </p:grpSpPr>
      <p:sp>
        <p:nvSpPr>
          <p:cNvPr id="44" name="Google Shape;44;p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5" name="Google Shape;45;p5"/>
          <p:cNvSpPr txBox="1"/>
          <p:nvPr>
            <p:ph idx="1" type="body"/>
          </p:nvPr>
        </p:nvSpPr>
        <p:spPr>
          <a:xfrm>
            <a:off x="457110" y="1203390"/>
            <a:ext cx="82293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8" name="Google Shape;48;p6"/>
          <p:cNvSpPr txBox="1"/>
          <p:nvPr>
            <p:ph idx="1" type="body"/>
          </p:nvPr>
        </p:nvSpPr>
        <p:spPr>
          <a:xfrm>
            <a:off x="45711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9" name="Google Shape;49;p6"/>
          <p:cNvSpPr txBox="1"/>
          <p:nvPr>
            <p:ph idx="2" type="body"/>
          </p:nvPr>
        </p:nvSpPr>
        <p:spPr>
          <a:xfrm>
            <a:off x="467397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2" name="Shape 52"/>
        <p:cNvGrpSpPr/>
        <p:nvPr/>
      </p:nvGrpSpPr>
      <p:grpSpPr>
        <a:xfrm>
          <a:off x="0" y="0"/>
          <a:ext cx="0" cy="0"/>
          <a:chOff x="0" y="0"/>
          <a:chExt cx="0" cy="0"/>
        </a:xfrm>
      </p:grpSpPr>
      <p:sp>
        <p:nvSpPr>
          <p:cNvPr id="53" name="Google Shape;53;p8"/>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400"/>
              <a:buChar char="•"/>
              <a:defRPr/>
            </a:lvl1pPr>
            <a:lvl2pPr lvl="1" rtl="0" algn="l">
              <a:lnSpc>
                <a:spcPct val="90000"/>
              </a:lnSpc>
              <a:spcBef>
                <a:spcPts val="400"/>
              </a:spcBef>
              <a:spcAft>
                <a:spcPts val="0"/>
              </a:spcAft>
              <a:buClr>
                <a:schemeClr val="dk1"/>
              </a:buClr>
              <a:buSzPts val="1400"/>
              <a:buChar char="•"/>
              <a:defRPr/>
            </a:lvl2pPr>
            <a:lvl3pPr lvl="2" rtl="0" algn="l">
              <a:lnSpc>
                <a:spcPct val="90000"/>
              </a:lnSpc>
              <a:spcBef>
                <a:spcPts val="400"/>
              </a:spcBef>
              <a:spcAft>
                <a:spcPts val="0"/>
              </a:spcAft>
              <a:buClr>
                <a:schemeClr val="dk1"/>
              </a:buClr>
              <a:buSzPts val="1400"/>
              <a:buChar char="•"/>
              <a:defRPr/>
            </a:lvl3pPr>
            <a:lvl4pPr lvl="3" rtl="0" algn="l">
              <a:lnSpc>
                <a:spcPct val="90000"/>
              </a:lnSpc>
              <a:spcBef>
                <a:spcPts val="400"/>
              </a:spcBef>
              <a:spcAft>
                <a:spcPts val="0"/>
              </a:spcAft>
              <a:buClr>
                <a:schemeClr val="dk1"/>
              </a:buClr>
              <a:buSzPts val="1400"/>
              <a:buChar char="•"/>
              <a:defRPr/>
            </a:lvl4pPr>
            <a:lvl5pPr lvl="4" rtl="0" algn="l">
              <a:lnSpc>
                <a:spcPct val="90000"/>
              </a:lnSpc>
              <a:spcBef>
                <a:spcPts val="400"/>
              </a:spcBef>
              <a:spcAft>
                <a:spcPts val="0"/>
              </a:spcAft>
              <a:buClr>
                <a:schemeClr val="dk1"/>
              </a:buClr>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4" name="Shape 54"/>
        <p:cNvGrpSpPr/>
        <p:nvPr/>
      </p:nvGrpSpPr>
      <p:grpSpPr>
        <a:xfrm>
          <a:off x="0" y="0"/>
          <a:ext cx="0" cy="0"/>
          <a:chOff x="0" y="0"/>
          <a:chExt cx="0" cy="0"/>
        </a:xfrm>
      </p:grpSpPr>
      <p:sp>
        <p:nvSpPr>
          <p:cNvPr id="55" name="Google Shape;55;p9"/>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7" name="Google Shape;57;p9"/>
          <p:cNvSpPr txBox="1"/>
          <p:nvPr>
            <p:ph idx="2" type="body"/>
          </p:nvPr>
        </p:nvSpPr>
        <p:spPr>
          <a:xfrm>
            <a:off x="467397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8" name="Google Shape;58;p9"/>
          <p:cNvSpPr txBox="1"/>
          <p:nvPr>
            <p:ph idx="3" type="body"/>
          </p:nvPr>
        </p:nvSpPr>
        <p:spPr>
          <a:xfrm>
            <a:off x="45711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0"/>
          <p:cNvSpPr txBox="1"/>
          <p:nvPr>
            <p:ph idx="1" type="body"/>
          </p:nvPr>
        </p:nvSpPr>
        <p:spPr>
          <a:xfrm>
            <a:off x="45711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2" name="Google Shape;62;p10"/>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3" name="Google Shape;63;p10"/>
          <p:cNvSpPr txBox="1"/>
          <p:nvPr>
            <p:ph idx="3" type="body"/>
          </p:nvPr>
        </p:nvSpPr>
        <p:spPr>
          <a:xfrm>
            <a:off x="467397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276720" y="4947210"/>
            <a:ext cx="5866500" cy="192900"/>
          </a:xfrm>
          <a:prstGeom prst="rect">
            <a:avLst/>
          </a:prstGeom>
          <a:noFill/>
          <a:ln>
            <a:noFill/>
          </a:ln>
        </p:spPr>
        <p:txBody>
          <a:bodyPr anchorCtr="0" anchor="t" bIns="33750" lIns="67500" spcFirstLastPara="1" rIns="67500" wrap="square" tIns="33750">
            <a:noAutofit/>
          </a:bodyPr>
          <a:lstStyle/>
          <a:p>
            <a:pPr indent="0" lvl="0" marL="0" marR="0" rtl="0" algn="r">
              <a:lnSpc>
                <a:spcPct val="100000"/>
              </a:lnSpc>
              <a:spcBef>
                <a:spcPts val="0"/>
              </a:spcBef>
              <a:spcAft>
                <a:spcPts val="0"/>
              </a:spcAft>
              <a:buClr>
                <a:srgbClr val="000000"/>
              </a:buClr>
              <a:buSzPts val="800"/>
              <a:buFont typeface="Arial"/>
              <a:buNone/>
            </a:pPr>
            <a:r>
              <a:rPr b="1" i="0" lang="en" sz="800" u="none" cap="none" strike="noStrike">
                <a:solidFill>
                  <a:srgbClr val="101141"/>
                </a:solidFill>
                <a:latin typeface="Arial"/>
                <a:ea typeface="Arial"/>
                <a:cs typeface="Arial"/>
                <a:sym typeface="Arial"/>
              </a:rPr>
              <a:t>BITS </a:t>
            </a:r>
            <a:r>
              <a:rPr b="0" i="0" lang="en" sz="800" u="none" cap="none" strike="noStrike">
                <a:solidFill>
                  <a:srgbClr val="101141"/>
                </a:solidFill>
                <a:latin typeface="Arial"/>
                <a:ea typeface="Arial"/>
                <a:cs typeface="Arial"/>
                <a:sym typeface="Arial"/>
              </a:rPr>
              <a:t>Pilani, Pilani Campus</a:t>
            </a:r>
            <a:endParaRPr b="0" i="0" sz="800" u="none" cap="none" strike="noStrike">
              <a:solidFill>
                <a:schemeClr val="dk1"/>
              </a:solidFill>
              <a:latin typeface="Arial"/>
              <a:ea typeface="Arial"/>
              <a:cs typeface="Arial"/>
              <a:sym typeface="Arial"/>
            </a:endParaRPr>
          </a:p>
        </p:txBody>
      </p:sp>
      <p:grpSp>
        <p:nvGrpSpPr>
          <p:cNvPr id="7" name="Google Shape;7;p1"/>
          <p:cNvGrpSpPr/>
          <p:nvPr/>
        </p:nvGrpSpPr>
        <p:grpSpPr>
          <a:xfrm>
            <a:off x="2083860" y="4912920"/>
            <a:ext cx="7059465" cy="35550"/>
            <a:chOff x="2778480" y="6550560"/>
            <a:chExt cx="9412620" cy="47400"/>
          </a:xfrm>
        </p:grpSpPr>
        <p:sp>
          <p:nvSpPr>
            <p:cNvPr id="8" name="Google Shape;8;p1"/>
            <p:cNvSpPr/>
            <p:nvPr/>
          </p:nvSpPr>
          <p:spPr>
            <a:xfrm>
              <a:off x="6174000" y="6550560"/>
              <a:ext cx="3103500" cy="47400"/>
            </a:xfrm>
            <a:prstGeom prst="rect">
              <a:avLst/>
            </a:prstGeom>
            <a:solidFill>
              <a:srgbClr val="76C2E5"/>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 name="Google Shape;9;p1"/>
            <p:cNvSpPr/>
            <p:nvPr/>
          </p:nvSpPr>
          <p:spPr>
            <a:xfrm>
              <a:off x="9210600" y="6550560"/>
              <a:ext cx="2980500" cy="44700"/>
            </a:xfrm>
            <a:prstGeom prst="rect">
              <a:avLst/>
            </a:prstGeom>
            <a:solidFill>
              <a:srgbClr val="E31C24"/>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 name="Google Shape;10;p1"/>
            <p:cNvSpPr/>
            <p:nvPr/>
          </p:nvSpPr>
          <p:spPr>
            <a:xfrm>
              <a:off x="2778480" y="6550560"/>
              <a:ext cx="3439800" cy="47400"/>
            </a:xfrm>
            <a:prstGeom prst="rect">
              <a:avLst/>
            </a:prstGeom>
            <a:solidFill>
              <a:srgbClr val="FCB017"/>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pic>
        <p:nvPicPr>
          <p:cNvPr id="11" name="Google Shape;11;p1"/>
          <p:cNvPicPr preferRelativeResize="0"/>
          <p:nvPr/>
        </p:nvPicPr>
        <p:blipFill rotWithShape="1">
          <a:blip r:embed="rId1">
            <a:alphaModFix/>
          </a:blip>
          <a:srcRect b="5311" l="1912" r="0" t="0"/>
          <a:stretch/>
        </p:blipFill>
        <p:spPr>
          <a:xfrm>
            <a:off x="6629310" y="0"/>
            <a:ext cx="2192400" cy="518670"/>
          </a:xfrm>
          <a:prstGeom prst="rect">
            <a:avLst/>
          </a:prstGeom>
          <a:noFill/>
          <a:ln>
            <a:noFill/>
          </a:ln>
        </p:spPr>
      </p:pic>
      <p:grpSp>
        <p:nvGrpSpPr>
          <p:cNvPr id="12" name="Google Shape;12;p1"/>
          <p:cNvGrpSpPr/>
          <p:nvPr/>
        </p:nvGrpSpPr>
        <p:grpSpPr>
          <a:xfrm>
            <a:off x="2133540" y="4914810"/>
            <a:ext cx="7009425" cy="33525"/>
            <a:chOff x="2844720" y="6553080"/>
            <a:chExt cx="9345900" cy="44700"/>
          </a:xfrm>
        </p:grpSpPr>
        <p:sp>
          <p:nvSpPr>
            <p:cNvPr id="13" name="Google Shape;13;p1"/>
            <p:cNvSpPr/>
            <p:nvPr/>
          </p:nvSpPr>
          <p:spPr>
            <a:xfrm>
              <a:off x="5994360" y="6553080"/>
              <a:ext cx="3103500" cy="44700"/>
            </a:xfrm>
            <a:prstGeom prst="rect">
              <a:avLst/>
            </a:prstGeom>
            <a:solidFill>
              <a:srgbClr val="76C2E5"/>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 name="Google Shape;14;p1"/>
            <p:cNvSpPr/>
            <p:nvPr/>
          </p:nvSpPr>
          <p:spPr>
            <a:xfrm>
              <a:off x="2844720" y="6553080"/>
              <a:ext cx="3148500" cy="44700"/>
            </a:xfrm>
            <a:prstGeom prst="rect">
              <a:avLst/>
            </a:prstGeom>
            <a:solidFill>
              <a:srgbClr val="FCB017"/>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 name="Google Shape;15;p1"/>
            <p:cNvSpPr/>
            <p:nvPr/>
          </p:nvSpPr>
          <p:spPr>
            <a:xfrm>
              <a:off x="9087120" y="6553080"/>
              <a:ext cx="3103500" cy="44700"/>
            </a:xfrm>
            <a:prstGeom prst="rect">
              <a:avLst/>
            </a:prstGeom>
            <a:solidFill>
              <a:srgbClr val="FF0000"/>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16" name="Google Shape;16;p1"/>
          <p:cNvGrpSpPr/>
          <p:nvPr/>
        </p:nvGrpSpPr>
        <p:grpSpPr>
          <a:xfrm>
            <a:off x="0" y="971460"/>
            <a:ext cx="7009425" cy="33525"/>
            <a:chOff x="0" y="1295280"/>
            <a:chExt cx="9345900" cy="44700"/>
          </a:xfrm>
        </p:grpSpPr>
        <p:sp>
          <p:nvSpPr>
            <p:cNvPr id="17" name="Google Shape;17;p1"/>
            <p:cNvSpPr/>
            <p:nvPr/>
          </p:nvSpPr>
          <p:spPr>
            <a:xfrm>
              <a:off x="3149640" y="1295280"/>
              <a:ext cx="3103500" cy="44700"/>
            </a:xfrm>
            <a:prstGeom prst="rect">
              <a:avLst/>
            </a:prstGeom>
            <a:solidFill>
              <a:srgbClr val="76C2E5"/>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 name="Google Shape;18;p1"/>
            <p:cNvSpPr/>
            <p:nvPr/>
          </p:nvSpPr>
          <p:spPr>
            <a:xfrm>
              <a:off x="0" y="1295280"/>
              <a:ext cx="3148500" cy="44700"/>
            </a:xfrm>
            <a:prstGeom prst="rect">
              <a:avLst/>
            </a:prstGeom>
            <a:solidFill>
              <a:srgbClr val="FCB017"/>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 name="Google Shape;19;p1"/>
            <p:cNvSpPr/>
            <p:nvPr/>
          </p:nvSpPr>
          <p:spPr>
            <a:xfrm>
              <a:off x="6242400" y="1295280"/>
              <a:ext cx="3103500" cy="44700"/>
            </a:xfrm>
            <a:prstGeom prst="rect">
              <a:avLst/>
            </a:prstGeom>
            <a:solidFill>
              <a:srgbClr val="FF0000"/>
            </a:solidFill>
            <a:ln>
              <a:noFill/>
            </a:ln>
            <a:effectLst>
              <a:outerShdw blurRad="40000" rotWithShape="0" dir="5400000" dist="23040">
                <a:srgbClr val="000000">
                  <a:alpha val="345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0" name="Google Shape;20;p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457110" y="1203390"/>
            <a:ext cx="8229300" cy="2982900"/>
          </a:xfrm>
          <a:prstGeom prst="rect">
            <a:avLst/>
          </a:prstGeom>
          <a:noFill/>
          <a:ln>
            <a:noFill/>
          </a:ln>
        </p:spPr>
        <p:txBody>
          <a:bodyPr anchorCtr="0" anchor="t" bIns="0" lIns="0" spcFirstLastPara="1" rIns="0" wrap="square" tIns="0">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467575" y="4208300"/>
            <a:ext cx="1710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rPr>
              <a:t>Group 4</a:t>
            </a:r>
            <a:endParaRPr b="1" sz="1900">
              <a:solidFill>
                <a:schemeClr val="lt1"/>
              </a:solidFill>
            </a:endParaRPr>
          </a:p>
        </p:txBody>
      </p:sp>
      <p:pic>
        <p:nvPicPr>
          <p:cNvPr id="102" name="Google Shape;102;p18"/>
          <p:cNvPicPr preferRelativeResize="0"/>
          <p:nvPr/>
        </p:nvPicPr>
        <p:blipFill>
          <a:blip r:embed="rId3">
            <a:alphaModFix/>
          </a:blip>
          <a:stretch>
            <a:fillRect/>
          </a:stretch>
        </p:blipFill>
        <p:spPr>
          <a:xfrm>
            <a:off x="0" y="0"/>
            <a:ext cx="9144000" cy="5143499"/>
          </a:xfrm>
          <a:prstGeom prst="rect">
            <a:avLst/>
          </a:prstGeom>
          <a:noFill/>
          <a:ln>
            <a:noFill/>
          </a:ln>
        </p:spPr>
      </p:pic>
      <p:sp>
        <p:nvSpPr>
          <p:cNvPr id="103" name="Google Shape;103;p18"/>
          <p:cNvSpPr txBox="1"/>
          <p:nvPr/>
        </p:nvSpPr>
        <p:spPr>
          <a:xfrm>
            <a:off x="2176800" y="2709525"/>
            <a:ext cx="62916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rPr>
              <a:t>Reviewing Fake News Detection on Social Media using Geometric Deep Learning</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 sz="1600">
                <a:solidFill>
                  <a:schemeClr val="lt1"/>
                </a:solidFill>
              </a:rPr>
              <a:t>Group 4</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Neural Net Architecture</a:t>
            </a:r>
            <a:endParaRPr/>
          </a:p>
        </p:txBody>
      </p:sp>
      <p:pic>
        <p:nvPicPr>
          <p:cNvPr id="157" name="Google Shape;157;p27"/>
          <p:cNvPicPr preferRelativeResize="0"/>
          <p:nvPr/>
        </p:nvPicPr>
        <p:blipFill>
          <a:blip r:embed="rId3">
            <a:alphaModFix/>
          </a:blip>
          <a:stretch>
            <a:fillRect/>
          </a:stretch>
        </p:blipFill>
        <p:spPr>
          <a:xfrm>
            <a:off x="471725" y="1170125"/>
            <a:ext cx="7943850" cy="355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Implementation Details</a:t>
            </a:r>
            <a:endParaRPr/>
          </a:p>
        </p:txBody>
      </p:sp>
      <p:sp>
        <p:nvSpPr>
          <p:cNvPr id="163" name="Google Shape;163;p28"/>
          <p:cNvSpPr txBox="1"/>
          <p:nvPr>
            <p:ph idx="1" type="body"/>
          </p:nvPr>
        </p:nvSpPr>
        <p:spPr>
          <a:xfrm>
            <a:off x="45625" y="1203200"/>
            <a:ext cx="9098400" cy="3677700"/>
          </a:xfrm>
          <a:prstGeom prst="rect">
            <a:avLst/>
          </a:prstGeom>
        </p:spPr>
        <p:txBody>
          <a:bodyPr anchorCtr="0" anchor="t" bIns="0" lIns="0" spcFirstLastPara="1" rIns="0" wrap="square" tIns="0">
            <a:noAutofit/>
          </a:bodyPr>
          <a:lstStyle/>
          <a:p>
            <a:pPr indent="-304800" lvl="0" marL="457200" rtl="0" algn="l">
              <a:lnSpc>
                <a:spcPct val="100000"/>
              </a:lnSpc>
              <a:spcBef>
                <a:spcPts val="0"/>
              </a:spcBef>
              <a:spcAft>
                <a:spcPts val="0"/>
              </a:spcAft>
              <a:buSzPts val="1200"/>
              <a:buChar char="•"/>
            </a:pPr>
            <a:r>
              <a:rPr lang="en" sz="1200"/>
              <a:t>The First GC</a:t>
            </a:r>
            <a:r>
              <a:rPr baseline="-25000" lang="en" sz="1200"/>
              <a:t>1</a:t>
            </a:r>
            <a:r>
              <a:rPr lang="en" sz="1200"/>
              <a:t> layer implemented in our code is the GATConv layer, which is the graph attention operator, which is majorly implemented in graph classification problems. The size of each input channel is 4 (no of features) and the size of each output sample is 256 (2* hidden layer, where the hidden layer has size 128), where the SELU activation function is applied on the output.</a:t>
            </a:r>
            <a:endParaRPr sz="1200"/>
          </a:p>
          <a:p>
            <a:pPr indent="-304800" lvl="0" marL="457200" rtl="0" algn="l">
              <a:lnSpc>
                <a:spcPct val="100000"/>
              </a:lnSpc>
              <a:spcBef>
                <a:spcPts val="0"/>
              </a:spcBef>
              <a:spcAft>
                <a:spcPts val="0"/>
              </a:spcAft>
              <a:buSzPts val="1200"/>
              <a:buChar char="•"/>
            </a:pPr>
            <a:r>
              <a:rPr lang="en" sz="1200"/>
              <a:t>The SELU (Scaled Exponential Linear Unit) activation function is defined as follows for input X (element-wise):</a:t>
            </a:r>
            <a:endParaRPr sz="1200"/>
          </a:p>
          <a:p>
            <a:pPr indent="-304800" lvl="1" marL="914400" rtl="0" algn="l">
              <a:lnSpc>
                <a:spcPct val="100000"/>
              </a:lnSpc>
              <a:spcBef>
                <a:spcPts val="0"/>
              </a:spcBef>
              <a:spcAft>
                <a:spcPts val="0"/>
              </a:spcAft>
              <a:buSzPts val="1200"/>
              <a:buChar char="•"/>
            </a:pPr>
            <a:r>
              <a:rPr lang="en" sz="1200"/>
              <a:t>X &gt; 0, implies return lambda * x</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indent="-304800" lvl="1" marL="914400" rtl="0" algn="l">
              <a:lnSpc>
                <a:spcPct val="100000"/>
              </a:lnSpc>
              <a:spcBef>
                <a:spcPts val="0"/>
              </a:spcBef>
              <a:spcAft>
                <a:spcPts val="0"/>
              </a:spcAft>
              <a:buSzPts val="1200"/>
              <a:buChar char="•"/>
            </a:pPr>
            <a:r>
              <a:rPr lang="en" sz="1200"/>
              <a:t>Else, return lambda * alpha * (exp(x) -1), where scale = 1.05070098 and alpha = 1.67326324 by default</a:t>
            </a:r>
            <a:endParaRPr sz="1200"/>
          </a:p>
          <a:p>
            <a:pPr indent="-304800" lvl="0" marL="457200" rtl="0" algn="l">
              <a:lnSpc>
                <a:spcPct val="100000"/>
              </a:lnSpc>
              <a:spcBef>
                <a:spcPts val="0"/>
              </a:spcBef>
              <a:spcAft>
                <a:spcPts val="0"/>
              </a:spcAft>
              <a:buSzPts val="1200"/>
              <a:buChar char="•"/>
            </a:pPr>
            <a:r>
              <a:rPr lang="en" sz="1200"/>
              <a:t>The second GC</a:t>
            </a:r>
            <a:r>
              <a:rPr baseline="-25000" lang="en" sz="1800"/>
              <a:t>2</a:t>
            </a:r>
            <a:r>
              <a:rPr lang="en" sz="1200"/>
              <a:t> layer is again a GATConv layer, but has an input size of 256 (2* hidden layer, where the hidden layer has size 128) and an output size of 256 (2* hidden layer, where the hidden layer has size 128)</a:t>
            </a:r>
            <a:endParaRPr sz="1200"/>
          </a:p>
          <a:p>
            <a:pPr indent="-304800" lvl="0" marL="457200" rtl="0" algn="l">
              <a:lnSpc>
                <a:spcPct val="100000"/>
              </a:lnSpc>
              <a:spcBef>
                <a:spcPts val="0"/>
              </a:spcBef>
              <a:spcAft>
                <a:spcPts val="0"/>
              </a:spcAft>
              <a:buSzPts val="1200"/>
              <a:buChar char="•"/>
            </a:pPr>
            <a:r>
              <a:rPr lang="en" sz="1200"/>
              <a:t>The global mean pooling layer is applied to the output of GC</a:t>
            </a:r>
            <a:r>
              <a:rPr baseline="-25000" lang="en" sz="1800"/>
              <a:t>2 </a:t>
            </a:r>
            <a:r>
              <a:rPr lang="en" sz="1100"/>
              <a:t>, followed by the SELU activation function.</a:t>
            </a:r>
            <a:endParaRPr sz="1100"/>
          </a:p>
          <a:p>
            <a:pPr indent="-298450" lvl="0" marL="457200" rtl="0" algn="l">
              <a:lnSpc>
                <a:spcPct val="100000"/>
              </a:lnSpc>
              <a:spcBef>
                <a:spcPts val="0"/>
              </a:spcBef>
              <a:spcAft>
                <a:spcPts val="0"/>
              </a:spcAft>
              <a:buSzPts val="1100"/>
              <a:buChar char="•"/>
            </a:pPr>
            <a:r>
              <a:rPr lang="en" sz="1200"/>
              <a:t>the FC</a:t>
            </a:r>
            <a:r>
              <a:rPr baseline="-25000" lang="en" sz="1200"/>
              <a:t>1</a:t>
            </a:r>
            <a:r>
              <a:rPr lang="en" sz="1200"/>
              <a:t> layer is a simple linear perceptron layer having the input size as 256 (2* hidden) and the output size of 128 (hidden layer) followed by the SELU activation function</a:t>
            </a:r>
            <a:endParaRPr sz="1200"/>
          </a:p>
          <a:p>
            <a:pPr indent="-298450" lvl="0" marL="457200" rtl="0" algn="l">
              <a:lnSpc>
                <a:spcPct val="100000"/>
              </a:lnSpc>
              <a:spcBef>
                <a:spcPts val="0"/>
              </a:spcBef>
              <a:spcAft>
                <a:spcPts val="0"/>
              </a:spcAft>
              <a:buSzPts val="1100"/>
              <a:buChar char="•"/>
            </a:pPr>
            <a:r>
              <a:rPr lang="en" sz="1200"/>
              <a:t>The output of FC</a:t>
            </a:r>
            <a:r>
              <a:rPr baseline="-25000" lang="en" sz="1200"/>
              <a:t>1 </a:t>
            </a:r>
            <a:r>
              <a:rPr lang="en" sz="1200"/>
              <a:t>layer servers as the input for FC</a:t>
            </a:r>
            <a:r>
              <a:rPr baseline="-25000" lang="en" sz="1200"/>
              <a:t>2</a:t>
            </a:r>
            <a:r>
              <a:rPr lang="en" sz="1200"/>
              <a:t> layer, which is a linear layer having input size of 128(hidden layer) and an output size of 2 (no. of classes, here it is 2 since it is a classification model).</a:t>
            </a:r>
            <a:endParaRPr sz="1200"/>
          </a:p>
          <a:p>
            <a:pPr indent="-304800" lvl="0" marL="457200" rtl="0" algn="l">
              <a:lnSpc>
                <a:spcPct val="100000"/>
              </a:lnSpc>
              <a:spcBef>
                <a:spcPts val="0"/>
              </a:spcBef>
              <a:spcAft>
                <a:spcPts val="0"/>
              </a:spcAft>
              <a:buSzPts val="1200"/>
              <a:buChar char="•"/>
            </a:pPr>
            <a:r>
              <a:rPr lang="en" sz="1200"/>
              <a:t>·</a:t>
            </a:r>
            <a:r>
              <a:rPr lang="en" sz="700">
                <a:latin typeface="Times New Roman"/>
                <a:ea typeface="Times New Roman"/>
                <a:cs typeface="Times New Roman"/>
                <a:sym typeface="Times New Roman"/>
              </a:rPr>
              <a:t>         	</a:t>
            </a:r>
            <a:r>
              <a:rPr lang="en" sz="1200"/>
              <a:t>SoftMax activation function is applied to the output of FC</a:t>
            </a:r>
            <a:r>
              <a:rPr baseline="-25000" lang="en" sz="1200"/>
              <a:t>2</a:t>
            </a:r>
            <a:r>
              <a:rPr lang="en" sz="1200"/>
              <a:t>, giving us the probability of a particular input belonging to anyone of the two classes (0 or 1). The probability of the class which is higher is the final output of the neural network.</a:t>
            </a:r>
            <a:endParaRPr sz="1200"/>
          </a:p>
          <a:p>
            <a:pPr indent="-304800" lvl="0" marL="457200" rtl="0" algn="l">
              <a:lnSpc>
                <a:spcPct val="100000"/>
              </a:lnSpc>
              <a:spcBef>
                <a:spcPts val="0"/>
              </a:spcBef>
              <a:spcAft>
                <a:spcPts val="0"/>
              </a:spcAft>
              <a:buSzPts val="1200"/>
              <a:buChar char="•"/>
            </a:pPr>
            <a:r>
              <a:rPr lang="en" sz="1200"/>
              <a:t>For Example, if the probabilities are [ 0.5612, 0.4388] ( Note: Sum will always be 1), the input would be classified as the one belonging to class 0, since it has a higher probability.</a:t>
            </a:r>
            <a:endParaRPr sz="1200"/>
          </a:p>
          <a:p>
            <a:pPr indent="0" lvl="0" marL="457200" rtl="0" algn="l">
              <a:lnSpc>
                <a:spcPct val="100000"/>
              </a:lnSpc>
              <a:spcBef>
                <a:spcPts val="0"/>
              </a:spcBef>
              <a:spcAft>
                <a:spcPts val="0"/>
              </a:spcAft>
              <a:buNone/>
            </a:pPr>
            <a:r>
              <a:t/>
            </a:r>
            <a:endParaRPr sz="1200"/>
          </a:p>
          <a:p>
            <a:pPr indent="0" lvl="0" marL="0" rtl="0" algn="l">
              <a:lnSpc>
                <a:spcPct val="100000"/>
              </a:lnSpc>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336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900"/>
              <a:t>Dataset Details</a:t>
            </a:r>
            <a:endParaRPr sz="2900"/>
          </a:p>
        </p:txBody>
      </p:sp>
      <p:sp>
        <p:nvSpPr>
          <p:cNvPr id="169" name="Google Shape;169;p29"/>
          <p:cNvSpPr txBox="1"/>
          <p:nvPr>
            <p:ph idx="1" type="body"/>
          </p:nvPr>
        </p:nvSpPr>
        <p:spPr>
          <a:xfrm>
            <a:off x="311700" y="1152475"/>
            <a:ext cx="3748500" cy="3416400"/>
          </a:xfrm>
          <a:prstGeom prst="rect">
            <a:avLst/>
          </a:prstGeom>
        </p:spPr>
        <p:txBody>
          <a:bodyPr anchorCtr="0" anchor="t" bIns="0" lIns="0" spcFirstLastPara="1" rIns="0" wrap="square" tIns="0">
            <a:noAutofit/>
          </a:bodyPr>
          <a:lstStyle/>
          <a:p>
            <a:pPr indent="0" lvl="0" marL="228600" rtl="0" algn="l">
              <a:lnSpc>
                <a:spcPct val="115000"/>
              </a:lnSpc>
              <a:spcBef>
                <a:spcPts val="0"/>
              </a:spcBef>
              <a:spcAft>
                <a:spcPts val="0"/>
              </a:spcAft>
              <a:buClr>
                <a:schemeClr val="dk1"/>
              </a:buClr>
              <a:buSzPts val="1100"/>
              <a:buFont typeface="Arial"/>
              <a:buNone/>
            </a:pPr>
            <a:r>
              <a:rPr lang="en" sz="1500">
                <a:latin typeface="Roboto"/>
                <a:ea typeface="Roboto"/>
                <a:cs typeface="Roboto"/>
                <a:sym typeface="Roboto"/>
              </a:rPr>
              <a:t>We have used the PROTEIN dataset for training and testing our model. In this dataset, a protein is classified as an enzyme (class 0) or a non-enzyme (class 1), where nodes of a graph are amino acids and an edge between them represents that the distance between two nodes is less than 6 Angstroms. The following table shows the dataset details and other parameters used in the model:</a:t>
            </a:r>
            <a:endParaRPr sz="1500">
              <a:latin typeface="Roboto"/>
              <a:ea typeface="Roboto"/>
              <a:cs typeface="Roboto"/>
              <a:sym typeface="Roboto"/>
            </a:endParaRPr>
          </a:p>
          <a:p>
            <a:pPr indent="0" lvl="0" marL="0" rtl="0" algn="l">
              <a:spcBef>
                <a:spcPts val="800"/>
              </a:spcBef>
              <a:spcAft>
                <a:spcPts val="0"/>
              </a:spcAft>
              <a:buNone/>
            </a:pPr>
            <a:r>
              <a:t/>
            </a:r>
            <a:endParaRPr sz="1300">
              <a:latin typeface="Roboto"/>
              <a:ea typeface="Roboto"/>
              <a:cs typeface="Roboto"/>
              <a:sym typeface="Roboto"/>
            </a:endParaRPr>
          </a:p>
        </p:txBody>
      </p:sp>
      <p:graphicFrame>
        <p:nvGraphicFramePr>
          <p:cNvPr id="170" name="Google Shape;170;p29"/>
          <p:cNvGraphicFramePr/>
          <p:nvPr/>
        </p:nvGraphicFramePr>
        <p:xfrm>
          <a:off x="4485050" y="1006325"/>
          <a:ext cx="3000000" cy="3000000"/>
        </p:xfrm>
        <a:graphic>
          <a:graphicData uri="http://schemas.openxmlformats.org/drawingml/2006/table">
            <a:tbl>
              <a:tblPr>
                <a:noFill/>
                <a:tableStyleId>{AD83C349-124C-48DD-8257-69516225DBFE}</a:tableStyleId>
              </a:tblPr>
              <a:tblGrid>
                <a:gridCol w="2329475"/>
                <a:gridCol w="2329475"/>
              </a:tblGrid>
              <a:tr h="558500">
                <a:tc>
                  <a:txBody>
                    <a:bodyPr/>
                    <a:lstStyle/>
                    <a:p>
                      <a:pPr indent="0" lvl="0" marL="0" rtl="0" algn="l">
                        <a:lnSpc>
                          <a:spcPct val="115000"/>
                        </a:lnSpc>
                        <a:spcBef>
                          <a:spcPts val="0"/>
                        </a:spcBef>
                        <a:spcAft>
                          <a:spcPts val="0"/>
                        </a:spcAft>
                        <a:buNone/>
                      </a:pPr>
                      <a:r>
                        <a:rPr b="1" lang="en" sz="1200"/>
                        <a:t>Features (no. of types of nodes)</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4</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558500">
                <a:tc>
                  <a:txBody>
                    <a:bodyPr/>
                    <a:lstStyle/>
                    <a:p>
                      <a:pPr indent="0" lvl="0" marL="0" rtl="0" algn="l">
                        <a:lnSpc>
                          <a:spcPct val="115000"/>
                        </a:lnSpc>
                        <a:spcBef>
                          <a:spcPts val="0"/>
                        </a:spcBef>
                        <a:spcAft>
                          <a:spcPts val="0"/>
                        </a:spcAft>
                        <a:buNone/>
                      </a:pPr>
                      <a:r>
                        <a:rPr b="1" lang="en" sz="1200"/>
                        <a:t>Classes</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200"/>
                        <a:t>2 ( 0 for enzyme, 1 for non-enzyme)</a:t>
                      </a:r>
                      <a:endParaRPr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r>
              <a:tr h="558500">
                <a:tc>
                  <a:txBody>
                    <a:bodyPr/>
                    <a:lstStyle/>
                    <a:p>
                      <a:pPr indent="0" lvl="0" marL="0" rtl="0" algn="l">
                        <a:lnSpc>
                          <a:spcPct val="115000"/>
                        </a:lnSpc>
                        <a:spcBef>
                          <a:spcPts val="0"/>
                        </a:spcBef>
                        <a:spcAft>
                          <a:spcPts val="0"/>
                        </a:spcAft>
                        <a:buNone/>
                      </a:pPr>
                      <a:r>
                        <a:rPr b="1" lang="en" sz="1200"/>
                        <a:t>Average Nodes per graph/data point</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39.06</a:t>
                      </a:r>
                      <a:endParaRPr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558500">
                <a:tc>
                  <a:txBody>
                    <a:bodyPr/>
                    <a:lstStyle/>
                    <a:p>
                      <a:pPr indent="0" lvl="0" marL="0" rtl="0" algn="l">
                        <a:lnSpc>
                          <a:spcPct val="115000"/>
                        </a:lnSpc>
                        <a:spcBef>
                          <a:spcPts val="0"/>
                        </a:spcBef>
                        <a:spcAft>
                          <a:spcPts val="0"/>
                        </a:spcAft>
                        <a:buNone/>
                      </a:pPr>
                      <a:r>
                        <a:rPr b="1" lang="en" sz="1200"/>
                        <a:t>Average Edge per graph/ data point</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200"/>
                        <a:t>72.82</a:t>
                      </a:r>
                      <a:endParaRPr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r>
              <a:tr h="364075">
                <a:tc>
                  <a:txBody>
                    <a:bodyPr/>
                    <a:lstStyle/>
                    <a:p>
                      <a:pPr indent="0" lvl="0" marL="0" rtl="0" algn="l">
                        <a:lnSpc>
                          <a:spcPct val="115000"/>
                        </a:lnSpc>
                        <a:spcBef>
                          <a:spcPts val="0"/>
                        </a:spcBef>
                        <a:spcAft>
                          <a:spcPts val="0"/>
                        </a:spcAft>
                        <a:buNone/>
                      </a:pPr>
                      <a:r>
                        <a:rPr b="1" lang="en" sz="1200"/>
                        <a:t>Epochs</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100</a:t>
                      </a:r>
                      <a:endParaRPr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364075">
                <a:tc>
                  <a:txBody>
                    <a:bodyPr/>
                    <a:lstStyle/>
                    <a:p>
                      <a:pPr indent="0" lvl="0" marL="0" rtl="0" algn="l">
                        <a:lnSpc>
                          <a:spcPct val="115000"/>
                        </a:lnSpc>
                        <a:spcBef>
                          <a:spcPts val="0"/>
                        </a:spcBef>
                        <a:spcAft>
                          <a:spcPts val="0"/>
                        </a:spcAft>
                        <a:buNone/>
                      </a:pPr>
                      <a:r>
                        <a:rPr b="1" lang="en" sz="1200"/>
                        <a:t>Hidden Layer Size</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200"/>
                        <a:t>128</a:t>
                      </a:r>
                      <a:endParaRPr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r>
              <a:tr h="558500">
                <a:tc>
                  <a:txBody>
                    <a:bodyPr/>
                    <a:lstStyle/>
                    <a:p>
                      <a:pPr indent="0" lvl="0" marL="0" rtl="0" algn="l">
                        <a:lnSpc>
                          <a:spcPct val="115000"/>
                        </a:lnSpc>
                        <a:spcBef>
                          <a:spcPts val="0"/>
                        </a:spcBef>
                        <a:spcAft>
                          <a:spcPts val="0"/>
                        </a:spcAft>
                        <a:buNone/>
                      </a:pPr>
                      <a:r>
                        <a:rPr b="1" lang="en" sz="1200"/>
                        <a:t>LOSS function</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Negative Log likelihood loss (NLL Loss)</a:t>
                      </a:r>
                      <a:endParaRPr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364075">
                <a:tc>
                  <a:txBody>
                    <a:bodyPr/>
                    <a:lstStyle/>
                    <a:p>
                      <a:pPr indent="0" lvl="0" marL="0" rtl="0" algn="l">
                        <a:lnSpc>
                          <a:spcPct val="115000"/>
                        </a:lnSpc>
                        <a:spcBef>
                          <a:spcPts val="0"/>
                        </a:spcBef>
                        <a:spcAft>
                          <a:spcPts val="0"/>
                        </a:spcAft>
                        <a:buNone/>
                      </a:pPr>
                      <a:r>
                        <a:rPr b="1" lang="en" sz="1200"/>
                        <a:t>Optimizer Used</a:t>
                      </a:r>
                      <a:endParaRPr b="1"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200"/>
                        <a:t>ADAM optimizer</a:t>
                      </a:r>
                      <a:endParaRPr sz="1200"/>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342400"/>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 - ROC Curve</a:t>
            </a:r>
            <a:endParaRPr/>
          </a:p>
        </p:txBody>
      </p:sp>
      <p:pic>
        <p:nvPicPr>
          <p:cNvPr id="176" name="Google Shape;176;p30"/>
          <p:cNvPicPr preferRelativeResize="0"/>
          <p:nvPr/>
        </p:nvPicPr>
        <p:blipFill>
          <a:blip r:embed="rId3">
            <a:alphaModFix/>
          </a:blip>
          <a:stretch>
            <a:fillRect/>
          </a:stretch>
        </p:blipFill>
        <p:spPr>
          <a:xfrm>
            <a:off x="1395500" y="1090300"/>
            <a:ext cx="5707054" cy="392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342400"/>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 - Training Loss</a:t>
            </a:r>
            <a:endParaRPr/>
          </a:p>
        </p:txBody>
      </p:sp>
      <p:pic>
        <p:nvPicPr>
          <p:cNvPr id="182" name="Google Shape;182;p31"/>
          <p:cNvPicPr preferRelativeResize="0"/>
          <p:nvPr/>
        </p:nvPicPr>
        <p:blipFill>
          <a:blip r:embed="rId3">
            <a:alphaModFix/>
          </a:blip>
          <a:stretch>
            <a:fillRect/>
          </a:stretch>
        </p:blipFill>
        <p:spPr>
          <a:xfrm>
            <a:off x="1771850" y="999075"/>
            <a:ext cx="5707054" cy="392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43275" y="2010450"/>
            <a:ext cx="8520600" cy="137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000"/>
              <a:t>DEMO </a:t>
            </a:r>
            <a:endParaRPr sz="4000"/>
          </a:p>
          <a:p>
            <a:pPr indent="0" lvl="0" marL="0" rtl="0" algn="l">
              <a:spcBef>
                <a:spcPts val="0"/>
              </a:spcBef>
              <a:spcAft>
                <a:spcPts val="0"/>
              </a:spcAft>
              <a:buNone/>
            </a:pPr>
            <a:r>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110" y="205200"/>
            <a:ext cx="8229300" cy="85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950"/>
              <a:t>Problem Statement</a:t>
            </a:r>
            <a:endParaRPr sz="2950"/>
          </a:p>
        </p:txBody>
      </p:sp>
      <p:sp>
        <p:nvSpPr>
          <p:cNvPr id="109" name="Google Shape;109;p19"/>
          <p:cNvSpPr txBox="1"/>
          <p:nvPr>
            <p:ph idx="1" type="body"/>
          </p:nvPr>
        </p:nvSpPr>
        <p:spPr>
          <a:xfrm>
            <a:off x="457110" y="1203390"/>
            <a:ext cx="8229300" cy="2982900"/>
          </a:xfrm>
          <a:prstGeom prst="rect">
            <a:avLst/>
          </a:prstGeom>
        </p:spPr>
        <p:txBody>
          <a:bodyPr anchorCtr="0" anchor="t" bIns="0" lIns="0" spcFirstLastPara="1" rIns="0" wrap="square" tIns="0">
            <a:noAutofit/>
          </a:bodyPr>
          <a:lstStyle/>
          <a:p>
            <a:pPr indent="-307975" lvl="0" marL="457200" rtl="0" algn="l">
              <a:lnSpc>
                <a:spcPct val="150000"/>
              </a:lnSpc>
              <a:spcBef>
                <a:spcPts val="800"/>
              </a:spcBef>
              <a:spcAft>
                <a:spcPts val="0"/>
              </a:spcAft>
              <a:buSzPts val="1250"/>
              <a:buChar char="•"/>
            </a:pPr>
            <a:r>
              <a:rPr lang="en" sz="1250"/>
              <a:t>Addresses Fake News Detection on Social Media using methods of Geometric Deep Learning.</a:t>
            </a:r>
            <a:endParaRPr sz="1250"/>
          </a:p>
          <a:p>
            <a:pPr indent="-307975" lvl="0" marL="457200" rtl="0" algn="l">
              <a:lnSpc>
                <a:spcPct val="150000"/>
              </a:lnSpc>
              <a:spcBef>
                <a:spcPts val="0"/>
              </a:spcBef>
              <a:spcAft>
                <a:spcPts val="0"/>
              </a:spcAft>
              <a:buSzPts val="1250"/>
              <a:buChar char="•"/>
            </a:pPr>
            <a:r>
              <a:rPr lang="en" sz="1250"/>
              <a:t>Find robust mechanism of detecting fake news as a means of countering propaganda and disinformation campaigns</a:t>
            </a:r>
            <a:endParaRPr sz="1250"/>
          </a:p>
          <a:p>
            <a:pPr indent="-307975" lvl="0" marL="457200" rtl="0" algn="l">
              <a:lnSpc>
                <a:spcPct val="150000"/>
              </a:lnSpc>
              <a:spcBef>
                <a:spcPts val="0"/>
              </a:spcBef>
              <a:spcAft>
                <a:spcPts val="0"/>
              </a:spcAft>
              <a:buSzPts val="1250"/>
              <a:buChar char="•"/>
            </a:pPr>
            <a:r>
              <a:rPr lang="en" sz="1250"/>
              <a:t>Mechanisms to be developed should be independent of features like language, locales, geography etc.</a:t>
            </a:r>
            <a:endParaRPr sz="1250"/>
          </a:p>
          <a:p>
            <a:pPr indent="-307975" lvl="0" marL="457200" rtl="0" algn="l">
              <a:lnSpc>
                <a:spcPct val="150000"/>
              </a:lnSpc>
              <a:spcBef>
                <a:spcPts val="0"/>
              </a:spcBef>
              <a:spcAft>
                <a:spcPts val="0"/>
              </a:spcAft>
              <a:buSzPts val="1250"/>
              <a:buChar char="•"/>
            </a:pPr>
            <a:r>
              <a:rPr lang="en" sz="1250"/>
              <a:t>Developed method is robust enough to remain unaffected by manipulation from external sources and adversarial attacks.</a:t>
            </a:r>
            <a:endParaRPr sz="1250"/>
          </a:p>
          <a:p>
            <a:pPr indent="-307975" lvl="0" marL="457200" rtl="0" algn="l">
              <a:lnSpc>
                <a:spcPct val="150000"/>
              </a:lnSpc>
              <a:spcBef>
                <a:spcPts val="0"/>
              </a:spcBef>
              <a:spcAft>
                <a:spcPts val="0"/>
              </a:spcAft>
              <a:buSzPts val="1250"/>
              <a:buChar char="•"/>
            </a:pPr>
            <a:r>
              <a:rPr lang="en" sz="1250"/>
              <a:t>To be ensured that the method ages well over time, and works even after long periods of time after training.</a:t>
            </a:r>
            <a:endParaRPr sz="1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Importance of the Problem</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07975" lvl="0" marL="457200" rtl="0" algn="l">
              <a:lnSpc>
                <a:spcPct val="100000"/>
              </a:lnSpc>
              <a:spcBef>
                <a:spcPts val="800"/>
              </a:spcBef>
              <a:spcAft>
                <a:spcPts val="0"/>
              </a:spcAft>
              <a:buClr>
                <a:schemeClr val="dk1"/>
              </a:buClr>
              <a:buSzPts val="1250"/>
              <a:buChar char="•"/>
            </a:pPr>
            <a:r>
              <a:rPr lang="en" sz="1250">
                <a:solidFill>
                  <a:schemeClr val="dk1"/>
                </a:solidFill>
              </a:rPr>
              <a:t>Social media playing an increasingly important role in daily lives</a:t>
            </a:r>
            <a:endParaRPr sz="1250">
              <a:solidFill>
                <a:schemeClr val="dk1"/>
              </a:solidFill>
            </a:endParaRPr>
          </a:p>
          <a:p>
            <a:pPr indent="-307975" lvl="0" marL="457200" rtl="0" algn="l">
              <a:lnSpc>
                <a:spcPct val="100000"/>
              </a:lnSpc>
              <a:spcBef>
                <a:spcPts val="800"/>
              </a:spcBef>
              <a:spcAft>
                <a:spcPts val="0"/>
              </a:spcAft>
              <a:buClr>
                <a:schemeClr val="dk1"/>
              </a:buClr>
              <a:buSzPts val="1250"/>
              <a:buChar char="•"/>
            </a:pPr>
            <a:r>
              <a:rPr lang="en" sz="1250">
                <a:solidFill>
                  <a:schemeClr val="dk1"/>
                </a:solidFill>
              </a:rPr>
              <a:t>Rapid circulation of information, ease of use had led to it becoming the primary source of news</a:t>
            </a:r>
            <a:endParaRPr sz="1250">
              <a:solidFill>
                <a:schemeClr val="dk1"/>
              </a:solidFill>
            </a:endParaRPr>
          </a:p>
          <a:p>
            <a:pPr indent="-307975" lvl="0" marL="457200" rtl="0" algn="l">
              <a:lnSpc>
                <a:spcPct val="100000"/>
              </a:lnSpc>
              <a:spcBef>
                <a:spcPts val="800"/>
              </a:spcBef>
              <a:spcAft>
                <a:spcPts val="0"/>
              </a:spcAft>
              <a:buClr>
                <a:schemeClr val="dk1"/>
              </a:buClr>
              <a:buSzPts val="1250"/>
              <a:buChar char="•"/>
            </a:pPr>
            <a:r>
              <a:rPr lang="en" sz="1250">
                <a:solidFill>
                  <a:schemeClr val="dk1"/>
                </a:solidFill>
              </a:rPr>
              <a:t>Increasingly important to verify information </a:t>
            </a:r>
            <a:endParaRPr sz="1250">
              <a:solidFill>
                <a:schemeClr val="dk1"/>
              </a:solidFill>
            </a:endParaRPr>
          </a:p>
          <a:p>
            <a:pPr indent="-307975" lvl="0" marL="457200" rtl="0" algn="l">
              <a:lnSpc>
                <a:spcPct val="100000"/>
              </a:lnSpc>
              <a:spcBef>
                <a:spcPts val="800"/>
              </a:spcBef>
              <a:spcAft>
                <a:spcPts val="0"/>
              </a:spcAft>
              <a:buClr>
                <a:schemeClr val="dk1"/>
              </a:buClr>
              <a:buSzPts val="1250"/>
              <a:buChar char="•"/>
            </a:pPr>
            <a:r>
              <a:rPr lang="en" sz="1250">
                <a:solidFill>
                  <a:schemeClr val="dk1"/>
                </a:solidFill>
              </a:rPr>
              <a:t>Why? May lead to manipulation of people, cause strife in society, and even undermine principles of democracy</a:t>
            </a:r>
            <a:endParaRPr sz="1250">
              <a:solidFill>
                <a:schemeClr val="dk1"/>
              </a:solidFill>
            </a:endParaRPr>
          </a:p>
          <a:p>
            <a:pPr indent="-307975" lvl="0" marL="457200" rtl="0" algn="l">
              <a:lnSpc>
                <a:spcPct val="100000"/>
              </a:lnSpc>
              <a:spcBef>
                <a:spcPts val="800"/>
              </a:spcBef>
              <a:spcAft>
                <a:spcPts val="0"/>
              </a:spcAft>
              <a:buClr>
                <a:schemeClr val="dk1"/>
              </a:buClr>
              <a:buSzPts val="1250"/>
              <a:buChar char="•"/>
            </a:pPr>
            <a:r>
              <a:rPr lang="en" sz="1250">
                <a:solidFill>
                  <a:schemeClr val="dk1"/>
                </a:solidFill>
              </a:rPr>
              <a:t>Few Examples</a:t>
            </a:r>
            <a:endParaRPr sz="1250">
              <a:solidFill>
                <a:schemeClr val="dk1"/>
              </a:solidFill>
            </a:endParaRPr>
          </a:p>
          <a:p>
            <a:pPr indent="-307975" lvl="1" marL="914400" rtl="0" algn="l">
              <a:lnSpc>
                <a:spcPct val="100000"/>
              </a:lnSpc>
              <a:spcBef>
                <a:spcPts val="400"/>
              </a:spcBef>
              <a:spcAft>
                <a:spcPts val="0"/>
              </a:spcAft>
              <a:buClr>
                <a:schemeClr val="dk1"/>
              </a:buClr>
              <a:buSzPts val="1250"/>
              <a:buChar char="•"/>
            </a:pPr>
            <a:r>
              <a:rPr lang="en" sz="1250">
                <a:solidFill>
                  <a:schemeClr val="dk1"/>
                </a:solidFill>
              </a:rPr>
              <a:t>Cambridge Analytica Scandal - Voter Manipulation</a:t>
            </a:r>
            <a:endParaRPr sz="1250">
              <a:solidFill>
                <a:schemeClr val="dk1"/>
              </a:solidFill>
            </a:endParaRPr>
          </a:p>
          <a:p>
            <a:pPr indent="-307975" lvl="1" marL="914400" rtl="0" algn="l">
              <a:lnSpc>
                <a:spcPct val="100000"/>
              </a:lnSpc>
              <a:spcBef>
                <a:spcPts val="400"/>
              </a:spcBef>
              <a:spcAft>
                <a:spcPts val="0"/>
              </a:spcAft>
              <a:buClr>
                <a:schemeClr val="dk1"/>
              </a:buClr>
              <a:buSzPts val="1250"/>
              <a:buChar char="•"/>
            </a:pPr>
            <a:r>
              <a:rPr lang="en" sz="1250">
                <a:solidFill>
                  <a:schemeClr val="dk1"/>
                </a:solidFill>
              </a:rPr>
              <a:t>Brexit Referendum </a:t>
            </a:r>
            <a:endParaRPr sz="1250">
              <a:solidFill>
                <a:schemeClr val="dk1"/>
              </a:solidFill>
            </a:endParaRPr>
          </a:p>
          <a:p>
            <a:pPr indent="-307975" lvl="1" marL="914400" rtl="0" algn="l">
              <a:lnSpc>
                <a:spcPct val="100000"/>
              </a:lnSpc>
              <a:spcBef>
                <a:spcPts val="400"/>
              </a:spcBef>
              <a:spcAft>
                <a:spcPts val="0"/>
              </a:spcAft>
              <a:buClr>
                <a:schemeClr val="dk1"/>
              </a:buClr>
              <a:buSzPts val="1250"/>
              <a:buChar char="•"/>
            </a:pPr>
            <a:r>
              <a:rPr lang="en" sz="1250">
                <a:solidFill>
                  <a:schemeClr val="dk1"/>
                </a:solidFill>
              </a:rPr>
              <a:t>Russian Disinformation Campaigns - most recently with spreading of fake news about western vaccines</a:t>
            </a:r>
            <a:endParaRPr sz="1250">
              <a:solidFill>
                <a:schemeClr val="dk1"/>
              </a:solidFill>
            </a:endParaRPr>
          </a:p>
          <a:p>
            <a:pPr indent="-307975" lvl="0" marL="457200" rtl="0" algn="l">
              <a:lnSpc>
                <a:spcPct val="100000"/>
              </a:lnSpc>
              <a:spcBef>
                <a:spcPts val="800"/>
              </a:spcBef>
              <a:spcAft>
                <a:spcPts val="0"/>
              </a:spcAft>
              <a:buClr>
                <a:schemeClr val="dk1"/>
              </a:buClr>
              <a:buSzPts val="1250"/>
              <a:buChar char="•"/>
            </a:pPr>
            <a:r>
              <a:rPr lang="en" sz="1250">
                <a:solidFill>
                  <a:schemeClr val="dk1"/>
                </a:solidFill>
              </a:rPr>
              <a:t>Finding a solution is important to maintain peace and harmony </a:t>
            </a:r>
            <a:endParaRPr sz="1250">
              <a:solidFill>
                <a:schemeClr val="dk1"/>
              </a:solidFill>
            </a:endParaRPr>
          </a:p>
          <a:p>
            <a:pPr indent="-307975" lvl="0" marL="457200" rtl="0" algn="l">
              <a:lnSpc>
                <a:spcPct val="100000"/>
              </a:lnSpc>
              <a:spcBef>
                <a:spcPts val="800"/>
              </a:spcBef>
              <a:spcAft>
                <a:spcPts val="0"/>
              </a:spcAft>
              <a:buClr>
                <a:schemeClr val="dk1"/>
              </a:buClr>
              <a:buSzPts val="1250"/>
              <a:buChar char="•"/>
            </a:pPr>
            <a:r>
              <a:rPr lang="en" sz="1250">
                <a:solidFill>
                  <a:schemeClr val="dk1"/>
                </a:solidFill>
              </a:rPr>
              <a:t>Difficult to identify fake news, given how controversial the issue is, hence require a robust, relatively unbiased system to do so  </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57110" y="205200"/>
            <a:ext cx="8229300" cy="85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950"/>
              <a:t>Past Research Directions</a:t>
            </a:r>
            <a:endParaRPr sz="2950"/>
          </a:p>
        </p:txBody>
      </p:sp>
      <p:sp>
        <p:nvSpPr>
          <p:cNvPr id="121" name="Google Shape;121;p21"/>
          <p:cNvSpPr txBox="1"/>
          <p:nvPr>
            <p:ph idx="1" type="body"/>
          </p:nvPr>
        </p:nvSpPr>
        <p:spPr>
          <a:xfrm>
            <a:off x="457110" y="1203390"/>
            <a:ext cx="8229300" cy="2982900"/>
          </a:xfrm>
          <a:prstGeom prst="rect">
            <a:avLst/>
          </a:prstGeom>
        </p:spPr>
        <p:txBody>
          <a:bodyPr anchorCtr="0" anchor="t" bIns="0" lIns="0" spcFirstLastPara="1" rIns="0" wrap="square" tIns="0">
            <a:noAutofit/>
          </a:bodyPr>
          <a:lstStyle/>
          <a:p>
            <a:pPr indent="-307975" lvl="0" marL="457200" rtl="0" algn="l">
              <a:lnSpc>
                <a:spcPct val="150000"/>
              </a:lnSpc>
              <a:spcBef>
                <a:spcPts val="800"/>
              </a:spcBef>
              <a:spcAft>
                <a:spcPts val="0"/>
              </a:spcAft>
              <a:buSzPts val="1250"/>
              <a:buChar char="•"/>
            </a:pPr>
            <a:r>
              <a:rPr lang="en" sz="1250"/>
              <a:t>Content Based</a:t>
            </a:r>
            <a:endParaRPr sz="1250"/>
          </a:p>
          <a:p>
            <a:pPr indent="-307975" lvl="1" marL="914400" rtl="0" algn="l">
              <a:lnSpc>
                <a:spcPct val="150000"/>
              </a:lnSpc>
              <a:spcBef>
                <a:spcPts val="0"/>
              </a:spcBef>
              <a:spcAft>
                <a:spcPts val="0"/>
              </a:spcAft>
              <a:buSzPts val="1250"/>
              <a:buChar char="•"/>
            </a:pPr>
            <a:r>
              <a:rPr lang="en" sz="1250"/>
              <a:t>Rely on linguistic characteristics to capture indications that may be associated with fake news.</a:t>
            </a:r>
            <a:endParaRPr sz="1250"/>
          </a:p>
          <a:p>
            <a:pPr indent="-307975" lvl="1" marL="914400" rtl="0" algn="l">
              <a:lnSpc>
                <a:spcPct val="150000"/>
              </a:lnSpc>
              <a:spcBef>
                <a:spcPts val="0"/>
              </a:spcBef>
              <a:spcAft>
                <a:spcPts val="0"/>
              </a:spcAft>
              <a:buSzPts val="1250"/>
              <a:buChar char="•"/>
            </a:pPr>
            <a:r>
              <a:rPr lang="en" sz="1250"/>
              <a:t>Language dependent which restricts their use in generic approaches.</a:t>
            </a:r>
            <a:endParaRPr sz="1250"/>
          </a:p>
          <a:p>
            <a:pPr indent="-307975" lvl="1" marL="914400" rtl="0" algn="l">
              <a:lnSpc>
                <a:spcPct val="150000"/>
              </a:lnSpc>
              <a:spcBef>
                <a:spcPts val="0"/>
              </a:spcBef>
              <a:spcAft>
                <a:spcPts val="0"/>
              </a:spcAft>
              <a:buSzPts val="1250"/>
              <a:buChar char="•"/>
            </a:pPr>
            <a:r>
              <a:rPr lang="en" sz="1250"/>
              <a:t>Fake news can be labelled as true news if it’s well written and does not appear as fake at first sight.</a:t>
            </a:r>
            <a:endParaRPr sz="1250"/>
          </a:p>
          <a:p>
            <a:pPr indent="-307975" lvl="0" marL="457200" rtl="0" algn="l">
              <a:lnSpc>
                <a:spcPct val="150000"/>
              </a:lnSpc>
              <a:spcBef>
                <a:spcPts val="0"/>
              </a:spcBef>
              <a:spcAft>
                <a:spcPts val="0"/>
              </a:spcAft>
              <a:buSzPts val="1250"/>
              <a:buChar char="•"/>
            </a:pPr>
            <a:r>
              <a:rPr lang="en" sz="1250"/>
              <a:t>Social Context Based</a:t>
            </a:r>
            <a:endParaRPr sz="1250"/>
          </a:p>
          <a:p>
            <a:pPr indent="-307975" lvl="1" marL="914400" rtl="0" algn="l">
              <a:lnSpc>
                <a:spcPct val="150000"/>
              </a:lnSpc>
              <a:spcBef>
                <a:spcPts val="0"/>
              </a:spcBef>
              <a:spcAft>
                <a:spcPts val="0"/>
              </a:spcAft>
              <a:buSzPts val="1250"/>
              <a:buChar char="•"/>
            </a:pPr>
            <a:r>
              <a:rPr lang="en" sz="1250"/>
              <a:t>Use context features such as demographic information, social network structure including connections, friends, followers etc. and reactions by users (likes) to identify and generalise fake news sources.</a:t>
            </a:r>
            <a:endParaRPr sz="1250"/>
          </a:p>
          <a:p>
            <a:pPr indent="-307975" lvl="1" marL="914400" rtl="0" algn="l">
              <a:lnSpc>
                <a:spcPct val="150000"/>
              </a:lnSpc>
              <a:spcBef>
                <a:spcPts val="0"/>
              </a:spcBef>
              <a:spcAft>
                <a:spcPts val="0"/>
              </a:spcAft>
              <a:buSzPts val="1250"/>
              <a:buChar char="•"/>
            </a:pPr>
            <a:r>
              <a:rPr lang="en" sz="1250"/>
              <a:t>Forms the inherent tri-relationship, the relationship among publishers, news pieces, and users, which has the potential to improve fake news detection.</a:t>
            </a:r>
            <a:endParaRPr sz="1250"/>
          </a:p>
          <a:p>
            <a:pPr indent="-307975" lvl="1" marL="914400" rtl="0" algn="l">
              <a:lnSpc>
                <a:spcPct val="150000"/>
              </a:lnSpc>
              <a:spcBef>
                <a:spcPts val="0"/>
              </a:spcBef>
              <a:spcAft>
                <a:spcPts val="0"/>
              </a:spcAft>
              <a:buSzPts val="1250"/>
              <a:buChar char="•"/>
            </a:pPr>
            <a:r>
              <a:rPr lang="en" sz="1250"/>
              <a:t>Found to not work very well on its own.</a:t>
            </a:r>
            <a:endParaRPr sz="1250"/>
          </a:p>
          <a:p>
            <a:pPr indent="0" lvl="0" marL="0" rtl="0" algn="l">
              <a:lnSpc>
                <a:spcPct val="150000"/>
              </a:lnSpc>
              <a:spcBef>
                <a:spcPts val="800"/>
              </a:spcBef>
              <a:spcAft>
                <a:spcPts val="0"/>
              </a:spcAft>
              <a:buNone/>
            </a:pPr>
            <a:r>
              <a:t/>
            </a:r>
            <a:endParaRPr sz="1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57110" y="205200"/>
            <a:ext cx="8229300" cy="85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950"/>
              <a:t>Past Research Directions (contd.)</a:t>
            </a:r>
            <a:endParaRPr sz="2950"/>
          </a:p>
        </p:txBody>
      </p:sp>
      <p:sp>
        <p:nvSpPr>
          <p:cNvPr id="127" name="Google Shape;127;p22"/>
          <p:cNvSpPr txBox="1"/>
          <p:nvPr>
            <p:ph idx="1" type="body"/>
          </p:nvPr>
        </p:nvSpPr>
        <p:spPr>
          <a:xfrm>
            <a:off x="457110" y="1203390"/>
            <a:ext cx="8229300" cy="2982900"/>
          </a:xfrm>
          <a:prstGeom prst="rect">
            <a:avLst/>
          </a:prstGeom>
        </p:spPr>
        <p:txBody>
          <a:bodyPr anchorCtr="0" anchor="t" bIns="0" lIns="0" spcFirstLastPara="1" rIns="0" wrap="square" tIns="0">
            <a:noAutofit/>
          </a:bodyPr>
          <a:lstStyle/>
          <a:p>
            <a:pPr indent="-307975" lvl="0" marL="457200" rtl="0" algn="l">
              <a:lnSpc>
                <a:spcPct val="150000"/>
              </a:lnSpc>
              <a:spcBef>
                <a:spcPts val="800"/>
              </a:spcBef>
              <a:spcAft>
                <a:spcPts val="0"/>
              </a:spcAft>
              <a:buSzPts val="1250"/>
              <a:buChar char="•"/>
            </a:pPr>
            <a:r>
              <a:rPr lang="en" sz="1250"/>
              <a:t>Propagation </a:t>
            </a:r>
            <a:r>
              <a:rPr lang="en" sz="1250"/>
              <a:t>Based</a:t>
            </a:r>
            <a:endParaRPr sz="1250"/>
          </a:p>
          <a:p>
            <a:pPr indent="-307975" lvl="1" marL="914400" rtl="0" algn="l">
              <a:lnSpc>
                <a:spcPct val="150000"/>
              </a:lnSpc>
              <a:spcBef>
                <a:spcPts val="0"/>
              </a:spcBef>
              <a:spcAft>
                <a:spcPts val="0"/>
              </a:spcAft>
              <a:buSzPts val="1250"/>
              <a:buChar char="•"/>
            </a:pPr>
            <a:r>
              <a:rPr lang="en" sz="1250"/>
              <a:t>T</a:t>
            </a:r>
            <a:r>
              <a:rPr lang="en" sz="1250"/>
              <a:t>rack the spread of news over time to find features distinguishing the propagation pattern of true news versus the pattern of fake news.</a:t>
            </a:r>
            <a:endParaRPr sz="1250"/>
          </a:p>
          <a:p>
            <a:pPr indent="-307975" lvl="1" marL="914400" rtl="0" algn="l">
              <a:lnSpc>
                <a:spcPct val="150000"/>
              </a:lnSpc>
              <a:spcBef>
                <a:spcPts val="0"/>
              </a:spcBef>
              <a:spcAft>
                <a:spcPts val="0"/>
              </a:spcAft>
              <a:buSzPts val="1250"/>
              <a:buChar char="•"/>
            </a:pPr>
            <a:r>
              <a:rPr lang="en" sz="1250"/>
              <a:t>Based on the assumption that news spreads in a manner similar to that of infectious diseases and hence, we can use epidemic models here too.</a:t>
            </a:r>
            <a:endParaRPr sz="1250"/>
          </a:p>
          <a:p>
            <a:pPr indent="-307975" lvl="1" marL="914400" rtl="0" algn="l">
              <a:lnSpc>
                <a:spcPct val="150000"/>
              </a:lnSpc>
              <a:spcBef>
                <a:spcPts val="0"/>
              </a:spcBef>
              <a:spcAft>
                <a:spcPts val="0"/>
              </a:spcAft>
              <a:buSzPts val="1250"/>
              <a:buChar char="•"/>
            </a:pPr>
            <a:r>
              <a:rPr lang="en" sz="1250"/>
              <a:t>Empirically found that the spread of fake news is different from true news.</a:t>
            </a:r>
            <a:endParaRPr sz="1250"/>
          </a:p>
          <a:p>
            <a:pPr indent="-307975" lvl="1" marL="914400" rtl="0" algn="l">
              <a:lnSpc>
                <a:spcPct val="150000"/>
              </a:lnSpc>
              <a:spcBef>
                <a:spcPts val="0"/>
              </a:spcBef>
              <a:spcAft>
                <a:spcPts val="0"/>
              </a:spcAft>
              <a:buSzPts val="1250"/>
              <a:buChar char="•"/>
            </a:pPr>
            <a:r>
              <a:rPr lang="en" sz="1250"/>
              <a:t>Possibly robust to manipulation from actors spreading misinformation, since spread is not controllable by these actors.</a:t>
            </a:r>
            <a:endParaRPr sz="1250"/>
          </a:p>
          <a:p>
            <a:pPr indent="-307975" lvl="1" marL="914400" rtl="0" algn="l">
              <a:lnSpc>
                <a:spcPct val="150000"/>
              </a:lnSpc>
              <a:spcBef>
                <a:spcPts val="0"/>
              </a:spcBef>
              <a:spcAft>
                <a:spcPts val="0"/>
              </a:spcAft>
              <a:buSzPts val="1250"/>
              <a:buChar char="•"/>
            </a:pPr>
            <a:r>
              <a:rPr lang="en" sz="1250"/>
              <a:t>Past approaches have focused too much on graph theoretical features while designing models which seem to be too general for the specific task of FND.</a:t>
            </a:r>
            <a:endParaRPr sz="1250"/>
          </a:p>
          <a:p>
            <a:pPr indent="0" lvl="0" marL="0" rtl="0" algn="l">
              <a:lnSpc>
                <a:spcPct val="150000"/>
              </a:lnSpc>
              <a:spcBef>
                <a:spcPts val="800"/>
              </a:spcBef>
              <a:spcAft>
                <a:spcPts val="0"/>
              </a:spcAft>
              <a:buNone/>
            </a:pPr>
            <a:r>
              <a:t/>
            </a:r>
            <a:endParaRPr sz="12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Major Contributions </a:t>
            </a:r>
            <a:endParaRPr/>
          </a:p>
        </p:txBody>
      </p:sp>
      <p:sp>
        <p:nvSpPr>
          <p:cNvPr id="133" name="Google Shape;133;p23"/>
          <p:cNvSpPr txBox="1"/>
          <p:nvPr>
            <p:ph idx="1" type="body"/>
          </p:nvPr>
        </p:nvSpPr>
        <p:spPr>
          <a:xfrm>
            <a:off x="311700" y="1152475"/>
            <a:ext cx="8520600" cy="3990900"/>
          </a:xfrm>
          <a:prstGeom prst="rect">
            <a:avLst/>
          </a:prstGeom>
        </p:spPr>
        <p:txBody>
          <a:bodyPr anchorCtr="0" anchor="t" bIns="0" lIns="0" spcFirstLastPara="1" rIns="0" wrap="square" tIns="0">
            <a:noAutofit/>
          </a:bodyPr>
          <a:lstStyle/>
          <a:p>
            <a:pPr indent="-307975" lvl="0" marL="457200" rtl="0" algn="l">
              <a:lnSpc>
                <a:spcPct val="150000"/>
              </a:lnSpc>
              <a:spcBef>
                <a:spcPts val="800"/>
              </a:spcBef>
              <a:spcAft>
                <a:spcPts val="0"/>
              </a:spcAft>
              <a:buClr>
                <a:schemeClr val="dk1"/>
              </a:buClr>
              <a:buSzPts val="1250"/>
              <a:buChar char="•"/>
            </a:pPr>
            <a:r>
              <a:rPr lang="en" sz="1250">
                <a:solidFill>
                  <a:schemeClr val="dk1"/>
                </a:solidFill>
              </a:rPr>
              <a:t>Exploited geometric deep learning techniques to identify features to help distinguish between fake and true news</a:t>
            </a:r>
            <a:endParaRPr sz="1250">
              <a:solidFill>
                <a:schemeClr val="dk1"/>
              </a:solidFill>
            </a:endParaRPr>
          </a:p>
          <a:p>
            <a:pPr indent="-307975" lvl="0" marL="457200" rtl="0" algn="l">
              <a:lnSpc>
                <a:spcPct val="150000"/>
              </a:lnSpc>
              <a:spcBef>
                <a:spcPts val="800"/>
              </a:spcBef>
              <a:spcAft>
                <a:spcPts val="0"/>
              </a:spcAft>
              <a:buClr>
                <a:schemeClr val="dk1"/>
              </a:buClr>
              <a:buSzPts val="1250"/>
              <a:buChar char="•"/>
            </a:pPr>
            <a:r>
              <a:rPr lang="en" sz="1250"/>
              <a:t>One </a:t>
            </a:r>
            <a:r>
              <a:rPr lang="en" sz="1250">
                <a:solidFill>
                  <a:schemeClr val="dk1"/>
                </a:solidFill>
              </a:rPr>
              <a:t>of the few approaches to use non-Euclidean data such as graphs, </a:t>
            </a:r>
            <a:r>
              <a:rPr lang="en" sz="1250"/>
              <a:t>to </a:t>
            </a:r>
            <a:r>
              <a:rPr lang="en" sz="1250">
                <a:solidFill>
                  <a:schemeClr val="dk1"/>
                </a:solidFill>
              </a:rPr>
              <a:t>solve a real world problem</a:t>
            </a:r>
            <a:endParaRPr sz="1250">
              <a:solidFill>
                <a:schemeClr val="dk1"/>
              </a:solidFill>
            </a:endParaRPr>
          </a:p>
          <a:p>
            <a:pPr indent="-307975" lvl="0" marL="457200" rtl="0" algn="l">
              <a:lnSpc>
                <a:spcPct val="150000"/>
              </a:lnSpc>
              <a:spcBef>
                <a:spcPts val="800"/>
              </a:spcBef>
              <a:spcAft>
                <a:spcPts val="0"/>
              </a:spcAft>
              <a:buSzPts val="1250"/>
              <a:buChar char="•"/>
            </a:pPr>
            <a:r>
              <a:rPr lang="en" sz="1250"/>
              <a:t>GCNNs  were  used  to include propagation based data,  working on graph structured data, </a:t>
            </a:r>
            <a:r>
              <a:rPr lang="en" sz="1250"/>
              <a:t>incorporating </a:t>
            </a:r>
            <a:r>
              <a:rPr lang="en" sz="1250"/>
              <a:t>heterogeneous data(such as user demographics, activity, social network structure,propagation structure and even content), hence holistic </a:t>
            </a:r>
            <a:endParaRPr sz="1250"/>
          </a:p>
          <a:p>
            <a:pPr indent="-307975" lvl="0" marL="457200" rtl="0" algn="l">
              <a:lnSpc>
                <a:spcPct val="150000"/>
              </a:lnSpc>
              <a:spcBef>
                <a:spcPts val="800"/>
              </a:spcBef>
              <a:spcAft>
                <a:spcPts val="0"/>
              </a:spcAft>
              <a:buSzPts val="1250"/>
              <a:buChar char="•"/>
            </a:pPr>
            <a:r>
              <a:rPr lang="en" sz="1250"/>
              <a:t>Conjectured to be extremely robust to any kind of adversarial attacks </a:t>
            </a:r>
            <a:endParaRPr sz="1250"/>
          </a:p>
          <a:p>
            <a:pPr indent="-307975" lvl="0" marL="457200" rtl="0" algn="l">
              <a:lnSpc>
                <a:spcPct val="150000"/>
              </a:lnSpc>
              <a:spcBef>
                <a:spcPts val="800"/>
              </a:spcBef>
              <a:spcAft>
                <a:spcPts val="0"/>
              </a:spcAft>
              <a:buSzPts val="1250"/>
              <a:buChar char="•"/>
            </a:pPr>
            <a:r>
              <a:rPr lang="en" sz="1250"/>
              <a:t>Proposes two approaches, one based on URL and the other based on the cascades corresponding to the URLs in tweets</a:t>
            </a:r>
            <a:endParaRPr sz="1250"/>
          </a:p>
          <a:p>
            <a:pPr indent="-307975" lvl="0" marL="457200" rtl="0" algn="l">
              <a:lnSpc>
                <a:spcPct val="150000"/>
              </a:lnSpc>
              <a:spcBef>
                <a:spcPts val="800"/>
              </a:spcBef>
              <a:spcAft>
                <a:spcPts val="0"/>
              </a:spcAft>
              <a:buSzPts val="1250"/>
              <a:buChar char="•"/>
            </a:pPr>
            <a:r>
              <a:rPr lang="en" sz="1250"/>
              <a:t>Achieves a 93% ROC-AUC, even with very short spread times ( ̃2 hours of propagation)</a:t>
            </a:r>
            <a:endParaRPr sz="1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Major Contributions (contd.)</a:t>
            </a:r>
            <a:endParaRPr/>
          </a:p>
        </p:txBody>
      </p:sp>
      <p:sp>
        <p:nvSpPr>
          <p:cNvPr id="139" name="Google Shape;139;p24"/>
          <p:cNvSpPr txBox="1"/>
          <p:nvPr>
            <p:ph idx="1" type="body"/>
          </p:nvPr>
        </p:nvSpPr>
        <p:spPr>
          <a:xfrm>
            <a:off x="377650" y="1139300"/>
            <a:ext cx="8520600" cy="2658900"/>
          </a:xfrm>
          <a:prstGeom prst="rect">
            <a:avLst/>
          </a:prstGeom>
        </p:spPr>
        <p:txBody>
          <a:bodyPr anchorCtr="0" anchor="t" bIns="0" lIns="0" spcFirstLastPara="1" rIns="0" wrap="square" tIns="0">
            <a:noAutofit/>
          </a:bodyPr>
          <a:lstStyle/>
          <a:p>
            <a:pPr indent="-307975" lvl="0" marL="457200" rtl="0" algn="l">
              <a:lnSpc>
                <a:spcPct val="150000"/>
              </a:lnSpc>
              <a:spcBef>
                <a:spcPts val="800"/>
              </a:spcBef>
              <a:spcAft>
                <a:spcPts val="0"/>
              </a:spcAft>
              <a:buClr>
                <a:schemeClr val="dk1"/>
              </a:buClr>
              <a:buSzPts val="1250"/>
              <a:buChar char="•"/>
            </a:pPr>
            <a:r>
              <a:rPr lang="en" sz="1250"/>
              <a:t>Found that most credible and </a:t>
            </a:r>
            <a:r>
              <a:rPr lang="en" sz="1250"/>
              <a:t>noncredible</a:t>
            </a:r>
            <a:r>
              <a:rPr lang="en" sz="1250"/>
              <a:t> users have </a:t>
            </a:r>
            <a:r>
              <a:rPr lang="en" sz="1250"/>
              <a:t>homophilic</a:t>
            </a:r>
            <a:r>
              <a:rPr lang="en" sz="1250"/>
              <a:t> interactions, a nod to echo chamber theories </a:t>
            </a:r>
            <a:endParaRPr sz="1250">
              <a:solidFill>
                <a:schemeClr val="dk1"/>
              </a:solidFill>
            </a:endParaRPr>
          </a:p>
          <a:p>
            <a:pPr indent="-307975" lvl="0" marL="457200" rtl="0" algn="l">
              <a:lnSpc>
                <a:spcPct val="150000"/>
              </a:lnSpc>
              <a:spcBef>
                <a:spcPts val="800"/>
              </a:spcBef>
              <a:spcAft>
                <a:spcPts val="0"/>
              </a:spcAft>
              <a:buClr>
                <a:schemeClr val="dk1"/>
              </a:buClr>
              <a:buSzPts val="1250"/>
              <a:buChar char="•"/>
            </a:pPr>
            <a:r>
              <a:rPr lang="en" sz="1250"/>
              <a:t>Score users based on credibility within a +1 to -1 range</a:t>
            </a:r>
            <a:endParaRPr sz="1250">
              <a:solidFill>
                <a:schemeClr val="dk1"/>
              </a:solidFill>
            </a:endParaRPr>
          </a:p>
          <a:p>
            <a:pPr indent="-307975" lvl="0" marL="457200" rtl="0" algn="l">
              <a:lnSpc>
                <a:spcPct val="150000"/>
              </a:lnSpc>
              <a:spcBef>
                <a:spcPts val="800"/>
              </a:spcBef>
              <a:spcAft>
                <a:spcPts val="0"/>
              </a:spcAft>
              <a:buSzPts val="1250"/>
              <a:buChar char="•"/>
            </a:pPr>
            <a:r>
              <a:rPr lang="en" sz="1250"/>
              <a:t>Proved that propagation based features are extremely important in differentiating fake and true news </a:t>
            </a:r>
            <a:endParaRPr sz="1250"/>
          </a:p>
          <a:p>
            <a:pPr indent="-307975" lvl="0" marL="457200" rtl="0" algn="l">
              <a:lnSpc>
                <a:spcPct val="150000"/>
              </a:lnSpc>
              <a:spcBef>
                <a:spcPts val="800"/>
              </a:spcBef>
              <a:spcAft>
                <a:spcPts val="0"/>
              </a:spcAft>
              <a:buSzPts val="1250"/>
              <a:buChar char="•"/>
            </a:pPr>
            <a:r>
              <a:rPr lang="en" sz="1250"/>
              <a:t>The model performs well even when the model is trained on data that is distant in time for the test data (performance degradation after ~180 days)</a:t>
            </a:r>
            <a:endParaRPr sz="1250"/>
          </a:p>
          <a:p>
            <a:pPr indent="0" lvl="0" marL="342900" rtl="0" algn="l">
              <a:lnSpc>
                <a:spcPct val="150000"/>
              </a:lnSpc>
              <a:spcBef>
                <a:spcPts val="800"/>
              </a:spcBef>
              <a:spcAft>
                <a:spcPts val="0"/>
              </a:spcAft>
              <a:buNone/>
            </a:pPr>
            <a:r>
              <a:t/>
            </a:r>
            <a:endParaRPr sz="1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Limitations</a:t>
            </a:r>
            <a:endParaRPr/>
          </a:p>
        </p:txBody>
      </p:sp>
      <p:sp>
        <p:nvSpPr>
          <p:cNvPr id="145" name="Google Shape;145;p25"/>
          <p:cNvSpPr txBox="1"/>
          <p:nvPr>
            <p:ph idx="1" type="body"/>
          </p:nvPr>
        </p:nvSpPr>
        <p:spPr>
          <a:xfrm>
            <a:off x="311700" y="1163050"/>
            <a:ext cx="8520600" cy="3589500"/>
          </a:xfrm>
          <a:prstGeom prst="rect">
            <a:avLst/>
          </a:prstGeom>
        </p:spPr>
        <p:txBody>
          <a:bodyPr anchorCtr="0" anchor="t" bIns="0" lIns="0" spcFirstLastPara="1" rIns="0" wrap="square" tIns="0">
            <a:noAutofit/>
          </a:bodyPr>
          <a:lstStyle/>
          <a:p>
            <a:pPr indent="-307975" lvl="0" marL="457200" rtl="0" algn="l">
              <a:spcBef>
                <a:spcPts val="800"/>
              </a:spcBef>
              <a:spcAft>
                <a:spcPts val="0"/>
              </a:spcAft>
              <a:buSzPts val="1250"/>
              <a:buChar char="•"/>
            </a:pPr>
            <a:r>
              <a:rPr lang="en" sz="1250"/>
              <a:t>Authenticity and accuracy of fact checkers like Snopes, PolitiFact and Buzzfeed</a:t>
            </a:r>
            <a:endParaRPr sz="1250"/>
          </a:p>
          <a:p>
            <a:pPr indent="-307975" lvl="1" marL="914400" rtl="0" algn="l">
              <a:spcBef>
                <a:spcPts val="400"/>
              </a:spcBef>
              <a:spcAft>
                <a:spcPts val="0"/>
              </a:spcAft>
              <a:buSzPts val="1250"/>
              <a:buChar char="•"/>
            </a:pPr>
            <a:r>
              <a:rPr lang="en" sz="1250"/>
              <a:t>In 279 cases (33% of the sample), PolitiFact checks a complex proposition and assigns one truth rating to it. This isn’t accurate as some of the claims in a piece labelled false may actually be true.</a:t>
            </a:r>
            <a:endParaRPr sz="1250"/>
          </a:p>
          <a:p>
            <a:pPr indent="-307975" lvl="1" marL="914400" rtl="0" algn="l">
              <a:spcBef>
                <a:spcPts val="400"/>
              </a:spcBef>
              <a:spcAft>
                <a:spcPts val="0"/>
              </a:spcAft>
              <a:buSzPts val="1250"/>
              <a:buChar char="•"/>
            </a:pPr>
            <a:r>
              <a:rPr lang="en" sz="1250"/>
              <a:t>W</a:t>
            </a:r>
            <a:r>
              <a:rPr lang="en" sz="1250"/>
              <a:t>hen a model is trained on the data, there is a bias/error that is carried forward from the PolitiFact dataset.</a:t>
            </a:r>
            <a:endParaRPr sz="1250"/>
          </a:p>
          <a:p>
            <a:pPr indent="-307975" lvl="0" marL="457200" rtl="0" algn="l">
              <a:spcBef>
                <a:spcPts val="800"/>
              </a:spcBef>
              <a:spcAft>
                <a:spcPts val="0"/>
              </a:spcAft>
              <a:buSzPts val="1250"/>
              <a:buChar char="•"/>
            </a:pPr>
            <a:r>
              <a:rPr lang="en" sz="1250"/>
              <a:t>The paper only classifies political tweets and not the fake news regarding scientific research, pranks and even active disinformation campaigns by actors to gain fame.</a:t>
            </a:r>
            <a:endParaRPr sz="1250"/>
          </a:p>
          <a:p>
            <a:pPr indent="-244475" lvl="0" marL="342900" rtl="0" algn="l">
              <a:spcBef>
                <a:spcPts val="800"/>
              </a:spcBef>
              <a:spcAft>
                <a:spcPts val="0"/>
              </a:spcAft>
              <a:buSzPts val="1250"/>
              <a:buChar char="•"/>
            </a:pPr>
            <a:r>
              <a:rPr lang="en" sz="1250"/>
              <a:t> Only cascades with 6 or more tweets were used for the cascade-wise classification</a:t>
            </a:r>
            <a:endParaRPr sz="1250"/>
          </a:p>
          <a:p>
            <a:pPr indent="-244475" lvl="1" marL="685800" rtl="0" algn="l">
              <a:spcBef>
                <a:spcPts val="400"/>
              </a:spcBef>
              <a:spcAft>
                <a:spcPts val="0"/>
              </a:spcAft>
              <a:buSzPts val="1250"/>
              <a:buChar char="•"/>
            </a:pPr>
            <a:r>
              <a:rPr lang="en" sz="1250"/>
              <a:t>The average cascade size in the dataset being used is 2.79. This led to the inclusion of 5,976 data points</a:t>
            </a:r>
            <a:endParaRPr sz="1250"/>
          </a:p>
          <a:p>
            <a:pPr indent="-244475" lvl="0" marL="342900" rtl="0" algn="l">
              <a:spcBef>
                <a:spcPts val="800"/>
              </a:spcBef>
              <a:spcAft>
                <a:spcPts val="0"/>
              </a:spcAft>
              <a:buSzPts val="1250"/>
              <a:buChar char="•"/>
            </a:pPr>
            <a:r>
              <a:rPr lang="en" sz="1250"/>
              <a:t>The paper assumes that all cascades associated with a URL, inherit the URL label. This could be false when the particular tweet/post is denying content of the URL.</a:t>
            </a:r>
            <a:endParaRPr sz="1250"/>
          </a:p>
          <a:p>
            <a:pPr indent="-244475" lvl="0" marL="342900" rtl="0" algn="l">
              <a:spcBef>
                <a:spcPts val="800"/>
              </a:spcBef>
              <a:spcAft>
                <a:spcPts val="0"/>
              </a:spcAft>
              <a:buSzPts val="1250"/>
              <a:buChar char="•"/>
            </a:pPr>
            <a:r>
              <a:rPr lang="en" sz="1250"/>
              <a:t>Model is too simplistic because it ignores mixed or partial true/false data, losing an important chunk of the set. </a:t>
            </a:r>
            <a:endParaRPr sz="1250"/>
          </a:p>
          <a:p>
            <a:pPr indent="-244475" lvl="0" marL="342900" rtl="0" algn="l">
              <a:spcBef>
                <a:spcPts val="800"/>
              </a:spcBef>
              <a:spcAft>
                <a:spcPts val="0"/>
              </a:spcAft>
              <a:buSzPts val="1250"/>
              <a:buChar char="•"/>
            </a:pPr>
            <a:r>
              <a:rPr lang="en" sz="1250"/>
              <a:t>The model seems to not age well with time, with performance drops drastically after 180 days in URL wise settings, and 260 days in the case of cascade wise setting.</a:t>
            </a:r>
            <a:endParaRPr sz="1250"/>
          </a:p>
          <a:p>
            <a:pPr indent="0" lvl="0" marL="342900" rtl="0" algn="l">
              <a:spcBef>
                <a:spcPts val="800"/>
              </a:spcBef>
              <a:spcAft>
                <a:spcPts val="0"/>
              </a:spcAft>
              <a:buNone/>
            </a:pPr>
            <a:r>
              <a:t/>
            </a:r>
            <a:endParaRPr sz="1250"/>
          </a:p>
          <a:p>
            <a:pPr indent="0" lvl="0" marL="342900" rtl="0" algn="l">
              <a:spcBef>
                <a:spcPts val="800"/>
              </a:spcBef>
              <a:spcAft>
                <a:spcPts val="0"/>
              </a:spcAft>
              <a:buNone/>
            </a:pPr>
            <a:r>
              <a:t/>
            </a:r>
            <a:endParaRPr sz="12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Future Research Directions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20675" lvl="0" marL="457200" rtl="0" algn="l">
              <a:spcBef>
                <a:spcPts val="800"/>
              </a:spcBef>
              <a:spcAft>
                <a:spcPts val="0"/>
              </a:spcAft>
              <a:buSzPts val="1450"/>
              <a:buChar char="•"/>
            </a:pPr>
            <a:r>
              <a:rPr lang="en" sz="1450"/>
              <a:t>I</a:t>
            </a:r>
            <a:r>
              <a:rPr lang="en" sz="1450"/>
              <a:t>ncreasing the number of categories by including partially/mostly true or false that shall let people know that this is a complex statement and hence, the model cannot label them definitively.</a:t>
            </a:r>
            <a:endParaRPr sz="1450"/>
          </a:p>
          <a:p>
            <a:pPr indent="-320675" lvl="0" marL="457200" rtl="0" algn="l">
              <a:spcBef>
                <a:spcPts val="800"/>
              </a:spcBef>
              <a:spcAft>
                <a:spcPts val="0"/>
              </a:spcAft>
              <a:buSzPts val="1450"/>
              <a:buChar char="•"/>
            </a:pPr>
            <a:r>
              <a:rPr lang="en" sz="1450"/>
              <a:t>Since the model loses a lot of data by excluding small cascades, the model can make a hybrid of a content-based system for smaller and and propagation-based system, with robust regularization.</a:t>
            </a:r>
            <a:endParaRPr sz="1450"/>
          </a:p>
          <a:p>
            <a:pPr indent="-320675" lvl="0" marL="457200" rtl="0" algn="l">
              <a:spcBef>
                <a:spcPts val="800"/>
              </a:spcBef>
              <a:spcAft>
                <a:spcPts val="0"/>
              </a:spcAft>
              <a:buSzPts val="1450"/>
              <a:buChar char="•"/>
            </a:pPr>
            <a:r>
              <a:rPr lang="en" sz="1450"/>
              <a:t>Experimentally verify how robust the model is to adversarial attacks.</a:t>
            </a:r>
            <a:endParaRPr sz="1450"/>
          </a:p>
          <a:p>
            <a:pPr indent="-320675" lvl="0" marL="457200" rtl="0" algn="l">
              <a:spcBef>
                <a:spcPts val="800"/>
              </a:spcBef>
              <a:spcAft>
                <a:spcPts val="0"/>
              </a:spcAft>
              <a:buSzPts val="1450"/>
              <a:buChar char="•"/>
            </a:pPr>
            <a:r>
              <a:rPr lang="en" sz="1450"/>
              <a:t>Replicating this model for other social media platforms like Facebook. This can be done by replacing the retweet metrics with the shares, no of reacts and the number of friends associated with a post.</a:t>
            </a:r>
            <a:endParaRPr sz="1450"/>
          </a:p>
          <a:p>
            <a:pPr indent="-320675" lvl="0" marL="457200" rtl="0" algn="l">
              <a:spcBef>
                <a:spcPts val="800"/>
              </a:spcBef>
              <a:spcAft>
                <a:spcPts val="0"/>
              </a:spcAft>
              <a:buSzPts val="1450"/>
              <a:buChar char="•"/>
            </a:pPr>
            <a:r>
              <a:rPr lang="en" sz="1450"/>
              <a:t>Explore additional applications of our model in social network data analysis going beyond fake news detection, such as news topic classification and virality prediction.</a:t>
            </a:r>
            <a:endParaRPr sz="1450"/>
          </a:p>
          <a:p>
            <a:pPr indent="-320675" lvl="0" marL="457200" rtl="0" algn="l">
              <a:spcBef>
                <a:spcPts val="800"/>
              </a:spcBef>
              <a:spcAft>
                <a:spcPts val="0"/>
              </a:spcAft>
              <a:buSzPts val="1450"/>
              <a:buChar char="•"/>
            </a:pPr>
            <a:r>
              <a:rPr lang="en" sz="1450"/>
              <a:t>Improve interpretability of model by understanding what features contribute to the difference between true and fake news.</a:t>
            </a:r>
            <a:endParaRPr sz="14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