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
  </p:notesMasterIdLst>
  <p:sldIdLst>
    <p:sldId id="256" r:id="rId2"/>
    <p:sldId id="257" r:id="rId3"/>
    <p:sldId id="258" r:id="rId4"/>
    <p:sldId id="259" r:id="rId5"/>
    <p:sldId id="260" r:id="rId6"/>
    <p:sldId id="271" r:id="rId7"/>
    <p:sldId id="266"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4660"/>
  </p:normalViewPr>
  <p:slideViewPr>
    <p:cSldViewPr>
      <p:cViewPr>
        <p:scale>
          <a:sx n="75" d="100"/>
          <a:sy n="75" d="100"/>
        </p:scale>
        <p:origin x="1862"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6/13/2022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4CD3F8-194C-4B10-A953-4BED40A9DCD0}" type="slidenum">
              <a:rPr lang="en-US" smtClean="0"/>
              <a:pPr/>
              <a:t>1</a:t>
            </a:fld>
            <a:endParaRPr lang="en-US" dirty="0"/>
          </a:p>
        </p:txBody>
      </p:sp>
    </p:spTree>
    <p:extLst>
      <p:ext uri="{BB962C8B-B14F-4D97-AF65-F5344CB8AC3E}">
        <p14:creationId xmlns:p14="http://schemas.microsoft.com/office/powerpoint/2010/main" val="280067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6/13/2022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31237"/>
            <a:ext cx="8229600" cy="1421363"/>
          </a:xfrm>
        </p:spPr>
        <p:txBody>
          <a:bodyPr>
            <a:normAutofit fontScale="90000"/>
          </a:bodyPr>
          <a:lstStyle/>
          <a:p>
            <a:r>
              <a:rPr lang="en-US" b="1" dirty="0">
                <a:solidFill>
                  <a:srgbClr val="C00000"/>
                </a:solidFill>
              </a:rPr>
              <a:t>STOCK MARKET ANALYSIS IN PYTHON</a:t>
            </a:r>
            <a:endParaRPr lang="en-US" dirty="0">
              <a:solidFill>
                <a:srgbClr val="C00000"/>
              </a:solidFill>
            </a:endParaRPr>
          </a:p>
        </p:txBody>
      </p:sp>
      <p:sp>
        <p:nvSpPr>
          <p:cNvPr id="3" name="Subtitle 2"/>
          <p:cNvSpPr>
            <a:spLocks noGrp="1"/>
          </p:cNvSpPr>
          <p:nvPr>
            <p:ph type="subTitle" idx="1"/>
          </p:nvPr>
        </p:nvSpPr>
        <p:spPr>
          <a:xfrm>
            <a:off x="533400" y="1752600"/>
            <a:ext cx="8229600" cy="4953000"/>
          </a:xfrm>
        </p:spPr>
        <p:txBody>
          <a:bodyPr>
            <a:normAutofit fontScale="32500" lnSpcReduction="20000"/>
          </a:bodyPr>
          <a:lstStyle/>
          <a:p>
            <a:pPr>
              <a:spcBef>
                <a:spcPts val="1200"/>
              </a:spcBef>
            </a:pPr>
            <a:r>
              <a:rPr lang="en-US" sz="6200" b="1" dirty="0">
                <a:solidFill>
                  <a:schemeClr val="tx1"/>
                </a:solidFill>
              </a:rPr>
              <a:t>B.Tech F.Y. </a:t>
            </a:r>
          </a:p>
          <a:p>
            <a:pPr>
              <a:spcBef>
                <a:spcPts val="1200"/>
              </a:spcBef>
            </a:pPr>
            <a:r>
              <a:rPr lang="en-US" sz="4900" b="1" dirty="0">
                <a:solidFill>
                  <a:srgbClr val="C00000"/>
                </a:solidFill>
              </a:rPr>
              <a:t>Division = J   Batch = 3</a:t>
            </a:r>
          </a:p>
          <a:p>
            <a:pPr>
              <a:spcBef>
                <a:spcPts val="1200"/>
              </a:spcBef>
            </a:pPr>
            <a:r>
              <a:rPr lang="en-US" sz="13500" b="1" dirty="0">
                <a:solidFill>
                  <a:srgbClr val="C00000"/>
                </a:solidFill>
              </a:rPr>
              <a:t>J11</a:t>
            </a:r>
          </a:p>
          <a:p>
            <a:pPr>
              <a:spcBef>
                <a:spcPts val="1200"/>
              </a:spcBef>
            </a:pPr>
            <a:endParaRPr lang="en-US" sz="4200" b="1" dirty="0">
              <a:solidFill>
                <a:srgbClr val="C00000"/>
              </a:solidFill>
            </a:endParaRPr>
          </a:p>
          <a:p>
            <a:pPr>
              <a:spcBef>
                <a:spcPts val="1200"/>
              </a:spcBef>
            </a:pPr>
            <a:endParaRPr lang="en-US" sz="4200" b="1" dirty="0">
              <a:solidFill>
                <a:srgbClr val="C00000"/>
              </a:solidFill>
            </a:endParaRPr>
          </a:p>
          <a:p>
            <a:pPr>
              <a:spcBef>
                <a:spcPts val="1200"/>
              </a:spcBef>
            </a:pPr>
            <a:endParaRPr lang="en-US" sz="4200" b="1" dirty="0">
              <a:solidFill>
                <a:srgbClr val="C00000"/>
              </a:solidFill>
            </a:endParaRPr>
          </a:p>
          <a:p>
            <a:pPr>
              <a:spcBef>
                <a:spcPts val="1200"/>
              </a:spcBef>
            </a:pPr>
            <a:endParaRPr lang="en-US" sz="4200" b="1" dirty="0">
              <a:solidFill>
                <a:srgbClr val="C00000"/>
              </a:solidFill>
            </a:endParaRPr>
          </a:p>
          <a:p>
            <a:pPr>
              <a:spcBef>
                <a:spcPts val="1200"/>
              </a:spcBef>
            </a:pPr>
            <a:endParaRPr lang="en-US" sz="4200" b="1" dirty="0">
              <a:solidFill>
                <a:srgbClr val="C00000"/>
              </a:solidFill>
            </a:endParaRPr>
          </a:p>
          <a:p>
            <a:pPr>
              <a:spcBef>
                <a:spcPts val="1200"/>
              </a:spcBef>
            </a:pPr>
            <a:endParaRPr lang="en-US" sz="3400" b="1" dirty="0">
              <a:solidFill>
                <a:srgbClr val="C00000"/>
              </a:solidFill>
            </a:endParaRPr>
          </a:p>
          <a:p>
            <a:pPr>
              <a:spcBef>
                <a:spcPts val="1200"/>
              </a:spcBef>
            </a:pPr>
            <a:endParaRPr lang="en-US" sz="5900" dirty="0">
              <a:solidFill>
                <a:schemeClr val="tx1"/>
              </a:solidFill>
            </a:endParaRPr>
          </a:p>
          <a:p>
            <a:pPr>
              <a:spcBef>
                <a:spcPts val="1200"/>
              </a:spcBef>
            </a:pPr>
            <a:r>
              <a:rPr lang="en-US" sz="4200" b="1" dirty="0">
                <a:solidFill>
                  <a:schemeClr val="tx1"/>
                </a:solidFill>
              </a:rPr>
              <a:t>Data Structures using Python Course Project</a:t>
            </a:r>
          </a:p>
          <a:p>
            <a:pPr>
              <a:spcBef>
                <a:spcPts val="1200"/>
              </a:spcBef>
            </a:pPr>
            <a:r>
              <a:rPr lang="en-US" sz="4200" b="1" dirty="0">
                <a:solidFill>
                  <a:schemeClr val="tx1"/>
                </a:solidFill>
              </a:rPr>
              <a:t>Department of Engineering, Sciences and Humanities (DESH)</a:t>
            </a:r>
          </a:p>
          <a:p>
            <a:pPr>
              <a:spcBef>
                <a:spcPts val="1200"/>
              </a:spcBef>
            </a:pPr>
            <a:r>
              <a:rPr lang="en-US" sz="4200" b="1" dirty="0">
                <a:solidFill>
                  <a:schemeClr val="tx1"/>
                </a:solidFill>
              </a:rPr>
              <a:t>Vishwakarma Institute of Technology, Pune</a:t>
            </a:r>
          </a:p>
          <a:p>
            <a:pPr>
              <a:spcBef>
                <a:spcPts val="1200"/>
              </a:spcBef>
            </a:pPr>
            <a:r>
              <a:rPr lang="en-US" sz="4200" b="1" dirty="0">
                <a:solidFill>
                  <a:schemeClr val="tx1"/>
                </a:solidFill>
              </a:rPr>
              <a:t>A.Y.(2021-2022) Term I</a:t>
            </a:r>
          </a:p>
          <a:p>
            <a:pPr>
              <a:spcBef>
                <a:spcPts val="1200"/>
              </a:spcBef>
            </a:pPr>
            <a:endParaRPr lang="en-US" dirty="0">
              <a:solidFill>
                <a:schemeClr val="tx1"/>
              </a:solidFill>
            </a:endParaRPr>
          </a:p>
        </p:txBody>
      </p:sp>
      <p:pic>
        <p:nvPicPr>
          <p:cNvPr id="7" name="Picture 6">
            <a:extLst>
              <a:ext uri="{FF2B5EF4-FFF2-40B4-BE49-F238E27FC236}">
                <a16:creationId xmlns:a16="http://schemas.microsoft.com/office/drawing/2014/main" id="{691B7122-450F-BBA3-3030-1497BCE29EAE}"/>
              </a:ext>
            </a:extLst>
          </p:cNvPr>
          <p:cNvPicPr>
            <a:picLocks noChangeAspect="1"/>
          </p:cNvPicPr>
          <p:nvPr/>
        </p:nvPicPr>
        <p:blipFill>
          <a:blip r:embed="rId3"/>
          <a:stretch>
            <a:fillRect/>
          </a:stretch>
        </p:blipFill>
        <p:spPr>
          <a:xfrm>
            <a:off x="975041" y="3032554"/>
            <a:ext cx="7346317" cy="23776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8921"/>
            <a:ext cx="5867400" cy="1143000"/>
          </a:xfrm>
        </p:spPr>
        <p:txBody>
          <a:bodyPr/>
          <a:lstStyle/>
          <a:p>
            <a:r>
              <a:rPr lang="en-US" sz="5400" b="1" u="sng" dirty="0"/>
              <a:t>O</a:t>
            </a:r>
            <a:r>
              <a:rPr lang="en-US" b="1" u="sng" dirty="0"/>
              <a:t>UTLINE:</a:t>
            </a:r>
          </a:p>
        </p:txBody>
      </p:sp>
      <p:sp>
        <p:nvSpPr>
          <p:cNvPr id="3" name="Content Placeholder 2"/>
          <p:cNvSpPr>
            <a:spLocks noGrp="1"/>
          </p:cNvSpPr>
          <p:nvPr>
            <p:ph idx="1"/>
          </p:nvPr>
        </p:nvSpPr>
        <p:spPr>
          <a:xfrm>
            <a:off x="1828800" y="1981200"/>
            <a:ext cx="6172200" cy="3354371"/>
          </a:xfrm>
        </p:spPr>
        <p:txBody>
          <a:bodyPr>
            <a:normAutofit fontScale="55000" lnSpcReduction="20000"/>
          </a:bodyPr>
          <a:lstStyle/>
          <a:p>
            <a:r>
              <a:rPr lang="en-US" sz="6400" b="1" cap="small" dirty="0"/>
              <a:t>Introduction </a:t>
            </a:r>
          </a:p>
          <a:p>
            <a:r>
              <a:rPr lang="en-US" sz="8000" b="1" cap="small" dirty="0"/>
              <a:t>p</a:t>
            </a:r>
            <a:r>
              <a:rPr lang="en-US" sz="6400" b="1" cap="small" dirty="0"/>
              <a:t>roblem </a:t>
            </a:r>
            <a:r>
              <a:rPr lang="en-US" sz="8000" b="1" cap="small" dirty="0"/>
              <a:t>s</a:t>
            </a:r>
            <a:r>
              <a:rPr lang="en-US" sz="6400" b="1" cap="small" dirty="0"/>
              <a:t>tatement</a:t>
            </a:r>
          </a:p>
          <a:p>
            <a:r>
              <a:rPr lang="en-US" sz="8000" b="1" cap="small" dirty="0"/>
              <a:t>O</a:t>
            </a:r>
            <a:r>
              <a:rPr lang="en-US" sz="6400" b="1" cap="small" dirty="0"/>
              <a:t>bjectives</a:t>
            </a:r>
          </a:p>
          <a:p>
            <a:r>
              <a:rPr lang="en-US" sz="6400" b="1" cap="small" dirty="0"/>
              <a:t>Literature Review</a:t>
            </a:r>
          </a:p>
          <a:p>
            <a:r>
              <a:rPr lang="en-US" sz="6400" b="1" cap="small" dirty="0"/>
              <a:t>Implementation</a:t>
            </a:r>
          </a:p>
          <a:p>
            <a:r>
              <a:rPr lang="en-US" sz="6400" b="1" cap="small" dirty="0"/>
              <a:t>Conclusion and Future Scope </a:t>
            </a:r>
            <a:r>
              <a:rPr lang="en-US" sz="6400" dirty="0"/>
              <a:t> </a:t>
            </a:r>
            <a:endParaRPr lang="en-US" sz="6400" b="1" cap="small" dirty="0"/>
          </a:p>
          <a:p>
            <a:pPr marL="0" indent="0">
              <a:buNone/>
            </a:pPr>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40"/>
            <a:ext cx="8229600" cy="1143000"/>
          </a:xfrm>
        </p:spPr>
        <p:txBody>
          <a:bodyPr/>
          <a:lstStyle/>
          <a:p>
            <a:r>
              <a:rPr lang="en-US" b="1" u="sng" cap="small" dirty="0"/>
              <a:t>Introduction: </a:t>
            </a: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dirty="0"/>
          </a:p>
        </p:txBody>
      </p:sp>
      <p:sp>
        <p:nvSpPr>
          <p:cNvPr id="7" name="TextBox 6">
            <a:extLst>
              <a:ext uri="{FF2B5EF4-FFF2-40B4-BE49-F238E27FC236}">
                <a16:creationId xmlns:a16="http://schemas.microsoft.com/office/drawing/2014/main" id="{4E00EFE7-8ACE-42E1-B81F-45EBAB4301CC}"/>
              </a:ext>
            </a:extLst>
          </p:cNvPr>
          <p:cNvSpPr txBox="1"/>
          <p:nvPr/>
        </p:nvSpPr>
        <p:spPr>
          <a:xfrm>
            <a:off x="685800" y="1447800"/>
            <a:ext cx="7493000"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Stock market gives an opportunity of gaining money by investing in the right stock so as to reap maximum benefit.</a:t>
            </a: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Stock market prediction is the task aimed at guessing the future value of a company's stock.</a:t>
            </a: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As a </a:t>
            </a:r>
            <a:r>
              <a:rPr lang="en-IN" sz="2400" dirty="0">
                <a:latin typeface="Calibri" panose="020F0502020204030204" pitchFamily="34" charset="0"/>
                <a:ea typeface="Calibri" panose="020F0502020204030204" pitchFamily="34" charset="0"/>
                <a:cs typeface="Mangal" panose="02040503050203030202" pitchFamily="18" charset="0"/>
              </a:rPr>
              <a:t>beginner, t</a:t>
            </a:r>
            <a:r>
              <a:rPr lang="en-IN" sz="2400" dirty="0">
                <a:effectLst/>
                <a:latin typeface="Calibri" panose="020F0502020204030204" pitchFamily="34" charset="0"/>
                <a:ea typeface="Calibri" panose="020F0502020204030204" pitchFamily="34" charset="0"/>
                <a:cs typeface="Mangal" panose="02040503050203030202" pitchFamily="18" charset="0"/>
              </a:rPr>
              <a:t>he stock market is highly variable and indeterministic due to various parameters impacting price movements in numerous sizes and layers. </a:t>
            </a:r>
          </a:p>
          <a:p>
            <a:pPr marL="285750" indent="-285750" algn="just">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But, by monitoring stock movement patterns, it is possible to forecast market trends.</a:t>
            </a: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cap="small" dirty="0"/>
              <a:t>p</a:t>
            </a:r>
            <a:r>
              <a:rPr lang="en-US" b="1" u="sng" cap="small" dirty="0"/>
              <a:t>roblem </a:t>
            </a:r>
            <a:r>
              <a:rPr lang="en-US" sz="5400" b="1" u="sng" cap="small" dirty="0"/>
              <a:t>s</a:t>
            </a:r>
            <a:r>
              <a:rPr lang="en-US" b="1" u="sng" cap="small" dirty="0"/>
              <a:t>tatement:</a:t>
            </a: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dirty="0"/>
          </a:p>
        </p:txBody>
      </p:sp>
      <p:sp>
        <p:nvSpPr>
          <p:cNvPr id="5" name="TextBox 4">
            <a:extLst>
              <a:ext uri="{FF2B5EF4-FFF2-40B4-BE49-F238E27FC236}">
                <a16:creationId xmlns:a16="http://schemas.microsoft.com/office/drawing/2014/main" id="{92CD6528-BD2F-53C4-8C49-29D881D2E606}"/>
              </a:ext>
            </a:extLst>
          </p:cNvPr>
          <p:cNvSpPr txBox="1"/>
          <p:nvPr/>
        </p:nvSpPr>
        <p:spPr>
          <a:xfrm>
            <a:off x="457200" y="1905000"/>
            <a:ext cx="8001000" cy="2308324"/>
          </a:xfrm>
          <a:prstGeom prst="rect">
            <a:avLst/>
          </a:prstGeom>
          <a:noFill/>
        </p:spPr>
        <p:txBody>
          <a:bodyPr wrap="square" rtlCol="0">
            <a:spAutoFit/>
          </a:bodyPr>
          <a:lstStyle/>
          <a:p>
            <a:pPr algn="just"/>
            <a:r>
              <a:rPr lang="en-IN" sz="3600" dirty="0"/>
              <a:t>To create a web platform for the analysis of different stock ticker among different APIs and merging the information from different platform for better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7079"/>
            <a:ext cx="8229600" cy="1143000"/>
          </a:xfrm>
        </p:spPr>
        <p:txBody>
          <a:bodyPr/>
          <a:lstStyle/>
          <a:p>
            <a:r>
              <a:rPr lang="en-US" sz="5400" b="1" u="sng" cap="small" dirty="0"/>
              <a:t>O</a:t>
            </a:r>
            <a:r>
              <a:rPr lang="en-US" b="1" u="sng" cap="small" dirty="0"/>
              <a:t>bjectives:</a:t>
            </a:r>
          </a:p>
        </p:txBody>
      </p:sp>
      <p:sp>
        <p:nvSpPr>
          <p:cNvPr id="6" name="Slide Number Placeholder 5"/>
          <p:cNvSpPr>
            <a:spLocks noGrp="1"/>
          </p:cNvSpPr>
          <p:nvPr>
            <p:ph type="sldNum" sz="quarter" idx="12"/>
          </p:nvPr>
        </p:nvSpPr>
        <p:spPr/>
        <p:txBody>
          <a:bodyPr/>
          <a:lstStyle/>
          <a:p>
            <a:fld id="{BD29847A-037B-4C47-B8E3-5257362A4C86}" type="slidenum">
              <a:rPr lang="en-US" smtClean="0"/>
              <a:pPr/>
              <a:t>5</a:t>
            </a:fld>
            <a:endParaRPr lang="en-US" dirty="0"/>
          </a:p>
        </p:txBody>
      </p:sp>
      <p:sp>
        <p:nvSpPr>
          <p:cNvPr id="5" name="TextBox 4">
            <a:extLst>
              <a:ext uri="{FF2B5EF4-FFF2-40B4-BE49-F238E27FC236}">
                <a16:creationId xmlns:a16="http://schemas.microsoft.com/office/drawing/2014/main" id="{C1188536-7FF1-04CA-3313-2111DC928ED5}"/>
              </a:ext>
            </a:extLst>
          </p:cNvPr>
          <p:cNvSpPr txBox="1"/>
          <p:nvPr/>
        </p:nvSpPr>
        <p:spPr>
          <a:xfrm>
            <a:off x="1143000" y="1600200"/>
            <a:ext cx="7162800" cy="4436920"/>
          </a:xfrm>
          <a:prstGeom prst="rect">
            <a:avLst/>
          </a:prstGeom>
          <a:noFill/>
        </p:spPr>
        <p:txBody>
          <a:bodyPr wrap="square" rtlCol="0">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To merge the data from different website into one single platform.</a:t>
            </a:r>
          </a:p>
          <a:p>
            <a:pPr marL="285750" indent="-285750" algn="just">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To make the data gathered readable for analysis and individual prediction of investors and beginners.</a:t>
            </a:r>
          </a:p>
          <a:p>
            <a:pPr marL="285750" indent="-285750" algn="just">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To develop a LSTM prediction model for the stock values on the basis of the current and previous data available on the market and some  predefined parameters.</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1CFBC4-47AF-465D-7734-AB1CECD7032D}"/>
              </a:ext>
            </a:extLst>
          </p:cNvPr>
          <p:cNvSpPr>
            <a:spLocks noGrp="1"/>
          </p:cNvSpPr>
          <p:nvPr>
            <p:ph type="sldNum" sz="quarter" idx="12"/>
          </p:nvPr>
        </p:nvSpPr>
        <p:spPr/>
        <p:txBody>
          <a:bodyPr/>
          <a:lstStyle/>
          <a:p>
            <a:fld id="{BD29847A-037B-4C47-B8E3-5257362A4C86}" type="slidenum">
              <a:rPr lang="en-US" smtClean="0"/>
              <a:pPr/>
              <a:t>6</a:t>
            </a:fld>
            <a:endParaRPr lang="en-US" dirty="0"/>
          </a:p>
        </p:txBody>
      </p:sp>
      <p:sp>
        <p:nvSpPr>
          <p:cNvPr id="3" name="TextBox 2">
            <a:extLst>
              <a:ext uri="{FF2B5EF4-FFF2-40B4-BE49-F238E27FC236}">
                <a16:creationId xmlns:a16="http://schemas.microsoft.com/office/drawing/2014/main" id="{5752D87E-15E5-AA98-B40B-2F1E43FF91DC}"/>
              </a:ext>
            </a:extLst>
          </p:cNvPr>
          <p:cNvSpPr txBox="1"/>
          <p:nvPr/>
        </p:nvSpPr>
        <p:spPr>
          <a:xfrm flipH="1">
            <a:off x="1981200" y="17282"/>
            <a:ext cx="5410200" cy="923330"/>
          </a:xfrm>
          <a:prstGeom prst="rect">
            <a:avLst/>
          </a:prstGeom>
          <a:noFill/>
        </p:spPr>
        <p:txBody>
          <a:bodyPr wrap="square" rtlCol="0">
            <a:spAutoFit/>
          </a:bodyPr>
          <a:lstStyle/>
          <a:p>
            <a:r>
              <a:rPr lang="en-IN" sz="5400" b="1" u="sng" dirty="0">
                <a:latin typeface="+mj-lt"/>
              </a:rPr>
              <a:t>L</a:t>
            </a:r>
            <a:r>
              <a:rPr lang="en-IN" sz="4400" b="1" u="sng" dirty="0">
                <a:latin typeface="+mj-lt"/>
              </a:rPr>
              <a:t>ITERATURE </a:t>
            </a:r>
            <a:r>
              <a:rPr lang="en-IN" sz="5400" b="1" u="sng" dirty="0">
                <a:latin typeface="+mj-lt"/>
              </a:rPr>
              <a:t>R</a:t>
            </a:r>
            <a:r>
              <a:rPr lang="en-IN" sz="4400" b="1" u="sng" dirty="0">
                <a:latin typeface="+mj-lt"/>
              </a:rPr>
              <a:t>EVIEW:</a:t>
            </a:r>
          </a:p>
        </p:txBody>
      </p:sp>
      <p:sp>
        <p:nvSpPr>
          <p:cNvPr id="4" name="TextBox 3">
            <a:extLst>
              <a:ext uri="{FF2B5EF4-FFF2-40B4-BE49-F238E27FC236}">
                <a16:creationId xmlns:a16="http://schemas.microsoft.com/office/drawing/2014/main" id="{FC90FA7C-891C-D7B7-CAF6-C9B6B98B87EE}"/>
              </a:ext>
            </a:extLst>
          </p:cNvPr>
          <p:cNvSpPr txBox="1"/>
          <p:nvPr/>
        </p:nvSpPr>
        <p:spPr>
          <a:xfrm flipH="1">
            <a:off x="391160" y="940612"/>
            <a:ext cx="4295140" cy="7731475"/>
          </a:xfrm>
          <a:prstGeom prst="rect">
            <a:avLst/>
          </a:prstGeom>
          <a:noFill/>
        </p:spPr>
        <p:txBody>
          <a:bodyPr wrap="square" rtlCol="0">
            <a:spAutoFit/>
          </a:bodyPr>
          <a:lstStyle/>
          <a:p>
            <a:pPr algn="just">
              <a:lnSpc>
                <a:spcPct val="107000"/>
              </a:lnSpc>
              <a:spcAft>
                <a:spcPts val="800"/>
              </a:spcAft>
            </a:pPr>
            <a:r>
              <a:rPr lang="en-IN" sz="1200" b="1" i="1" dirty="0">
                <a:effectLst/>
                <a:latin typeface="Calibri" panose="020F0502020204030204" pitchFamily="34" charset="0"/>
                <a:ea typeface="Calibri" panose="020F0502020204030204" pitchFamily="34" charset="0"/>
                <a:cs typeface="Mangal" panose="02040503050203030202" pitchFamily="18" charset="0"/>
              </a:rPr>
              <a:t>PAPER1: Stock Market Price Prediction and Analysis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Author: Ajinkya Rajkar, Aayush Kumaria, Aniket Raut,Nilima Kulkarni</a:t>
            </a: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Review: This paper aims to demonstrate the use of recurrent neural networks in finance to predict the closing price of a selected stock and analyze sentiments around it in real-time. The proposed system has been implemented as a web app using Django and React. RNN (machine learning ) is used to forecast stock market prices in this research paper.</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b="1" i="1" dirty="0">
                <a:effectLst/>
                <a:latin typeface="Calibri" panose="020F0502020204030204" pitchFamily="34" charset="0"/>
                <a:ea typeface="Calibri" panose="020F0502020204030204" pitchFamily="34" charset="0"/>
                <a:cs typeface="Mangal" panose="02040503050203030202" pitchFamily="18" charset="0"/>
              </a:rPr>
              <a:t>PAPER2: Stock Market Analysis Using Python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Author: DivyaYadav1 , Dr. N.Thillaiarasu</a:t>
            </a: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Review: This paper describes stock forecasts using Machine Learning. In this context this study uses a Support Vector Machine (SVM) method to forecast the prices of capital and small capital in three different markets, using daily and daily price levels.</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b="1" i="1" dirty="0">
                <a:effectLst/>
                <a:latin typeface="Calibri" panose="020F0502020204030204" pitchFamily="34" charset="0"/>
                <a:ea typeface="Calibri" panose="020F0502020204030204" pitchFamily="34" charset="0"/>
                <a:cs typeface="Mangal" panose="02040503050203030202" pitchFamily="18" charset="0"/>
              </a:rPr>
              <a:t>PAPER3: Stock Market Prediction Using Machine Learning</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Author: V Kranthi Sai Reddy</a:t>
            </a: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Review: The programming language is used to predict the stock market using machine learning is Python. In this context this study uses a machine learning technique called Support Vector Machine (SVM) to predict stock prices for the large and small capitalizations.</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0000"/>
              </a:lnSpc>
            </a:pPr>
            <a:endParaRPr lang="en-IN" sz="1200" dirty="0"/>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00000"/>
              </a:lnSpc>
              <a:buFont typeface="Arial" panose="020B0604020202020204" pitchFamily="34" charset="0"/>
              <a:buChar char="•"/>
            </a:pPr>
            <a:endParaRPr lang="en-IN" sz="1200" dirty="0"/>
          </a:p>
        </p:txBody>
      </p:sp>
      <p:sp>
        <p:nvSpPr>
          <p:cNvPr id="6" name="TextBox 5">
            <a:extLst>
              <a:ext uri="{FF2B5EF4-FFF2-40B4-BE49-F238E27FC236}">
                <a16:creationId xmlns:a16="http://schemas.microsoft.com/office/drawing/2014/main" id="{7C555B5D-52D3-9200-8173-5E8E9525F00E}"/>
              </a:ext>
            </a:extLst>
          </p:cNvPr>
          <p:cNvSpPr txBox="1"/>
          <p:nvPr/>
        </p:nvSpPr>
        <p:spPr>
          <a:xfrm>
            <a:off x="4800600" y="1037971"/>
            <a:ext cx="4295140" cy="5054332"/>
          </a:xfrm>
          <a:prstGeom prst="rect">
            <a:avLst/>
          </a:prstGeom>
          <a:noFill/>
        </p:spPr>
        <p:txBody>
          <a:bodyPr wrap="square">
            <a:spAutoFit/>
          </a:bodyPr>
          <a:lstStyle/>
          <a:p>
            <a:pPr algn="just">
              <a:lnSpc>
                <a:spcPct val="107000"/>
              </a:lnSpc>
              <a:spcAft>
                <a:spcPts val="800"/>
              </a:spcAft>
            </a:pPr>
            <a:endParaRPr lang="en-IN" sz="12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b="1" i="1" dirty="0">
                <a:effectLst/>
                <a:latin typeface="Calibri" panose="020F0502020204030204" pitchFamily="34" charset="0"/>
                <a:ea typeface="Calibri" panose="020F0502020204030204" pitchFamily="34" charset="0"/>
                <a:cs typeface="Mangal" panose="02040503050203030202" pitchFamily="18" charset="0"/>
              </a:rPr>
              <a:t>PAPER4: Stock Price Prediction Using LSTM on Indian Share Market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Author: Achyut Ghosh , Soumik Bose , Giridhar Maji , Narayan C. Debnath , Soumya Sen</a:t>
            </a: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Review: A framework using LSTM (Long Short Term Memory) model and companies’ net growth calculation algorithm to analyze as well as predict the future growth of a company. The proposed LSTM based model is implemented using Python. Objective is to predict the future price and calculate the future growth of the company in the different time span.</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b="1" i="1" dirty="0">
                <a:effectLst/>
                <a:latin typeface="Calibri" panose="020F0502020204030204" pitchFamily="34" charset="0"/>
                <a:ea typeface="Calibri" panose="020F0502020204030204" pitchFamily="34" charset="0"/>
                <a:cs typeface="Mangal" panose="02040503050203030202" pitchFamily="18" charset="0"/>
              </a:rPr>
              <a:t>PAPER5: Analysis of various machine learning algorithm and hybrid model for stock market prediction using python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Author: Sahil vazirani, Abhishek sharma and Pavika sharma</a:t>
            </a: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Mangal" panose="02040503050203030202" pitchFamily="18" charset="0"/>
              </a:rPr>
              <a:t>Review: The paper divides the discussion into supervised and unsupervised learning. Where it elaborates the different types of each learning parts. Use of two methods to predict the price which were firstly using single algorithm and other a hybrid model. using MAE, MSE, RMSE .</a:t>
            </a:r>
          </a:p>
        </p:txBody>
      </p:sp>
    </p:spTree>
    <p:extLst>
      <p:ext uri="{BB962C8B-B14F-4D97-AF65-F5344CB8AC3E}">
        <p14:creationId xmlns:p14="http://schemas.microsoft.com/office/powerpoint/2010/main" val="95005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6" y="-76200"/>
            <a:ext cx="8229600" cy="990600"/>
          </a:xfrm>
        </p:spPr>
        <p:txBody>
          <a:bodyPr/>
          <a:lstStyle/>
          <a:p>
            <a:r>
              <a:rPr lang="en-US" b="1" u="sng" cap="small" dirty="0"/>
              <a:t>Conclusion and Future Scope: </a:t>
            </a:r>
            <a:r>
              <a:rPr lang="en-US" u="sng" dirty="0"/>
              <a:t> </a:t>
            </a:r>
            <a:endParaRPr lang="en-US" b="1" u="sng" cap="small" dirty="0"/>
          </a:p>
        </p:txBody>
      </p:sp>
      <p:sp>
        <p:nvSpPr>
          <p:cNvPr id="3" name="Content Placeholder 2"/>
          <p:cNvSpPr>
            <a:spLocks noGrp="1"/>
          </p:cNvSpPr>
          <p:nvPr>
            <p:ph idx="1"/>
          </p:nvPr>
        </p:nvSpPr>
        <p:spPr>
          <a:xfrm>
            <a:off x="438346" y="914400"/>
            <a:ext cx="8248454" cy="5720767"/>
          </a:xfrm>
        </p:spPr>
        <p:txBody>
          <a:bodyPr>
            <a:normAutofit lnSpcReduction="10000"/>
          </a:bodyPr>
          <a:lstStyle/>
          <a:p>
            <a:pPr algn="just"/>
            <a:endParaRPr lang="en-US" b="1" cap="small" dirty="0"/>
          </a:p>
          <a:p>
            <a:pPr algn="just"/>
            <a:r>
              <a:rPr lang="en-US" b="1" cap="small" dirty="0"/>
              <a:t>Conclusion </a:t>
            </a:r>
          </a:p>
          <a:p>
            <a:pPr algn="just">
              <a:buFont typeface="+mj-lt"/>
              <a:buAutoNum type="arabicPeriod"/>
            </a:pPr>
            <a:r>
              <a:rPr lang="en-IN" sz="1800" dirty="0">
                <a:effectLst/>
                <a:latin typeface="Calibri" panose="020F0502020204030204" pitchFamily="34" charset="0"/>
                <a:ea typeface="Calibri" panose="020F0502020204030204" pitchFamily="34" charset="0"/>
                <a:cs typeface="Mangal" panose="02040503050203030202" pitchFamily="18" charset="0"/>
              </a:rPr>
              <a:t>All the various graphs, charts and indicators in our project will help you define the trade, keeping in mind the entry, exit, and risk perspective. </a:t>
            </a:r>
          </a:p>
          <a:p>
            <a:pPr algn="just">
              <a:buFont typeface="+mj-lt"/>
              <a:buAutoNum type="arabicPeriod"/>
            </a:pPr>
            <a:r>
              <a:rPr lang="en-IN" sz="1800" dirty="0">
                <a:effectLst/>
                <a:latin typeface="Calibri" panose="020F0502020204030204" pitchFamily="34" charset="0"/>
                <a:ea typeface="Calibri" panose="020F0502020204030204" pitchFamily="34" charset="0"/>
                <a:cs typeface="Mangal" panose="02040503050203030202" pitchFamily="18" charset="0"/>
              </a:rPr>
              <a:t>we also have included fundamental analysis in our project which is a very time-consuming activity as we need to understand the business of the company, and their profit and loss statements, etc.</a:t>
            </a:r>
          </a:p>
          <a:p>
            <a:pPr algn="just">
              <a:buFont typeface="+mj-lt"/>
              <a:buAutoNum type="arabicPeriod"/>
            </a:pPr>
            <a:r>
              <a:rPr lang="en-IN" sz="1800" dirty="0">
                <a:latin typeface="Calibri" panose="020F0502020204030204" pitchFamily="34" charset="0"/>
                <a:ea typeface="Calibri" panose="020F0502020204030204" pitchFamily="34" charset="0"/>
                <a:cs typeface="Mangal" panose="02040503050203030202" pitchFamily="18" charset="0"/>
              </a:rPr>
              <a:t>M</a:t>
            </a:r>
            <a:r>
              <a:rPr lang="en-IN" sz="1800" dirty="0">
                <a:effectLst/>
                <a:latin typeface="Calibri" panose="020F0502020204030204" pitchFamily="34" charset="0"/>
                <a:ea typeface="Calibri" panose="020F0502020204030204" pitchFamily="34" charset="0"/>
                <a:cs typeface="Mangal" panose="02040503050203030202" pitchFamily="18" charset="0"/>
              </a:rPr>
              <a:t>ost of their important data can be imported via APIs.</a:t>
            </a:r>
          </a:p>
          <a:p>
            <a:pPr algn="jus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buFont typeface="+mj-lt"/>
              <a:buAutoNum type="arabicPeriod"/>
            </a:pPr>
            <a:endParaRPr lang="en-US" cap="small" dirty="0"/>
          </a:p>
          <a:p>
            <a:pPr algn="just"/>
            <a:r>
              <a:rPr lang="en-US" b="1" cap="small" dirty="0"/>
              <a:t>Future Scope </a:t>
            </a:r>
          </a:p>
          <a:p>
            <a:pPr algn="just">
              <a:lnSpc>
                <a:spcPct val="107000"/>
              </a:lnSpc>
              <a:spcAft>
                <a:spcPts val="800"/>
              </a:spcAft>
              <a:buFont typeface="+mj-lt"/>
              <a:buAutoNum type="arabicPeriod"/>
            </a:pPr>
            <a:r>
              <a:rPr lang="en-IN" sz="1800" dirty="0">
                <a:latin typeface="Calibri" panose="020F0502020204030204" pitchFamily="34" charset="0"/>
                <a:ea typeface="Calibri" panose="020F0502020204030204" pitchFamily="34" charset="0"/>
                <a:cs typeface="Mangal" panose="02040503050203030202" pitchFamily="18" charset="0"/>
              </a:rPr>
              <a:t>The model c</a:t>
            </a:r>
            <a:r>
              <a:rPr lang="en-IN" sz="1800" dirty="0">
                <a:effectLst/>
                <a:latin typeface="Calibri" panose="020F0502020204030204" pitchFamily="34" charset="0"/>
                <a:ea typeface="Calibri" panose="020F0502020204030204" pitchFamily="34" charset="0"/>
                <a:cs typeface="Mangal" panose="02040503050203030202" pitchFamily="18" charset="0"/>
              </a:rPr>
              <a:t>an be further developed in the future to create an algo-trading platform where one can enter and exit positions within milliseconds if required.</a:t>
            </a:r>
          </a:p>
          <a:p>
            <a:pPr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Mangal" panose="02040503050203030202" pitchFamily="18" charset="0"/>
              </a:rPr>
              <a:t>Even with its risks the market is growing bigger every session and soon there will be a need to curate so much available information about every company.</a:t>
            </a:r>
          </a:p>
          <a:p>
            <a:pPr algn="just">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i="1" u="sng"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dirty="0"/>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4943</TotalTime>
  <Words>758</Words>
  <Application>Microsoft Office PowerPoint</Application>
  <PresentationFormat>On-screen Show (4:3)</PresentationFormat>
  <Paragraphs>81</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STOCK MARKET ANALYSIS IN PYTHON</vt:lpstr>
      <vt:lpstr>OUTLINE:</vt:lpstr>
      <vt:lpstr>Introduction: </vt:lpstr>
      <vt:lpstr>problem statement:</vt:lpstr>
      <vt:lpstr>Objectives:</vt:lpstr>
      <vt:lpstr>PowerPoint Presentation</vt:lpstr>
      <vt:lpstr>Conclusion and 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Harsh Lambat</cp:lastModifiedBy>
  <cp:revision>44</cp:revision>
  <dcterms:created xsi:type="dcterms:W3CDTF">2020-04-18T19:31:48Z</dcterms:created>
  <dcterms:modified xsi:type="dcterms:W3CDTF">2022-06-14T08:42:40Z</dcterms:modified>
</cp:coreProperties>
</file>