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0" r:id="rId2"/>
    <p:sldId id="351" r:id="rId3"/>
    <p:sldId id="352" r:id="rId4"/>
    <p:sldId id="276" r:id="rId5"/>
    <p:sldId id="354" r:id="rId6"/>
    <p:sldId id="283" r:id="rId7"/>
    <p:sldId id="261" r:id="rId8"/>
    <p:sldId id="357" r:id="rId9"/>
    <p:sldId id="358" r:id="rId10"/>
    <p:sldId id="360" r:id="rId11"/>
    <p:sldId id="362" r:id="rId12"/>
    <p:sldId id="363" r:id="rId13"/>
    <p:sldId id="301" r:id="rId14"/>
    <p:sldId id="302" r:id="rId15"/>
    <p:sldId id="307" r:id="rId16"/>
    <p:sldId id="306" r:id="rId17"/>
    <p:sldId id="305" r:id="rId18"/>
    <p:sldId id="308" r:id="rId19"/>
    <p:sldId id="310" r:id="rId20"/>
    <p:sldId id="322" r:id="rId21"/>
    <p:sldId id="364" r:id="rId22"/>
    <p:sldId id="365" r:id="rId23"/>
    <p:sldId id="367" r:id="rId24"/>
    <p:sldId id="368" r:id="rId25"/>
    <p:sldId id="369" r:id="rId26"/>
    <p:sldId id="353" r:id="rId27"/>
    <p:sldId id="398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402" r:id="rId40"/>
    <p:sldId id="403" r:id="rId41"/>
    <p:sldId id="404" r:id="rId42"/>
    <p:sldId id="414" r:id="rId43"/>
    <p:sldId id="399" r:id="rId44"/>
    <p:sldId id="327" r:id="rId45"/>
    <p:sldId id="381" r:id="rId46"/>
    <p:sldId id="382" r:id="rId47"/>
    <p:sldId id="405" r:id="rId48"/>
    <p:sldId id="406" r:id="rId49"/>
    <p:sldId id="407" r:id="rId50"/>
    <p:sldId id="415" r:id="rId51"/>
    <p:sldId id="400" r:id="rId52"/>
    <p:sldId id="385" r:id="rId53"/>
    <p:sldId id="384" r:id="rId54"/>
    <p:sldId id="383" r:id="rId55"/>
    <p:sldId id="386" r:id="rId56"/>
    <p:sldId id="387" r:id="rId57"/>
    <p:sldId id="388" r:id="rId58"/>
    <p:sldId id="389" r:id="rId59"/>
    <p:sldId id="408" r:id="rId60"/>
    <p:sldId id="409" r:id="rId61"/>
    <p:sldId id="410" r:id="rId62"/>
    <p:sldId id="416" r:id="rId63"/>
    <p:sldId id="401" r:id="rId64"/>
    <p:sldId id="390" r:id="rId65"/>
    <p:sldId id="392" r:id="rId66"/>
    <p:sldId id="393" r:id="rId67"/>
    <p:sldId id="394" r:id="rId68"/>
    <p:sldId id="395" r:id="rId69"/>
    <p:sldId id="396" r:id="rId70"/>
    <p:sldId id="397" r:id="rId71"/>
    <p:sldId id="411" r:id="rId72"/>
    <p:sldId id="412" r:id="rId73"/>
    <p:sldId id="413" r:id="rId74"/>
    <p:sldId id="41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6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FF5FE7-598F-4326-84CD-7D312CE8292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566997-6641-4078-99AE-7EEA2751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4517" y="1353312"/>
            <a:ext cx="10905423" cy="3035808"/>
          </a:xfrm>
        </p:spPr>
        <p:txBody>
          <a:bodyPr/>
          <a:lstStyle/>
          <a:p>
            <a:r>
              <a:rPr lang="en-US" dirty="0" smtClean="0"/>
              <a:t>MULTI FACTOR INVESTING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Quantitative Approach For Stock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Value Factor: </a:t>
            </a:r>
            <a:br>
              <a:rPr lang="en-US" dirty="0" smtClean="0"/>
            </a:br>
            <a:r>
              <a:rPr lang="en-US" dirty="0"/>
              <a:t>2</a:t>
            </a:r>
            <a:r>
              <a:rPr lang="en-US" dirty="0" smtClean="0"/>
              <a:t>. Bv/p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7596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 smtClean="0"/>
                  <a:t>BV/P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𝐵𝑜𝑜𝑘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r>
                  <a:rPr lang="en-US" sz="2600" dirty="0" smtClean="0"/>
                  <a:t>Book Value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𝑅𝑒𝑠𝑒𝑟𝑣𝑒𝑠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𝑆𝑢𝑟𝑝𝑙𝑢𝑠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𝑆h𝑎𝑟𝑒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𝐶𝑎𝑝𝑖𝑡𝑎𝑙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𝑆h𝑎𝑟𝑒𝑠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600" dirty="0" smtClean="0"/>
                  <a:t>Price</a:t>
                </a:r>
                <a:r>
                  <a:rPr lang="en-US" dirty="0" smtClean="0">
                    <a:latin typeface="Rockwell (Body)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𝑀𝑎𝑟𝑘𝑒𝑡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𝑆h𝑎𝑟𝑒𝑠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200" b="0" dirty="0" smtClean="0">
                  <a:latin typeface="Rockwell (Body)"/>
                </a:endParaRPr>
              </a:p>
              <a:p>
                <a:endParaRPr lang="en-US" sz="2600" dirty="0" smtClean="0"/>
              </a:p>
              <a:p>
                <a:r>
                  <a:rPr lang="en-US" dirty="0" smtClean="0">
                    <a:latin typeface="Rockwell (Body)"/>
                  </a:rPr>
                  <a:t>Mean and Standard Deviation for all the BV/P values is calculated</a:t>
                </a:r>
              </a:p>
              <a:p>
                <a:r>
                  <a:rPr lang="en-US" sz="2600" dirty="0"/>
                  <a:t>Z-Score</a:t>
                </a:r>
                <a:r>
                  <a:rPr lang="en-US" sz="2200" dirty="0"/>
                  <a:t> </a:t>
                </a:r>
                <a:r>
                  <a:rPr lang="en-US" sz="1500" dirty="0">
                    <a:latin typeface="Rockwell (Body)"/>
                  </a:rPr>
                  <a:t>(for a particular company)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𝐵𝑉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𝐵𝑉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𝐵𝑉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600" dirty="0" smtClean="0">
                    <a:latin typeface="Rockwell (Body)"/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latin typeface="Rockwell (Body)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Rockwell (Body)"/>
                  </a:rPr>
                  <a:t> </a:t>
                </a:r>
                <a:endParaRPr lang="en-US" dirty="0">
                  <a:latin typeface="Rockwell (Body)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Rockwell (Body)"/>
                  </a:rPr>
                  <a:t> </a:t>
                </a:r>
                <a:endParaRPr lang="en-US" dirty="0">
                  <a:latin typeface="Rockwell (Body)"/>
                </a:endParaRPr>
              </a:p>
              <a:p>
                <a:endParaRPr lang="en-US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759694"/>
              </a:xfrm>
              <a:blipFill>
                <a:blip r:embed="rId2"/>
                <a:stretch>
                  <a:fillRect l="-545" t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Value Factor: </a:t>
            </a:r>
            <a:br>
              <a:rPr lang="en-US" dirty="0" smtClean="0"/>
            </a:br>
            <a:r>
              <a:rPr lang="en-US" dirty="0" smtClean="0"/>
              <a:t>3. DPS/P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</p:spPr>
            <p:txBody>
              <a:bodyPr/>
              <a:lstStyle/>
              <a:p>
                <a:r>
                  <a:rPr lang="en-US" dirty="0" smtClean="0">
                    <a:latin typeface="Rockwell (Body)"/>
                  </a:rPr>
                  <a:t> </a:t>
                </a:r>
                <a:r>
                  <a:rPr lang="en-US" sz="2400" dirty="0" smtClean="0"/>
                  <a:t>DPS/P</a:t>
                </a:r>
                <a:r>
                  <a:rPr lang="en-US" dirty="0" smtClean="0">
                    <a:latin typeface="Rockwell (Body)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𝐷𝑖𝑣𝑖𝑑𝑒𝑛𝑑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𝑆h𝑎𝑟𝑒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den>
                    </m:f>
                  </m:oMath>
                </a14:m>
                <a:endParaRPr lang="en-US" sz="2800" b="0" dirty="0" smtClean="0">
                  <a:latin typeface="Rockwell (Body)"/>
                </a:endParaRPr>
              </a:p>
              <a:p>
                <a:endParaRPr lang="en-US" dirty="0" smtClean="0">
                  <a:latin typeface="Rockwell (Body)"/>
                </a:endParaRPr>
              </a:p>
              <a:p>
                <a:r>
                  <a:rPr lang="en-US" dirty="0" smtClean="0">
                    <a:latin typeface="Rockwell (Body)"/>
                  </a:rPr>
                  <a:t>Mean and Standard Deviation for all the DPS/P values is calculated</a:t>
                </a:r>
              </a:p>
              <a:p>
                <a:r>
                  <a:rPr lang="en-US" sz="2400" dirty="0"/>
                  <a:t>Z-Score</a:t>
                </a:r>
                <a:r>
                  <a:rPr lang="en-US" sz="1800" dirty="0"/>
                  <a:t> </a:t>
                </a:r>
                <a:r>
                  <a:rPr lang="en-US" sz="1200" dirty="0">
                    <a:latin typeface="Rockwell (Body)"/>
                  </a:rPr>
                  <a:t>(for a particular company)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𝐷𝑃𝑆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𝐷𝑃𝑆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𝐷𝑃𝑆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>
                    <a:latin typeface="Rockwell (Body)"/>
                  </a:rPr>
                  <a:t> </a:t>
                </a:r>
              </a:p>
              <a:p>
                <a:endParaRPr lang="en-US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z-score: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Rockwell (Body)"/>
                  </a:rPr>
                  <a:t>Value Z-score is calculated as :</a:t>
                </a:r>
                <a:endParaRPr lang="en-US" sz="2800" dirty="0">
                  <a:latin typeface="Rockwell (Body)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Rockwell (Body)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Rockwell (Body)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𝐷𝑃𝑆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800" b="0" dirty="0" smtClean="0">
                  <a:latin typeface="Rockwell (Body)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Rockwell (Body)"/>
              </a:rPr>
              <a:t>Captures the company’s growth prospects</a:t>
            </a:r>
          </a:p>
          <a:p>
            <a:r>
              <a:rPr lang="en-US" sz="2400" dirty="0" smtClean="0">
                <a:latin typeface="Rockwell (Body)"/>
              </a:rPr>
              <a:t>It includes the following sub 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Long-Term historical EPS growth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Long-term historical Sales growth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Current Internal Growth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1.LT historical EPS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calculation of the LT his EPS </a:t>
            </a:r>
            <a:r>
              <a:rPr lang="en-US" dirty="0" smtClean="0"/>
              <a:t>G, </a:t>
            </a:r>
            <a:r>
              <a:rPr lang="en-US" dirty="0"/>
              <a:t>first a regression (ordinary least square method) is applied to the last 5 </a:t>
            </a:r>
            <a:r>
              <a:rPr lang="en-US" dirty="0" smtClean="0"/>
              <a:t>year TTM EPS.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25" y="3007438"/>
            <a:ext cx="4830329" cy="24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1.LT historical EPS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average absolute EPS is estimated: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EPS growth trend is obtained by :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94" y="2553878"/>
            <a:ext cx="2267266" cy="10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49" y="4272539"/>
            <a:ext cx="2762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1.LT historical EPS growth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and Standard Deviation for LT his EPS growth trend is calculated </a:t>
                </a:r>
              </a:p>
              <a:p>
                <a:r>
                  <a:rPr lang="en-US" dirty="0" smtClean="0"/>
                  <a:t> </a:t>
                </a:r>
                <a:r>
                  <a:rPr lang="en-US" sz="2800" dirty="0"/>
                  <a:t>Z-Score</a:t>
                </a:r>
                <a:r>
                  <a:rPr lang="en-US" dirty="0"/>
                  <a:t> </a:t>
                </a:r>
                <a:r>
                  <a:rPr lang="en-US" sz="1400" dirty="0">
                    <a:latin typeface="Rockwell (Body)"/>
                  </a:rPr>
                  <a:t>(for a particular company)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𝐿𝑇𝐸𝑃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𝐿𝑇𝐸𝑃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𝐿𝑇𝐸𝑃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Rockwell (Body)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2.LT historical sales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17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calculation of the LT his </a:t>
            </a:r>
            <a:r>
              <a:rPr lang="en-US" dirty="0" smtClean="0"/>
              <a:t>Sales </a:t>
            </a:r>
            <a:r>
              <a:rPr lang="en-US" dirty="0"/>
              <a:t>G, first a regression (ordinary least square method) is applied to the last 5 yearly </a:t>
            </a:r>
            <a:r>
              <a:rPr lang="en-US" dirty="0" smtClean="0"/>
              <a:t>TTM Sales.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Sales</a:t>
            </a:r>
            <a:r>
              <a:rPr lang="en-US" baseline="-25000" dirty="0" err="1" smtClean="0"/>
              <a:t>t</a:t>
            </a:r>
            <a:r>
              <a:rPr lang="en-US" dirty="0" smtClean="0"/>
              <a:t> = a * t + 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a: slope coefficient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b: intercept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t: the years expressed in months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2.LT historical sales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17893"/>
          </a:xfrm>
        </p:spPr>
        <p:txBody>
          <a:bodyPr>
            <a:normAutofit/>
          </a:bodyPr>
          <a:lstStyle/>
          <a:p>
            <a:r>
              <a:rPr lang="en-US" dirty="0" smtClean="0"/>
              <a:t>Then average absolute Sales is estimated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Sales growth trend is obtained by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12" y="2567672"/>
            <a:ext cx="2114845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28" y="4849850"/>
            <a:ext cx="282932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factor: </a:t>
            </a:r>
            <a:br>
              <a:rPr lang="en-US" dirty="0" smtClean="0"/>
            </a:br>
            <a:r>
              <a:rPr lang="en-US" dirty="0" smtClean="0"/>
              <a:t>2.LT historical sales growth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7"/>
                <a:ext cx="10058400" cy="43178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Mean and Standard Deviation for LT his Sales growth trend is calculated </a:t>
                </a:r>
              </a:p>
              <a:p>
                <a:r>
                  <a:rPr lang="en-US" dirty="0"/>
                  <a:t> </a:t>
                </a:r>
                <a:r>
                  <a:rPr lang="en-US" sz="2800" dirty="0"/>
                  <a:t>Z-Score </a:t>
                </a:r>
                <a:r>
                  <a:rPr lang="en-US" sz="1400" dirty="0">
                    <a:latin typeface="Rockwell (Body)"/>
                  </a:rPr>
                  <a:t>(for a particular company)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𝑆𝑎𝑙𝑒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𝐿𝑇𝑆𝑎𝑙𝑒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𝐿𝑇𝑆𝑎𝑙𝑒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Rockwell (Body)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7"/>
                <a:ext cx="10058400" cy="4317893"/>
              </a:xfrm>
              <a:blipFill>
                <a:blip r:embed="rId2"/>
                <a:stretch>
                  <a:fillRect l="-30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CONSIDERED: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smtClean="0"/>
              <a:t>Quality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/>
              <a:t>Value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/>
              <a:t>Growth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/>
              <a:t>Momentum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70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factor: </a:t>
            </a:r>
            <a:br>
              <a:rPr lang="en-US" dirty="0"/>
            </a:br>
            <a:r>
              <a:rPr lang="en-US" dirty="0" smtClean="0"/>
              <a:t>3.current Internal Growth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𝑝𝑎𝑦𝑜𝑢𝑡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Payout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𝐷𝑖𝑣𝑖𝑑𝑒𝑛𝑑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𝑆h𝑎𝑟𝑒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</m:den>
                    </m:f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dirty="0" smtClean="0">
                    <a:latin typeface="Rockwell (Body)"/>
                  </a:rPr>
                  <a:t>Mean and Standard deviation for g is calculated </a:t>
                </a:r>
              </a:p>
              <a:p>
                <a:r>
                  <a:rPr lang="en-US" sz="2400" dirty="0"/>
                  <a:t>Z-Score </a:t>
                </a:r>
                <a:r>
                  <a:rPr lang="en-US" sz="1200" dirty="0">
                    <a:latin typeface="Rockwell (Body)"/>
                  </a:rPr>
                  <a:t>(for a particular company)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2400" dirty="0">
                    <a:latin typeface="Rockwell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z-score: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Growth factor Z-Score is calculated as :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𝐿𝑇𝐸𝑃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𝐿𝑇𝑆𝑎𝑙𝑒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Rockwell (Body)"/>
              </a:rPr>
              <a:t>Momentum factor states that stocks that have outperformed recently are likely to continue to outperform and vice-versa</a:t>
            </a:r>
          </a:p>
          <a:p>
            <a:r>
              <a:rPr lang="en-US" sz="2400" dirty="0" smtClean="0">
                <a:latin typeface="Rockwell (Body)"/>
              </a:rPr>
              <a:t>It includes the following sub 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Rockwell (Body)"/>
              </a:rPr>
              <a:t>6 month price 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Rockwell (Body)"/>
              </a:rPr>
              <a:t>12 month price momentum</a:t>
            </a:r>
            <a:endParaRPr lang="en-US" sz="24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53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factor</a:t>
            </a:r>
            <a:br>
              <a:rPr lang="en-US" dirty="0" smtClean="0"/>
            </a:br>
            <a:r>
              <a:rPr lang="en-US" dirty="0" smtClean="0"/>
              <a:t>1. 6 month price 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Rockwell (Body)"/>
                  </a:rPr>
                  <a:t>6 month price momentum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−7 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Rockwell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ockwell (Body)"/>
                  </a:rPr>
                  <a:t> = </a:t>
                </a:r>
                <a:r>
                  <a:rPr lang="en-US" dirty="0" smtClean="0">
                    <a:latin typeface="Rockwell (Body)"/>
                  </a:rPr>
                  <a:t>Security price one month prior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ockwell (Body)"/>
                  </a:rPr>
                  <a:t>  = </a:t>
                </a:r>
                <a:r>
                  <a:rPr lang="en-US" dirty="0" smtClean="0">
                    <a:latin typeface="Rockwell (Body)"/>
                  </a:rPr>
                  <a:t>Security price seven month prior</a:t>
                </a:r>
              </a:p>
              <a:p>
                <a:endParaRPr lang="en-US" dirty="0">
                  <a:latin typeface="Rockwell (Body)"/>
                </a:endParaRPr>
              </a:p>
              <a:p>
                <a:r>
                  <a:rPr lang="en-US" dirty="0" smtClean="0">
                    <a:latin typeface="Rockwell (Body)"/>
                  </a:rPr>
                  <a:t>Mean and Standard Deviation for all 6 month price momentum are calculated</a:t>
                </a:r>
              </a:p>
              <a:p>
                <a:r>
                  <a:rPr lang="en-US" sz="2400" dirty="0"/>
                  <a:t>Z-Score</a:t>
                </a:r>
                <a:r>
                  <a:rPr lang="en-US" dirty="0"/>
                  <a:t> </a:t>
                </a:r>
                <a:r>
                  <a:rPr lang="en-US" sz="1100" dirty="0">
                    <a:latin typeface="Rockwell (Body)"/>
                  </a:rPr>
                  <a:t>(for a particular company)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6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6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den>
                    </m:f>
                  </m:oMath>
                </a14:m>
                <a:r>
                  <a:rPr lang="en-US" sz="2100" dirty="0">
                    <a:latin typeface="Rockwell (Body)"/>
                  </a:rPr>
                  <a:t> </a:t>
                </a:r>
              </a:p>
              <a:p>
                <a:endParaRPr lang="en-US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8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factor</a:t>
            </a:r>
            <a:br>
              <a:rPr lang="en-US" dirty="0" smtClean="0"/>
            </a:br>
            <a:r>
              <a:rPr lang="en-US" dirty="0" smtClean="0"/>
              <a:t>1. 12 month price 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Rockwell (Body)"/>
                  </a:rPr>
                  <a:t>12 month price momentum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−13 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Rockwell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ockwell (Body)"/>
                  </a:rPr>
                  <a:t>   = </a:t>
                </a:r>
                <a:r>
                  <a:rPr lang="en-US" dirty="0" smtClean="0">
                    <a:latin typeface="Rockwell (Body)"/>
                  </a:rPr>
                  <a:t>Security price one month prior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ockwell (Body)"/>
                  </a:rPr>
                  <a:t>  = </a:t>
                </a:r>
                <a:r>
                  <a:rPr lang="en-US" dirty="0" smtClean="0">
                    <a:latin typeface="Rockwell (Body)"/>
                  </a:rPr>
                  <a:t>Security price thirteen month prior</a:t>
                </a:r>
              </a:p>
              <a:p>
                <a:endParaRPr lang="en-US" dirty="0">
                  <a:latin typeface="Rockwell (Body)"/>
                </a:endParaRPr>
              </a:p>
              <a:p>
                <a:r>
                  <a:rPr lang="en-US" dirty="0" smtClean="0">
                    <a:latin typeface="Rockwell (Body)"/>
                  </a:rPr>
                  <a:t>Mean and Standard Deviation for all 6 month price momentum are calculated</a:t>
                </a:r>
              </a:p>
              <a:p>
                <a:r>
                  <a:rPr lang="en-US" sz="2400" dirty="0"/>
                  <a:t>Z-Score</a:t>
                </a:r>
                <a:r>
                  <a:rPr lang="en-US" dirty="0"/>
                  <a:t> </a:t>
                </a:r>
                <a:r>
                  <a:rPr lang="en-US" sz="1100" dirty="0">
                    <a:latin typeface="Rockwell (Body)"/>
                  </a:rPr>
                  <a:t>(for a particular company)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12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12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den>
                    </m:f>
                  </m:oMath>
                </a14:m>
                <a:r>
                  <a:rPr lang="en-US" sz="2100" dirty="0">
                    <a:latin typeface="Rockwell (Body)"/>
                  </a:rPr>
                  <a:t> </a:t>
                </a:r>
              </a:p>
              <a:p>
                <a:endParaRPr lang="en-US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z-score: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Momentum Factor Z-Score is calculated as :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∗6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𝑚𝑜𝑚𝑒𝑚𝑡𝑢𝑚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∗12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 adjustments: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8306"/>
            <a:ext cx="10058400" cy="407389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 (Body)"/>
              </a:rPr>
              <a:t>As available </a:t>
            </a:r>
            <a:r>
              <a:rPr lang="en-US" b="1" dirty="0" smtClean="0">
                <a:latin typeface="Rockwell (Body)"/>
              </a:rPr>
              <a:t>Share Capital</a:t>
            </a:r>
            <a:r>
              <a:rPr lang="en-US" dirty="0">
                <a:latin typeface="Rockwell (Body)"/>
              </a:rPr>
              <a:t> , </a:t>
            </a:r>
            <a:r>
              <a:rPr lang="en-US" b="1" dirty="0">
                <a:latin typeface="Rockwell (Body)"/>
              </a:rPr>
              <a:t>Loan Funds</a:t>
            </a:r>
            <a:r>
              <a:rPr lang="en-US" dirty="0">
                <a:latin typeface="Rockwell (Body)"/>
              </a:rPr>
              <a:t>, </a:t>
            </a:r>
            <a:r>
              <a:rPr lang="en-US" b="1" dirty="0">
                <a:latin typeface="Rockwell (Body)"/>
              </a:rPr>
              <a:t>Cash &amp; Bank Balance</a:t>
            </a:r>
            <a:r>
              <a:rPr lang="en-US" b="1" dirty="0" smtClean="0">
                <a:latin typeface="Rockwell (Body)"/>
              </a:rPr>
              <a:t> </a:t>
            </a:r>
            <a:r>
              <a:rPr lang="en-US" dirty="0" smtClean="0">
                <a:latin typeface="Rockwell (Body)"/>
              </a:rPr>
              <a:t>data was half-yearly, the succeeding quarters have been given same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 (Body)"/>
              </a:rPr>
              <a:t>As available </a:t>
            </a:r>
            <a:r>
              <a:rPr lang="en-US" b="1" dirty="0" smtClean="0">
                <a:latin typeface="Rockwell (Body)"/>
              </a:rPr>
              <a:t>Reserves &amp; Surplus </a:t>
            </a:r>
            <a:r>
              <a:rPr lang="en-US" dirty="0" smtClean="0">
                <a:latin typeface="Rockwell (Body)"/>
              </a:rPr>
              <a:t>data was half-yearly, the succeeding quarters have been given Reserves &amp; Surplus + Adjusted PAT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Rockwell (Body)"/>
              </a:rPr>
              <a:t>For calculations , the </a:t>
            </a:r>
            <a:r>
              <a:rPr lang="en-US" b="1" dirty="0">
                <a:latin typeface="Rockwell (Body)"/>
              </a:rPr>
              <a:t>EPS before Exceptional/Extraordinary Diluted</a:t>
            </a:r>
            <a:r>
              <a:rPr lang="en-US" dirty="0">
                <a:latin typeface="Rockwell (Body)"/>
              </a:rPr>
              <a:t> is taken </a:t>
            </a:r>
            <a:r>
              <a:rPr lang="en-US" dirty="0" smtClean="0">
                <a:latin typeface="Rockwell (Body)"/>
              </a:rPr>
              <a:t>and adjusted for bonus and splits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Rockwell (Body)"/>
              </a:rPr>
              <a:t>As available</a:t>
            </a:r>
            <a:r>
              <a:rPr lang="en-US" b="1" dirty="0" smtClean="0">
                <a:latin typeface="Rockwell (Body)"/>
              </a:rPr>
              <a:t> Dividend per Share </a:t>
            </a:r>
            <a:r>
              <a:rPr lang="en-US" dirty="0" smtClean="0">
                <a:latin typeface="Rockwell (Body)"/>
              </a:rPr>
              <a:t>data was annual, the succeeding quarter have been given same data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latin typeface="Rockwell (Body)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Rockwell (Body)"/>
            </a:endParaRPr>
          </a:p>
          <a:p>
            <a:pPr marL="0" indent="0">
              <a:buNone/>
            </a:pPr>
            <a:endParaRPr lang="en-US" dirty="0" smtClean="0">
              <a:latin typeface="Rockwell (Body)"/>
            </a:endParaRPr>
          </a:p>
          <a:p>
            <a:endParaRPr lang="en-US" sz="24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545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STATIC EQUAL WEIGHTED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24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ratio overall z-score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Quality Factor Ratio = 0.25 </a:t>
                </a:r>
              </a:p>
              <a:p>
                <a:r>
                  <a:rPr lang="en-US" dirty="0" smtClean="0"/>
                  <a:t>Value Factor Ratio = 0.25 </a:t>
                </a:r>
              </a:p>
              <a:p>
                <a:r>
                  <a:rPr lang="en-US" dirty="0" smtClean="0"/>
                  <a:t>Growth Factor Ratio = 0.25 </a:t>
                </a:r>
              </a:p>
              <a:p>
                <a:r>
                  <a:rPr lang="en-US" dirty="0" smtClean="0"/>
                  <a:t>Momentum Factor Ratio  = 0.25 </a:t>
                </a:r>
              </a:p>
              <a:p>
                <a:endParaRPr lang="en-US" dirty="0"/>
              </a:p>
              <a:p>
                <a:r>
                  <a:rPr lang="en-US" dirty="0" smtClean="0"/>
                  <a:t>Overall Z-Score 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0.25∗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𝑍𝑆𝑐𝑜𝑟𝑒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𝑄𝑢𝑎𝑙𝑖𝑡𝑦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+0.25∗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𝑍𝑆𝑐𝑜𝑟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                               0.25∗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𝑍𝑆𝑐𝑜𝑟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𝐺𝑟𝑜𝑤𝑡h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+0.25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𝑍𝑆𝑐𝑜𝑟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𝑀𝑜𝑚𝑒𝑛𝑡𝑢𝑚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July 2017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84276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Olectra Greentec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Uno Minda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Escorts Kubota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Suprajit Engg.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Lumax Industries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Subros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Steel Str. Wheel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Lumax Auto Tech.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Sundram Fasten.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Talbros Auto.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0876" y="1614334"/>
            <a:ext cx="3773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27102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Bosch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Amara Raja Ener.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Hi-Tech Gear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66998"/>
            <a:ext cx="10058400" cy="1609344"/>
          </a:xfrm>
        </p:spPr>
        <p:txBody>
          <a:bodyPr/>
          <a:lstStyle/>
          <a:p>
            <a:r>
              <a:rPr lang="en-US" dirty="0" smtClean="0"/>
              <a:t>Quality Factor: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Rockwell (Body)"/>
              </a:rPr>
              <a:t>Quality factor tries to capture the durability of business </a:t>
            </a:r>
          </a:p>
          <a:p>
            <a:r>
              <a:rPr lang="en-US" sz="2400" dirty="0" smtClean="0">
                <a:latin typeface="Rockwell (Body)"/>
              </a:rPr>
              <a:t>It consist of following sub factors: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Return on Equity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Debt to Equity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EPS Variability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6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22" y="-366246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July 2017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9433" y="842988"/>
            <a:ext cx="339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221795"/>
              </p:ext>
            </p:extLst>
          </p:nvPr>
        </p:nvGraphicFramePr>
        <p:xfrm>
          <a:off x="2839453" y="5139890"/>
          <a:ext cx="6323797" cy="1443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677">
                  <a:extLst>
                    <a:ext uri="{9D8B030D-6E8A-4147-A177-3AD203B41FA5}">
                      <a16:colId xmlns:a16="http://schemas.microsoft.com/office/drawing/2014/main" val="369333589"/>
                    </a:ext>
                  </a:extLst>
                </a:gridCol>
                <a:gridCol w="1510906">
                  <a:extLst>
                    <a:ext uri="{9D8B030D-6E8A-4147-A177-3AD203B41FA5}">
                      <a16:colId xmlns:a16="http://schemas.microsoft.com/office/drawing/2014/main" val="4230746155"/>
                    </a:ext>
                  </a:extLst>
                </a:gridCol>
                <a:gridCol w="1470857">
                  <a:extLst>
                    <a:ext uri="{9D8B030D-6E8A-4147-A177-3AD203B41FA5}">
                      <a16:colId xmlns:a16="http://schemas.microsoft.com/office/drawing/2014/main" val="2853050887"/>
                    </a:ext>
                  </a:extLst>
                </a:gridCol>
                <a:gridCol w="1564357">
                  <a:extLst>
                    <a:ext uri="{9D8B030D-6E8A-4147-A177-3AD203B41FA5}">
                      <a16:colId xmlns:a16="http://schemas.microsoft.com/office/drawing/2014/main" val="611564721"/>
                    </a:ext>
                  </a:extLst>
                </a:gridCol>
              </a:tblGrid>
              <a:tr h="36089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</a:t>
                      </a:r>
                      <a:r>
                        <a:rPr lang="en-US" sz="1400" u="none" strike="noStrike" dirty="0" smtClean="0">
                          <a:effectLst/>
                        </a:rPr>
                        <a:t>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Three 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Five </a:t>
                      </a:r>
                      <a:r>
                        <a:rPr lang="en-US" sz="1400" u="none" strike="noStrike" dirty="0" smtClean="0">
                          <a:effectLst/>
                        </a:rPr>
                        <a:t>year(%)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6245748"/>
                  </a:ext>
                </a:extLst>
              </a:tr>
              <a:tr h="36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Nifty Auto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-33.84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227526"/>
                  </a:ext>
                </a:extLst>
              </a:tr>
              <a:tr h="36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TOP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47.83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13.62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179.40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5006454"/>
                  </a:ext>
                </a:extLst>
              </a:tr>
              <a:tr h="36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BOTTOM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6.69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56.09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48.80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0633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2" y="1243099"/>
            <a:ext cx="9915847" cy="40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FEB 2019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89931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Auto Tech.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Axles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&amp; M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Exide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Jamna Auto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Suprajit Engg.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28686" y="1575833"/>
            <a:ext cx="344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73511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Hi-Tech Gear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JBM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VST Till. Tract.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21" y="-372764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FEB 2019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8996" y="726442"/>
            <a:ext cx="3512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14095"/>
              </p:ext>
            </p:extLst>
          </p:nvPr>
        </p:nvGraphicFramePr>
        <p:xfrm>
          <a:off x="2993457" y="5052060"/>
          <a:ext cx="6487428" cy="150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640">
                  <a:extLst>
                    <a:ext uri="{9D8B030D-6E8A-4147-A177-3AD203B41FA5}">
                      <a16:colId xmlns:a16="http://schemas.microsoft.com/office/drawing/2014/main" val="3538619893"/>
                    </a:ext>
                  </a:extLst>
                </a:gridCol>
                <a:gridCol w="1406913">
                  <a:extLst>
                    <a:ext uri="{9D8B030D-6E8A-4147-A177-3AD203B41FA5}">
                      <a16:colId xmlns:a16="http://schemas.microsoft.com/office/drawing/2014/main" val="3785545143"/>
                    </a:ext>
                  </a:extLst>
                </a:gridCol>
                <a:gridCol w="1582776">
                  <a:extLst>
                    <a:ext uri="{9D8B030D-6E8A-4147-A177-3AD203B41FA5}">
                      <a16:colId xmlns:a16="http://schemas.microsoft.com/office/drawing/2014/main" val="1750755587"/>
                    </a:ext>
                  </a:extLst>
                </a:gridCol>
                <a:gridCol w="1739099">
                  <a:extLst>
                    <a:ext uri="{9D8B030D-6E8A-4147-A177-3AD203B41FA5}">
                      <a16:colId xmlns:a16="http://schemas.microsoft.com/office/drawing/2014/main" val="2273789554"/>
                    </a:ext>
                  </a:extLst>
                </a:gridCol>
              </a:tblGrid>
              <a:tr h="3756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</a:t>
                      </a:r>
                      <a:r>
                        <a:rPr lang="en-US" sz="1400" u="none" strike="noStrike" dirty="0" smtClean="0">
                          <a:effectLst/>
                        </a:rPr>
                        <a:t>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three 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five 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674088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Nifty Auto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-17.37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144.31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2250377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-16.55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136.97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232.29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599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Bottom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-14.79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89.78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317.90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82173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54" y="1143817"/>
            <a:ext cx="9145133" cy="39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FEB 2021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066034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Sharda Motor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Escorts Kubota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Subros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VST Till. Tract.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Amara Raja Ener.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Exide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73720" y="1604709"/>
            <a:ext cx="345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9550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Bosch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Wheels India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Federal-Mogul Go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22" y="-383556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FEB 2021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5218" y="653864"/>
            <a:ext cx="343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07556"/>
              </p:ext>
            </p:extLst>
          </p:nvPr>
        </p:nvGraphicFramePr>
        <p:xfrm>
          <a:off x="3609475" y="4943508"/>
          <a:ext cx="4629750" cy="15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962">
                  <a:extLst>
                    <a:ext uri="{9D8B030D-6E8A-4147-A177-3AD203B41FA5}">
                      <a16:colId xmlns:a16="http://schemas.microsoft.com/office/drawing/2014/main" val="3134435422"/>
                    </a:ext>
                  </a:extLst>
                </a:gridCol>
                <a:gridCol w="1365183">
                  <a:extLst>
                    <a:ext uri="{9D8B030D-6E8A-4147-A177-3AD203B41FA5}">
                      <a16:colId xmlns:a16="http://schemas.microsoft.com/office/drawing/2014/main" val="388160389"/>
                    </a:ext>
                  </a:extLst>
                </a:gridCol>
                <a:gridCol w="1602605">
                  <a:extLst>
                    <a:ext uri="{9D8B030D-6E8A-4147-A177-3AD203B41FA5}">
                      <a16:colId xmlns:a16="http://schemas.microsoft.com/office/drawing/2014/main" val="3912882279"/>
                    </a:ext>
                  </a:extLst>
                </a:gridCol>
              </a:tblGrid>
              <a:tr h="39368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</a:t>
                      </a:r>
                      <a:r>
                        <a:rPr lang="en-US" sz="1400" u="none" strike="noStrike" dirty="0" smtClean="0">
                          <a:effectLst/>
                        </a:rPr>
                        <a:t>year (%)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Three </a:t>
                      </a:r>
                      <a:r>
                        <a:rPr lang="en-US" sz="1400" u="none" strike="noStrike" dirty="0" smtClean="0">
                          <a:effectLst/>
                        </a:rPr>
                        <a:t>year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443703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6.40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8431426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48.43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359268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Bottom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155.99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157939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7" y="1053974"/>
            <a:ext cx="9876965" cy="4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217" y="461471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FEB 2022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739958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Sharda Motor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GNA Axles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01152" y="1518086"/>
            <a:ext cx="340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3333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Axles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Maruti Suzuki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05" y="-451066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FEB 2022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0301" y="569368"/>
            <a:ext cx="343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47242"/>
              </p:ext>
            </p:extLst>
          </p:nvPr>
        </p:nvGraphicFramePr>
        <p:xfrm>
          <a:off x="4389119" y="4954736"/>
          <a:ext cx="3113771" cy="1600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9873">
                  <a:extLst>
                    <a:ext uri="{9D8B030D-6E8A-4147-A177-3AD203B41FA5}">
                      <a16:colId xmlns:a16="http://schemas.microsoft.com/office/drawing/2014/main" val="1035497687"/>
                    </a:ext>
                  </a:extLst>
                </a:gridCol>
                <a:gridCol w="1383898">
                  <a:extLst>
                    <a:ext uri="{9D8B030D-6E8A-4147-A177-3AD203B41FA5}">
                      <a16:colId xmlns:a16="http://schemas.microsoft.com/office/drawing/2014/main" val="1942827395"/>
                    </a:ext>
                  </a:extLst>
                </a:gridCol>
              </a:tblGrid>
              <a:tr h="4000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year(%)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281344"/>
                  </a:ext>
                </a:extLst>
              </a:tr>
              <a:tr h="40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0994929"/>
                  </a:ext>
                </a:extLst>
              </a:tr>
              <a:tr h="40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0748707"/>
                  </a:ext>
                </a:extLst>
              </a:tr>
              <a:tr h="40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Bottom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915340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31" y="866740"/>
            <a:ext cx="7868748" cy="41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JULY 2023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056593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Shriram Pistons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Pricol Ltd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JBM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Sharda Motor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Rico Auto Inds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5818" y="1604708"/>
            <a:ext cx="350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EQUAL WEIGHTED 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437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Nipp.Elec.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Subros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 Str. Wheel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Wheels India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Endurance Tech.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044" y="-417247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July 2023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7078" y="732091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EQUAL WEIGHTED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31355"/>
              </p:ext>
            </p:extLst>
          </p:nvPr>
        </p:nvGraphicFramePr>
        <p:xfrm>
          <a:off x="4369868" y="5149515"/>
          <a:ext cx="3065645" cy="153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733">
                  <a:extLst>
                    <a:ext uri="{9D8B030D-6E8A-4147-A177-3AD203B41FA5}">
                      <a16:colId xmlns:a16="http://schemas.microsoft.com/office/drawing/2014/main" val="4217482491"/>
                    </a:ext>
                  </a:extLst>
                </a:gridCol>
                <a:gridCol w="1414912">
                  <a:extLst>
                    <a:ext uri="{9D8B030D-6E8A-4147-A177-3AD203B41FA5}">
                      <a16:colId xmlns:a16="http://schemas.microsoft.com/office/drawing/2014/main" val="1424763993"/>
                    </a:ext>
                  </a:extLst>
                </a:gridCol>
              </a:tblGrid>
              <a:tr h="38260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</a:t>
                      </a:r>
                      <a:r>
                        <a:rPr lang="en-US" sz="1400" u="none" strike="noStrike" dirty="0" smtClean="0">
                          <a:effectLst/>
                        </a:rPr>
                        <a:t>year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32735"/>
                  </a:ext>
                </a:extLst>
              </a:tr>
              <a:tr h="382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0409013"/>
                  </a:ext>
                </a:extLst>
              </a:tr>
              <a:tr h="382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504467"/>
                  </a:ext>
                </a:extLst>
              </a:tr>
              <a:tr h="382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Bottom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54.30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396164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90" y="1101423"/>
            <a:ext cx="7639577" cy="42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392895"/>
            <a:ext cx="10058400" cy="1609344"/>
          </a:xfrm>
        </p:spPr>
        <p:txBody>
          <a:bodyPr/>
          <a:lstStyle/>
          <a:p>
            <a:r>
              <a:rPr lang="en-US" dirty="0" smtClean="0"/>
              <a:t>Static one year returns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8" y="825663"/>
            <a:ext cx="1087906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Quality Factor: </a:t>
            </a:r>
            <a:br>
              <a:rPr lang="en-US" dirty="0" smtClean="0"/>
            </a:br>
            <a:r>
              <a:rPr lang="en-US" dirty="0" smtClean="0"/>
              <a:t>1. Return on equity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𝑃𝐴𝑇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𝑁𝑒𝑡𝑊𝑜𝑟𝑡h</m:t>
                        </m:r>
                      </m:den>
                    </m:f>
                  </m:oMath>
                </a14:m>
                <a:endParaRPr lang="en-US" sz="2800" b="0" dirty="0" smtClean="0">
                  <a:latin typeface="Rockwell (Body)"/>
                </a:endParaRPr>
              </a:p>
              <a:p>
                <a:r>
                  <a:rPr lang="en-US" sz="2400" dirty="0"/>
                  <a:t>TTM PAT : </a:t>
                </a:r>
                <a:r>
                  <a:rPr lang="en-US" dirty="0">
                    <a:latin typeface="Rockwell (Body)"/>
                  </a:rPr>
                  <a:t>Sum of previous 4 quarters  Adjusted </a:t>
                </a:r>
                <a:r>
                  <a:rPr lang="en-US" dirty="0" smtClean="0">
                    <a:latin typeface="Rockwell (Body)"/>
                  </a:rPr>
                  <a:t>PAT ( Profit After Tax )</a:t>
                </a:r>
                <a:endParaRPr lang="en-US" dirty="0">
                  <a:latin typeface="Rockwell (Body)"/>
                </a:endParaRPr>
              </a:p>
              <a:p>
                <a:r>
                  <a:rPr lang="en-US" sz="2400" dirty="0"/>
                  <a:t>Net Worth :</a:t>
                </a:r>
                <a:r>
                  <a:rPr lang="en-US" dirty="0">
                    <a:latin typeface="Rockwell (Body)"/>
                  </a:rPr>
                  <a:t> Share Capital + Reserves &amp; Surplus </a:t>
                </a:r>
              </a:p>
              <a:p>
                <a:endParaRPr lang="en-US" sz="2400" dirty="0" smtClean="0"/>
              </a:p>
              <a:p>
                <a:r>
                  <a:rPr lang="en-US" dirty="0" smtClean="0">
                    <a:latin typeface="Rockwell (Body)"/>
                  </a:rPr>
                  <a:t>Mean and Standard Deviation for all the ROE’s are calculated</a:t>
                </a:r>
                <a:endParaRPr lang="en-US" dirty="0">
                  <a:latin typeface="Rockwell (Body)"/>
                </a:endParaRPr>
              </a:p>
              <a:p>
                <a:r>
                  <a:rPr lang="en-US" sz="2400" dirty="0" smtClean="0"/>
                  <a:t>Z-Score </a:t>
                </a:r>
                <a:r>
                  <a:rPr lang="en-US" sz="1600" dirty="0" smtClean="0">
                    <a:latin typeface="Rockwell (Body)"/>
                  </a:rPr>
                  <a:t>(for a particular company)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𝑅𝑂𝐸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𝑅𝑂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𝑅𝑂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392895"/>
            <a:ext cx="10058400" cy="1609344"/>
          </a:xfrm>
        </p:spPr>
        <p:txBody>
          <a:bodyPr/>
          <a:lstStyle/>
          <a:p>
            <a:r>
              <a:rPr lang="en-US" dirty="0" smtClean="0"/>
              <a:t>Static three year returns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" y="943276"/>
            <a:ext cx="12124623" cy="58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392895"/>
            <a:ext cx="10058400" cy="1609344"/>
          </a:xfrm>
        </p:spPr>
        <p:txBody>
          <a:bodyPr/>
          <a:lstStyle/>
          <a:p>
            <a:r>
              <a:rPr lang="en-US" dirty="0" smtClean="0"/>
              <a:t>Static five year returns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486" y="2121408"/>
            <a:ext cx="10058400" cy="405079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9" y="778899"/>
            <a:ext cx="10882895" cy="59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0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425" y="0"/>
            <a:ext cx="10058400" cy="952901"/>
          </a:xfrm>
        </p:spPr>
        <p:txBody>
          <a:bodyPr/>
          <a:lstStyle/>
          <a:p>
            <a:r>
              <a:rPr lang="en-US" dirty="0" smtClean="0"/>
              <a:t>Summary : static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9" y="1093844"/>
            <a:ext cx="5638959" cy="3199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77" y="1161458"/>
            <a:ext cx="5370896" cy="3064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31" y="4344968"/>
            <a:ext cx="4968560" cy="2507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86" y="854962"/>
            <a:ext cx="3118585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year return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3326" y="835680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year return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3381" y="4129238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year return</a:t>
            </a:r>
          </a:p>
        </p:txBody>
      </p:sp>
    </p:spTree>
    <p:extLst>
      <p:ext uri="{BB962C8B-B14F-4D97-AF65-F5344CB8AC3E}">
        <p14:creationId xmlns:p14="http://schemas.microsoft.com/office/powerpoint/2010/main" val="172422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800" dirty="0" smtClean="0"/>
              <a:t>DYNAMIC EQUAL WEIGHTED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03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49" y="-41687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2017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99808"/>
              </p:ext>
            </p:extLst>
          </p:nvPr>
        </p:nvGraphicFramePr>
        <p:xfrm>
          <a:off x="3166712" y="5143498"/>
          <a:ext cx="6294923" cy="1555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073">
                  <a:extLst>
                    <a:ext uri="{9D8B030D-6E8A-4147-A177-3AD203B41FA5}">
                      <a16:colId xmlns:a16="http://schemas.microsoft.com/office/drawing/2014/main" val="186154401"/>
                    </a:ext>
                  </a:extLst>
                </a:gridCol>
                <a:gridCol w="1755485">
                  <a:extLst>
                    <a:ext uri="{9D8B030D-6E8A-4147-A177-3AD203B41FA5}">
                      <a16:colId xmlns:a16="http://schemas.microsoft.com/office/drawing/2014/main" val="417093868"/>
                    </a:ext>
                  </a:extLst>
                </a:gridCol>
                <a:gridCol w="1879611">
                  <a:extLst>
                    <a:ext uri="{9D8B030D-6E8A-4147-A177-3AD203B41FA5}">
                      <a16:colId xmlns:a16="http://schemas.microsoft.com/office/drawing/2014/main" val="51930365"/>
                    </a:ext>
                  </a:extLst>
                </a:gridCol>
                <a:gridCol w="1737754">
                  <a:extLst>
                    <a:ext uri="{9D8B030D-6E8A-4147-A177-3AD203B41FA5}">
                      <a16:colId xmlns:a16="http://schemas.microsoft.com/office/drawing/2014/main" val="1599671795"/>
                    </a:ext>
                  </a:extLst>
                </a:gridCol>
              </a:tblGrid>
              <a:tr h="38892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One Year return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Three Year return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Five Year return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6212077"/>
                  </a:ext>
                </a:extLst>
              </a:tr>
              <a:tr h="388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Top 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171.03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63.08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330.79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289254"/>
                  </a:ext>
                </a:extLst>
              </a:tr>
              <a:tr h="388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Bottom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30.95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16.07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23.32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508597"/>
                  </a:ext>
                </a:extLst>
              </a:tr>
              <a:tr h="388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-17.8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77042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4122" y="663082"/>
            <a:ext cx="372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EQUAL WEIGHTED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70" y="1063192"/>
            <a:ext cx="8823415" cy="41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42" y="-41687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187" y="682331"/>
            <a:ext cx="368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EQUAL WEIGHTED 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92314"/>
              </p:ext>
            </p:extLst>
          </p:nvPr>
        </p:nvGraphicFramePr>
        <p:xfrm>
          <a:off x="2916455" y="5029200"/>
          <a:ext cx="6391174" cy="158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72">
                  <a:extLst>
                    <a:ext uri="{9D8B030D-6E8A-4147-A177-3AD203B41FA5}">
                      <a16:colId xmlns:a16="http://schemas.microsoft.com/office/drawing/2014/main" val="386386039"/>
                    </a:ext>
                  </a:extLst>
                </a:gridCol>
                <a:gridCol w="1782327">
                  <a:extLst>
                    <a:ext uri="{9D8B030D-6E8A-4147-A177-3AD203B41FA5}">
                      <a16:colId xmlns:a16="http://schemas.microsoft.com/office/drawing/2014/main" val="1275862518"/>
                    </a:ext>
                  </a:extLst>
                </a:gridCol>
                <a:gridCol w="1908351">
                  <a:extLst>
                    <a:ext uri="{9D8B030D-6E8A-4147-A177-3AD203B41FA5}">
                      <a16:colId xmlns:a16="http://schemas.microsoft.com/office/drawing/2014/main" val="4029252271"/>
                    </a:ext>
                  </a:extLst>
                </a:gridCol>
                <a:gridCol w="1764324">
                  <a:extLst>
                    <a:ext uri="{9D8B030D-6E8A-4147-A177-3AD203B41FA5}">
                      <a16:colId xmlns:a16="http://schemas.microsoft.com/office/drawing/2014/main" val="2534359502"/>
                    </a:ext>
                  </a:extLst>
                </a:gridCol>
              </a:tblGrid>
              <a:tr h="60500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One Year Return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Three Year Return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Five Year Return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2138610"/>
                  </a:ext>
                </a:extLst>
              </a:tr>
              <a:tr h="32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-20.82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109.16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321986"/>
                  </a:ext>
                </a:extLst>
              </a:tr>
              <a:tr h="32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Bottom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-21.17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139.09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1855462"/>
                  </a:ext>
                </a:extLst>
              </a:tr>
              <a:tr h="32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133.95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19593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082440"/>
            <a:ext cx="8154538" cy="43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974" y="-42208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7064" y="600115"/>
            <a:ext cx="36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EQUAL WEIGHTED 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50265"/>
              </p:ext>
            </p:extLst>
          </p:nvPr>
        </p:nvGraphicFramePr>
        <p:xfrm>
          <a:off x="3329338" y="5468516"/>
          <a:ext cx="5487402" cy="1208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291">
                  <a:extLst>
                    <a:ext uri="{9D8B030D-6E8A-4147-A177-3AD203B41FA5}">
                      <a16:colId xmlns:a16="http://schemas.microsoft.com/office/drawing/2014/main" val="2338138272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1767043086"/>
                    </a:ext>
                  </a:extLst>
                </a:gridCol>
                <a:gridCol w="2263287">
                  <a:extLst>
                    <a:ext uri="{9D8B030D-6E8A-4147-A177-3AD203B41FA5}">
                      <a16:colId xmlns:a16="http://schemas.microsoft.com/office/drawing/2014/main" val="1552526927"/>
                    </a:ext>
                  </a:extLst>
                </a:gridCol>
              </a:tblGrid>
              <a:tr h="41511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One Year Return (%)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Till Latest Return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2600851"/>
                  </a:ext>
                </a:extLst>
              </a:tr>
              <a:tr h="264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-8.39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9524670"/>
                  </a:ext>
                </a:extLst>
              </a:tr>
              <a:tr h="264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66210"/>
                  </a:ext>
                </a:extLst>
              </a:tr>
              <a:tr h="264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116.32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83905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20" y="985370"/>
            <a:ext cx="9028514" cy="45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Dynamic one year returns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3" y="1283502"/>
            <a:ext cx="11083688" cy="52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53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Dynamic Three year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054851"/>
            <a:ext cx="9758573" cy="54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2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Dynamic five year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0" y="1209082"/>
            <a:ext cx="10193664" cy="53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Quality Factor: </a:t>
            </a:r>
            <a:br>
              <a:rPr lang="en-US" dirty="0" smtClean="0"/>
            </a:br>
            <a:r>
              <a:rPr lang="en-US" dirty="0" smtClean="0"/>
              <a:t>2. Debt to equity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</p:spPr>
            <p:txBody>
              <a:bodyPr/>
              <a:lstStyle/>
              <a:p>
                <a:r>
                  <a:rPr lang="en-US" sz="2400" dirty="0" smtClean="0"/>
                  <a:t>D/E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𝐷𝑒𝑏𝑡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𝑊𝑜𝑟𝑡h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Net Debt </a:t>
                </a:r>
                <a:r>
                  <a:rPr lang="en-US" dirty="0"/>
                  <a:t>: </a:t>
                </a:r>
                <a:r>
                  <a:rPr lang="en-US" dirty="0">
                    <a:latin typeface="Rockwell (Body)"/>
                  </a:rPr>
                  <a:t>Loan Funds – Cash &amp; Bank Balance </a:t>
                </a:r>
              </a:p>
              <a:p>
                <a:r>
                  <a:rPr lang="en-US" sz="2400" dirty="0"/>
                  <a:t>Net worth</a:t>
                </a:r>
                <a:r>
                  <a:rPr lang="en-US" dirty="0"/>
                  <a:t>:  </a:t>
                </a:r>
                <a:r>
                  <a:rPr lang="en-US" dirty="0">
                    <a:latin typeface="Rockwell (Body)"/>
                  </a:rPr>
                  <a:t>Share Capital + Reserves &amp; Surplus </a:t>
                </a:r>
                <a:endParaRPr lang="en-US" dirty="0" smtClean="0">
                  <a:latin typeface="Rockwell (Body)"/>
                </a:endParaRPr>
              </a:p>
              <a:p>
                <a:endParaRPr lang="en-US" dirty="0"/>
              </a:p>
              <a:p>
                <a:r>
                  <a:rPr lang="en-US" dirty="0" smtClean="0">
                    <a:latin typeface="Rockwell (Body)"/>
                  </a:rPr>
                  <a:t>Mean and Standard Deviations for all the D/E’s are calculated</a:t>
                </a:r>
                <a:endParaRPr lang="en-US" dirty="0">
                  <a:latin typeface="Rockwell (Body)"/>
                </a:endParaRPr>
              </a:p>
              <a:p>
                <a:r>
                  <a:rPr lang="en-US" sz="2400" dirty="0"/>
                  <a:t>Z-Score </a:t>
                </a:r>
                <a:r>
                  <a:rPr lang="en-US" sz="1600" dirty="0">
                    <a:latin typeface="Rockwell (Body)"/>
                  </a:rPr>
                  <a:t>(for a particular company)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dirty="0" smtClean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425" y="0"/>
            <a:ext cx="10058400" cy="952901"/>
          </a:xfrm>
        </p:spPr>
        <p:txBody>
          <a:bodyPr/>
          <a:lstStyle/>
          <a:p>
            <a:r>
              <a:rPr lang="en-US" dirty="0" smtClean="0"/>
              <a:t>Summary : dynamic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6" y="899566"/>
            <a:ext cx="6351285" cy="2924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71" y="944694"/>
            <a:ext cx="5630781" cy="2755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33" y="3823792"/>
            <a:ext cx="5783595" cy="3034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805" y="711873"/>
            <a:ext cx="3118585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year return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9604" y="3916572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year 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3326" y="835680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year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9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5496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STATIC QUALITY &amp; VALUE EQUAL WEIGHTED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2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VALUE IN EQUAL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Quality Factor Ratio = 0.5 </a:t>
                </a:r>
              </a:p>
              <a:p>
                <a:r>
                  <a:rPr lang="en-US" dirty="0" smtClean="0"/>
                  <a:t>Value Factor Ratio = 0.5 </a:t>
                </a:r>
              </a:p>
              <a:p>
                <a:r>
                  <a:rPr lang="en-US" dirty="0" smtClean="0"/>
                  <a:t>Growth Factor Ratio = 0</a:t>
                </a:r>
              </a:p>
              <a:p>
                <a:r>
                  <a:rPr lang="en-US" dirty="0" smtClean="0"/>
                  <a:t>Momentum Factor Ratio = 0</a:t>
                </a:r>
              </a:p>
              <a:p>
                <a:endParaRPr lang="en-US" dirty="0"/>
              </a:p>
              <a:p>
                <a:r>
                  <a:rPr lang="en-US" dirty="0"/>
                  <a:t>Overall Z-Score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𝑍𝑆𝑐𝑜𝑟𝑒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𝑄𝑢𝑎𝑙𝑖𝑡𝑦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+0.5∗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𝑍𝑆𝑐𝑜𝑟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𝑉𝑎𝑙𝑢𝑒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2017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75572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Uno Minda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Auto Tech.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Nipp.Elec.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 Str. Wheel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Motocorp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8714" y="1604708"/>
            <a:ext cx="48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QUALITY &amp; VALUE 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39942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Amara Raja Ener.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Motor Co.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JTEKT India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Bosch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Suprajit Engg.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Federal-Mogul Go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49" y="-42289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269" y="619366"/>
            <a:ext cx="476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QUALITY &amp; VALUE STATIC PORTFOLIO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61322"/>
              </p:ext>
            </p:extLst>
          </p:nvPr>
        </p:nvGraphicFramePr>
        <p:xfrm>
          <a:off x="2685447" y="5272457"/>
          <a:ext cx="7267074" cy="1277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762">
                  <a:extLst>
                    <a:ext uri="{9D8B030D-6E8A-4147-A177-3AD203B41FA5}">
                      <a16:colId xmlns:a16="http://schemas.microsoft.com/office/drawing/2014/main" val="1462109913"/>
                    </a:ext>
                  </a:extLst>
                </a:gridCol>
                <a:gridCol w="1842648">
                  <a:extLst>
                    <a:ext uri="{9D8B030D-6E8A-4147-A177-3AD203B41FA5}">
                      <a16:colId xmlns:a16="http://schemas.microsoft.com/office/drawing/2014/main" val="1165696980"/>
                    </a:ext>
                  </a:extLst>
                </a:gridCol>
                <a:gridCol w="1677016">
                  <a:extLst>
                    <a:ext uri="{9D8B030D-6E8A-4147-A177-3AD203B41FA5}">
                      <a16:colId xmlns:a16="http://schemas.microsoft.com/office/drawing/2014/main" val="4136845712"/>
                    </a:ext>
                  </a:extLst>
                </a:gridCol>
                <a:gridCol w="1842648">
                  <a:extLst>
                    <a:ext uri="{9D8B030D-6E8A-4147-A177-3AD203B41FA5}">
                      <a16:colId xmlns:a16="http://schemas.microsoft.com/office/drawing/2014/main" val="1938301926"/>
                    </a:ext>
                  </a:extLst>
                </a:gridCol>
              </a:tblGrid>
              <a:tr h="319278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One Year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Three Year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Five Year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777524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Nifty Auto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-17.8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521268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138.62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72.44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422.52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2282350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22784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7" y="925933"/>
            <a:ext cx="8755529" cy="42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2019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58395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Auto Tech.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Eicher Motors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 Motocorp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8714" y="1604708"/>
            <a:ext cx="48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QUALITY &amp; VALUE 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22793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Motor Co.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Wheels India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Subros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JTEKT India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Federal-Mogul Go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71" y="-42208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6176" y="686742"/>
            <a:ext cx="476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QUALITY &amp; VALUE STATIC PORTFOLIO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3721"/>
              </p:ext>
            </p:extLst>
          </p:nvPr>
        </p:nvGraphicFramePr>
        <p:xfrm>
          <a:off x="2532888" y="5265955"/>
          <a:ext cx="6997565" cy="1490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930">
                  <a:extLst>
                    <a:ext uri="{9D8B030D-6E8A-4147-A177-3AD203B41FA5}">
                      <a16:colId xmlns:a16="http://schemas.microsoft.com/office/drawing/2014/main" val="2655406438"/>
                    </a:ext>
                  </a:extLst>
                </a:gridCol>
                <a:gridCol w="1517544">
                  <a:extLst>
                    <a:ext uri="{9D8B030D-6E8A-4147-A177-3AD203B41FA5}">
                      <a16:colId xmlns:a16="http://schemas.microsoft.com/office/drawing/2014/main" val="1878078535"/>
                    </a:ext>
                  </a:extLst>
                </a:gridCol>
                <a:gridCol w="1707238">
                  <a:extLst>
                    <a:ext uri="{9D8B030D-6E8A-4147-A177-3AD203B41FA5}">
                      <a16:colId xmlns:a16="http://schemas.microsoft.com/office/drawing/2014/main" val="4193554055"/>
                    </a:ext>
                  </a:extLst>
                </a:gridCol>
                <a:gridCol w="1875853">
                  <a:extLst>
                    <a:ext uri="{9D8B030D-6E8A-4147-A177-3AD203B41FA5}">
                      <a16:colId xmlns:a16="http://schemas.microsoft.com/office/drawing/2014/main" val="16311517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Year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Three Year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Five Year%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4477188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42.41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133.95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6693589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-14.11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116.29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273.27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72991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-7.98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146.79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40238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1086852"/>
            <a:ext cx="8585735" cy="43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2022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36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 Motocorp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Shriram Pistons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Auto Tech.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8714" y="1604708"/>
            <a:ext cx="48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QUALITY &amp; VALUE 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68186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Motor Co.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JBM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Uno Minda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 Str. Wheel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-42289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4204" y="619365"/>
            <a:ext cx="476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QUALITY &amp; VALUE STATIC PORTFOLIO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0250"/>
              </p:ext>
            </p:extLst>
          </p:nvPr>
        </p:nvGraphicFramePr>
        <p:xfrm>
          <a:off x="4263990" y="5139892"/>
          <a:ext cx="4109987" cy="1538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151">
                  <a:extLst>
                    <a:ext uri="{9D8B030D-6E8A-4147-A177-3AD203B41FA5}">
                      <a16:colId xmlns:a16="http://schemas.microsoft.com/office/drawing/2014/main" val="1507991238"/>
                    </a:ext>
                  </a:extLst>
                </a:gridCol>
                <a:gridCol w="1946836">
                  <a:extLst>
                    <a:ext uri="{9D8B030D-6E8A-4147-A177-3AD203B41FA5}">
                      <a16:colId xmlns:a16="http://schemas.microsoft.com/office/drawing/2014/main" val="3324437939"/>
                    </a:ext>
                  </a:extLst>
                </a:gridCol>
              </a:tblGrid>
              <a:tr h="58774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Year Return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4100249"/>
                  </a:ext>
                </a:extLst>
              </a:tr>
              <a:tr h="316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Nifty Auto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3232411"/>
                  </a:ext>
                </a:extLst>
              </a:tr>
              <a:tr h="316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473334"/>
                  </a:ext>
                </a:extLst>
              </a:tr>
              <a:tr h="316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7594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53" y="1019476"/>
            <a:ext cx="8754697" cy="41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68" y="-259882"/>
            <a:ext cx="10058400" cy="1609344"/>
          </a:xfrm>
        </p:spPr>
        <p:txBody>
          <a:bodyPr/>
          <a:lstStyle/>
          <a:p>
            <a:r>
              <a:rPr lang="en-US" dirty="0" smtClean="0"/>
              <a:t>Quality+value one year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0" y="897667"/>
            <a:ext cx="10366407" cy="57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Quality Factor: </a:t>
            </a:r>
            <a:br>
              <a:rPr lang="en-US" dirty="0" smtClean="0"/>
            </a:br>
            <a:r>
              <a:rPr lang="en-US" dirty="0" smtClean="0"/>
              <a:t>3. EPS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EPS Variability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Rockwell (Body)"/>
                  </a:rPr>
                  <a:t>1 standard deviation of YoY EPS growth over last five years</a:t>
                </a:r>
                <a:endParaRPr lang="en-US" dirty="0">
                  <a:latin typeface="Rockwell (Body)"/>
                </a:endParaRPr>
              </a:p>
              <a:p>
                <a:r>
                  <a:rPr lang="en-US" sz="2400" dirty="0" smtClean="0"/>
                  <a:t>YoY EPS Growth </a:t>
                </a:r>
                <a:r>
                  <a:rPr lang="en-US" dirty="0" smtClean="0">
                    <a:latin typeface="Rockwell (Body)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𝑂𝑛𝑒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𝑇𝑇𝑇𝑀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−1 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 smtClean="0">
                    <a:latin typeface="Rockwell (Body)"/>
                  </a:rPr>
                  <a:t>if one year before TTM EPS &gt; 0</a:t>
                </a:r>
              </a:p>
              <a:p>
                <a:r>
                  <a:rPr lang="en-US" sz="2400" dirty="0"/>
                  <a:t>YoY EPS Growth </a:t>
                </a:r>
                <a:r>
                  <a:rPr lang="en-US" sz="2400" dirty="0">
                    <a:latin typeface="Rockwell (Body)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𝐸𝑃𝑆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𝑂𝑛𝑒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𝑇𝑇𝑇𝑀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Rockwell (Body)"/>
                  </a:rPr>
                  <a:t>if one year before TTM EPS </a:t>
                </a:r>
                <a:r>
                  <a:rPr lang="en-US" sz="1600" dirty="0" smtClean="0">
                    <a:latin typeface="Rockwell (Body)"/>
                  </a:rPr>
                  <a:t>&lt; 0</a:t>
                </a:r>
                <a:endParaRPr lang="en-US" sz="1600" b="0" dirty="0" smtClean="0">
                  <a:latin typeface="Rockwell (Body)"/>
                </a:endParaRPr>
              </a:p>
              <a:p>
                <a:r>
                  <a:rPr lang="en-US" sz="2400" b="0" dirty="0" smtClean="0"/>
                  <a:t>TTM EPS </a:t>
                </a:r>
                <a:r>
                  <a:rPr lang="en-US" sz="2400" b="0" dirty="0" smtClean="0">
                    <a:latin typeface="Rockwell (Body)"/>
                  </a:rPr>
                  <a:t>= </a:t>
                </a:r>
                <a:r>
                  <a:rPr lang="en-US" b="0" dirty="0" smtClean="0">
                    <a:latin typeface="Rockwell (Body)"/>
                  </a:rPr>
                  <a:t>Sum of previous 4 quarters of Diluted EPS Adjusted</a:t>
                </a:r>
              </a:p>
              <a:p>
                <a:endParaRPr lang="en-US" sz="2400" dirty="0">
                  <a:latin typeface="Rockwell (Body)"/>
                </a:endParaRPr>
              </a:p>
              <a:p>
                <a:r>
                  <a:rPr lang="en-US" b="0" dirty="0" smtClean="0">
                    <a:latin typeface="Rockwell (Body)"/>
                  </a:rPr>
                  <a:t>Mean and Standard Deviations for all the EPS Variability is calculated</a:t>
                </a:r>
              </a:p>
              <a:p>
                <a:r>
                  <a:rPr lang="en-US" sz="2400" dirty="0"/>
                  <a:t>Z-Score </a:t>
                </a:r>
                <a:r>
                  <a:rPr lang="en-US" sz="1600" dirty="0">
                    <a:latin typeface="Rockwell (Body)"/>
                  </a:rPr>
                  <a:t>(for a particular company)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400" b="0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  <a:blipFill>
                <a:blip r:embed="rId2"/>
                <a:stretch>
                  <a:fillRect l="-545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68" y="-259882"/>
            <a:ext cx="10058400" cy="1609344"/>
          </a:xfrm>
        </p:spPr>
        <p:txBody>
          <a:bodyPr/>
          <a:lstStyle/>
          <a:p>
            <a:r>
              <a:rPr lang="en-US" dirty="0" smtClean="0"/>
              <a:t>Quality+value three year returns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88" y="1081372"/>
            <a:ext cx="9681495" cy="58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0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68" y="-259882"/>
            <a:ext cx="10058400" cy="1609344"/>
          </a:xfrm>
        </p:spPr>
        <p:txBody>
          <a:bodyPr/>
          <a:lstStyle/>
          <a:p>
            <a:r>
              <a:rPr lang="en-US" dirty="0" smtClean="0"/>
              <a:t>Quality+value three five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68" y="1091868"/>
            <a:ext cx="9720073" cy="56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096" y="952901"/>
            <a:ext cx="5468973" cy="28029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7" y="897667"/>
            <a:ext cx="5255364" cy="2911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425" y="0"/>
            <a:ext cx="10058400" cy="952901"/>
          </a:xfrm>
        </p:spPr>
        <p:txBody>
          <a:bodyPr/>
          <a:lstStyle/>
          <a:p>
            <a:r>
              <a:rPr lang="en-US" dirty="0" smtClean="0"/>
              <a:t>Summary : quality +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8721" y="952901"/>
            <a:ext cx="3118585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year return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38909" y="868104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year return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14" y="3809532"/>
            <a:ext cx="5359828" cy="3048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9604" y="3916572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year return</a:t>
            </a:r>
          </a:p>
        </p:txBody>
      </p:sp>
    </p:spTree>
    <p:extLst>
      <p:ext uri="{BB962C8B-B14F-4D97-AF65-F5344CB8AC3E}">
        <p14:creationId xmlns:p14="http://schemas.microsoft.com/office/powerpoint/2010/main" val="2759065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5149" y="4389119"/>
            <a:ext cx="9490510" cy="20116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STATIC GROWTH &amp; MOMENTUM EQUAL WEIGHTED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52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335" cy="1609344"/>
          </a:xfrm>
        </p:spPr>
        <p:txBody>
          <a:bodyPr/>
          <a:lstStyle/>
          <a:p>
            <a:r>
              <a:rPr lang="en-US" dirty="0" smtClean="0"/>
              <a:t>growth AND momentum IN EQUAL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Quality Factor Ratio = 0</a:t>
                </a:r>
              </a:p>
              <a:p>
                <a:r>
                  <a:rPr lang="en-US" dirty="0" smtClean="0"/>
                  <a:t>Value Factor Ratio = 0 </a:t>
                </a:r>
              </a:p>
              <a:p>
                <a:r>
                  <a:rPr lang="en-US" dirty="0" smtClean="0"/>
                  <a:t>Growth Factor Ratio = 0.5</a:t>
                </a:r>
              </a:p>
              <a:p>
                <a:r>
                  <a:rPr lang="en-US" dirty="0" smtClean="0"/>
                  <a:t>Momentum Factor Ratio = 0.5</a:t>
                </a:r>
              </a:p>
              <a:p>
                <a:endParaRPr lang="en-US" dirty="0"/>
              </a:p>
              <a:p>
                <a:r>
                  <a:rPr lang="en-US" dirty="0"/>
                  <a:t>Overall Z-Score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𝑍𝑆𝑐𝑜𝑟𝑒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𝐺𝑟𝑜𝑤𝑡h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+0.5∗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𝑍𝑆𝑐𝑜𝑟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𝑀𝑜𝑚𝑒𝑛𝑡𝑢𝑚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2017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79613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Sundram Fasten.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Subros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Escorts Kubota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Uno Minda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Rico Auto Inds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Suprajit Engg.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Jamna Auto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4462" y="1529666"/>
            <a:ext cx="56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</a:t>
            </a:r>
            <a:r>
              <a:rPr lang="en-US" sz="2000" dirty="0"/>
              <a:t>&amp; </a:t>
            </a:r>
            <a:r>
              <a:rPr lang="en-US" sz="2000" dirty="0" smtClean="0"/>
              <a:t>MOMENTUM </a:t>
            </a:r>
            <a:r>
              <a:rPr lang="en-US" sz="2000" dirty="0"/>
              <a:t>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69724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Eicher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Bosch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Motor Part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Minda 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&amp; M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969" y="-48840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4420" y="617697"/>
            <a:ext cx="58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&amp; MOMENTUM STATIC PORTFOLIO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0367"/>
              </p:ext>
            </p:extLst>
          </p:nvPr>
        </p:nvGraphicFramePr>
        <p:xfrm>
          <a:off x="2656573" y="5573026"/>
          <a:ext cx="6930189" cy="112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603">
                  <a:extLst>
                    <a:ext uri="{9D8B030D-6E8A-4147-A177-3AD203B41FA5}">
                      <a16:colId xmlns:a16="http://schemas.microsoft.com/office/drawing/2014/main" val="2849503739"/>
                    </a:ext>
                  </a:extLst>
                </a:gridCol>
                <a:gridCol w="1516638">
                  <a:extLst>
                    <a:ext uri="{9D8B030D-6E8A-4147-A177-3AD203B41FA5}">
                      <a16:colId xmlns:a16="http://schemas.microsoft.com/office/drawing/2014/main" val="3538793885"/>
                    </a:ext>
                  </a:extLst>
                </a:gridCol>
                <a:gridCol w="1706216">
                  <a:extLst>
                    <a:ext uri="{9D8B030D-6E8A-4147-A177-3AD203B41FA5}">
                      <a16:colId xmlns:a16="http://schemas.microsoft.com/office/drawing/2014/main" val="3200462369"/>
                    </a:ext>
                  </a:extLst>
                </a:gridCol>
                <a:gridCol w="1874732">
                  <a:extLst>
                    <a:ext uri="{9D8B030D-6E8A-4147-A177-3AD203B41FA5}">
                      <a16:colId xmlns:a16="http://schemas.microsoft.com/office/drawing/2014/main" val="2832914364"/>
                    </a:ext>
                  </a:extLst>
                </a:gridCol>
              </a:tblGrid>
              <a:tr h="2815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One Year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Three Year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Five Year%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936615"/>
                  </a:ext>
                </a:extLst>
              </a:tr>
              <a:tr h="28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-17.8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8224714"/>
                  </a:ext>
                </a:extLst>
              </a:tr>
              <a:tr h="28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143.13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89.60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445.98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573339"/>
                  </a:ext>
                </a:extLst>
              </a:tr>
              <a:tr h="28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-17.39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110.96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705723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93" y="1017807"/>
            <a:ext cx="8601009" cy="45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2019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764206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Lumax Auto Tech.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Axles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Exide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Jamna Auto Inds.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&amp; M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Subros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Wheels India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 Commercial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Sundram Fasten.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4462" y="1529666"/>
            <a:ext cx="56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</a:t>
            </a:r>
            <a:r>
              <a:rPr lang="en-US" sz="2000" dirty="0"/>
              <a:t>&amp; </a:t>
            </a:r>
            <a:r>
              <a:rPr lang="en-US" sz="2000" dirty="0" smtClean="0"/>
              <a:t>MOMENTUM </a:t>
            </a:r>
            <a:r>
              <a:rPr lang="en-US" sz="2000" dirty="0"/>
              <a:t>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33849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Eicher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JBM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VST Till. Tract.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469" y="-43171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5169" y="653455"/>
            <a:ext cx="58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&amp; MOMENTUM STATIC PORTFOLIO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93205"/>
              </p:ext>
            </p:extLst>
          </p:nvPr>
        </p:nvGraphicFramePr>
        <p:xfrm>
          <a:off x="2589196" y="5546117"/>
          <a:ext cx="7218946" cy="1203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960">
                  <a:extLst>
                    <a:ext uri="{9D8B030D-6E8A-4147-A177-3AD203B41FA5}">
                      <a16:colId xmlns:a16="http://schemas.microsoft.com/office/drawing/2014/main" val="3880295378"/>
                    </a:ext>
                  </a:extLst>
                </a:gridCol>
                <a:gridCol w="1579831">
                  <a:extLst>
                    <a:ext uri="{9D8B030D-6E8A-4147-A177-3AD203B41FA5}">
                      <a16:colId xmlns:a16="http://schemas.microsoft.com/office/drawing/2014/main" val="742787898"/>
                    </a:ext>
                  </a:extLst>
                </a:gridCol>
                <a:gridCol w="1777310">
                  <a:extLst>
                    <a:ext uri="{9D8B030D-6E8A-4147-A177-3AD203B41FA5}">
                      <a16:colId xmlns:a16="http://schemas.microsoft.com/office/drawing/2014/main" val="1504667930"/>
                    </a:ext>
                  </a:extLst>
                </a:gridCol>
                <a:gridCol w="1952845">
                  <a:extLst>
                    <a:ext uri="{9D8B030D-6E8A-4147-A177-3AD203B41FA5}">
                      <a16:colId xmlns:a16="http://schemas.microsoft.com/office/drawing/2014/main" val="1772548683"/>
                    </a:ext>
                  </a:extLst>
                </a:gridCol>
              </a:tblGrid>
              <a:tr h="30086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</a:t>
                      </a:r>
                      <a:r>
                        <a:rPr lang="en-US" sz="1400" u="none" strike="noStrike" dirty="0" smtClean="0">
                          <a:effectLst/>
                        </a:rPr>
                        <a:t>Year %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Three </a:t>
                      </a:r>
                      <a:r>
                        <a:rPr lang="en-US" sz="1400" u="none" strike="noStrike" dirty="0" smtClean="0">
                          <a:effectLst/>
                        </a:rPr>
                        <a:t>Year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Five </a:t>
                      </a:r>
                      <a:r>
                        <a:rPr lang="en-US" sz="1400" u="none" strike="noStrike" dirty="0" smtClean="0">
                          <a:effectLst/>
                        </a:rPr>
                        <a:t>Year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5225349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Nifty 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133.95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16278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-15.27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55.64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166.58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1582119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-13.58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348.17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994721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13" y="1053565"/>
            <a:ext cx="7719462" cy="44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JAN 2022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56949"/>
              </p:ext>
            </p:extLst>
          </p:nvPr>
        </p:nvGraphicFramePr>
        <p:xfrm>
          <a:off x="2319689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505104889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TOP 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1765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Olectra Greentec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1425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Stamp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20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 Str. Wheel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2633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Sharda Motor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111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JBM Auto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7033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GNA Axles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8792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G Balakrishnan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063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Escorts Kubota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974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Uno Minda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14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Talbros Auto.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4462" y="1529666"/>
            <a:ext cx="56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</a:t>
            </a:r>
            <a:r>
              <a:rPr lang="en-US" sz="2000" dirty="0"/>
              <a:t>&amp; </a:t>
            </a:r>
            <a:r>
              <a:rPr lang="en-US" sz="2000" dirty="0" smtClean="0"/>
              <a:t>MOMENTUM </a:t>
            </a:r>
            <a:r>
              <a:rPr lang="en-US" sz="2000" dirty="0"/>
              <a:t>STATIC PORTFOLIO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03598"/>
              </p:ext>
            </p:extLst>
          </p:nvPr>
        </p:nvGraphicFramePr>
        <p:xfrm>
          <a:off x="6392746" y="2165686"/>
          <a:ext cx="3782728" cy="382122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82728">
                  <a:extLst>
                    <a:ext uri="{9D8B030D-6E8A-4147-A177-3AD203B41FA5}">
                      <a16:colId xmlns:a16="http://schemas.microsoft.com/office/drawing/2014/main" val="2896023180"/>
                    </a:ext>
                  </a:extLst>
                </a:gridCol>
              </a:tblGrid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10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223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Maruti Suzuki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2414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 Motocorp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3348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Federal-Mogul Go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8879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Axles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561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28376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Rane (Madras)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86485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9477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 Motors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162750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Atul Auto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12581"/>
                  </a:ext>
                </a:extLst>
              </a:tr>
              <a:tr h="347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SML ISUZU</a:t>
                      </a: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8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Z Score: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724"/>
            <a:ext cx="10515600" cy="2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21" y="-46081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jan 2022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542" y="607971"/>
            <a:ext cx="58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GROWTH &amp; MOMENTUM STATIC PORTFOLIO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21395"/>
              </p:ext>
            </p:extLst>
          </p:nvPr>
        </p:nvGraphicFramePr>
        <p:xfrm>
          <a:off x="3604419" y="5529713"/>
          <a:ext cx="5260447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8655">
                  <a:extLst>
                    <a:ext uri="{9D8B030D-6E8A-4147-A177-3AD203B41FA5}">
                      <a16:colId xmlns:a16="http://schemas.microsoft.com/office/drawing/2014/main" val="1040946752"/>
                    </a:ext>
                  </a:extLst>
                </a:gridCol>
                <a:gridCol w="2491792">
                  <a:extLst>
                    <a:ext uri="{9D8B030D-6E8A-4147-A177-3AD203B41FA5}">
                      <a16:colId xmlns:a16="http://schemas.microsoft.com/office/drawing/2014/main" val="2105911846"/>
                    </a:ext>
                  </a:extLst>
                </a:gridCol>
              </a:tblGrid>
              <a:tr h="44838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One Year Return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921544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Top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-5.86%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871029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Nifty Auto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247394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Bottom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21.11%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829906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73" y="918970"/>
            <a:ext cx="857369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37" y="-381642"/>
            <a:ext cx="10058400" cy="1609344"/>
          </a:xfrm>
        </p:spPr>
        <p:txBody>
          <a:bodyPr/>
          <a:lstStyle/>
          <a:p>
            <a:r>
              <a:rPr lang="en-US" dirty="0" smtClean="0"/>
              <a:t>Growth+momentum one year returns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937" y="1083323"/>
            <a:ext cx="9611600" cy="53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5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37" y="-381642"/>
            <a:ext cx="10680004" cy="1609344"/>
          </a:xfrm>
        </p:spPr>
        <p:txBody>
          <a:bodyPr/>
          <a:lstStyle/>
          <a:p>
            <a:r>
              <a:rPr lang="en-US" dirty="0" smtClean="0"/>
              <a:t>Growth+momentum three year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7" y="789824"/>
            <a:ext cx="9789353" cy="54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9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37" y="-381642"/>
            <a:ext cx="10680004" cy="1609344"/>
          </a:xfrm>
        </p:spPr>
        <p:txBody>
          <a:bodyPr/>
          <a:lstStyle/>
          <a:p>
            <a:r>
              <a:rPr lang="en-US" dirty="0" smtClean="0"/>
              <a:t>Growth+momentum five year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6" y="835365"/>
            <a:ext cx="10121739" cy="54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6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99" y="839055"/>
            <a:ext cx="5897984" cy="2892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" y="868104"/>
            <a:ext cx="5705864" cy="304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24" y="3935996"/>
            <a:ext cx="5469543" cy="292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425" y="0"/>
            <a:ext cx="10058400" cy="952901"/>
          </a:xfrm>
        </p:spPr>
        <p:txBody>
          <a:bodyPr/>
          <a:lstStyle/>
          <a:p>
            <a:r>
              <a:rPr lang="en-US" dirty="0" smtClean="0"/>
              <a:t>Summary : growth + momentum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471" y="781606"/>
            <a:ext cx="3118585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year return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2538" y="787659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year return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9604" y="3916572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year return</a:t>
            </a:r>
          </a:p>
        </p:txBody>
      </p:sp>
    </p:spTree>
    <p:extLst>
      <p:ext uri="{BB962C8B-B14F-4D97-AF65-F5344CB8AC3E}">
        <p14:creationId xmlns:p14="http://schemas.microsoft.com/office/powerpoint/2010/main" val="368542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factor: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Rockwell (Body)"/>
              </a:rPr>
              <a:t>Value factor uses valuation multiples to rank companies</a:t>
            </a:r>
          </a:p>
          <a:p>
            <a:r>
              <a:rPr lang="en-US" sz="2400" dirty="0" smtClean="0">
                <a:latin typeface="Rockwell (Body)"/>
              </a:rPr>
              <a:t>It consists of following sub 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TTM P/E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BV/P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DPS/P Ratio</a:t>
            </a:r>
            <a:endParaRPr lang="en-US" sz="2400" dirty="0" smtClean="0">
              <a:latin typeface="Rockwell (Body)"/>
            </a:endParaRPr>
          </a:p>
          <a:p>
            <a:endParaRPr lang="en-US" sz="24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109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2454"/>
            <a:ext cx="10058400" cy="1869226"/>
          </a:xfrm>
        </p:spPr>
        <p:txBody>
          <a:bodyPr/>
          <a:lstStyle/>
          <a:p>
            <a:r>
              <a:rPr lang="en-US" dirty="0" smtClean="0"/>
              <a:t>Value Factor: </a:t>
            </a:r>
            <a:br>
              <a:rPr lang="en-US" dirty="0" smtClean="0"/>
            </a:br>
            <a:r>
              <a:rPr lang="en-US" dirty="0" smtClean="0"/>
              <a:t>1. ttm p/e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</p:spPr>
            <p:txBody>
              <a:bodyPr/>
              <a:lstStyle/>
              <a:p>
                <a:r>
                  <a:rPr lang="en-US" sz="2400" dirty="0" smtClean="0"/>
                  <a:t>TTM P/E </a:t>
                </a:r>
                <a:r>
                  <a:rPr lang="en-US" dirty="0" smtClean="0">
                    <a:latin typeface="Rockwell (Body)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𝐸𝑃𝑆</m:t>
                        </m:r>
                      </m:den>
                    </m:f>
                  </m:oMath>
                </a14:m>
                <a:endParaRPr lang="en-US" b="0" dirty="0" smtClean="0">
                  <a:latin typeface="Rockwell (Body)"/>
                </a:endParaRPr>
              </a:p>
              <a:p>
                <a:r>
                  <a:rPr lang="en-US" sz="2400" dirty="0" smtClean="0"/>
                  <a:t>TTM EPS </a:t>
                </a:r>
                <a:r>
                  <a:rPr lang="en-US" dirty="0" smtClean="0">
                    <a:latin typeface="Rockwell (Body)"/>
                  </a:rPr>
                  <a:t>= Sum of previous 4 quarters Diluted EPS Adjusted</a:t>
                </a:r>
              </a:p>
              <a:p>
                <a:endParaRPr lang="en-US" dirty="0">
                  <a:latin typeface="Rockwell (Body)"/>
                </a:endParaRPr>
              </a:p>
              <a:p>
                <a:r>
                  <a:rPr lang="en-US" dirty="0" smtClean="0">
                    <a:latin typeface="Rockwell (Body)"/>
                  </a:rPr>
                  <a:t>Mean and Standard deviations for all the TTM P/E values are calculated</a:t>
                </a:r>
              </a:p>
              <a:p>
                <a:r>
                  <a:rPr lang="en-US" sz="2400" dirty="0"/>
                  <a:t>Z-Score </a:t>
                </a:r>
                <a:r>
                  <a:rPr lang="en-US" sz="1600" dirty="0">
                    <a:latin typeface="Rockwell (Body)"/>
                  </a:rPr>
                  <a:t>(for a particular company)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𝑇𝑇𝑀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>
                  <a:latin typeface="Rockwell (Body)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Rockwell (Body)"/>
                  </a:rPr>
                  <a:t> </a:t>
                </a:r>
                <a:endParaRPr lang="en-US" dirty="0">
                  <a:latin typeface="Rockwell (Body)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Rockwell (Body)"/>
                  </a:rPr>
                  <a:t> </a:t>
                </a:r>
                <a:endParaRPr lang="en-US" dirty="0">
                  <a:latin typeface="Rockwell (Body)"/>
                </a:endParaRPr>
              </a:p>
              <a:p>
                <a:endParaRPr lang="en-US" dirty="0" smtClean="0">
                  <a:latin typeface="Rockwell (Body)"/>
                </a:endParaRPr>
              </a:p>
              <a:p>
                <a:endParaRPr lang="en-US" dirty="0">
                  <a:latin typeface="Rockwell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8306"/>
                <a:ext cx="10058400" cy="4073893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7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6511</TotalTime>
  <Words>1747</Words>
  <Application>Microsoft Office PowerPoint</Application>
  <PresentationFormat>Widescreen</PresentationFormat>
  <Paragraphs>666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Calibri</vt:lpstr>
      <vt:lpstr>Cambria Math</vt:lpstr>
      <vt:lpstr>Rockwell</vt:lpstr>
      <vt:lpstr>Rockwell (Body)</vt:lpstr>
      <vt:lpstr>Rockwell Condensed</vt:lpstr>
      <vt:lpstr>Wingdings</vt:lpstr>
      <vt:lpstr>Wood Type</vt:lpstr>
      <vt:lpstr>MULTI FACTOR INVESTING</vt:lpstr>
      <vt:lpstr>FACTORS CONSIDERED:</vt:lpstr>
      <vt:lpstr>Quality Factor: </vt:lpstr>
      <vt:lpstr>Quality Factor:  1. Return on equity </vt:lpstr>
      <vt:lpstr>Quality Factor:  2. Debt to equity  </vt:lpstr>
      <vt:lpstr>Quality Factor:  3. EPS VARIABILITY</vt:lpstr>
      <vt:lpstr>Quality Z Score: </vt:lpstr>
      <vt:lpstr>Value factor:</vt:lpstr>
      <vt:lpstr>Value Factor:  1. ttm p/e</vt:lpstr>
      <vt:lpstr>Value Factor:  2. Bv/p</vt:lpstr>
      <vt:lpstr>Value Factor:  3. DPS/P</vt:lpstr>
      <vt:lpstr>Value z-score:</vt:lpstr>
      <vt:lpstr>Growth factor: </vt:lpstr>
      <vt:lpstr>Growth factor:  1.LT historical EPS growth</vt:lpstr>
      <vt:lpstr>Growth factor:  1.LT historical EPS growth</vt:lpstr>
      <vt:lpstr>Growth factor:  1.LT historical EPS growth</vt:lpstr>
      <vt:lpstr>Growth factor:  2.LT historical sales growth</vt:lpstr>
      <vt:lpstr>Growth factor:  2.LT historical sales growth</vt:lpstr>
      <vt:lpstr>Growth factor:  2.LT historical sales growth</vt:lpstr>
      <vt:lpstr>Growth factor:  3.current Internal Growth rate</vt:lpstr>
      <vt:lpstr>Growth z-score:</vt:lpstr>
      <vt:lpstr>Momentum factor</vt:lpstr>
      <vt:lpstr>Momentum factor 1. 6 month price momentum</vt:lpstr>
      <vt:lpstr>Momentum factor 1. 12 month price momentum</vt:lpstr>
      <vt:lpstr>Momentum z-score:</vt:lpstr>
      <vt:lpstr> adjustments:</vt:lpstr>
      <vt:lpstr>Results:</vt:lpstr>
      <vt:lpstr>Equal ratio overall z-score</vt:lpstr>
      <vt:lpstr>                 July 2017 </vt:lpstr>
      <vt:lpstr>                 July 2017 </vt:lpstr>
      <vt:lpstr>                 FEB 2019 </vt:lpstr>
      <vt:lpstr>                 FEB 2019 </vt:lpstr>
      <vt:lpstr>                 FEB 2021 </vt:lpstr>
      <vt:lpstr>                 FEB 2021 </vt:lpstr>
      <vt:lpstr>                 FEB 2022 </vt:lpstr>
      <vt:lpstr>                 FEB 2022 </vt:lpstr>
      <vt:lpstr>                 JULY 2023 </vt:lpstr>
      <vt:lpstr>                 July 2023 </vt:lpstr>
      <vt:lpstr>Static one year returns </vt:lpstr>
      <vt:lpstr>Static three year returns </vt:lpstr>
      <vt:lpstr>Static five year returns </vt:lpstr>
      <vt:lpstr>Summary : static</vt:lpstr>
      <vt:lpstr>Results:</vt:lpstr>
      <vt:lpstr>jan 2017</vt:lpstr>
      <vt:lpstr>jan 2019</vt:lpstr>
      <vt:lpstr>jan 2022</vt:lpstr>
      <vt:lpstr>Dynamic one year returns</vt:lpstr>
      <vt:lpstr>Dynamic Three year returns</vt:lpstr>
      <vt:lpstr>Dynamic five year returns</vt:lpstr>
      <vt:lpstr>Summary : dynamic</vt:lpstr>
      <vt:lpstr>Results:</vt:lpstr>
      <vt:lpstr>QUALITY AND VALUE IN EQUAL RATIO</vt:lpstr>
      <vt:lpstr>                 JAN 2017 </vt:lpstr>
      <vt:lpstr>jan 2017</vt:lpstr>
      <vt:lpstr>                 JAN 2019 </vt:lpstr>
      <vt:lpstr>jan 2019</vt:lpstr>
      <vt:lpstr>                 JAN 2022 </vt:lpstr>
      <vt:lpstr>jan 2022</vt:lpstr>
      <vt:lpstr>Quality+value one year returns</vt:lpstr>
      <vt:lpstr>Quality+value three year returns</vt:lpstr>
      <vt:lpstr>Quality+value three five returns</vt:lpstr>
      <vt:lpstr>Summary : quality + value</vt:lpstr>
      <vt:lpstr>Results:</vt:lpstr>
      <vt:lpstr>growth AND momentum IN EQUAL RATIO</vt:lpstr>
      <vt:lpstr>                 JAN 2017 </vt:lpstr>
      <vt:lpstr>jan 2017</vt:lpstr>
      <vt:lpstr>                 JAN 2019 </vt:lpstr>
      <vt:lpstr>jan 2019</vt:lpstr>
      <vt:lpstr>                 JAN 2022 </vt:lpstr>
      <vt:lpstr>jan 2022</vt:lpstr>
      <vt:lpstr>Growth+momentum one year returns</vt:lpstr>
      <vt:lpstr>Growth+momentum three year returns</vt:lpstr>
      <vt:lpstr>Growth+momentum five year returns</vt:lpstr>
      <vt:lpstr>Summary : growth + momentum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Verma</dc:creator>
  <cp:lastModifiedBy>Niranjan Verma</cp:lastModifiedBy>
  <cp:revision>169</cp:revision>
  <dcterms:created xsi:type="dcterms:W3CDTF">2024-06-08T18:04:19Z</dcterms:created>
  <dcterms:modified xsi:type="dcterms:W3CDTF">2024-07-05T10:52:56Z</dcterms:modified>
</cp:coreProperties>
</file>