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60C76-8C3E-4377-BC02-BD2E85CCB470}" type="datetimeFigureOut">
              <a:rPr lang="en-US" smtClean="0"/>
              <a:t>10/4/2019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2CD83A-A049-4BA7-A366-EBC449F968F6}" type="slidenum">
              <a:rPr lang="en-US" smtClean="0"/>
              <a:t>‹#›</a:t>
            </a:fld>
            <a:endParaRPr lang="en-US"/>
          </a:p>
        </p:txBody>
      </p:sp>
    </p:spTree>
    <p:extLst>
      <p:ext uri="{BB962C8B-B14F-4D97-AF65-F5344CB8AC3E}">
        <p14:creationId xmlns:p14="http://schemas.microsoft.com/office/powerpoint/2010/main" val="55946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2C58C7-3E8E-4CFD-AADF-72F255D6D4DA}" type="slidenum">
              <a:rPr lang="en-US" smtClean="0"/>
              <a:t>4</a:t>
            </a:fld>
            <a:endParaRPr lang="en-US"/>
          </a:p>
        </p:txBody>
      </p:sp>
    </p:spTree>
    <p:extLst>
      <p:ext uri="{BB962C8B-B14F-4D97-AF65-F5344CB8AC3E}">
        <p14:creationId xmlns:p14="http://schemas.microsoft.com/office/powerpoint/2010/main" val="160255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ADA Lab</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Week-7 Internal Evaluation Question</a:t>
            </a:r>
          </a:p>
          <a:p>
            <a:r>
              <a:rPr lang="en-US" dirty="0" smtClean="0"/>
              <a:t>Two Questions under Dynamic Programming</a:t>
            </a:r>
          </a:p>
          <a:p>
            <a:r>
              <a:rPr lang="en-IN" sz="2000" b="1" dirty="0" smtClean="0"/>
              <a:t>7a.</a:t>
            </a:r>
            <a:r>
              <a:rPr lang="en-IN" sz="2000" dirty="0" smtClean="0"/>
              <a:t> Printing Longest Common Subsequence</a:t>
            </a:r>
            <a:br>
              <a:rPr lang="en-IN" sz="2000" dirty="0" smtClean="0"/>
            </a:br>
            <a:r>
              <a:rPr lang="en-IN" sz="2000" dirty="0" smtClean="0"/>
              <a:t>7</a:t>
            </a:r>
            <a:r>
              <a:rPr lang="en-IN" sz="2000" b="1" dirty="0" smtClean="0"/>
              <a:t>b.</a:t>
            </a:r>
            <a:r>
              <a:rPr lang="en-IN" sz="2000" dirty="0"/>
              <a:t> 0-1 Knapsack Problem</a:t>
            </a:r>
            <a:endParaRPr lang="en-US" sz="2000" dirty="0" smtClean="0"/>
          </a:p>
        </p:txBody>
      </p:sp>
    </p:spTree>
    <p:extLst>
      <p:ext uri="{BB962C8B-B14F-4D97-AF65-F5344CB8AC3E}">
        <p14:creationId xmlns:p14="http://schemas.microsoft.com/office/powerpoint/2010/main" val="215532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Week-7a: Internal Evaluation Question</a:t>
            </a:r>
            <a:endParaRPr lang="en-IN" dirty="0"/>
          </a:p>
        </p:txBody>
      </p:sp>
      <p:sp>
        <p:nvSpPr>
          <p:cNvPr id="3" name="Content Placeholder 2"/>
          <p:cNvSpPr>
            <a:spLocks noGrp="1"/>
          </p:cNvSpPr>
          <p:nvPr>
            <p:ph idx="1"/>
          </p:nvPr>
        </p:nvSpPr>
        <p:spPr/>
        <p:txBody>
          <a:bodyPr>
            <a:normAutofit/>
          </a:bodyPr>
          <a:lstStyle/>
          <a:p>
            <a:pPr marL="0" indent="0" fontAlgn="base">
              <a:buNone/>
            </a:pPr>
            <a:r>
              <a:rPr lang="en-IN" sz="2000" dirty="0"/>
              <a:t>Printing Longest Common </a:t>
            </a:r>
            <a:r>
              <a:rPr lang="en-IN" sz="2000" dirty="0" smtClean="0"/>
              <a:t>Subsequence (LCS):</a:t>
            </a:r>
          </a:p>
          <a:p>
            <a:pPr marL="0" indent="0" fontAlgn="base">
              <a:buNone/>
            </a:pPr>
            <a:r>
              <a:rPr lang="en-IN" sz="2000" dirty="0" smtClean="0"/>
              <a:t>Given </a:t>
            </a:r>
            <a:r>
              <a:rPr lang="en-IN" sz="2000" dirty="0"/>
              <a:t>two sequences, print the longest subsequence present in both of them.</a:t>
            </a:r>
          </a:p>
          <a:p>
            <a:pPr marL="0" indent="0" fontAlgn="base">
              <a:buNone/>
            </a:pPr>
            <a:endParaRPr lang="en-IN" sz="2000" b="1" dirty="0" smtClean="0"/>
          </a:p>
          <a:p>
            <a:pPr marL="0" indent="0" fontAlgn="base">
              <a:buNone/>
            </a:pPr>
            <a:r>
              <a:rPr lang="en-IN" sz="2000" b="1" dirty="0" smtClean="0"/>
              <a:t>Examples</a:t>
            </a:r>
            <a:r>
              <a:rPr lang="en-IN" sz="2000" b="1" dirty="0"/>
              <a:t>:</a:t>
            </a:r>
            <a:r>
              <a:rPr lang="en-IN" sz="2000" dirty="0"/>
              <a:t/>
            </a:r>
            <a:br>
              <a:rPr lang="en-IN" sz="2000" dirty="0"/>
            </a:br>
            <a:r>
              <a:rPr lang="en-IN" sz="2000" dirty="0"/>
              <a:t>LCS for input Sequences “ABCDGH” and “AEDFHR” is “ADH” of length 3.</a:t>
            </a:r>
            <a:br>
              <a:rPr lang="en-IN" sz="2000" dirty="0"/>
            </a:br>
            <a:r>
              <a:rPr lang="en-IN" sz="2000" dirty="0"/>
              <a:t>LCS for input Sequences “AGGTAB” and “GXTXAYB” is “GTAB” of length 4.</a:t>
            </a:r>
          </a:p>
          <a:p>
            <a:endParaRPr lang="en-IN" sz="2000" dirty="0"/>
          </a:p>
        </p:txBody>
      </p:sp>
    </p:spTree>
    <p:extLst>
      <p:ext uri="{BB962C8B-B14F-4D97-AF65-F5344CB8AC3E}">
        <p14:creationId xmlns:p14="http://schemas.microsoft.com/office/powerpoint/2010/main" val="1661219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Finding length of LCS</a:t>
            </a:r>
            <a:endParaRPr lang="en-IN" dirty="0"/>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8ACB7CA4-03DF-4889-BB0A-19BB3E498728}" type="datetime3">
              <a:rPr lang="en-US" smtClean="0"/>
              <a:pPr/>
              <a:t>4 October 2019</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3</a:t>
            </a:fld>
            <a:endParaRPr lang="en-US"/>
          </a:p>
        </p:txBody>
      </p:sp>
      <p:pic>
        <p:nvPicPr>
          <p:cNvPr id="7" name="Picture 6"/>
          <p:cNvPicPr>
            <a:picLocks noChangeAspect="1"/>
          </p:cNvPicPr>
          <p:nvPr/>
        </p:nvPicPr>
        <p:blipFill rotWithShape="1">
          <a:blip r:embed="rId2"/>
          <a:srcRect l="3719"/>
          <a:stretch/>
        </p:blipFill>
        <p:spPr>
          <a:xfrm>
            <a:off x="471487" y="1374913"/>
            <a:ext cx="7097015" cy="4873487"/>
          </a:xfrm>
          <a:prstGeom prst="rect">
            <a:avLst/>
          </a:prstGeom>
        </p:spPr>
      </p:pic>
    </p:spTree>
    <p:extLst>
      <p:ext uri="{BB962C8B-B14F-4D97-AF65-F5344CB8AC3E}">
        <p14:creationId xmlns:p14="http://schemas.microsoft.com/office/powerpoint/2010/main" val="160213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Printing LCS</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sz="1400" kern="1200" dirty="0">
                <a:solidFill>
                  <a:schemeClr val="tx1"/>
                </a:solidFill>
              </a:rPr>
              <a:t>   </a:t>
            </a:r>
            <a:r>
              <a:rPr lang="en-IN" sz="1400" kern="1200" dirty="0" err="1">
                <a:solidFill>
                  <a:schemeClr val="tx1"/>
                </a:solidFill>
              </a:rPr>
              <a:t>int</a:t>
            </a:r>
            <a:r>
              <a:rPr lang="en-IN" sz="1400" kern="1200" dirty="0">
                <a:solidFill>
                  <a:schemeClr val="tx1"/>
                </a:solidFill>
              </a:rPr>
              <a:t> index = L[m][n]; </a:t>
            </a:r>
          </a:p>
          <a:p>
            <a:pPr marL="0" indent="0">
              <a:buNone/>
            </a:pPr>
            <a:r>
              <a:rPr lang="en-IN" sz="1400" kern="1200" dirty="0">
                <a:solidFill>
                  <a:schemeClr val="tx1"/>
                </a:solidFill>
              </a:rPr>
              <a:t>   char </a:t>
            </a:r>
            <a:r>
              <a:rPr lang="en-IN" sz="1400" kern="1200" dirty="0" err="1">
                <a:solidFill>
                  <a:schemeClr val="tx1"/>
                </a:solidFill>
              </a:rPr>
              <a:t>lcs</a:t>
            </a:r>
            <a:r>
              <a:rPr lang="en-IN" sz="1400" kern="1200" dirty="0">
                <a:solidFill>
                  <a:schemeClr val="tx1"/>
                </a:solidFill>
              </a:rPr>
              <a:t>[index+1]; </a:t>
            </a:r>
          </a:p>
          <a:p>
            <a:pPr marL="0" indent="0">
              <a:buNone/>
            </a:pPr>
            <a:r>
              <a:rPr lang="en-IN" sz="1400" kern="1200" dirty="0">
                <a:solidFill>
                  <a:schemeClr val="tx1"/>
                </a:solidFill>
              </a:rPr>
              <a:t>   </a:t>
            </a:r>
            <a:r>
              <a:rPr lang="en-IN" sz="1400" kern="1200" dirty="0" err="1">
                <a:solidFill>
                  <a:schemeClr val="tx1"/>
                </a:solidFill>
              </a:rPr>
              <a:t>lcs</a:t>
            </a:r>
            <a:r>
              <a:rPr lang="en-IN" sz="1400" kern="1200" dirty="0">
                <a:solidFill>
                  <a:schemeClr val="tx1"/>
                </a:solidFill>
              </a:rPr>
              <a:t>[index] = '\0'; // Set the terminating character </a:t>
            </a:r>
          </a:p>
          <a:p>
            <a:pPr marL="0" indent="0">
              <a:buNone/>
            </a:pPr>
            <a:r>
              <a:rPr lang="en-IN" sz="1400" kern="1200" dirty="0">
                <a:solidFill>
                  <a:schemeClr val="tx1"/>
                </a:solidFill>
              </a:rPr>
              <a:t>  </a:t>
            </a:r>
          </a:p>
          <a:p>
            <a:pPr marL="0" indent="0">
              <a:buNone/>
            </a:pPr>
            <a:r>
              <a:rPr lang="en-IN" sz="1200" kern="1200" dirty="0" smtClean="0">
                <a:solidFill>
                  <a:schemeClr val="bg1">
                    <a:lumMod val="50000"/>
                  </a:schemeClr>
                </a:solidFill>
              </a:rPr>
              <a:t>//Start </a:t>
            </a:r>
            <a:r>
              <a:rPr lang="en-IN" sz="1200" kern="1200" dirty="0">
                <a:solidFill>
                  <a:schemeClr val="bg1">
                    <a:lumMod val="50000"/>
                  </a:schemeClr>
                </a:solidFill>
              </a:rPr>
              <a:t>from the right-most-bottom-most corner and </a:t>
            </a:r>
            <a:r>
              <a:rPr lang="en-IN" sz="1200" kern="1200" dirty="0" smtClean="0">
                <a:solidFill>
                  <a:schemeClr val="bg1">
                    <a:lumMod val="50000"/>
                  </a:schemeClr>
                </a:solidFill>
              </a:rPr>
              <a:t>one </a:t>
            </a:r>
            <a:r>
              <a:rPr lang="en-IN" sz="1200" kern="1200" dirty="0">
                <a:solidFill>
                  <a:schemeClr val="bg1">
                    <a:lumMod val="50000"/>
                  </a:schemeClr>
                </a:solidFill>
              </a:rPr>
              <a:t>by one store characters in </a:t>
            </a:r>
            <a:r>
              <a:rPr lang="en-IN" sz="1200" kern="1200" dirty="0" err="1">
                <a:solidFill>
                  <a:schemeClr val="bg1">
                    <a:lumMod val="50000"/>
                  </a:schemeClr>
                </a:solidFill>
              </a:rPr>
              <a:t>lcs</a:t>
            </a:r>
            <a:r>
              <a:rPr lang="en-IN" sz="1200" kern="1200" dirty="0">
                <a:solidFill>
                  <a:schemeClr val="bg1">
                    <a:lumMod val="50000"/>
                  </a:schemeClr>
                </a:solidFill>
              </a:rPr>
              <a:t>[] </a:t>
            </a:r>
          </a:p>
          <a:p>
            <a:pPr marL="0" indent="0">
              <a:buNone/>
            </a:pPr>
            <a:r>
              <a:rPr lang="en-IN" sz="1400" kern="1200" dirty="0">
                <a:solidFill>
                  <a:schemeClr val="tx1"/>
                </a:solidFill>
              </a:rPr>
              <a:t>   </a:t>
            </a:r>
            <a:r>
              <a:rPr lang="en-IN" sz="1400" kern="1200" dirty="0" err="1">
                <a:solidFill>
                  <a:schemeClr val="tx1"/>
                </a:solidFill>
              </a:rPr>
              <a:t>int</a:t>
            </a:r>
            <a:r>
              <a:rPr lang="en-IN" sz="1400" kern="1200" dirty="0">
                <a:solidFill>
                  <a:schemeClr val="tx1"/>
                </a:solidFill>
              </a:rPr>
              <a:t> </a:t>
            </a:r>
            <a:r>
              <a:rPr lang="en-IN" sz="1400" kern="1200" dirty="0" err="1">
                <a:solidFill>
                  <a:schemeClr val="tx1"/>
                </a:solidFill>
              </a:rPr>
              <a:t>i</a:t>
            </a:r>
            <a:r>
              <a:rPr lang="en-IN" sz="1400" kern="1200" dirty="0">
                <a:solidFill>
                  <a:schemeClr val="tx1"/>
                </a:solidFill>
              </a:rPr>
              <a:t> = m, j = n; </a:t>
            </a:r>
          </a:p>
          <a:p>
            <a:pPr marL="0" indent="0">
              <a:buNone/>
            </a:pPr>
            <a:r>
              <a:rPr lang="en-IN" sz="1400" kern="1200" dirty="0">
                <a:solidFill>
                  <a:schemeClr val="tx1"/>
                </a:solidFill>
              </a:rPr>
              <a:t>   while (</a:t>
            </a:r>
            <a:r>
              <a:rPr lang="en-IN" sz="1400" kern="1200" dirty="0" err="1">
                <a:solidFill>
                  <a:schemeClr val="tx1"/>
                </a:solidFill>
              </a:rPr>
              <a:t>i</a:t>
            </a:r>
            <a:r>
              <a:rPr lang="en-IN" sz="1400" kern="1200" dirty="0">
                <a:solidFill>
                  <a:schemeClr val="tx1"/>
                </a:solidFill>
              </a:rPr>
              <a:t> &gt; 0 &amp;&amp; j &gt; 0) </a:t>
            </a:r>
          </a:p>
          <a:p>
            <a:pPr marL="0" indent="0">
              <a:buNone/>
            </a:pPr>
            <a:r>
              <a:rPr lang="en-IN" sz="1400" kern="1200" dirty="0">
                <a:solidFill>
                  <a:schemeClr val="tx1"/>
                </a:solidFill>
              </a:rPr>
              <a:t>   { </a:t>
            </a:r>
          </a:p>
          <a:p>
            <a:pPr marL="0" indent="0">
              <a:buNone/>
            </a:pPr>
            <a:r>
              <a:rPr lang="en-IN" sz="1400" kern="1200" dirty="0">
                <a:solidFill>
                  <a:schemeClr val="tx1"/>
                </a:solidFill>
              </a:rPr>
              <a:t>      if (X[i-1] == Y[j-1]) </a:t>
            </a:r>
          </a:p>
          <a:p>
            <a:pPr marL="0" indent="0">
              <a:buNone/>
            </a:pPr>
            <a:r>
              <a:rPr lang="en-IN" sz="1400" kern="1200" dirty="0">
                <a:solidFill>
                  <a:schemeClr val="tx1"/>
                </a:solidFill>
              </a:rPr>
              <a:t>      { </a:t>
            </a:r>
          </a:p>
          <a:p>
            <a:pPr marL="0" indent="0">
              <a:buNone/>
            </a:pPr>
            <a:r>
              <a:rPr lang="en-IN" sz="1400" kern="1200" dirty="0">
                <a:solidFill>
                  <a:schemeClr val="tx1"/>
                </a:solidFill>
              </a:rPr>
              <a:t>          </a:t>
            </a:r>
            <a:r>
              <a:rPr lang="en-IN" sz="1400" kern="1200" dirty="0" err="1">
                <a:solidFill>
                  <a:schemeClr val="tx1"/>
                </a:solidFill>
              </a:rPr>
              <a:t>lcs</a:t>
            </a:r>
            <a:r>
              <a:rPr lang="en-IN" sz="1400" kern="1200" dirty="0">
                <a:solidFill>
                  <a:schemeClr val="tx1"/>
                </a:solidFill>
              </a:rPr>
              <a:t>[index-1] = X[i-1</a:t>
            </a:r>
            <a:r>
              <a:rPr lang="en-IN" sz="1400" kern="1200">
                <a:solidFill>
                  <a:schemeClr val="tx1"/>
                </a:solidFill>
              </a:rPr>
              <a:t>]; </a:t>
            </a:r>
            <a:r>
              <a:rPr lang="en-IN" sz="1400" kern="1200" smtClean="0">
                <a:solidFill>
                  <a:schemeClr val="tx1"/>
                </a:solidFill>
              </a:rPr>
              <a:t>     </a:t>
            </a:r>
            <a:r>
              <a:rPr lang="en-IN" sz="1400" kern="1200" smtClean="0">
                <a:solidFill>
                  <a:schemeClr val="bg1">
                    <a:lumMod val="50000"/>
                  </a:schemeClr>
                </a:solidFill>
              </a:rPr>
              <a:t>// </a:t>
            </a:r>
            <a:r>
              <a:rPr lang="en-IN" sz="1400" kern="1200" dirty="0">
                <a:solidFill>
                  <a:schemeClr val="bg1">
                    <a:lumMod val="50000"/>
                  </a:schemeClr>
                </a:solidFill>
              </a:rPr>
              <a:t>Put current character in result </a:t>
            </a:r>
          </a:p>
          <a:p>
            <a:pPr marL="0" indent="0">
              <a:buNone/>
            </a:pPr>
            <a:r>
              <a:rPr lang="en-IN" sz="1400" kern="1200" dirty="0">
                <a:solidFill>
                  <a:schemeClr val="tx1"/>
                </a:solidFill>
              </a:rPr>
              <a:t>          </a:t>
            </a:r>
            <a:r>
              <a:rPr lang="en-IN" sz="1400" kern="1200" dirty="0" err="1">
                <a:solidFill>
                  <a:schemeClr val="tx1"/>
                </a:solidFill>
              </a:rPr>
              <a:t>i</a:t>
            </a:r>
            <a:r>
              <a:rPr lang="en-IN" sz="1400" kern="1200" dirty="0">
                <a:solidFill>
                  <a:schemeClr val="tx1"/>
                </a:solidFill>
              </a:rPr>
              <a:t>--; j--; index--;    </a:t>
            </a:r>
            <a:r>
              <a:rPr lang="en-IN" sz="1400" kern="1200" dirty="0">
                <a:solidFill>
                  <a:schemeClr val="bg1">
                    <a:lumMod val="50000"/>
                  </a:schemeClr>
                </a:solidFill>
              </a:rPr>
              <a:t> </a:t>
            </a:r>
            <a:endParaRPr lang="en-IN" sz="1400" kern="1200" dirty="0" smtClean="0">
              <a:solidFill>
                <a:schemeClr val="bg1">
                  <a:lumMod val="50000"/>
                </a:schemeClr>
              </a:solidFill>
            </a:endParaRPr>
          </a:p>
          <a:p>
            <a:pPr marL="0" indent="0">
              <a:buNone/>
            </a:pPr>
            <a:r>
              <a:rPr lang="en-IN" sz="1400" kern="1200" dirty="0">
                <a:solidFill>
                  <a:schemeClr val="tx1"/>
                </a:solidFill>
              </a:rPr>
              <a:t>      } </a:t>
            </a:r>
          </a:p>
          <a:p>
            <a:pPr marL="0" indent="0">
              <a:buNone/>
            </a:pPr>
            <a:r>
              <a:rPr lang="en-IN" sz="1400" kern="1200" dirty="0">
                <a:solidFill>
                  <a:schemeClr val="tx1"/>
                </a:solidFill>
              </a:rPr>
              <a:t>        else if (L[i-1][j] &gt; L[</a:t>
            </a:r>
            <a:r>
              <a:rPr lang="en-IN" sz="1400" kern="1200" dirty="0" err="1">
                <a:solidFill>
                  <a:schemeClr val="tx1"/>
                </a:solidFill>
              </a:rPr>
              <a:t>i</a:t>
            </a:r>
            <a:r>
              <a:rPr lang="en-IN" sz="1400" kern="1200" dirty="0">
                <a:solidFill>
                  <a:schemeClr val="tx1"/>
                </a:solidFill>
              </a:rPr>
              <a:t>][j-1]) </a:t>
            </a:r>
          </a:p>
          <a:p>
            <a:pPr marL="0" indent="0">
              <a:buNone/>
            </a:pPr>
            <a:r>
              <a:rPr lang="en-IN" sz="1400" kern="1200" dirty="0">
                <a:solidFill>
                  <a:schemeClr val="tx1"/>
                </a:solidFill>
              </a:rPr>
              <a:t>         </a:t>
            </a:r>
            <a:r>
              <a:rPr lang="en-IN" sz="1400" kern="1200" dirty="0" err="1">
                <a:solidFill>
                  <a:schemeClr val="tx1"/>
                </a:solidFill>
              </a:rPr>
              <a:t>i</a:t>
            </a:r>
            <a:r>
              <a:rPr lang="en-IN" sz="1400" kern="1200" dirty="0">
                <a:solidFill>
                  <a:schemeClr val="tx1"/>
                </a:solidFill>
              </a:rPr>
              <a:t>--; </a:t>
            </a:r>
          </a:p>
          <a:p>
            <a:pPr marL="0" indent="0">
              <a:buNone/>
            </a:pPr>
            <a:r>
              <a:rPr lang="en-IN" sz="1400" kern="1200" dirty="0">
                <a:solidFill>
                  <a:schemeClr val="tx1"/>
                </a:solidFill>
              </a:rPr>
              <a:t>      else</a:t>
            </a:r>
          </a:p>
          <a:p>
            <a:pPr marL="0" indent="0">
              <a:buNone/>
            </a:pPr>
            <a:r>
              <a:rPr lang="en-IN" sz="1400" kern="1200" dirty="0">
                <a:solidFill>
                  <a:schemeClr val="tx1"/>
                </a:solidFill>
              </a:rPr>
              <a:t>         j--; </a:t>
            </a:r>
          </a:p>
          <a:p>
            <a:pPr marL="0" indent="0">
              <a:buNone/>
            </a:pPr>
            <a:r>
              <a:rPr lang="en-IN" sz="1400" kern="1200" dirty="0">
                <a:solidFill>
                  <a:schemeClr val="tx1"/>
                </a:solidFill>
              </a:rPr>
              <a:t>   } </a:t>
            </a:r>
          </a:p>
          <a:p>
            <a:pPr marL="0" indent="0">
              <a:buNone/>
            </a:pPr>
            <a:r>
              <a:rPr lang="en-IN" sz="1400" kern="1200" dirty="0">
                <a:solidFill>
                  <a:schemeClr val="tx1"/>
                </a:solidFill>
              </a:rPr>
              <a:t>   </a:t>
            </a:r>
            <a:r>
              <a:rPr lang="en-IN" sz="1400" kern="1200" dirty="0" smtClean="0">
                <a:solidFill>
                  <a:schemeClr val="tx1"/>
                </a:solidFill>
              </a:rPr>
              <a:t>Print </a:t>
            </a:r>
            <a:r>
              <a:rPr lang="en-IN" sz="1400" kern="1200" dirty="0" err="1" smtClean="0">
                <a:solidFill>
                  <a:schemeClr val="tx1"/>
                </a:solidFill>
              </a:rPr>
              <a:t>lcs</a:t>
            </a:r>
            <a:r>
              <a:rPr lang="en-IN" sz="1400" kern="1200" dirty="0" smtClean="0">
                <a:solidFill>
                  <a:schemeClr val="tx1"/>
                </a:solidFill>
              </a:rPr>
              <a:t> </a:t>
            </a:r>
            <a:endParaRPr lang="en-IN" sz="1400" kern="1200" dirty="0">
              <a:solidFill>
                <a:schemeClr val="tx1"/>
              </a:solidFill>
            </a:endParaRPr>
          </a:p>
          <a:p>
            <a:pPr marL="0" indent="0">
              <a:buNone/>
            </a:pPr>
            <a:r>
              <a:rPr lang="en-IN" sz="1400" dirty="0" smtClean="0"/>
              <a:t>   </a:t>
            </a:r>
            <a:endParaRPr lang="en-IN" sz="1400" dirty="0"/>
          </a:p>
          <a:p>
            <a:pPr marL="0" indent="0">
              <a:buNone/>
            </a:pPr>
            <a:endParaRPr lang="en-IN" sz="1400" dirty="0"/>
          </a:p>
        </p:txBody>
      </p:sp>
      <p:sp>
        <p:nvSpPr>
          <p:cNvPr id="4" name="Date Placeholder 3"/>
          <p:cNvSpPr>
            <a:spLocks noGrp="1"/>
          </p:cNvSpPr>
          <p:nvPr>
            <p:ph type="dt" sz="half" idx="10"/>
          </p:nvPr>
        </p:nvSpPr>
        <p:spPr/>
        <p:txBody>
          <a:bodyPr/>
          <a:lstStyle/>
          <a:p>
            <a:fld id="{8ACB7CA4-03DF-4889-BB0A-19BB3E498728}" type="datetime3">
              <a:rPr lang="en-US" smtClean="0"/>
              <a:pPr/>
              <a:t>4 October 2019</a:t>
            </a:fld>
            <a:endParaRPr lang="en-US"/>
          </a:p>
        </p:txBody>
      </p:sp>
      <p:sp>
        <p:nvSpPr>
          <p:cNvPr id="5" name="Footer Placeholder 4"/>
          <p:cNvSpPr>
            <a:spLocks noGrp="1"/>
          </p:cNvSpPr>
          <p:nvPr>
            <p:ph type="ftr" sz="quarter" idx="11"/>
          </p:nvPr>
        </p:nvSpPr>
        <p:spPr/>
        <p:txBody>
          <a:bodyPr/>
          <a:lstStyle/>
          <a:p>
            <a:r>
              <a:rPr lang="en-US" smtClean="0">
                <a:solidFill>
                  <a:srgbClr val="000000"/>
                </a:solidFill>
              </a:rPr>
              <a:t>CSE, BMSCE</a:t>
            </a:r>
            <a:endParaRPr lang="en-US">
              <a:solidFill>
                <a:srgbClr val="000000"/>
              </a:solidFill>
            </a:endParaRPr>
          </a:p>
        </p:txBody>
      </p:sp>
      <p:sp>
        <p:nvSpPr>
          <p:cNvPr id="6" name="Slide Number Placeholder 5"/>
          <p:cNvSpPr>
            <a:spLocks noGrp="1"/>
          </p:cNvSpPr>
          <p:nvPr>
            <p:ph type="sldNum" sz="quarter" idx="12"/>
          </p:nvPr>
        </p:nvSpPr>
        <p:spPr/>
        <p:txBody>
          <a:bodyPr/>
          <a:lstStyle/>
          <a:p>
            <a:fld id="{BB2CE0DE-867F-455F-B20B-96D381B4AB71}" type="slidenum">
              <a:rPr lang="en-US" smtClean="0"/>
              <a:pPr/>
              <a:t>4</a:t>
            </a:fld>
            <a:endParaRPr lang="en-US"/>
          </a:p>
        </p:txBody>
      </p:sp>
    </p:spTree>
    <p:extLst>
      <p:ext uri="{BB962C8B-B14F-4D97-AF65-F5344CB8AC3E}">
        <p14:creationId xmlns:p14="http://schemas.microsoft.com/office/powerpoint/2010/main" val="406623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Week-7b: Internal Evaluation Question</a:t>
            </a:r>
            <a:endParaRPr lang="en-IN" dirty="0"/>
          </a:p>
        </p:txBody>
      </p:sp>
      <p:sp>
        <p:nvSpPr>
          <p:cNvPr id="3" name="Content Placeholder 2"/>
          <p:cNvSpPr>
            <a:spLocks noGrp="1"/>
          </p:cNvSpPr>
          <p:nvPr>
            <p:ph idx="1"/>
          </p:nvPr>
        </p:nvSpPr>
        <p:spPr/>
        <p:txBody>
          <a:bodyPr>
            <a:normAutofit/>
          </a:bodyPr>
          <a:lstStyle/>
          <a:p>
            <a:pPr marL="0" indent="0" algn="just">
              <a:buNone/>
            </a:pPr>
            <a:r>
              <a:rPr lang="en-IN" sz="1800" dirty="0"/>
              <a:t>0-1 Knapsack </a:t>
            </a:r>
            <a:r>
              <a:rPr lang="en-IN" sz="1800" dirty="0" smtClean="0"/>
              <a:t>Problem: </a:t>
            </a:r>
          </a:p>
          <a:p>
            <a:pPr marL="0" indent="0" algn="just">
              <a:buNone/>
            </a:pPr>
            <a:r>
              <a:rPr lang="en-IN" sz="1800" dirty="0"/>
              <a:t>Given weights and values of n items, put these items in a knapsack of capacity W to get the maximum total value in the knapsack. In other words, given two integer arrays </a:t>
            </a:r>
            <a:r>
              <a:rPr lang="en-IN" sz="1800" dirty="0" err="1"/>
              <a:t>val</a:t>
            </a:r>
            <a:r>
              <a:rPr lang="en-IN" sz="1800" dirty="0"/>
              <a:t>[0..n-1] and </a:t>
            </a:r>
            <a:r>
              <a:rPr lang="en-IN" sz="1800" dirty="0" err="1"/>
              <a:t>wt</a:t>
            </a:r>
            <a:r>
              <a:rPr lang="en-IN" sz="1800" dirty="0"/>
              <a:t>[0..n-1] which represent values and weights associated with n items respectively. Also given an integer W which represents knapsack capacity, find out the maximum value subset of </a:t>
            </a:r>
            <a:r>
              <a:rPr lang="en-IN" sz="1800" dirty="0" err="1"/>
              <a:t>val</a:t>
            </a:r>
            <a:r>
              <a:rPr lang="en-IN" sz="1800" dirty="0"/>
              <a:t>[] such that sum of the weights of this subset is smaller than or equal to W. You cannot break an item, either pick the complete item, or don’t pick it (0-1 property).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962400"/>
            <a:ext cx="6285714" cy="2714286"/>
          </a:xfrm>
          <a:prstGeom prst="rect">
            <a:avLst/>
          </a:prstGeom>
        </p:spPr>
      </p:pic>
    </p:spTree>
    <p:extLst>
      <p:ext uri="{BB962C8B-B14F-4D97-AF65-F5344CB8AC3E}">
        <p14:creationId xmlns:p14="http://schemas.microsoft.com/office/powerpoint/2010/main" val="266436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lstStyle/>
          <a:p>
            <a:endParaRPr lang="en-IN"/>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16" y="1600200"/>
            <a:ext cx="7971183" cy="4707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553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179</Words>
  <Application>Microsoft Office PowerPoint</Application>
  <PresentationFormat>On-screen Show (4:3)</PresentationFormat>
  <Paragraphs>42</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ADA Lab</vt:lpstr>
      <vt:lpstr>Week-7a: Internal Evaluation Question</vt:lpstr>
      <vt:lpstr>Finding length of LCS</vt:lpstr>
      <vt:lpstr>Printing LCS</vt:lpstr>
      <vt:lpstr>Week-7b: Internal Evaluation Question</vt:lpstr>
      <vt:lpstr>Algorithm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Lab</dc:title>
  <dc:creator>UMADEVI</dc:creator>
  <cp:lastModifiedBy>Administrator</cp:lastModifiedBy>
  <cp:revision>29</cp:revision>
  <dcterms:created xsi:type="dcterms:W3CDTF">2006-08-16T00:00:00Z</dcterms:created>
  <dcterms:modified xsi:type="dcterms:W3CDTF">2019-10-04T08:46:25Z</dcterms:modified>
</cp:coreProperties>
</file>