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Lst>
  <p:sldIdLst>
    <p:sldId id="256" r:id="rId4"/>
    <p:sldId id="257" r:id="rId5"/>
    <p:sldId id="258" r:id="rId6"/>
    <p:sldId id="259" r:id="rId7"/>
    <p:sldId id="264" r:id="rId8"/>
    <p:sldId id="266" r:id="rId9"/>
    <p:sldId id="265" r:id="rId10"/>
    <p:sldId id="261" r:id="rId11"/>
    <p:sldId id="262" r:id="rId12"/>
    <p:sldId id="263"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2228B2D-3A83-4AE7-9BD9-524C87941A4B}" type="datetimeFigureOut">
              <a:rPr lang="en-IN" smtClean="0"/>
              <a:t>22-12-2018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4B1639-7C4E-4F34-8FBF-30680293C9A2}" type="slidenum">
              <a:rPr lang="en-IN" smtClean="0"/>
              <a:t>‹#›</a:t>
            </a:fld>
            <a:endParaRPr lang="en-IN"/>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228B2D-3A83-4AE7-9BD9-524C87941A4B}" type="datetimeFigureOut">
              <a:rPr lang="en-IN" smtClean="0"/>
              <a:t>22-12-2018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4B1639-7C4E-4F34-8FBF-30680293C9A2}"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228B2D-3A83-4AE7-9BD9-524C87941A4B}" type="datetimeFigureOut">
              <a:rPr lang="en-IN" smtClean="0"/>
              <a:t>22-12-2018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4B1639-7C4E-4F34-8FBF-30680293C9A2}"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52228B2D-3A83-4AE7-9BD9-524C87941A4B}" type="datetimeFigureOut">
              <a:rPr lang="en-IN" smtClean="0"/>
              <a:t>22-12-2018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4B1639-7C4E-4F34-8FBF-30680293C9A2}" type="slidenum">
              <a:rPr lang="en-IN" smtClean="0"/>
              <a:t>‹#›</a:t>
            </a:fld>
            <a:endParaRPr lang="en-IN"/>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228B2D-3A83-4AE7-9BD9-524C87941A4B}" type="datetimeFigureOut">
              <a:rPr lang="en-IN" smtClean="0"/>
              <a:t>22-12-2018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4B1639-7C4E-4F34-8FBF-30680293C9A2}"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5" name="Title 94"/>
          <p:cNvSpPr>
            <a:spLocks noGrp="1"/>
          </p:cNvSpPr>
          <p:nvPr>
            <p:ph type="title"/>
          </p:nvPr>
        </p:nvSpPr>
        <p:spPr>
          <a:xfrm>
            <a:off x="457200" y="4463568"/>
            <a:ext cx="8305800" cy="1143000"/>
          </a:xfrm>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fld id="{52228B2D-3A83-4AE7-9BD9-524C87941A4B}" type="datetimeFigureOut">
              <a:rPr lang="en-IN" smtClean="0"/>
              <a:t>22-12-2018</a:t>
            </a:fld>
            <a:endParaRPr lang="en-IN"/>
          </a:p>
        </p:txBody>
      </p:sp>
      <p:sp>
        <p:nvSpPr>
          <p:cNvPr id="91" name="Footer Placeholder 90"/>
          <p:cNvSpPr>
            <a:spLocks noGrp="1"/>
          </p:cNvSpPr>
          <p:nvPr>
            <p:ph type="ftr" sz="quarter" idx="11"/>
          </p:nvPr>
        </p:nvSpPr>
        <p:spPr/>
        <p:txBody>
          <a:bodyPr/>
          <a:lstStyle/>
          <a:p>
            <a:endParaRPr lang="en-IN"/>
          </a:p>
        </p:txBody>
      </p:sp>
      <p:sp>
        <p:nvSpPr>
          <p:cNvPr id="92" name="Slide Number Placeholder 91"/>
          <p:cNvSpPr>
            <a:spLocks noGrp="1"/>
          </p:cNvSpPr>
          <p:nvPr>
            <p:ph type="sldNum" sz="quarter" idx="12"/>
          </p:nvPr>
        </p:nvSpPr>
        <p:spPr/>
        <p:txBody>
          <a:bodyPr/>
          <a:lstStyle/>
          <a:p>
            <a:fld id="{0B4B1639-7C4E-4F34-8FBF-30680293C9A2}"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2228B2D-3A83-4AE7-9BD9-524C87941A4B}" type="datetimeFigureOut">
              <a:rPr lang="en-IN" smtClean="0"/>
              <a:t>22-12-2018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4B1639-7C4E-4F34-8FBF-30680293C9A2}"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2228B2D-3A83-4AE7-9BD9-524C87941A4B}" type="datetimeFigureOut">
              <a:rPr lang="en-IN" smtClean="0"/>
              <a:t>22-12-2018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B4B1639-7C4E-4F34-8FBF-30680293C9A2}"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2228B2D-3A83-4AE7-9BD9-524C87941A4B}" type="datetimeFigureOut">
              <a:rPr lang="en-IN" smtClean="0"/>
              <a:t>22-12-2018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B4B1639-7C4E-4F34-8FBF-30680293C9A2}" type="slidenum">
              <a:rPr lang="en-IN" smtClean="0"/>
              <a:t>‹#›</a:t>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228B2D-3A83-4AE7-9BD9-524C87941A4B}" type="datetimeFigureOut">
              <a:rPr lang="en-IN" smtClean="0"/>
              <a:t>22-12-2018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B4B1639-7C4E-4F34-8FBF-30680293C9A2}" type="slidenum">
              <a:rPr lang="en-IN" smtClean="0"/>
              <a:t>‹#›</a:t>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2228B2D-3A83-4AE7-9BD9-524C87941A4B}" type="datetimeFigureOut">
              <a:rPr lang="en-IN" smtClean="0"/>
              <a:t>22-12-2018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4B1639-7C4E-4F34-8FBF-30680293C9A2}" type="slidenum">
              <a:rPr lang="en-IN" smtClean="0"/>
              <a:t>‹#›</a:t>
            </a:fld>
            <a:endParaRPr lang="en-IN"/>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228B2D-3A83-4AE7-9BD9-524C87941A4B}" type="datetimeFigureOut">
              <a:rPr lang="en-IN" smtClean="0"/>
              <a:t>22-12-2018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4B1639-7C4E-4F34-8FBF-30680293C9A2}" type="slidenum">
              <a:rPr lang="en-IN" smtClean="0"/>
              <a:t>‹#›</a:t>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52228B2D-3A83-4AE7-9BD9-524C87941A4B}" type="datetimeFigureOut">
              <a:rPr lang="en-IN" smtClean="0"/>
              <a:t>22-12-2018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4B1639-7C4E-4F34-8FBF-30680293C9A2}" type="slidenum">
              <a:rPr lang="en-IN" smtClean="0"/>
              <a:t>‹#›</a:t>
            </a:fld>
            <a:endParaRPr lang="en-IN"/>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228B2D-3A83-4AE7-9BD9-524C87941A4B}" type="datetimeFigureOut">
              <a:rPr lang="en-IN" smtClean="0"/>
              <a:t>22-12-2018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4B1639-7C4E-4F34-8FBF-30680293C9A2}" type="slidenum">
              <a:rPr lang="en-IN" smtClean="0"/>
              <a:t>‹#›</a:t>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228B2D-3A83-4AE7-9BD9-524C87941A4B}" type="datetimeFigureOut">
              <a:rPr lang="en-IN" smtClean="0"/>
              <a:t>22-12-2018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4B1639-7C4E-4F34-8FBF-30680293C9A2}" type="slidenum">
              <a:rPr lang="en-IN" smtClean="0"/>
              <a:t>‹#›</a:t>
            </a:fld>
            <a:endParaRPr lang="en-I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2228B2D-3A83-4AE7-9BD9-524C87941A4B}" type="datetimeFigureOut">
              <a:rPr lang="en-IN" smtClean="0"/>
              <a:t>22-12-2018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4B1639-7C4E-4F34-8FBF-30680293C9A2}" type="slidenum">
              <a:rPr lang="en-IN" smtClean="0"/>
              <a:t>‹#›</a:t>
            </a:fld>
            <a:endParaRPr lang="en-IN"/>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228B2D-3A83-4AE7-9BD9-524C87941A4B}" type="datetimeFigureOut">
              <a:rPr lang="en-IN" smtClean="0"/>
              <a:t>22-12-2018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4B1639-7C4E-4F34-8FBF-30680293C9A2}" type="slidenum">
              <a:rPr lang="en-IN" smtClean="0"/>
              <a:t>‹#›</a:t>
            </a:fld>
            <a:endParaRPr lang="en-I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228B2D-3A83-4AE7-9BD9-524C87941A4B}" type="datetimeFigureOut">
              <a:rPr lang="en-IN" smtClean="0"/>
              <a:t>22-12-2018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4B1639-7C4E-4F34-8FBF-30680293C9A2}" type="slidenum">
              <a:rPr lang="en-IN" smtClean="0"/>
              <a:t>‹#›</a:t>
            </a:fld>
            <a:endParaRPr lang="en-IN"/>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2228B2D-3A83-4AE7-9BD9-524C87941A4B}" type="datetimeFigureOut">
              <a:rPr lang="en-IN" smtClean="0"/>
              <a:t>22-12-2018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4B1639-7C4E-4F34-8FBF-30680293C9A2}" type="slidenum">
              <a:rPr lang="en-IN" smtClean="0"/>
              <a:t>‹#›</a:t>
            </a:fld>
            <a:endParaRPr lang="en-I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2228B2D-3A83-4AE7-9BD9-524C87941A4B}" type="datetimeFigureOut">
              <a:rPr lang="en-IN" smtClean="0"/>
              <a:t>22-12-2018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B4B1639-7C4E-4F34-8FBF-30680293C9A2}" type="slidenum">
              <a:rPr lang="en-IN" smtClean="0"/>
              <a:t>‹#›</a:t>
            </a:fld>
            <a:endParaRPr lang="en-IN"/>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2228B2D-3A83-4AE7-9BD9-524C87941A4B}" type="datetimeFigureOut">
              <a:rPr lang="en-IN" smtClean="0"/>
              <a:t>22-12-2018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B4B1639-7C4E-4F34-8FBF-30680293C9A2}" type="slidenum">
              <a:rPr lang="en-IN" smtClean="0"/>
              <a:t>‹#›</a:t>
            </a:fld>
            <a:endParaRPr lang="en-I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228B2D-3A83-4AE7-9BD9-524C87941A4B}" type="datetimeFigureOut">
              <a:rPr lang="en-IN" smtClean="0"/>
              <a:t>22-12-2018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B4B1639-7C4E-4F34-8FBF-30680293C9A2}"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228B2D-3A83-4AE7-9BD9-524C87941A4B}" type="datetimeFigureOut">
              <a:rPr lang="en-IN" smtClean="0"/>
              <a:t>22-12-2018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4B1639-7C4E-4F34-8FBF-30680293C9A2}" type="slidenum">
              <a:rPr lang="en-IN" smtClean="0"/>
              <a:t>‹#›</a:t>
            </a:fld>
            <a:endParaRPr lang="en-IN"/>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228B2D-3A83-4AE7-9BD9-524C87941A4B}" type="datetimeFigureOut">
              <a:rPr lang="en-IN" smtClean="0"/>
              <a:t>22-12-2018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4B1639-7C4E-4F34-8FBF-30680293C9A2}" type="slidenum">
              <a:rPr lang="en-IN" smtClean="0"/>
              <a:t>‹#›</a:t>
            </a:fld>
            <a:endParaRPr lang="en-IN"/>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228B2D-3A83-4AE7-9BD9-524C87941A4B}" type="datetimeFigureOut">
              <a:rPr lang="en-IN" smtClean="0"/>
              <a:t>22-12-2018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4B1639-7C4E-4F34-8FBF-30680293C9A2}" type="slidenum">
              <a:rPr lang="en-IN" smtClean="0"/>
              <a:t>‹#›</a:t>
            </a:fld>
            <a:endParaRPr lang="en-I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228B2D-3A83-4AE7-9BD9-524C87941A4B}" type="datetimeFigureOut">
              <a:rPr lang="en-IN" smtClean="0"/>
              <a:t>22-12-2018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4B1639-7C4E-4F34-8FBF-30680293C9A2}" type="slidenum">
              <a:rPr lang="en-IN" smtClean="0"/>
              <a:t>‹#›</a:t>
            </a:fld>
            <a:endParaRPr lang="en-I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228B2D-3A83-4AE7-9BD9-524C87941A4B}" type="datetimeFigureOut">
              <a:rPr lang="en-IN" smtClean="0"/>
              <a:t>22-12-2018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4B1639-7C4E-4F34-8FBF-30680293C9A2}"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2228B2D-3A83-4AE7-9BD9-524C87941A4B}" type="datetimeFigureOut">
              <a:rPr lang="en-IN" smtClean="0"/>
              <a:t>22-12-2018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4B1639-7C4E-4F34-8FBF-30680293C9A2}"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2228B2D-3A83-4AE7-9BD9-524C87941A4B}" type="datetimeFigureOut">
              <a:rPr lang="en-IN" smtClean="0"/>
              <a:t>22-12-2018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B4B1639-7C4E-4F34-8FBF-30680293C9A2}" type="slidenum">
              <a:rPr lang="en-IN" smtClean="0"/>
              <a:t>‹#›</a:t>
            </a:fld>
            <a:endParaRPr lang="en-IN"/>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2228B2D-3A83-4AE7-9BD9-524C87941A4B}" type="datetimeFigureOut">
              <a:rPr lang="en-IN" smtClean="0"/>
              <a:t>22-12-2018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B4B1639-7C4E-4F34-8FBF-30680293C9A2}"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228B2D-3A83-4AE7-9BD9-524C87941A4B}" type="datetimeFigureOut">
              <a:rPr lang="en-IN" smtClean="0"/>
              <a:t>22-12-2018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B4B1639-7C4E-4F34-8FBF-30680293C9A2}"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228B2D-3A83-4AE7-9BD9-524C87941A4B}" type="datetimeFigureOut">
              <a:rPr lang="en-IN" smtClean="0"/>
              <a:t>22-12-2018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4B1639-7C4E-4F34-8FBF-30680293C9A2}" type="slidenum">
              <a:rPr lang="en-IN" smtClean="0"/>
              <a:t>‹#›</a:t>
            </a:fld>
            <a:endParaRPr lang="en-IN"/>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228B2D-3A83-4AE7-9BD9-524C87941A4B}" type="datetimeFigureOut">
              <a:rPr lang="en-IN" smtClean="0"/>
              <a:t>22-12-2018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4B1639-7C4E-4F34-8FBF-30680293C9A2}"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52228B2D-3A83-4AE7-9BD9-524C87941A4B}" type="datetimeFigureOut">
              <a:rPr lang="en-IN" smtClean="0"/>
              <a:t>22-12-2018</a:t>
            </a:fld>
            <a:endParaRPr lang="en-IN"/>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IN"/>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0B4B1639-7C4E-4F34-8FBF-30680293C9A2}" type="slidenum">
              <a:rPr lang="en-IN" smtClean="0"/>
              <a:t>‹#›</a:t>
            </a:fld>
            <a:endParaRPr lang="en-IN"/>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52228B2D-3A83-4AE7-9BD9-524C87941A4B}" type="datetimeFigureOut">
              <a:rPr lang="en-IN" smtClean="0"/>
              <a:t>22-12-2018</a:t>
            </a:fld>
            <a:endParaRPr lang="en-IN"/>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n-IN"/>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0B4B1639-7C4E-4F34-8FBF-30680293C9A2}"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52228B2D-3A83-4AE7-9BD9-524C87941A4B}" type="datetimeFigureOut">
              <a:rPr lang="en-IN" smtClean="0"/>
              <a:t>22-12-2018</a:t>
            </a:fld>
            <a:endParaRPr lang="en-IN"/>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IN"/>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0B4B1639-7C4E-4F34-8FBF-30680293C9A2}" type="slidenum">
              <a:rPr lang="en-IN" smtClean="0"/>
              <a:t>‹#›</a:t>
            </a:fld>
            <a:endParaRPr lang="en-IN"/>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SDL PROJECT</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9599128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3648" y="548680"/>
            <a:ext cx="5976663" cy="5191472"/>
          </a:xfrm>
        </p:spPr>
      </p:pic>
      <p:sp>
        <p:nvSpPr>
          <p:cNvPr id="2" name="Rectangle 1"/>
          <p:cNvSpPr/>
          <p:nvPr/>
        </p:nvSpPr>
        <p:spPr>
          <a:xfrm>
            <a:off x="3419872" y="5740152"/>
            <a:ext cx="1787669" cy="369332"/>
          </a:xfrm>
          <a:prstGeom prst="rect">
            <a:avLst/>
          </a:prstGeom>
        </p:spPr>
        <p:txBody>
          <a:bodyPr wrap="none">
            <a:spAutoFit/>
          </a:bodyPr>
          <a:lstStyle/>
          <a:p>
            <a:r>
              <a:rPr lang="en-US" b="1" dirty="0"/>
              <a:t>Fig. Dendogram</a:t>
            </a:r>
            <a:endParaRPr lang="en-US" dirty="0"/>
          </a:p>
        </p:txBody>
      </p:sp>
    </p:spTree>
    <p:extLst>
      <p:ext uri="{BB962C8B-B14F-4D97-AF65-F5344CB8AC3E}">
        <p14:creationId xmlns:p14="http://schemas.microsoft.com/office/powerpoint/2010/main" val="34158281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512" y="764704"/>
            <a:ext cx="8784976" cy="821953"/>
          </a:xfrm>
        </p:spPr>
        <p:txBody>
          <a:bodyPr>
            <a:noAutofit/>
          </a:bodyPr>
          <a:lstStyle/>
          <a:p>
            <a:r>
              <a:rPr lang="en-IN" sz="5400" dirty="0" smtClean="0"/>
              <a:t>TOPIC: CLUSTER ANALYSIS</a:t>
            </a:r>
            <a:endParaRPr lang="en-IN" sz="5400" dirty="0"/>
          </a:p>
        </p:txBody>
      </p:sp>
      <p:sp>
        <p:nvSpPr>
          <p:cNvPr id="3" name="Subtitle 2"/>
          <p:cNvSpPr>
            <a:spLocks noGrp="1"/>
          </p:cNvSpPr>
          <p:nvPr>
            <p:ph type="subTitle" idx="1"/>
          </p:nvPr>
        </p:nvSpPr>
        <p:spPr>
          <a:xfrm>
            <a:off x="323528" y="2060848"/>
            <a:ext cx="6400800" cy="3024336"/>
          </a:xfrm>
        </p:spPr>
        <p:txBody>
          <a:bodyPr/>
          <a:lstStyle/>
          <a:p>
            <a:r>
              <a:rPr lang="en-IN" sz="3200" dirty="0" smtClean="0">
                <a:solidFill>
                  <a:schemeClr val="bg1"/>
                </a:solidFill>
              </a:rPr>
              <a:t>Group Members:</a:t>
            </a:r>
          </a:p>
          <a:p>
            <a:r>
              <a:rPr lang="en-IN" dirty="0" smtClean="0"/>
              <a:t>Niranjan Patil </a:t>
            </a:r>
          </a:p>
          <a:p>
            <a:r>
              <a:rPr lang="en-IN" dirty="0" smtClean="0"/>
              <a:t>Mehul Patil</a:t>
            </a:r>
          </a:p>
          <a:p>
            <a:r>
              <a:rPr lang="en-IN" dirty="0" smtClean="0"/>
              <a:t>Pranay Patil</a:t>
            </a:r>
          </a:p>
          <a:p>
            <a:r>
              <a:rPr lang="en-IN" dirty="0" smtClean="0"/>
              <a:t>Prajwal Warad</a:t>
            </a:r>
          </a:p>
          <a:p>
            <a:endParaRPr lang="en-IN" dirty="0"/>
          </a:p>
        </p:txBody>
      </p:sp>
    </p:spTree>
    <p:extLst>
      <p:ext uri="{BB962C8B-B14F-4D97-AF65-F5344CB8AC3E}">
        <p14:creationId xmlns:p14="http://schemas.microsoft.com/office/powerpoint/2010/main" val="11425353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1143000"/>
          </a:xfrm>
        </p:spPr>
        <p:txBody>
          <a:bodyPr/>
          <a:lstStyle/>
          <a:p>
            <a:r>
              <a:rPr lang="en-IN" dirty="0" smtClean="0"/>
              <a:t>Introduction</a:t>
            </a:r>
            <a:endParaRPr lang="en-IN" dirty="0"/>
          </a:p>
        </p:txBody>
      </p:sp>
      <p:sp>
        <p:nvSpPr>
          <p:cNvPr id="3" name="Content Placeholder 2"/>
          <p:cNvSpPr>
            <a:spLocks noGrp="1"/>
          </p:cNvSpPr>
          <p:nvPr>
            <p:ph idx="1"/>
          </p:nvPr>
        </p:nvSpPr>
        <p:spPr>
          <a:xfrm>
            <a:off x="467544" y="1268962"/>
            <a:ext cx="8229600" cy="4968552"/>
          </a:xfrm>
        </p:spPr>
        <p:txBody>
          <a:bodyPr>
            <a:normAutofit/>
          </a:bodyPr>
          <a:lstStyle/>
          <a:p>
            <a:pPr algn="just"/>
            <a:r>
              <a:rPr lang="en-US" dirty="0"/>
              <a:t>Cluster analysis </a:t>
            </a:r>
            <a:r>
              <a:rPr lang="en-US" dirty="0" smtClean="0"/>
              <a:t>is </a:t>
            </a:r>
            <a:r>
              <a:rPr lang="en-US" dirty="0"/>
              <a:t>the task of grouping a set </a:t>
            </a:r>
            <a:r>
              <a:rPr lang="en-US" dirty="0" smtClean="0"/>
              <a:t>of objects </a:t>
            </a:r>
            <a:r>
              <a:rPr lang="en-US" dirty="0"/>
              <a:t>in such a way that objects in the same group are more similar to each other than to those in other </a:t>
            </a:r>
            <a:r>
              <a:rPr lang="en-US" dirty="0" smtClean="0"/>
              <a:t>groups</a:t>
            </a:r>
            <a:r>
              <a:rPr lang="en-US" dirty="0"/>
              <a:t>.</a:t>
            </a:r>
          </a:p>
          <a:p>
            <a:pPr algn="just"/>
            <a:r>
              <a:rPr lang="en-US" dirty="0" smtClean="0"/>
              <a:t>Cluster analysis is a powerful toolkit in the data science workbench.</a:t>
            </a:r>
          </a:p>
          <a:p>
            <a:pPr algn="just"/>
            <a:r>
              <a:rPr lang="en-US" dirty="0" smtClean="0"/>
              <a:t>Cluster analysis seeks to find groups of observations that are similar to one another, but the identified groups are different from each other. </a:t>
            </a:r>
            <a:endParaRPr lang="en-IN" dirty="0"/>
          </a:p>
        </p:txBody>
      </p:sp>
    </p:spTree>
    <p:extLst>
      <p:ext uri="{BB962C8B-B14F-4D97-AF65-F5344CB8AC3E}">
        <p14:creationId xmlns:p14="http://schemas.microsoft.com/office/powerpoint/2010/main" val="15619257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476672"/>
            <a:ext cx="6781800" cy="952128"/>
          </a:xfrm>
        </p:spPr>
        <p:txBody>
          <a:bodyPr/>
          <a:lstStyle/>
          <a:p>
            <a:r>
              <a:rPr lang="en-IN" dirty="0" smtClean="0"/>
              <a:t>Literature Survey</a:t>
            </a:r>
            <a:endParaRPr lang="en-IN" dirty="0"/>
          </a:p>
        </p:txBody>
      </p:sp>
      <p:sp>
        <p:nvSpPr>
          <p:cNvPr id="4" name="TextBox 3"/>
          <p:cNvSpPr txBox="1"/>
          <p:nvPr/>
        </p:nvSpPr>
        <p:spPr>
          <a:xfrm>
            <a:off x="768624" y="1459080"/>
            <a:ext cx="6696744" cy="6370975"/>
          </a:xfrm>
          <a:prstGeom prst="rect">
            <a:avLst/>
          </a:prstGeom>
          <a:noFill/>
        </p:spPr>
        <p:txBody>
          <a:bodyPr wrap="square" rtlCol="0">
            <a:spAutoFit/>
          </a:bodyPr>
          <a:lstStyle/>
          <a:p>
            <a:pPr marL="285750" indent="-285750" algn="just">
              <a:buFont typeface="Wingdings" panose="05000000000000000000" pitchFamily="2" charset="2"/>
              <a:buChar char="§"/>
            </a:pPr>
            <a:r>
              <a:rPr lang="en-US" sz="2400" dirty="0" smtClean="0"/>
              <a:t>US statistician Bernie Harris’s contribution to cluster analysis in the field of risk analysis section has benefits that are mainly meant for national security.</a:t>
            </a:r>
          </a:p>
          <a:p>
            <a:pPr algn="just"/>
            <a:endParaRPr lang="en-US" sz="2400" dirty="0" smtClean="0"/>
          </a:p>
          <a:p>
            <a:pPr marL="285750" indent="-285750" algn="just">
              <a:buFont typeface="Wingdings" panose="05000000000000000000" pitchFamily="2" charset="2"/>
              <a:buChar char="§"/>
            </a:pPr>
            <a:r>
              <a:rPr lang="en-US" sz="2400" dirty="0" smtClean="0"/>
              <a:t>Dr. Bender in the year 2005 applied cluster analysis on patients. The tools he used to cluster are profile of mood states, menopausal quality of life scale, functional assessment of cancer therapy.</a:t>
            </a:r>
          </a:p>
          <a:p>
            <a:pPr algn="just"/>
            <a:endParaRPr lang="en-US" sz="2400" dirty="0" smtClean="0"/>
          </a:p>
          <a:p>
            <a:pPr marL="285750" indent="-285750" algn="just">
              <a:buFont typeface="Wingdings" panose="05000000000000000000" pitchFamily="2" charset="2"/>
              <a:buChar char="§"/>
            </a:pPr>
            <a:r>
              <a:rPr lang="en-US" sz="2400" dirty="0" smtClean="0"/>
              <a:t>Again in the year 2005 Redner used cluster analysis on analysis of covariance. </a:t>
            </a:r>
          </a:p>
          <a:p>
            <a:pPr marL="285750" indent="-285750" algn="just">
              <a:buFont typeface="Wingdings" panose="05000000000000000000" pitchFamily="2" charset="2"/>
              <a:buChar char="§"/>
            </a:pPr>
            <a:endParaRPr lang="en-US" sz="2400" dirty="0"/>
          </a:p>
          <a:p>
            <a:pPr marL="285750" indent="-285750" algn="just">
              <a:buFont typeface="Wingdings" panose="05000000000000000000" pitchFamily="2" charset="2"/>
              <a:buChar char="§"/>
            </a:pPr>
            <a:endParaRPr lang="en-US" sz="2400" dirty="0" smtClean="0"/>
          </a:p>
          <a:p>
            <a:pPr marL="285750" indent="-285750" algn="just">
              <a:buFont typeface="Wingdings" panose="05000000000000000000" pitchFamily="2" charset="2"/>
              <a:buChar char="§"/>
            </a:pPr>
            <a:endParaRPr lang="en-US" sz="2400" dirty="0"/>
          </a:p>
          <a:p>
            <a:pPr algn="just"/>
            <a:endParaRPr lang="en-US" sz="2400" dirty="0" smtClean="0"/>
          </a:p>
          <a:p>
            <a:pPr marL="285750" indent="-285750" algn="just">
              <a:buFont typeface="Wingdings" panose="05000000000000000000" pitchFamily="2" charset="2"/>
              <a:buChar char="§"/>
            </a:pPr>
            <a:endParaRPr lang="en-US" sz="2400" dirty="0"/>
          </a:p>
        </p:txBody>
      </p:sp>
    </p:spTree>
    <p:extLst>
      <p:ext uri="{BB962C8B-B14F-4D97-AF65-F5344CB8AC3E}">
        <p14:creationId xmlns:p14="http://schemas.microsoft.com/office/powerpoint/2010/main" val="17165019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650" y="404664"/>
            <a:ext cx="6781800" cy="1024136"/>
          </a:xfrm>
        </p:spPr>
        <p:txBody>
          <a:bodyPr/>
          <a:lstStyle/>
          <a:p>
            <a:r>
              <a:rPr lang="en-IN" dirty="0" smtClean="0"/>
              <a:t>Data Set</a:t>
            </a:r>
            <a:endParaRPr lang="en-IN" dirty="0"/>
          </a:p>
        </p:txBody>
      </p:sp>
      <p:sp>
        <p:nvSpPr>
          <p:cNvPr id="5" name="Content Placeholder 4"/>
          <p:cNvSpPr>
            <a:spLocks noGrp="1"/>
          </p:cNvSpPr>
          <p:nvPr>
            <p:ph idx="1"/>
          </p:nvPr>
        </p:nvSpPr>
        <p:spPr>
          <a:xfrm>
            <a:off x="762000" y="1988840"/>
            <a:ext cx="7543800" cy="2583160"/>
          </a:xfrm>
        </p:spPr>
        <p:txBody>
          <a:bodyPr>
            <a:noAutofit/>
          </a:bodyPr>
          <a:lstStyle/>
          <a:p>
            <a:pPr marL="0" indent="0">
              <a:buNone/>
            </a:pPr>
            <a:r>
              <a:rPr lang="en-US" dirty="0"/>
              <a:t>1. Employee Payroll:</a:t>
            </a:r>
          </a:p>
          <a:p>
            <a:pPr marL="0" indent="0">
              <a:buNone/>
            </a:pPr>
            <a:r>
              <a:rPr lang="en-US" dirty="0"/>
              <a:t> We have the list of names of employees, their occupation and their salary. So we have applied hierarchical clustering to create clusters based on similar occupation and similar payroll.  We have used four attributes here.</a:t>
            </a:r>
          </a:p>
          <a:p>
            <a:pPr marL="0" indent="0">
              <a:buNone/>
            </a:pPr>
            <a:r>
              <a:rPr lang="en-US" dirty="0"/>
              <a:t>No: of attribute used – 3,</a:t>
            </a:r>
          </a:p>
          <a:p>
            <a:pPr marL="0" indent="0">
              <a:buNone/>
            </a:pPr>
            <a:r>
              <a:rPr lang="en-US" dirty="0"/>
              <a:t>Attributes: Field, year and salary </a:t>
            </a:r>
          </a:p>
          <a:p>
            <a:endParaRPr lang="en-US" dirty="0"/>
          </a:p>
        </p:txBody>
      </p:sp>
    </p:spTree>
    <p:extLst>
      <p:ext uri="{BB962C8B-B14F-4D97-AF65-F5344CB8AC3E}">
        <p14:creationId xmlns:p14="http://schemas.microsoft.com/office/powerpoint/2010/main" val="14225325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650" y="404664"/>
            <a:ext cx="6781800" cy="1024136"/>
          </a:xfrm>
        </p:spPr>
        <p:txBody>
          <a:bodyPr/>
          <a:lstStyle/>
          <a:p>
            <a:r>
              <a:rPr lang="en-IN" dirty="0" smtClean="0"/>
              <a:t>Data Set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957" y="2348880"/>
            <a:ext cx="8403491" cy="4446440"/>
          </a:xfrm>
        </p:spPr>
      </p:pic>
      <p:sp>
        <p:nvSpPr>
          <p:cNvPr id="3" name="TextBox 2"/>
          <p:cNvSpPr txBox="1"/>
          <p:nvPr/>
        </p:nvSpPr>
        <p:spPr>
          <a:xfrm>
            <a:off x="323528" y="1427175"/>
            <a:ext cx="8308749" cy="923330"/>
          </a:xfrm>
          <a:prstGeom prst="rect">
            <a:avLst/>
          </a:prstGeom>
          <a:noFill/>
        </p:spPr>
        <p:txBody>
          <a:bodyPr wrap="none" rtlCol="0">
            <a:spAutoFit/>
          </a:bodyPr>
          <a:lstStyle/>
          <a:p>
            <a:r>
              <a:rPr lang="en-US" dirty="0"/>
              <a:t>D</a:t>
            </a:r>
            <a:r>
              <a:rPr lang="en-US" dirty="0" smtClean="0"/>
              <a:t>ata </a:t>
            </a:r>
            <a:r>
              <a:rPr lang="en-US" dirty="0"/>
              <a:t>from the Occupational Employment Statistics (OES) </a:t>
            </a:r>
            <a:r>
              <a:rPr lang="en-US" dirty="0" smtClean="0"/>
              <a:t>program </a:t>
            </a:r>
            <a:r>
              <a:rPr lang="en-US" dirty="0"/>
              <a:t>which produces </a:t>
            </a:r>
            <a:endParaRPr lang="en-US" dirty="0" smtClean="0"/>
          </a:p>
          <a:p>
            <a:r>
              <a:rPr lang="en-US" dirty="0" smtClean="0"/>
              <a:t>employment </a:t>
            </a:r>
            <a:r>
              <a:rPr lang="en-US" dirty="0"/>
              <a:t>and wage estimates annually. </a:t>
            </a:r>
            <a:r>
              <a:rPr lang="en-US" dirty="0" smtClean="0"/>
              <a:t>This </a:t>
            </a:r>
            <a:r>
              <a:rPr lang="en-US" dirty="0"/>
              <a:t>data contains the yearly average </a:t>
            </a:r>
            <a:r>
              <a:rPr lang="en-US" dirty="0" smtClean="0"/>
              <a:t>income</a:t>
            </a:r>
          </a:p>
          <a:p>
            <a:r>
              <a:rPr lang="en-US" dirty="0" smtClean="0"/>
              <a:t> </a:t>
            </a:r>
            <a:r>
              <a:rPr lang="en-US" dirty="0"/>
              <a:t>from 2001 to 2016 for 22 occupation groups. </a:t>
            </a:r>
          </a:p>
        </p:txBody>
      </p:sp>
    </p:spTree>
    <p:extLst>
      <p:ext uri="{BB962C8B-B14F-4D97-AF65-F5344CB8AC3E}">
        <p14:creationId xmlns:p14="http://schemas.microsoft.com/office/powerpoint/2010/main" val="38322661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650" y="404664"/>
            <a:ext cx="6781800" cy="1024136"/>
          </a:xfrm>
        </p:spPr>
        <p:txBody>
          <a:bodyPr/>
          <a:lstStyle/>
          <a:p>
            <a:r>
              <a:rPr lang="en-IN" dirty="0" smtClean="0"/>
              <a:t>Data Set</a:t>
            </a:r>
            <a:endParaRPr lang="en-IN" dirty="0"/>
          </a:p>
        </p:txBody>
      </p:sp>
      <p:sp>
        <p:nvSpPr>
          <p:cNvPr id="5" name="Content Placeholder 4"/>
          <p:cNvSpPr>
            <a:spLocks noGrp="1"/>
          </p:cNvSpPr>
          <p:nvPr>
            <p:ph idx="1"/>
          </p:nvPr>
        </p:nvSpPr>
        <p:spPr>
          <a:xfrm>
            <a:off x="755650" y="1556792"/>
            <a:ext cx="7543800" cy="3886200"/>
          </a:xfrm>
        </p:spPr>
        <p:txBody>
          <a:bodyPr>
            <a:noAutofit/>
          </a:bodyPr>
          <a:lstStyle/>
          <a:p>
            <a:pPr marL="0" indent="0">
              <a:buNone/>
            </a:pPr>
            <a:r>
              <a:rPr lang="en-US" dirty="0"/>
              <a:t>2. Iris flower dataset:</a:t>
            </a:r>
          </a:p>
          <a:p>
            <a:pPr marL="0" indent="0">
              <a:buNone/>
            </a:pPr>
            <a:r>
              <a:rPr lang="en-US" dirty="0"/>
              <a:t>Here we have list of flower species and their characteristics like petal length, sepal length and width etc. So using hierarchical clustering we have clustered them to clusters based on which specie they belong to. We have used four attributes here as well.</a:t>
            </a:r>
          </a:p>
          <a:p>
            <a:pPr marL="0" indent="0">
              <a:buNone/>
            </a:pPr>
            <a:r>
              <a:rPr lang="en-US" dirty="0"/>
              <a:t>No: of attribute used – 5,</a:t>
            </a:r>
          </a:p>
          <a:p>
            <a:pPr marL="0" indent="0">
              <a:buNone/>
            </a:pPr>
            <a:r>
              <a:rPr lang="en-US" dirty="0"/>
              <a:t>Attributes: Sepal length, Sepal width, Petal length, Petal Width and species</a:t>
            </a:r>
          </a:p>
          <a:p>
            <a:pPr marL="0" indent="0" algn="just">
              <a:lnSpc>
                <a:spcPct val="150000"/>
              </a:lnSpc>
              <a:buNone/>
            </a:pPr>
            <a:endParaRPr lang="en-US" dirty="0"/>
          </a:p>
        </p:txBody>
      </p:sp>
    </p:spTree>
    <p:extLst>
      <p:ext uri="{BB962C8B-B14F-4D97-AF65-F5344CB8AC3E}">
        <p14:creationId xmlns:p14="http://schemas.microsoft.com/office/powerpoint/2010/main" val="42112211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548680"/>
            <a:ext cx="6781800" cy="1600200"/>
          </a:xfrm>
        </p:spPr>
        <p:txBody>
          <a:bodyPr>
            <a:normAutofit fontScale="90000"/>
          </a:bodyPr>
          <a:lstStyle/>
          <a:p>
            <a:r>
              <a:rPr lang="en-IN" dirty="0" smtClean="0"/>
              <a:t>Functionality of the project</a:t>
            </a:r>
            <a:endParaRPr lang="en-IN" dirty="0"/>
          </a:p>
        </p:txBody>
      </p:sp>
      <p:sp>
        <p:nvSpPr>
          <p:cNvPr id="3" name="Content Placeholder 2"/>
          <p:cNvSpPr>
            <a:spLocks noGrp="1"/>
          </p:cNvSpPr>
          <p:nvPr>
            <p:ph idx="1"/>
          </p:nvPr>
        </p:nvSpPr>
        <p:spPr>
          <a:xfrm>
            <a:off x="539552" y="2276872"/>
            <a:ext cx="8229600" cy="3384377"/>
          </a:xfrm>
        </p:spPr>
        <p:txBody>
          <a:bodyPr>
            <a:normAutofit/>
          </a:bodyPr>
          <a:lstStyle/>
          <a:p>
            <a:pPr>
              <a:lnSpc>
                <a:spcPct val="150000"/>
              </a:lnSpc>
            </a:pPr>
            <a:r>
              <a:rPr lang="en-IN" dirty="0"/>
              <a:t>Scaling of two observation</a:t>
            </a:r>
            <a:r>
              <a:rPr lang="en-IN" dirty="0" smtClean="0"/>
              <a:t>.</a:t>
            </a:r>
          </a:p>
          <a:p>
            <a:pPr>
              <a:lnSpc>
                <a:spcPct val="150000"/>
              </a:lnSpc>
            </a:pPr>
            <a:r>
              <a:rPr lang="en-IN" dirty="0" smtClean="0"/>
              <a:t>Calculating distance between observations.</a:t>
            </a:r>
          </a:p>
          <a:p>
            <a:pPr>
              <a:lnSpc>
                <a:spcPct val="150000"/>
              </a:lnSpc>
            </a:pPr>
            <a:r>
              <a:rPr lang="en-IN" dirty="0" smtClean="0"/>
              <a:t>Finding the closest observation to the pair.</a:t>
            </a:r>
          </a:p>
          <a:p>
            <a:pPr>
              <a:lnSpc>
                <a:spcPct val="150000"/>
              </a:lnSpc>
            </a:pPr>
            <a:r>
              <a:rPr lang="en-IN" dirty="0" smtClean="0"/>
              <a:t>Comparing two or more observations.</a:t>
            </a:r>
          </a:p>
          <a:p>
            <a:pPr marL="0" indent="0">
              <a:lnSpc>
                <a:spcPct val="150000"/>
              </a:lnSpc>
              <a:buNone/>
            </a:pPr>
            <a:endParaRPr lang="en-IN" dirty="0"/>
          </a:p>
        </p:txBody>
      </p:sp>
    </p:spTree>
    <p:extLst>
      <p:ext uri="{BB962C8B-B14F-4D97-AF65-F5344CB8AC3E}">
        <p14:creationId xmlns:p14="http://schemas.microsoft.com/office/powerpoint/2010/main" val="11239407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16632"/>
            <a:ext cx="6781800" cy="1080120"/>
          </a:xfrm>
        </p:spPr>
        <p:txBody>
          <a:bodyPr/>
          <a:lstStyle/>
          <a:p>
            <a:r>
              <a:rPr lang="en-IN" dirty="0" smtClean="0"/>
              <a:t>Expected Analysis</a:t>
            </a:r>
            <a:endParaRPr lang="en-IN" dirty="0"/>
          </a:p>
        </p:txBody>
      </p:sp>
      <p:sp>
        <p:nvSpPr>
          <p:cNvPr id="6" name="Content Placeholder 5"/>
          <p:cNvSpPr>
            <a:spLocks noGrp="1"/>
          </p:cNvSpPr>
          <p:nvPr>
            <p:ph idx="1"/>
          </p:nvPr>
        </p:nvSpPr>
        <p:spPr>
          <a:xfrm>
            <a:off x="541806" y="1916832"/>
            <a:ext cx="7543800" cy="3382144"/>
          </a:xfrm>
        </p:spPr>
        <p:txBody>
          <a:bodyPr>
            <a:normAutofit fontScale="92500"/>
          </a:bodyPr>
          <a:lstStyle/>
          <a:p>
            <a:pPr marL="0" indent="0" algn="just">
              <a:lnSpc>
                <a:spcPct val="150000"/>
              </a:lnSpc>
              <a:buNone/>
            </a:pPr>
            <a:r>
              <a:rPr lang="en-US" dirty="0" smtClean="0"/>
              <a:t>Dataset 1-</a:t>
            </a:r>
          </a:p>
          <a:p>
            <a:pPr marL="0" indent="0" algn="just">
              <a:lnSpc>
                <a:spcPct val="150000"/>
              </a:lnSpc>
              <a:buNone/>
            </a:pPr>
            <a:r>
              <a:rPr lang="en-US" dirty="0" smtClean="0"/>
              <a:t>We </a:t>
            </a:r>
            <a:r>
              <a:rPr lang="en-US" dirty="0" smtClean="0"/>
              <a:t>use hierarchical clustering method to analyze the data and cluster the occupations </a:t>
            </a:r>
            <a:r>
              <a:rPr lang="en-US" dirty="0"/>
              <a:t>that maintained similar income trends</a:t>
            </a:r>
            <a:r>
              <a:rPr lang="en-US" dirty="0" smtClean="0"/>
              <a:t>.</a:t>
            </a:r>
          </a:p>
          <a:p>
            <a:pPr marL="0" indent="0" algn="just">
              <a:lnSpc>
                <a:spcPct val="150000"/>
              </a:lnSpc>
              <a:buNone/>
            </a:pPr>
            <a:r>
              <a:rPr lang="en-US" dirty="0" smtClean="0"/>
              <a:t>Dataset 2- </a:t>
            </a:r>
          </a:p>
          <a:p>
            <a:pPr marL="0" indent="0" algn="just">
              <a:lnSpc>
                <a:spcPct val="150000"/>
              </a:lnSpc>
              <a:buNone/>
            </a:pPr>
            <a:r>
              <a:rPr lang="en-US" dirty="0"/>
              <a:t>We use hierarchical clustering method to analyze the data </a:t>
            </a:r>
            <a:r>
              <a:rPr lang="en-US" smtClean="0"/>
              <a:t>and identified cluster </a:t>
            </a:r>
            <a:r>
              <a:rPr lang="en-US" dirty="0" smtClean="0"/>
              <a:t>of species </a:t>
            </a:r>
            <a:endParaRPr lang="en-US" dirty="0" smtClean="0"/>
          </a:p>
          <a:p>
            <a:pPr algn="just">
              <a:lnSpc>
                <a:spcPct val="150000"/>
              </a:lnSpc>
            </a:pPr>
            <a:endParaRPr lang="en-US" sz="1800" dirty="0"/>
          </a:p>
        </p:txBody>
      </p:sp>
    </p:spTree>
    <p:extLst>
      <p:ext uri="{BB962C8B-B14F-4D97-AF65-F5344CB8AC3E}">
        <p14:creationId xmlns:p14="http://schemas.microsoft.com/office/powerpoint/2010/main" val="15531549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ppt/theme/theme3.xml><?xml version="1.0" encoding="utf-8"?>
<a:theme xmlns:a="http://schemas.openxmlformats.org/drawingml/2006/main" name="1_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996</TotalTime>
  <Words>414</Words>
  <Application>Microsoft Office PowerPoint</Application>
  <PresentationFormat>On-screen Show (4:3)</PresentationFormat>
  <Paragraphs>45</Paragraphs>
  <Slides>10</Slides>
  <Notes>0</Notes>
  <HiddenSlides>0</HiddenSlides>
  <MMClips>0</MMClips>
  <ScaleCrop>false</ScaleCrop>
  <HeadingPairs>
    <vt:vector size="4" baseType="variant">
      <vt:variant>
        <vt:lpstr>Theme</vt:lpstr>
      </vt:variant>
      <vt:variant>
        <vt:i4>3</vt:i4>
      </vt:variant>
      <vt:variant>
        <vt:lpstr>Slide Titles</vt:lpstr>
      </vt:variant>
      <vt:variant>
        <vt:i4>10</vt:i4>
      </vt:variant>
    </vt:vector>
  </HeadingPairs>
  <TitlesOfParts>
    <vt:vector size="13" baseType="lpstr">
      <vt:lpstr>NewsPrint</vt:lpstr>
      <vt:lpstr>Thatch</vt:lpstr>
      <vt:lpstr>1_NewsPrint</vt:lpstr>
      <vt:lpstr>SDL PROJECT</vt:lpstr>
      <vt:lpstr>TOPIC: CLUSTER ANALYSIS</vt:lpstr>
      <vt:lpstr>Introduction</vt:lpstr>
      <vt:lpstr>Literature Survey</vt:lpstr>
      <vt:lpstr>Data Set</vt:lpstr>
      <vt:lpstr>Data Set</vt:lpstr>
      <vt:lpstr>Data Set</vt:lpstr>
      <vt:lpstr>Functionality of the project</vt:lpstr>
      <vt:lpstr>Expected Analysis</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SDL PROJECT</dc:title>
  <dc:creator>Mercenary Genesis</dc:creator>
  <cp:lastModifiedBy>Admin</cp:lastModifiedBy>
  <cp:revision>21</cp:revision>
  <dcterms:created xsi:type="dcterms:W3CDTF">2018-12-07T18:09:51Z</dcterms:created>
  <dcterms:modified xsi:type="dcterms:W3CDTF">2018-12-22T10:42:32Z</dcterms:modified>
</cp:coreProperties>
</file>