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73" r:id="rId15"/>
    <p:sldId id="265" r:id="rId16"/>
    <p:sldId id="274" r:id="rId17"/>
    <p:sldId id="268" r:id="rId18"/>
    <p:sldId id="275" r:id="rId19"/>
    <p:sldId id="276"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ANJANA%20MURALI\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RANJANA%20MURALI\Downloads\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RANJANA%20MURALI\Downloads\employee_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[employee_data.csv]Overall Emp Perf. Analysis!PivotTable1</c:name>
    <c:fmtId val="58"/>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latin typeface="Times New Roman" panose="02020603050405020304" pitchFamily="18" charset="0"/>
                <a:cs typeface="Times New Roman" panose="02020603050405020304" pitchFamily="18" charset="0"/>
              </a:rPr>
              <a:t>OVERALL EMPLOYEE PERFORMANCE DETAILS</a:t>
            </a:r>
          </a:p>
        </c:rich>
      </c:tx>
      <c:layout>
        <c:manualLayout>
          <c:xMode val="edge"/>
          <c:yMode val="edge"/>
          <c:x val="0.21545543307086615"/>
          <c:y val="3.34252926995928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solidFill>
            <a:srgbClr val="48F30B"/>
          </a:soli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ED2B4B"/>
          </a:soli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48F30B"/>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ED2B4B"/>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48F30B"/>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ED2B4B"/>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'Overall Emp Perf. Analysis'!$B$3:$B$4</c:f>
              <c:strCache>
                <c:ptCount val="1"/>
                <c:pt idx="0">
                  <c:v>HIGH</c:v>
                </c:pt>
              </c:strCache>
            </c:strRef>
          </c:tx>
          <c:spPr>
            <a:solidFill>
              <a:srgbClr val="48F30B"/>
            </a:solidFill>
            <a:ln>
              <a:noFill/>
            </a:ln>
            <a:effectLst/>
          </c:spPr>
          <c:invertIfNegative val="0"/>
          <c:cat>
            <c:strRef>
              <c:f>'Overall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'Overall Emp Perf.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3D9-402A-8D4A-424C0D7E997A}"/>
            </c:ext>
          </c:extLst>
        </c:ser>
        <c:ser>
          <c:idx val="1"/>
          <c:order val="1"/>
          <c:tx>
            <c:strRef>
              <c:f>'Overall Emp Perf. Analysis'!$C$3:$C$4</c:f>
              <c:strCache>
                <c:ptCount val="1"/>
                <c:pt idx="0">
                  <c:v>LOW</c:v>
                </c:pt>
              </c:strCache>
            </c:strRef>
          </c:tx>
          <c:spPr>
            <a:solidFill>
              <a:srgbClr val="FFFF00"/>
            </a:solidFill>
            <a:ln>
              <a:noFill/>
            </a:ln>
            <a:effectLst/>
          </c:spPr>
          <c:invertIfNegative val="0"/>
          <c:trendline>
            <c:spPr>
              <a:ln w="19050" cap="rnd">
                <a:solidFill>
                  <a:schemeClr val="accent2"/>
                </a:solidFill>
                <a:prstDash val="sysDash"/>
              </a:ln>
              <a:effectLst/>
            </c:spPr>
            <c:trendlineType val="exp"/>
            <c:dispRSqr val="0"/>
            <c:dispEq val="0"/>
          </c:trendline>
          <c:cat>
            <c:strRef>
              <c:f>'Overall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'Overall Emp Perf.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3D9-402A-8D4A-424C0D7E997A}"/>
            </c:ext>
          </c:extLst>
        </c:ser>
        <c:ser>
          <c:idx val="2"/>
          <c:order val="2"/>
          <c:tx>
            <c:strRef>
              <c:f>'Overall Emp Perf. Analysis'!$D$3:$D$4</c:f>
              <c:strCache>
                <c:ptCount val="1"/>
                <c:pt idx="0">
                  <c:v>MEDIUM</c:v>
                </c:pt>
              </c:strCache>
            </c:strRef>
          </c:tx>
          <c:spPr>
            <a:solidFill>
              <a:srgbClr val="002060"/>
            </a:solidFill>
            <a:ln>
              <a:noFill/>
            </a:ln>
            <a:effectLst/>
          </c:spPr>
          <c:invertIfNegative val="0"/>
          <c:trendline>
            <c:spPr>
              <a:ln w="19050" cap="rnd">
                <a:solidFill>
                  <a:schemeClr val="accent3"/>
                </a:solidFill>
                <a:prstDash val="sysDash"/>
              </a:ln>
              <a:effectLst/>
            </c:spPr>
            <c:trendlineType val="linear"/>
            <c:dispRSqr val="0"/>
            <c:dispEq val="0"/>
          </c:trendline>
          <c:cat>
            <c:strRef>
              <c:f>'Overall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'Overall Emp Perf.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3D9-402A-8D4A-424C0D7E997A}"/>
            </c:ext>
          </c:extLst>
        </c:ser>
        <c:ser>
          <c:idx val="3"/>
          <c:order val="3"/>
          <c:tx>
            <c:strRef>
              <c:f>'Overall Emp Perf. Analysis'!$E$3:$E$4</c:f>
              <c:strCache>
                <c:ptCount val="1"/>
                <c:pt idx="0">
                  <c:v>VERY HIGH</c:v>
                </c:pt>
              </c:strCache>
            </c:strRef>
          </c:tx>
          <c:spPr>
            <a:solidFill>
              <a:srgbClr val="ED2B4B"/>
            </a:solidFill>
            <a:ln>
              <a:noFill/>
            </a:ln>
            <a:effectLst/>
          </c:spPr>
          <c:invertIfNegative val="0"/>
          <c:cat>
            <c:strRef>
              <c:f>'Overall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'Overall Emp Perf.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3D9-402A-8D4A-424C0D7E997A}"/>
            </c:ext>
          </c:extLst>
        </c:ser>
        <c:dLbls>
          <c:showLegendKey val="0"/>
          <c:showVal val="0"/>
          <c:showCatName val="0"/>
          <c:showSerName val="0"/>
          <c:showPercent val="0"/>
          <c:showBubbleSize val="0"/>
        </c:dLbls>
        <c:gapWidth val="100"/>
        <c:overlap val="-24"/>
        <c:axId val="261819376"/>
        <c:axId val="261818416"/>
      </c:barChart>
      <c:catAx>
        <c:axId val="2618193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1818416"/>
        <c:crosses val="autoZero"/>
        <c:auto val="1"/>
        <c:lblAlgn val="ctr"/>
        <c:lblOffset val="100"/>
        <c:noMultiLvlLbl val="0"/>
      </c:catAx>
      <c:valAx>
        <c:axId val="2618184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61819376"/>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2"/>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[employee_data.csv]Female Emp Perf. Analysis!PivotTable5</c:name>
    <c:fmtId val="3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latin typeface="Times New Roman" panose="02020603050405020304" pitchFamily="18" charset="0"/>
                <a:cs typeface="Times New Roman" panose="02020603050405020304" pitchFamily="18" charset="0"/>
              </a:rPr>
              <a:t>FEMALE</a:t>
            </a:r>
            <a:r>
              <a:rPr lang="en-US" b="1" baseline="0">
                <a:latin typeface="Times New Roman" panose="02020603050405020304" pitchFamily="18" charset="0"/>
                <a:cs typeface="Times New Roman" panose="02020603050405020304" pitchFamily="18" charset="0"/>
              </a:rPr>
              <a:t> EMPLOYEES PERFORMANCE ANALYSIS</a:t>
            </a:r>
            <a:endParaRPr lang="en-US"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75000"/>
            </a:schemeClr>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'Female Emp Perf. Analysis'!$B$3:$B$4</c:f>
              <c:strCache>
                <c:ptCount val="1"/>
                <c:pt idx="0">
                  <c:v>HIGH</c:v>
                </c:pt>
              </c:strCache>
            </c:strRef>
          </c:tx>
          <c:spPr>
            <a:solidFill>
              <a:schemeClr val="accent4"/>
            </a:solidFill>
            <a:ln>
              <a:noFill/>
            </a:ln>
            <a:effectLst/>
          </c:spPr>
          <c:invertIfNegative val="0"/>
          <c:cat>
            <c:strRef>
              <c:f>'Female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 Perf. Analysis'!$B$5:$B$15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00-549C-4FD6-9022-D6D79C13883D}"/>
            </c:ext>
          </c:extLst>
        </c:ser>
        <c:ser>
          <c:idx val="1"/>
          <c:order val="1"/>
          <c:tx>
            <c:strRef>
              <c:f>'Female Emp Perf. Analysis'!$C$3:$C$4</c:f>
              <c:strCache>
                <c:ptCount val="1"/>
                <c:pt idx="0">
                  <c:v>LOW</c:v>
                </c:pt>
              </c:strCache>
            </c:strRef>
          </c:tx>
          <c:spPr>
            <a:solidFill>
              <a:srgbClr val="00B050"/>
            </a:solidFill>
            <a:ln>
              <a:noFill/>
            </a:ln>
            <a:effectLst/>
          </c:spPr>
          <c:invertIfNegative val="0"/>
          <c:trendline>
            <c:spPr>
              <a:ln w="19050" cap="rnd">
                <a:solidFill>
                  <a:schemeClr val="accent2"/>
                </a:solidFill>
                <a:prstDash val="sysDot"/>
              </a:ln>
              <a:effectLst/>
            </c:spPr>
            <c:trendlineType val="exp"/>
            <c:dispRSqr val="0"/>
            <c:dispEq val="0"/>
          </c:trendline>
          <c:cat>
            <c:strRef>
              <c:f>'Female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 Perf. Analysis'!$C$5:$C$15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c:ext xmlns:c16="http://schemas.microsoft.com/office/drawing/2014/chart" uri="{C3380CC4-5D6E-409C-BE32-E72D297353CC}">
              <c16:uniqueId val="{00000002-549C-4FD6-9022-D6D79C13883D}"/>
            </c:ext>
          </c:extLst>
        </c:ser>
        <c:ser>
          <c:idx val="2"/>
          <c:order val="2"/>
          <c:tx>
            <c:strRef>
              <c:f>'Female Emp Perf. Analysis'!$D$3:$D$4</c:f>
              <c:strCache>
                <c:ptCount val="1"/>
                <c:pt idx="0">
                  <c:v>MEDIUM</c:v>
                </c:pt>
              </c:strCache>
            </c:strRef>
          </c:tx>
          <c:spPr>
            <a:solidFill>
              <a:schemeClr val="accent5">
                <a:lumMod val="75000"/>
              </a:schemeClr>
            </a:solidFill>
            <a:ln>
              <a:noFill/>
            </a:ln>
            <a:effectLst/>
          </c:spPr>
          <c:invertIfNegative val="0"/>
          <c:trendline>
            <c:spPr>
              <a:ln w="19050" cap="rnd">
                <a:solidFill>
                  <a:schemeClr val="accent3"/>
                </a:solidFill>
                <a:prstDash val="sysDot"/>
              </a:ln>
              <a:effectLst/>
            </c:spPr>
            <c:trendlineType val="linear"/>
            <c:dispRSqr val="0"/>
            <c:dispEq val="0"/>
          </c:trendline>
          <c:cat>
            <c:strRef>
              <c:f>'Female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 Perf. Analysis'!$D$5:$D$15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04-549C-4FD6-9022-D6D79C13883D}"/>
            </c:ext>
          </c:extLst>
        </c:ser>
        <c:ser>
          <c:idx val="3"/>
          <c:order val="3"/>
          <c:tx>
            <c:strRef>
              <c:f>'Female Emp Perf. Analysis'!$E$3:$E$4</c:f>
              <c:strCache>
                <c:ptCount val="1"/>
                <c:pt idx="0">
                  <c:v>VERY HIGH</c:v>
                </c:pt>
              </c:strCache>
            </c:strRef>
          </c:tx>
          <c:spPr>
            <a:solidFill>
              <a:srgbClr val="FF0000"/>
            </a:solidFill>
            <a:ln>
              <a:noFill/>
            </a:ln>
            <a:effectLst/>
          </c:spPr>
          <c:invertIfNegative val="0"/>
          <c:cat>
            <c:strRef>
              <c:f>'Female Emp Perf.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'Female Emp Perf. Analysis'!$E$5:$E$15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05-549C-4FD6-9022-D6D79C13883D}"/>
            </c:ext>
          </c:extLst>
        </c:ser>
        <c:dLbls>
          <c:showLegendKey val="0"/>
          <c:showVal val="0"/>
          <c:showCatName val="0"/>
          <c:showSerName val="0"/>
          <c:showPercent val="0"/>
          <c:showBubbleSize val="0"/>
        </c:dLbls>
        <c:gapWidth val="219"/>
        <c:overlap val="-27"/>
        <c:axId val="756636192"/>
        <c:axId val="756636672"/>
      </c:barChart>
      <c:catAx>
        <c:axId val="756636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atin typeface="Times New Roman" panose="02020603050405020304" pitchFamily="18" charset="0"/>
                    <a:cs typeface="Times New Roman" panose="02020603050405020304" pitchFamily="18" charset="0"/>
                  </a:rPr>
                  <a:t>BUSINESS UNITS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636672"/>
        <c:crosses val="autoZero"/>
        <c:auto val="1"/>
        <c:lblAlgn val="ctr"/>
        <c:lblOffset val="100"/>
        <c:noMultiLvlLbl val="0"/>
      </c:catAx>
      <c:valAx>
        <c:axId val="756636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atin typeface="Times New Roman" panose="02020603050405020304" pitchFamily="18" charset="0"/>
                    <a:cs typeface="Times New Roman" panose="02020603050405020304" pitchFamily="18" charset="0"/>
                  </a:rPr>
                  <a:t>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6361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[employee_data.csv]Male Emp. Perf. Aanalysis!PivotTable6</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latin typeface="Times New Roman" panose="02020603050405020304" pitchFamily="18" charset="0"/>
                <a:cs typeface="Times New Roman" panose="02020603050405020304" pitchFamily="18" charset="0"/>
              </a:rPr>
              <a:t>MALE EMPLOYEES</a:t>
            </a:r>
            <a:r>
              <a:rPr lang="en-US" sz="1600" b="1" baseline="0" dirty="0">
                <a:latin typeface="Times New Roman" panose="02020603050405020304" pitchFamily="18" charset="0"/>
                <a:cs typeface="Times New Roman" panose="02020603050405020304" pitchFamily="18" charset="0"/>
              </a:rPr>
              <a:t> PERFORMANCE ANALYSIS</a:t>
            </a:r>
            <a:endParaRPr lang="en-US" sz="1600" b="1" dirty="0">
              <a:latin typeface="Times New Roman" panose="02020603050405020304" pitchFamily="18" charset="0"/>
              <a:cs typeface="Times New Roman" panose="02020603050405020304" pitchFamily="18" charset="0"/>
            </a:endParaRPr>
          </a:p>
        </c:rich>
      </c:tx>
      <c:layout>
        <c:manualLayout>
          <c:xMode val="edge"/>
          <c:yMode val="edge"/>
          <c:x val="0.21984354494750652"/>
          <c:y val="2.80059620940903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AFFA94"/>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66"/>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AFFA9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006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AFFA9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F006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'Male Emp. Perf. Aanalysis'!$B$3:$B$4</c:f>
              <c:strCache>
                <c:ptCount val="1"/>
                <c:pt idx="0">
                  <c:v>HIGH</c:v>
                </c:pt>
              </c:strCache>
            </c:strRef>
          </c:tx>
          <c:spPr>
            <a:solidFill>
              <a:srgbClr val="AFFA94"/>
            </a:solidFill>
            <a:ln>
              <a:noFill/>
            </a:ln>
            <a:effectLst/>
          </c:spPr>
          <c:invertIfNegative val="0"/>
          <c:cat>
            <c:strRef>
              <c:f>'Male Emp. Perf. Aanalysis'!$A$5:$A$15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'Male Emp. Perf. Aanalysis'!$B$5:$B$15</c:f>
              <c:numCache>
                <c:formatCode>General</c:formatCode>
                <c:ptCount val="10"/>
                <c:pt idx="0">
                  <c:v>8</c:v>
                </c:pt>
                <c:pt idx="1">
                  <c:v>11</c:v>
                </c:pt>
                <c:pt idx="2">
                  <c:v>6</c:v>
                </c:pt>
                <c:pt idx="3">
                  <c:v>7</c:v>
                </c:pt>
                <c:pt idx="4">
                  <c:v>12</c:v>
                </c:pt>
                <c:pt idx="5">
                  <c:v>15</c:v>
                </c:pt>
                <c:pt idx="6">
                  <c:v>12</c:v>
                </c:pt>
                <c:pt idx="7">
                  <c:v>7</c:v>
                </c:pt>
                <c:pt idx="8">
                  <c:v>11</c:v>
                </c:pt>
                <c:pt idx="9">
                  <c:v>14</c:v>
                </c:pt>
              </c:numCache>
            </c:numRef>
          </c:val>
          <c:extLst>
            <c:ext xmlns:c16="http://schemas.microsoft.com/office/drawing/2014/chart" uri="{C3380CC4-5D6E-409C-BE32-E72D297353CC}">
              <c16:uniqueId val="{00000000-4DDF-4E42-892F-7FD46A9C3285}"/>
            </c:ext>
          </c:extLst>
        </c:ser>
        <c:ser>
          <c:idx val="1"/>
          <c:order val="1"/>
          <c:tx>
            <c:strRef>
              <c:f>'Male Emp. Perf. Aanalysis'!$C$3:$C$4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'Male Emp. Perf. Aanalysis'!$A$5:$A$15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'Male Emp. Perf. Aanalysis'!$C$5:$C$15</c:f>
              <c:numCache>
                <c:formatCode>General</c:formatCode>
                <c:ptCount val="10"/>
                <c:pt idx="0">
                  <c:v>17</c:v>
                </c:pt>
                <c:pt idx="1">
                  <c:v>27</c:v>
                </c:pt>
                <c:pt idx="2">
                  <c:v>20</c:v>
                </c:pt>
                <c:pt idx="3">
                  <c:v>23</c:v>
                </c:pt>
                <c:pt idx="4">
                  <c:v>23</c:v>
                </c:pt>
                <c:pt idx="5">
                  <c:v>17</c:v>
                </c:pt>
                <c:pt idx="6">
                  <c:v>22</c:v>
                </c:pt>
                <c:pt idx="7">
                  <c:v>18</c:v>
                </c:pt>
                <c:pt idx="8">
                  <c:v>21</c:v>
                </c:pt>
                <c:pt idx="9">
                  <c:v>16</c:v>
                </c:pt>
              </c:numCache>
            </c:numRef>
          </c:val>
          <c:extLst>
            <c:ext xmlns:c16="http://schemas.microsoft.com/office/drawing/2014/chart" uri="{C3380CC4-5D6E-409C-BE32-E72D297353CC}">
              <c16:uniqueId val="{00000002-4DDF-4E42-892F-7FD46A9C3285}"/>
            </c:ext>
          </c:extLst>
        </c:ser>
        <c:ser>
          <c:idx val="2"/>
          <c:order val="2"/>
          <c:tx>
            <c:strRef>
              <c:f>'Male Emp. Perf. Aanalysis'!$D$3:$D$4</c:f>
              <c:strCache>
                <c:ptCount val="1"/>
                <c:pt idx="0">
                  <c:v>MEDIUM</c:v>
                </c:pt>
              </c:strCache>
            </c:strRef>
          </c:tx>
          <c:spPr>
            <a:solidFill>
              <a:srgbClr val="FF0066"/>
            </a:solidFill>
            <a:ln>
              <a:noFill/>
            </a:ln>
            <a:effectLst/>
          </c:spPr>
          <c:invertIfNegative val="0"/>
          <c:trendline>
            <c:spPr>
              <a:ln w="19050" cap="rnd">
                <a:solidFill>
                  <a:schemeClr val="accent5"/>
                </a:solidFill>
                <a:prstDash val="sysDot"/>
              </a:ln>
              <a:effectLst/>
            </c:spPr>
            <c:trendlineType val="linear"/>
            <c:dispRSqr val="0"/>
            <c:dispEq val="0"/>
          </c:trendline>
          <c:cat>
            <c:strRef>
              <c:f>'Male Emp. Perf. Aanalysis'!$A$5:$A$15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'Male Emp. Perf. Aanalysis'!$D$5:$D$15</c:f>
              <c:numCache>
                <c:formatCode>General</c:formatCode>
                <c:ptCount val="10"/>
                <c:pt idx="0">
                  <c:v>32</c:v>
                </c:pt>
                <c:pt idx="1">
                  <c:v>20</c:v>
                </c:pt>
                <c:pt idx="2">
                  <c:v>26</c:v>
                </c:pt>
                <c:pt idx="3">
                  <c:v>40</c:v>
                </c:pt>
                <c:pt idx="4">
                  <c:v>32</c:v>
                </c:pt>
                <c:pt idx="5">
                  <c:v>26</c:v>
                </c:pt>
                <c:pt idx="6">
                  <c:v>27</c:v>
                </c:pt>
                <c:pt idx="7">
                  <c:v>33</c:v>
                </c:pt>
                <c:pt idx="8">
                  <c:v>33</c:v>
                </c:pt>
                <c:pt idx="9">
                  <c:v>32</c:v>
                </c:pt>
              </c:numCache>
            </c:numRef>
          </c:val>
          <c:extLst>
            <c:ext xmlns:c16="http://schemas.microsoft.com/office/drawing/2014/chart" uri="{C3380CC4-5D6E-409C-BE32-E72D297353CC}">
              <c16:uniqueId val="{00000004-4DDF-4E42-892F-7FD46A9C3285}"/>
            </c:ext>
          </c:extLst>
        </c:ser>
        <c:ser>
          <c:idx val="3"/>
          <c:order val="3"/>
          <c:tx>
            <c:strRef>
              <c:f>'Male Emp. Perf. Aanalysis'!$E$3:$E$4</c:f>
              <c:strCache>
                <c:ptCount val="1"/>
                <c:pt idx="0">
                  <c:v>VERY HIGH</c:v>
                </c:pt>
              </c:strCache>
            </c:strRef>
          </c:tx>
          <c:spPr>
            <a:solidFill>
              <a:schemeClr val="accent1">
                <a:lumMod val="60000"/>
              </a:schemeClr>
            </a:solidFill>
            <a:ln>
              <a:noFill/>
            </a:ln>
            <a:effectLst/>
          </c:spPr>
          <c:invertIfNegative val="0"/>
          <c:cat>
            <c:strRef>
              <c:f>'Male Emp. Perf. Aanalysis'!$A$5:$A$15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'Male Emp. Perf. Aanalysis'!$E$5:$E$15</c:f>
              <c:numCache>
                <c:formatCode>General</c:formatCode>
                <c:ptCount val="10"/>
                <c:pt idx="0">
                  <c:v>5</c:v>
                </c:pt>
                <c:pt idx="1">
                  <c:v>6</c:v>
                </c:pt>
                <c:pt idx="2">
                  <c:v>6</c:v>
                </c:pt>
                <c:pt idx="3">
                  <c:v>5</c:v>
                </c:pt>
                <c:pt idx="4">
                  <c:v>8</c:v>
                </c:pt>
                <c:pt idx="5">
                  <c:v>5</c:v>
                </c:pt>
                <c:pt idx="6">
                  <c:v>10</c:v>
                </c:pt>
                <c:pt idx="7">
                  <c:v>5</c:v>
                </c:pt>
                <c:pt idx="8">
                  <c:v>4</c:v>
                </c:pt>
                <c:pt idx="9">
                  <c:v>6</c:v>
                </c:pt>
              </c:numCache>
            </c:numRef>
          </c:val>
          <c:extLst>
            <c:ext xmlns:c16="http://schemas.microsoft.com/office/drawing/2014/chart" uri="{C3380CC4-5D6E-409C-BE32-E72D297353CC}">
              <c16:uniqueId val="{00000005-4DDF-4E42-892F-7FD46A9C3285}"/>
            </c:ext>
          </c:extLst>
        </c:ser>
        <c:dLbls>
          <c:showLegendKey val="0"/>
          <c:showVal val="0"/>
          <c:showCatName val="0"/>
          <c:showSerName val="0"/>
          <c:showPercent val="0"/>
          <c:showBubbleSize val="0"/>
        </c:dLbls>
        <c:gapWidth val="219"/>
        <c:overlap val="-27"/>
        <c:axId val="1065964592"/>
        <c:axId val="1065966992"/>
      </c:barChart>
      <c:catAx>
        <c:axId val="1065964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latin typeface="Times New Roman" panose="02020603050405020304" pitchFamily="18" charset="0"/>
                    <a:cs typeface="Times New Roman" panose="02020603050405020304" pitchFamily="18" charset="0"/>
                  </a:rPr>
                  <a:t>Business Units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966992"/>
        <c:crosses val="autoZero"/>
        <c:auto val="1"/>
        <c:lblAlgn val="ctr"/>
        <c:lblOffset val="100"/>
        <c:noMultiLvlLbl val="0"/>
      </c:catAx>
      <c:valAx>
        <c:axId val="1065966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a:latin typeface="Times New Roman" panose="02020603050405020304" pitchFamily="18" charset="0"/>
                    <a:cs typeface="Times New Roman" panose="02020603050405020304" pitchFamily="18" charset="0"/>
                  </a:rPr>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9645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layout>
        <c:manualLayout>
          <c:xMode val="edge"/>
          <c:yMode val="edge"/>
          <c:x val="0.83200008202099751"/>
          <c:y val="0.33129303486812067"/>
          <c:w val="0.15477736497726516"/>
          <c:h val="0.2448441938320354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61144" y="990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79593" y="586709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85800" y="43600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57200" y="2107171"/>
            <a:ext cx="10460524" cy="5150449"/>
          </a:xfrm>
          <a:prstGeom prst="rect">
            <a:avLst/>
          </a:prstGeom>
          <a:noFill/>
        </p:spPr>
        <p:txBody>
          <a:bodyPr wrap="square" rtlCol="0">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 </a:t>
            </a:r>
            <a:r>
              <a:rPr lang="en-US" sz="2400" b="1" dirty="0">
                <a:latin typeface="Times New Roman" panose="02020603050405020304" pitchFamily="18" charset="0"/>
                <a:cs typeface="Times New Roman" panose="02020603050405020304" pitchFamily="18" charset="0"/>
              </a:rPr>
              <a:t>M. NIRANJANA </a:t>
            </a: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b="1" dirty="0">
                <a:latin typeface="Times New Roman" panose="02020603050405020304" pitchFamily="18" charset="0"/>
                <a:cs typeface="Times New Roman" panose="02020603050405020304" pitchFamily="18" charset="0"/>
              </a:rPr>
              <a:t>312216383</a:t>
            </a:r>
          </a:p>
          <a:p>
            <a:pPr>
              <a:lnSpc>
                <a:spcPct val="200000"/>
              </a:lnSpc>
            </a:pPr>
            <a:r>
              <a:rPr lang="en-US" sz="2400" dirty="0">
                <a:latin typeface="Times New Roman" panose="02020603050405020304" pitchFamily="18" charset="0"/>
                <a:cs typeface="Times New Roman" panose="02020603050405020304" pitchFamily="18" charset="0"/>
              </a:rPr>
              <a:t>DEPARTMENT: </a:t>
            </a:r>
            <a:r>
              <a:rPr lang="en-US" sz="2400" b="1" dirty="0">
                <a:latin typeface="Times New Roman" panose="02020603050405020304" pitchFamily="18" charset="0"/>
                <a:cs typeface="Times New Roman" panose="02020603050405020304" pitchFamily="18" charset="0"/>
              </a:rPr>
              <a:t>III B.COM COMPUTER APPLICATIONS</a:t>
            </a:r>
          </a:p>
          <a:p>
            <a:pPr>
              <a:lnSpc>
                <a:spcPct val="200000"/>
              </a:lnSpc>
            </a:pPr>
            <a:r>
              <a:rPr lang="en-US" sz="2400" dirty="0">
                <a:latin typeface="Times New Roman" panose="02020603050405020304" pitchFamily="18" charset="0"/>
                <a:cs typeface="Times New Roman" panose="02020603050405020304" pitchFamily="18" charset="0"/>
              </a:rPr>
              <a:t>NAN MUDHALVAN ID:</a:t>
            </a:r>
            <a:r>
              <a:rPr lang="en-US" sz="2400" b="1" dirty="0">
                <a:latin typeface="Times New Roman" panose="02020603050405020304" pitchFamily="18" charset="0"/>
                <a:cs typeface="Times New Roman" panose="02020603050405020304" pitchFamily="18" charset="0"/>
              </a:rPr>
              <a:t>132A246F1C82B49A13F4DBC34150DF37</a:t>
            </a:r>
          </a:p>
          <a:p>
            <a:pPr>
              <a:lnSpc>
                <a:spcPct val="200000"/>
              </a:lnSpc>
            </a:pPr>
            <a:r>
              <a:rPr lang="en-US" sz="2400" dirty="0">
                <a:latin typeface="Times New Roman" panose="02020603050405020304" pitchFamily="18" charset="0"/>
                <a:cs typeface="Times New Roman" panose="02020603050405020304" pitchFamily="18" charset="0"/>
              </a:rPr>
              <a:t>COLLEGE: </a:t>
            </a:r>
            <a:r>
              <a:rPr lang="en-US" sz="2400" b="1" dirty="0">
                <a:latin typeface="Times New Roman" panose="02020603050405020304" pitchFamily="18" charset="0"/>
                <a:cs typeface="Times New Roman" panose="02020603050405020304" pitchFamily="18" charset="0"/>
              </a:rPr>
              <a:t>SHRI SHANKARLAL SUNDARBAI SHASUN JAIN COLLEGE FOR WOMEN</a:t>
            </a:r>
          </a:p>
          <a:p>
            <a:pPr>
              <a:lnSpc>
                <a:spcPct val="200000"/>
              </a:lnSpc>
            </a:pPr>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581400" y="938748"/>
            <a:ext cx="3303904" cy="629018"/>
          </a:xfrm>
          <a:prstGeom prst="rect">
            <a:avLst/>
          </a:prstGeom>
        </p:spPr>
        <p:txBody>
          <a:bodyPr vert="horz" wrap="square" lIns="0" tIns="13335" rIns="0" bIns="0" rtlCol="0">
            <a:spAutoFit/>
          </a:bodyPr>
          <a:lstStyle/>
          <a:p>
            <a:pPr marL="12700" algn="ctr">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7DBB87-D98F-7800-ABF9-F7BE0CA11181}"/>
              </a:ext>
            </a:extLst>
          </p:cNvPr>
          <p:cNvSpPr txBox="1"/>
          <p:nvPr/>
        </p:nvSpPr>
        <p:spPr>
          <a:xfrm>
            <a:off x="410754" y="2133600"/>
            <a:ext cx="9949996" cy="3847207"/>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 and Structure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sourced from Kaggle, includes 26 features, with a focus on 10 critical attributes: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BusinessUnit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EmployeeClassificationType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Score,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GenderCode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among others. This dataset offers a detailed view of employee performance and classification across different business units.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Relevance and Scope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dataset's structure supports an in-depth analysis of employee performance, with a particular emphasis on categorizing performance into medium, high, low, and very high levels and analyzing gender-based differences.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375D32E-ECDF-8E6D-62CE-179E9029F120}"/>
              </a:ext>
            </a:extLst>
          </p:cNvPr>
          <p:cNvSpPr>
            <a:spLocks noGrp="1" noChangeArrowheads="1"/>
          </p:cNvSpPr>
          <p:nvPr>
            <p:ph type="body" idx="1"/>
          </p:nvPr>
        </p:nvSpPr>
        <p:spPr bwMode="auto">
          <a:xfrm>
            <a:off x="381000" y="444045"/>
            <a:ext cx="10591800"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Feature Collection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Selected features for analysis include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BusinessUnit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EmployeeClassificationType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Performance Score. These features are essential for categorizing and understanding performance metrics across various business units.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Categorization Formula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levels are classified using the formula =IFS(A1&gt;=5,"VERY HIGH", A1&gt;=4,"HIGH", A1&gt;=3,"MEDIUM", TRUE,"LOW"), providing a systematic approach to categorizing performance scores based on predefined thresholds.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 Cleaning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conditional formatting to identify and highlight missing values. This facilitates the identification and correction of incomplete data entries, ensuring data integrity.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Filtering and Exclusion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Excel’s filtering feature (Data &gt; Filter) to sort data and exclude rows with missing values. This step ensures that the analysis is conducted on complete and reliable data, enhancing the accuracy of the findings.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3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57BB70-E638-C90E-48A4-09A6C2AD1293}"/>
              </a:ext>
            </a:extLst>
          </p:cNvPr>
          <p:cNvSpPr>
            <a:spLocks noGrp="1"/>
          </p:cNvSpPr>
          <p:nvPr>
            <p:ph type="body" idx="1"/>
          </p:nvPr>
        </p:nvSpPr>
        <p:spPr>
          <a:xfrm>
            <a:off x="457200" y="197346"/>
            <a:ext cx="10058400" cy="6586418"/>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Performance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Table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Generated a pivot table (Insert &gt; PivotTable) to aggregate and summarize performance data by business unit and classification. This tool provides a structured overview of performance metrics, allowing for efficient comparison and analysis.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Slicers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Integrated slicers (Insert &gt; Slicer) into the pivot table to enable dynamic data filtering. This feature enhances interactivity by allowing users to filter and analyze performance data by specific business units or performance classifications.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Data Visualization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Graphical Representation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and customized charts (Insert &gt; Charts) to visualize the data from the pivot table. The graphical representations include bar charts and column charts that illustrate performance distribution across business units and classifications.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 and Recommendations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visualizations provide clear insights into performance trends and disparities. Key findings are highlighted, supporting actionable recommendations for addressing performance gaps and improving overall employee performance.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17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1A0094-88AD-448B-BC9B-B5B3DF4F779C}"/>
              </a:ext>
            </a:extLst>
          </p:cNvPr>
          <p:cNvSpPr>
            <a:spLocks noGrp="1"/>
          </p:cNvSpPr>
          <p:nvPr>
            <p:ph type="body" idx="1"/>
          </p:nvPr>
        </p:nvSpPr>
        <p:spPr>
          <a:xfrm>
            <a:off x="685800" y="843677"/>
            <a:ext cx="8534400" cy="5170646"/>
          </a:xfrm>
        </p:spPr>
        <p:txBody>
          <a:bodyPr/>
          <a:lstStyle/>
          <a:p>
            <a:pPr algn="just"/>
            <a:r>
              <a:rPr lang="en-US" sz="2400" b="1" dirty="0">
                <a:latin typeface="Times New Roman" panose="02020603050405020304" pitchFamily="18" charset="0"/>
                <a:cs typeface="Times New Roman" panose="02020603050405020304" pitchFamily="18" charset="0"/>
              </a:rPr>
              <a:t>Summary Analysis Overview: </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pivot table, slicers, and visualizations offer a comprehensive view of performance levels categorized by business unit and classification.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insights into performance distribution and trends are readily accessible. </a:t>
            </a:r>
          </a:p>
          <a:p>
            <a:pPr algn="just"/>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Insights and Recommendations:</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analysis identifies significant patterns and discrepancies in performance data.</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Recommendations include targeted interventions for business units with lower performance levels and strategies for addressing performance disparities, ultimately aiming to enhance overall employee performance.</a:t>
            </a:r>
          </a:p>
        </p:txBody>
      </p:sp>
    </p:spTree>
    <p:extLst>
      <p:ext uri="{BB962C8B-B14F-4D97-AF65-F5344CB8AC3E}">
        <p14:creationId xmlns:p14="http://schemas.microsoft.com/office/powerpoint/2010/main" val="109112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6EE-78E2-2958-2F9F-CBDE722B104E}"/>
              </a:ext>
            </a:extLst>
          </p:cNvPr>
          <p:cNvSpPr>
            <a:spLocks noGrp="1"/>
          </p:cNvSpPr>
          <p:nvPr>
            <p:ph type="title"/>
          </p:nvPr>
        </p:nvSpPr>
        <p:spPr>
          <a:xfrm>
            <a:off x="0" y="43547"/>
            <a:ext cx="10681335" cy="615553"/>
          </a:xfrm>
        </p:spPr>
        <p:txBody>
          <a:bodyPr/>
          <a:lstStyle/>
          <a:p>
            <a:pPr algn="ctr"/>
            <a:r>
              <a:rPr lang="en-US" sz="4000"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7F10B8E-D25E-8AC9-D788-8D1C214AACA2}"/>
              </a:ext>
            </a:extLst>
          </p:cNvPr>
          <p:cNvSpPr>
            <a:spLocks noGrp="1"/>
          </p:cNvSpPr>
          <p:nvPr>
            <p:ph type="body" idx="1"/>
          </p:nvPr>
        </p:nvSpPr>
        <p:spPr>
          <a:xfrm>
            <a:off x="858909" y="6349246"/>
            <a:ext cx="9829800" cy="276999"/>
          </a:xfrm>
        </p:spPr>
        <p:txBody>
          <a:bodyPr/>
          <a:lstStyle/>
          <a:p>
            <a:pPr algn="ctr"/>
            <a:r>
              <a:rPr lang="en-US" b="1" dirty="0">
                <a:latin typeface="Times New Roman" panose="02020603050405020304" pitchFamily="18" charset="0"/>
                <a:cs typeface="Times New Roman" panose="02020603050405020304" pitchFamily="18" charset="0"/>
              </a:rPr>
              <a:t>Fig 1: The above graph shows the overall performance analysis of male and female employees</a:t>
            </a:r>
          </a:p>
        </p:txBody>
      </p:sp>
      <p:graphicFrame>
        <p:nvGraphicFramePr>
          <p:cNvPr id="4" name="Chart 3">
            <a:extLst>
              <a:ext uri="{FF2B5EF4-FFF2-40B4-BE49-F238E27FC236}">
                <a16:creationId xmlns:a16="http://schemas.microsoft.com/office/drawing/2014/main" id="{767A3C07-BBB2-23B1-7ACF-19E4E0C3CE50}"/>
              </a:ext>
            </a:extLst>
          </p:cNvPr>
          <p:cNvGraphicFramePr>
            <a:graphicFrameLocks/>
          </p:cNvGraphicFramePr>
          <p:nvPr>
            <p:extLst>
              <p:ext uri="{D42A27DB-BD31-4B8C-83A1-F6EECF244321}">
                <p14:modId xmlns:p14="http://schemas.microsoft.com/office/powerpoint/2010/main" val="1792429735"/>
              </p:ext>
            </p:extLst>
          </p:nvPr>
        </p:nvGraphicFramePr>
        <p:xfrm>
          <a:off x="609600" y="659099"/>
          <a:ext cx="9525000" cy="53607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998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62400" y="237306"/>
            <a:ext cx="2437130" cy="629018"/>
          </a:xfrm>
          <a:prstGeom prst="rect">
            <a:avLst/>
          </a:prstGeom>
        </p:spPr>
        <p:txBody>
          <a:bodyPr vert="horz" wrap="square" lIns="0" tIns="13335" rIns="0" bIns="0" rtlCol="0">
            <a:spAutoFit/>
          </a:bodyPr>
          <a:lstStyle/>
          <a:p>
            <a:pPr marL="12700" algn="ctr">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8B4716-08A3-304E-02AA-87C99E8018C3}"/>
              </a:ext>
            </a:extLst>
          </p:cNvPr>
          <p:cNvGraphicFramePr>
            <a:graphicFrameLocks/>
          </p:cNvGraphicFramePr>
          <p:nvPr>
            <p:extLst>
              <p:ext uri="{D42A27DB-BD31-4B8C-83A1-F6EECF244321}">
                <p14:modId xmlns:p14="http://schemas.microsoft.com/office/powerpoint/2010/main" val="1355085847"/>
              </p:ext>
            </p:extLst>
          </p:nvPr>
        </p:nvGraphicFramePr>
        <p:xfrm>
          <a:off x="609600" y="933819"/>
          <a:ext cx="9372600" cy="508598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97FFF93-4253-A1AF-883A-93406170D354}"/>
              </a:ext>
            </a:extLst>
          </p:cNvPr>
          <p:cNvSpPr txBox="1"/>
          <p:nvPr/>
        </p:nvSpPr>
        <p:spPr>
          <a:xfrm>
            <a:off x="1447800" y="6172200"/>
            <a:ext cx="8153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2: The above graph shows the  performance analysis of female employees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EB32-5835-20BB-CB94-2AA394D710D7}"/>
              </a:ext>
            </a:extLst>
          </p:cNvPr>
          <p:cNvSpPr>
            <a:spLocks noGrp="1"/>
          </p:cNvSpPr>
          <p:nvPr>
            <p:ph type="title"/>
          </p:nvPr>
        </p:nvSpPr>
        <p:spPr>
          <a:xfrm>
            <a:off x="-228600" y="304800"/>
            <a:ext cx="10681335" cy="615553"/>
          </a:xfrm>
        </p:spPr>
        <p:txBody>
          <a:bodyPr/>
          <a:lstStyle/>
          <a:p>
            <a:pPr algn="ctr"/>
            <a:r>
              <a:rPr lang="en-US" sz="4000"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DBCFF8F1-8DF7-CA83-85F4-D876D6C2A905}"/>
              </a:ext>
            </a:extLst>
          </p:cNvPr>
          <p:cNvGraphicFramePr>
            <a:graphicFrameLocks/>
          </p:cNvGraphicFramePr>
          <p:nvPr>
            <p:extLst>
              <p:ext uri="{D42A27DB-BD31-4B8C-83A1-F6EECF244321}">
                <p14:modId xmlns:p14="http://schemas.microsoft.com/office/powerpoint/2010/main" val="3294278357"/>
              </p:ext>
            </p:extLst>
          </p:nvPr>
        </p:nvGraphicFramePr>
        <p:xfrm>
          <a:off x="228600" y="920354"/>
          <a:ext cx="9753600" cy="525184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7C4B22F-88D4-B22B-6656-194B57EE1BFA}"/>
              </a:ext>
            </a:extLst>
          </p:cNvPr>
          <p:cNvSpPr txBox="1"/>
          <p:nvPr/>
        </p:nvSpPr>
        <p:spPr>
          <a:xfrm>
            <a:off x="1431823" y="5987534"/>
            <a:ext cx="841395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 3: The above graph shows the  performance analysis of male employees</a:t>
            </a:r>
          </a:p>
        </p:txBody>
      </p:sp>
    </p:spTree>
    <p:extLst>
      <p:ext uri="{BB962C8B-B14F-4D97-AF65-F5344CB8AC3E}">
        <p14:creationId xmlns:p14="http://schemas.microsoft.com/office/powerpoint/2010/main" val="776414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0" y="545842"/>
            <a:ext cx="10681335" cy="615553"/>
          </a:xfrm>
        </p:spPr>
        <p:txBody>
          <a:bodyPr/>
          <a:lstStyle/>
          <a:p>
            <a:pPr algn="ct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8B8194-3519-138E-7E54-61920728254B}"/>
              </a:ext>
            </a:extLst>
          </p:cNvPr>
          <p:cNvSpPr txBox="1"/>
          <p:nvPr/>
        </p:nvSpPr>
        <p:spPr>
          <a:xfrm>
            <a:off x="564116" y="1295400"/>
            <a:ext cx="10256283"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analysis of employee performance data, derived from a pivot table and graph using Excel, shows that the </a:t>
            </a:r>
            <a:r>
              <a:rPr lang="en-US" sz="2000" b="1" dirty="0">
                <a:latin typeface="Times New Roman" panose="02020603050405020304" pitchFamily="18" charset="0"/>
                <a:cs typeface="Times New Roman" panose="02020603050405020304" pitchFamily="18" charset="0"/>
              </a:rPr>
              <a:t>female workforce</a:t>
            </a:r>
            <a:r>
              <a:rPr lang="en-US" sz="2000" dirty="0">
                <a:latin typeface="Times New Roman" panose="02020603050405020304" pitchFamily="18" charset="0"/>
                <a:cs typeface="Times New Roman" panose="02020603050405020304" pitchFamily="18" charset="0"/>
              </a:rPr>
              <a:t> (865 employees) </a:t>
            </a:r>
            <a:r>
              <a:rPr lang="en-US" sz="2000" b="1" dirty="0">
                <a:latin typeface="Times New Roman" panose="02020603050405020304" pitchFamily="18" charset="0"/>
                <a:cs typeface="Times New Roman" panose="02020603050405020304" pitchFamily="18" charset="0"/>
              </a:rPr>
              <a:t>exceeds the male workforce </a:t>
            </a:r>
            <a:r>
              <a:rPr lang="en-US" sz="2000" dirty="0">
                <a:latin typeface="Times New Roman" panose="02020603050405020304" pitchFamily="18" charset="0"/>
                <a:cs typeface="Times New Roman" panose="02020603050405020304" pitchFamily="18" charset="0"/>
              </a:rPr>
              <a:t>(668 employees), highlighting a higher female representation. The performance distribution indicates that the </a:t>
            </a:r>
            <a:r>
              <a:rPr lang="en-US" sz="2000" b="1" dirty="0">
                <a:latin typeface="Times New Roman" panose="02020603050405020304" pitchFamily="18" charset="0"/>
                <a:cs typeface="Times New Roman" panose="02020603050405020304" pitchFamily="18" charset="0"/>
              </a:rPr>
              <a:t>majority of employees</a:t>
            </a:r>
            <a:r>
              <a:rPr lang="en-US" sz="2000" dirty="0">
                <a:latin typeface="Times New Roman" panose="02020603050405020304" pitchFamily="18" charset="0"/>
                <a:cs typeface="Times New Roman" panose="02020603050405020304" pitchFamily="18" charset="0"/>
              </a:rPr>
              <a:t> are categorized as 'MEDIUM' performers, totaling 778 individuals—477 female and 301 male. In the 'HIGH' performance category, there are 220 employees, with a slight majority being female (117) compared to male (103). Additionally, there are 398 employees in the 'LOW' performance category, with 204 males and 194 females, and 137 employees in the 'VERY HIGH' category, with 77 females and 60 males.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To enhance overall performance and work environment, it is recommended to implement the following strategies:</a:t>
            </a:r>
          </a:p>
          <a:p>
            <a:pPr algn="just"/>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Performance Enhancement:</a:t>
            </a:r>
            <a:endParaRPr lang="en-US" sz="2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Training Programs:</a:t>
            </a:r>
            <a:r>
              <a:rPr lang="en-US" sz="2000" dirty="0">
                <a:latin typeface="Times New Roman" panose="02020603050405020304" pitchFamily="18" charset="0"/>
                <a:cs typeface="Times New Roman" panose="02020603050405020304" pitchFamily="18" charset="0"/>
              </a:rPr>
              <a:t> Offer targeted training to 'MEDIUM' and 'LOW' performers.</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Mentorship:</a:t>
            </a:r>
            <a:r>
              <a:rPr lang="en-US" sz="2000" dirty="0">
                <a:latin typeface="Times New Roman" panose="02020603050405020304" pitchFamily="18" charset="0"/>
                <a:cs typeface="Times New Roman" panose="02020603050405020304" pitchFamily="18" charset="0"/>
              </a:rPr>
              <a:t> Pair high performers with those needing improvement for guidance.</a:t>
            </a:r>
          </a:p>
        </p:txBody>
      </p:sp>
    </p:spTree>
    <p:extLst>
      <p:ext uri="{BB962C8B-B14F-4D97-AF65-F5344CB8AC3E}">
        <p14:creationId xmlns:p14="http://schemas.microsoft.com/office/powerpoint/2010/main" val="298644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BE9E-2CB6-D1C9-C698-ABD045D40777}"/>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 CONTINUED..</a:t>
            </a:r>
          </a:p>
        </p:txBody>
      </p:sp>
      <p:sp>
        <p:nvSpPr>
          <p:cNvPr id="4" name="TextBox 3">
            <a:extLst>
              <a:ext uri="{FF2B5EF4-FFF2-40B4-BE49-F238E27FC236}">
                <a16:creationId xmlns:a16="http://schemas.microsoft.com/office/drawing/2014/main" id="{12F803D8-FC21-A5B5-A168-6AB5EA6724F8}"/>
              </a:ext>
            </a:extLst>
          </p:cNvPr>
          <p:cNvSpPr txBox="1"/>
          <p:nvPr/>
        </p:nvSpPr>
        <p:spPr>
          <a:xfrm>
            <a:off x="743042" y="1140647"/>
            <a:ext cx="10534558" cy="563231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Employee Engagement:</a:t>
            </a:r>
            <a:endParaRPr lang="en-US" sz="2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Recognition:</a:t>
            </a:r>
            <a:r>
              <a:rPr lang="en-US" sz="2000" dirty="0">
                <a:latin typeface="Times New Roman" panose="02020603050405020304" pitchFamily="18" charset="0"/>
                <a:cs typeface="Times New Roman" panose="02020603050405020304" pitchFamily="18" charset="0"/>
              </a:rPr>
              <a:t> Reward high performers with awards and incentives.</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Career Advancement:</a:t>
            </a:r>
            <a:r>
              <a:rPr lang="en-US" sz="2000" dirty="0">
                <a:latin typeface="Times New Roman" panose="02020603050405020304" pitchFamily="18" charset="0"/>
                <a:cs typeface="Times New Roman" panose="02020603050405020304" pitchFamily="18" charset="0"/>
              </a:rPr>
              <a:t> Provide clear pathways for career growth.</a:t>
            </a:r>
          </a:p>
          <a:p>
            <a:pPr marL="742950" lvl="1" indent="-28575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Work Environment:</a:t>
            </a:r>
            <a:endParaRPr lang="en-US" sz="2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Supportive Culture:</a:t>
            </a:r>
            <a:r>
              <a:rPr lang="en-US" sz="2000" dirty="0">
                <a:latin typeface="Times New Roman" panose="02020603050405020304" pitchFamily="18" charset="0"/>
                <a:cs typeface="Times New Roman" panose="02020603050405020304" pitchFamily="18" charset="0"/>
              </a:rPr>
              <a:t> Promote open communication and teamwork.</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Work-Life Balance:</a:t>
            </a:r>
            <a:r>
              <a:rPr lang="en-US" sz="2000" dirty="0">
                <a:latin typeface="Times New Roman" panose="02020603050405020304" pitchFamily="18" charset="0"/>
                <a:cs typeface="Times New Roman" panose="02020603050405020304" pitchFamily="18" charset="0"/>
              </a:rPr>
              <a:t> Offer flexible hours and wellness programs.</a:t>
            </a:r>
          </a:p>
          <a:p>
            <a:pPr marL="742950" lvl="1" indent="-28575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Data-Driven Decisions:</a:t>
            </a:r>
            <a:endParaRPr lang="en-US" sz="2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Performance Analytics:</a:t>
            </a:r>
            <a:r>
              <a:rPr lang="en-US" sz="2000" dirty="0">
                <a:latin typeface="Times New Roman" panose="02020603050405020304" pitchFamily="18" charset="0"/>
                <a:cs typeface="Times New Roman" panose="02020603050405020304" pitchFamily="18" charset="0"/>
              </a:rPr>
              <a:t> Use data to monitor and adjust improvement strategies.</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Benchmarking:</a:t>
            </a:r>
            <a:r>
              <a:rPr lang="en-US" sz="2000" dirty="0">
                <a:latin typeface="Times New Roman" panose="02020603050405020304" pitchFamily="18" charset="0"/>
                <a:cs typeface="Times New Roman" panose="02020603050405020304" pitchFamily="18" charset="0"/>
              </a:rPr>
              <a:t> Set and track performance goals based on industry standards.</a:t>
            </a:r>
          </a:p>
          <a:p>
            <a:pPr marL="742950" lvl="1" indent="-28575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5.Monitoring and Feedback:</a:t>
            </a:r>
            <a:endParaRPr lang="en-US" sz="2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Regular Reviews:</a:t>
            </a:r>
            <a:r>
              <a:rPr lang="en-US" sz="2000" dirty="0">
                <a:latin typeface="Times New Roman" panose="02020603050405020304" pitchFamily="18" charset="0"/>
                <a:cs typeface="Times New Roman" panose="02020603050405020304" pitchFamily="18" charset="0"/>
              </a:rPr>
              <a:t> Increase the frequency of performance reviews for timely feedback.</a:t>
            </a:r>
          </a:p>
          <a:p>
            <a:pPr marL="742950" lvl="1" indent="-285750" algn="just">
              <a:buFont typeface="+mj-lt"/>
              <a:buAutoNum type="arabicPeriod"/>
            </a:pPr>
            <a:r>
              <a:rPr lang="en-US" sz="2000" b="1" dirty="0">
                <a:latin typeface="Times New Roman" panose="02020603050405020304" pitchFamily="18" charset="0"/>
                <a:cs typeface="Times New Roman" panose="02020603050405020304" pitchFamily="18" charset="0"/>
              </a:rPr>
              <a:t>Structured Feedback:</a:t>
            </a:r>
            <a:r>
              <a:rPr lang="en-US" sz="2000" dirty="0">
                <a:latin typeface="Times New Roman" panose="02020603050405020304" pitchFamily="18" charset="0"/>
                <a:cs typeface="Times New Roman" panose="02020603050405020304" pitchFamily="18" charset="0"/>
              </a:rPr>
              <a:t> Implement a system for peer and supervisor feedback.</a:t>
            </a:r>
          </a:p>
          <a:p>
            <a:pPr marL="742950" lvl="1" indent="-28575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measures will address performance gaps, foster a supportive work culture, and ultimately enhance productivity and employee satisfaction.</a:t>
            </a:r>
          </a:p>
        </p:txBody>
      </p:sp>
    </p:spTree>
    <p:extLst>
      <p:ext uri="{BB962C8B-B14F-4D97-AF65-F5344CB8AC3E}">
        <p14:creationId xmlns:p14="http://schemas.microsoft.com/office/powerpoint/2010/main" val="16602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BB54-C03E-7AAF-55ED-94A1B11304D5}"/>
              </a:ext>
            </a:extLst>
          </p:cNvPr>
          <p:cNvSpPr>
            <a:spLocks noGrp="1"/>
          </p:cNvSpPr>
          <p:nvPr>
            <p:ph type="title"/>
          </p:nvPr>
        </p:nvSpPr>
        <p:spPr>
          <a:xfrm>
            <a:off x="2743200" y="2590800"/>
            <a:ext cx="10681335" cy="1107996"/>
          </a:xfrm>
        </p:spPr>
        <p:txBody>
          <a:bodyPr/>
          <a:lstStyle/>
          <a:p>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1738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56868" y="757447"/>
            <a:ext cx="50514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6529" y="2808551"/>
            <a:ext cx="11517336" cy="1754326"/>
          </a:xfrm>
          <a:prstGeom prst="rect">
            <a:avLst/>
          </a:prstGeom>
          <a:noFill/>
        </p:spPr>
        <p:txBody>
          <a:bodyPr wrap="square" rtlCol="0">
            <a:spAutoFit/>
          </a:bodyPr>
          <a:lstStyle/>
          <a:p>
            <a:pPr algn="ctr"/>
            <a:r>
              <a:rPr lang="en-US" sz="5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322142" y="433560"/>
            <a:ext cx="343217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980499" y="628650"/>
            <a:ext cx="5029200" cy="6478184"/>
          </a:xfrm>
          <a:prstGeom prst="rect">
            <a:avLst/>
          </a:prstGeom>
          <a:noFill/>
        </p:spPr>
        <p:txBody>
          <a:bodyPr wrap="square" rtlCol="0">
            <a:spAutoFit/>
          </a:bodyPr>
          <a:lstStyle/>
          <a:p>
            <a:pPr algn="l">
              <a:lnSpc>
                <a:spcPct val="150000"/>
              </a:lnSpc>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nSpc>
                <a:spcPct val="150000"/>
              </a:lnSpc>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05518"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623958" y="609600"/>
            <a:ext cx="74717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lang="en-US"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Box 18">
            <a:extLst>
              <a:ext uri="{FF2B5EF4-FFF2-40B4-BE49-F238E27FC236}">
                <a16:creationId xmlns:a16="http://schemas.microsoft.com/office/drawing/2014/main" id="{F050B57B-77CA-84FA-9910-3F41C17BBB48}"/>
              </a:ext>
            </a:extLst>
          </p:cNvPr>
          <p:cNvSpPr txBox="1"/>
          <p:nvPr/>
        </p:nvSpPr>
        <p:spPr>
          <a:xfrm>
            <a:off x="676275" y="1389162"/>
            <a:ext cx="8175625" cy="5078313"/>
          </a:xfrm>
          <a:prstGeom prst="rect">
            <a:avLst/>
          </a:prstGeom>
          <a:noFill/>
        </p:spPr>
        <p:txBody>
          <a:bodyPr wrap="square" rtlCol="0">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Organizations frequently encounter difficulties in evaluating employee performance effectively, which hinders informed decision-making regarding promotions, training, and resource allocation.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lack of a systematic approach to performance analysis often leads to misaligned goals, diminished employee engagement, and suboptimal workforce utilization.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Without clear insights into individual strengths and weaknesses, companies struggle to optimize their talent, ultimately compromising overall organizational efficiency and employee satisfaction.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Addressing these challenges through robust performance analysis is essential for enhancing productivity, aligning goals, and fostering a motivated workforce.</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09800" y="551331"/>
            <a:ext cx="68802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Rectangle 2">
            <a:extLst>
              <a:ext uri="{FF2B5EF4-FFF2-40B4-BE49-F238E27FC236}">
                <a16:creationId xmlns:a16="http://schemas.microsoft.com/office/drawing/2014/main" id="{CCB219CD-CD93-3554-285E-13A0857B56AA}"/>
              </a:ext>
            </a:extLst>
          </p:cNvPr>
          <p:cNvSpPr>
            <a:spLocks noChangeArrowheads="1"/>
          </p:cNvSpPr>
          <p:nvPr/>
        </p:nvSpPr>
        <p:spPr bwMode="auto">
          <a:xfrm>
            <a:off x="428625" y="1374985"/>
            <a:ext cx="892492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leverages a dataset sourced from Kaggle to conduct a thorough analysis and visualization of employee performance, utilizing Excel's robust data analysis tools.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focus is to identify performance trends, key influencing factors, and potential disparities, particularly with respect to gender. By examining performance metrics across various departments and roles, the project aims to uncover actionable insights that can inform strategies for optimizing employee performance and ensuring equity in evaluations.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analysis will produce clear, data-driven visualizations to enhance understanding and support informed decision-making.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Ultimately, the project seeks to provide a comprehensive overview of performance distribution and offer recommendations for fostering fairness and efficiency in the workplace.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75677" y="406001"/>
            <a:ext cx="8835073" cy="632224"/>
          </a:xfrm>
          <a:prstGeom prst="rect">
            <a:avLst/>
          </a:prstGeom>
        </p:spPr>
        <p:txBody>
          <a:bodyPr vert="horz" wrap="square" lIns="0" tIns="16510" rIns="0" bIns="0" rtlCol="0">
            <a:spAutoFit/>
          </a:bodyPr>
          <a:lstStyle/>
          <a:p>
            <a:pPr marL="12700" algn="ctr">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E25603D-6CEE-5C41-FD20-2B1F1248DDFE}"/>
              </a:ext>
            </a:extLst>
          </p:cNvPr>
          <p:cNvSpPr txBox="1"/>
          <p:nvPr/>
        </p:nvSpPr>
        <p:spPr>
          <a:xfrm>
            <a:off x="552450" y="1074983"/>
            <a:ext cx="9258300" cy="5770811"/>
          </a:xfrm>
          <a:prstGeom prst="rect">
            <a:avLst/>
          </a:prstGeom>
          <a:noFill/>
        </p:spPr>
        <p:txBody>
          <a:bodyPr wrap="square">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HR Professionals:</a:t>
            </a:r>
            <a:r>
              <a:rPr lang="en-US" dirty="0">
                <a:latin typeface="Times New Roman" panose="02020603050405020304" pitchFamily="18" charset="0"/>
                <a:cs typeface="Times New Roman" panose="02020603050405020304" pitchFamily="18" charset="0"/>
              </a:rPr>
              <a:t> For evaluating performance and making promotion decisions.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Management and Executives:</a:t>
            </a:r>
            <a:r>
              <a:rPr lang="en-US" dirty="0">
                <a:latin typeface="Times New Roman" panose="02020603050405020304" pitchFamily="18" charset="0"/>
                <a:cs typeface="Times New Roman" panose="02020603050405020304" pitchFamily="18" charset="0"/>
              </a:rPr>
              <a:t> To understand workforce productivity and develop strategies.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Team Leaders and Supervisors:</a:t>
            </a:r>
            <a:r>
              <a:rPr lang="en-US" dirty="0">
                <a:latin typeface="Times New Roman" panose="02020603050405020304" pitchFamily="18" charset="0"/>
                <a:cs typeface="Times New Roman" panose="02020603050405020304" pitchFamily="18" charset="0"/>
              </a:rPr>
              <a:t> To monitor team performance and provide support.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Diversity and Inclusion Officers:</a:t>
            </a:r>
            <a:r>
              <a:rPr lang="en-US" dirty="0">
                <a:latin typeface="Times New Roman" panose="02020603050405020304" pitchFamily="18" charset="0"/>
                <a:cs typeface="Times New Roman" panose="02020603050405020304" pitchFamily="18" charset="0"/>
              </a:rPr>
              <a:t> To address gender-based performance disparities.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Employees:</a:t>
            </a:r>
            <a:r>
              <a:rPr lang="en-US" dirty="0">
                <a:latin typeface="Times New Roman" panose="02020603050405020304" pitchFamily="18" charset="0"/>
                <a:cs typeface="Times New Roman" panose="02020603050405020304" pitchFamily="18" charset="0"/>
              </a:rPr>
              <a:t> To receive performance feedback and understand their progress.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Analysts:</a:t>
            </a:r>
            <a:r>
              <a:rPr lang="en-US" dirty="0">
                <a:latin typeface="Times New Roman" panose="02020603050405020304" pitchFamily="18" charset="0"/>
                <a:cs typeface="Times New Roman" panose="02020603050405020304" pitchFamily="18" charset="0"/>
              </a:rPr>
              <a:t> To further analyze and integrate performance data with other metrics.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Development Coordinators: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identify areas where training programs are needed based on performance data.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Planners: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integrate performance insights into long-term business strategies.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Organizational Development Specialists: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address performance issues and implement improvements in organizational practices.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143125" cy="2181225"/>
          </a:xfrm>
          <a:prstGeom prst="rect">
            <a:avLst/>
          </a:prstGeom>
        </p:spPr>
      </p:pic>
      <p:sp>
        <p:nvSpPr>
          <p:cNvPr id="6" name="object 6"/>
          <p:cNvSpPr txBox="1">
            <a:spLocks noGrp="1"/>
          </p:cNvSpPr>
          <p:nvPr>
            <p:ph type="title"/>
          </p:nvPr>
        </p:nvSpPr>
        <p:spPr>
          <a:xfrm>
            <a:off x="279082" y="358820"/>
            <a:ext cx="11633835"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U</a:t>
            </a:r>
            <a:r>
              <a:rPr sz="400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2">
            <a:extLst>
              <a:ext uri="{FF2B5EF4-FFF2-40B4-BE49-F238E27FC236}">
                <a16:creationId xmlns:a16="http://schemas.microsoft.com/office/drawing/2014/main" id="{F5A34F2C-DF9A-E56B-C3B6-AFA658BA99A8}"/>
              </a:ext>
            </a:extLst>
          </p:cNvPr>
          <p:cNvSpPr>
            <a:spLocks noChangeArrowheads="1"/>
          </p:cNvSpPr>
          <p:nvPr/>
        </p:nvSpPr>
        <p:spPr bwMode="auto">
          <a:xfrm>
            <a:off x="2143125" y="1017335"/>
            <a:ext cx="8907145"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 and Visualization: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and remove missing values. </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Sort data and exclude rows with missing values. Use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&gt; Filter</a:t>
            </a: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Categorize performance with =IFS(Z8&gt;=5,"VERY HIGH", Z8&gt;=4,"HIGH", Z8&gt;=3,"MEDIUM", TRUE,"LOW").</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Table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Summarize data quickly. Use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 &gt; PivotTable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and configure summaries.</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 data with charts. Use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 &gt; Charts &gt; Recommended charts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and customize graphs.</a:t>
            </a:r>
          </a:p>
          <a:p>
            <a:pPr algn="just" eaLnBrk="0" fontAlgn="base" hangingPunct="0">
              <a:lnSpc>
                <a:spcPct val="150000"/>
              </a:lnSpc>
              <a:spcBef>
                <a:spcPct val="0"/>
              </a:spcBef>
              <a:spcAft>
                <a:spcPct val="0"/>
              </a:spcAft>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Slicer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interactivity to Pivot Tables. Use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 &gt; Slicer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filter data dynamically.</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304800"/>
            <a:ext cx="10681335" cy="615553"/>
          </a:xfrm>
        </p:spPr>
        <p:txBody>
          <a:bodyPr/>
          <a:lstStyle/>
          <a:p>
            <a:pPr algn="ctr"/>
            <a:r>
              <a:rPr lang="en-IN" sz="40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94B37536-9761-B835-561B-14AA6074FB5D}"/>
              </a:ext>
            </a:extLst>
          </p:cNvPr>
          <p:cNvSpPr txBox="1"/>
          <p:nvPr/>
        </p:nvSpPr>
        <p:spPr>
          <a:xfrm>
            <a:off x="838200" y="933179"/>
            <a:ext cx="9829800" cy="5940088"/>
          </a:xfrm>
          <a:prstGeom prst="rect">
            <a:avLst/>
          </a:prstGeom>
          <a:noFill/>
        </p:spPr>
        <p:txBody>
          <a:bodyPr wrap="square">
            <a:spAutoFit/>
          </a:bodyPr>
          <a:lstStyle/>
          <a:p>
            <a:pPr algn="just"/>
            <a:r>
              <a:rPr lang="en-US" sz="2000" b="1" u="sng" dirty="0">
                <a:latin typeface="Times New Roman" panose="02020603050405020304" pitchFamily="18" charset="0"/>
                <a:cs typeface="Times New Roman" panose="02020603050405020304" pitchFamily="18" charset="0"/>
              </a:rPr>
              <a:t>Dataset Overview</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Source</a:t>
            </a:r>
            <a:r>
              <a:rPr lang="en-US" sz="2000" dirty="0">
                <a:latin typeface="Times New Roman" panose="02020603050405020304" pitchFamily="18" charset="0"/>
                <a:cs typeface="Times New Roman" panose="02020603050405020304" pitchFamily="18" charset="0"/>
              </a:rPr>
              <a:t>: Kaggle</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Total Features</a:t>
            </a:r>
            <a:r>
              <a:rPr lang="en-US" sz="2000" dirty="0">
                <a:latin typeface="Times New Roman" panose="02020603050405020304" pitchFamily="18" charset="0"/>
                <a:cs typeface="Times New Roman" panose="02020603050405020304" pitchFamily="18" charset="0"/>
              </a:rPr>
              <a:t>: 26</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Features Considered for Analysis</a:t>
            </a:r>
            <a:r>
              <a:rPr lang="en-US" sz="2000" dirty="0">
                <a:latin typeface="Times New Roman" panose="02020603050405020304" pitchFamily="18" charset="0"/>
                <a:cs typeface="Times New Roman" panose="02020603050405020304" pitchFamily="18" charset="0"/>
              </a:rPr>
              <a:t>: 10</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cs typeface="Times New Roman" panose="02020603050405020304" pitchFamily="18" charset="0"/>
              </a:rPr>
              <a:t>Features and Data Types</a:t>
            </a:r>
            <a:r>
              <a:rPr lang="en-US" sz="2000" u="sng" dirty="0">
                <a:latin typeface="Times New Roman" panose="02020603050405020304" pitchFamily="18" charset="0"/>
                <a:cs typeface="Times New Roman" panose="02020603050405020304" pitchFamily="18" charset="0"/>
              </a:rPr>
              <a:t>:</a:t>
            </a:r>
          </a:p>
          <a:p>
            <a:pPr algn="just"/>
            <a:endParaRPr lang="en-US" sz="2000"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FirstName</a:t>
            </a:r>
            <a:r>
              <a:rPr lang="en-US" sz="2000" dirty="0">
                <a:latin typeface="Times New Roman" panose="02020603050405020304" pitchFamily="18" charset="0"/>
                <a:cs typeface="Times New Roman" panose="02020603050405020304" pitchFamily="18" charset="0"/>
              </a:rPr>
              <a:t>: Employee's first name (Text)</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LastName</a:t>
            </a:r>
            <a:r>
              <a:rPr lang="en-US" sz="2000" dirty="0">
                <a:latin typeface="Times New Roman" panose="02020603050405020304" pitchFamily="18" charset="0"/>
                <a:cs typeface="Times New Roman" panose="02020603050405020304" pitchFamily="18" charset="0"/>
              </a:rPr>
              <a:t>: Employee's last name (Text)</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BusinessUnit</a:t>
            </a:r>
            <a:r>
              <a:rPr lang="en-US" sz="2000" dirty="0">
                <a:latin typeface="Times New Roman" panose="02020603050405020304" pitchFamily="18" charset="0"/>
                <a:cs typeface="Times New Roman" panose="02020603050405020304" pitchFamily="18" charset="0"/>
              </a:rPr>
              <a:t>: Department or division (Text)</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EmployeeStatus</a:t>
            </a:r>
            <a:r>
              <a:rPr lang="en-US" sz="2000" dirty="0">
                <a:latin typeface="Times New Roman" panose="02020603050405020304" pitchFamily="18" charset="0"/>
                <a:cs typeface="Times New Roman" panose="02020603050405020304" pitchFamily="18" charset="0"/>
              </a:rPr>
              <a:t>: Employment status (e.g., active, inactive) (Text)</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EmpID</a:t>
            </a:r>
            <a:r>
              <a:rPr lang="en-US" sz="2000" dirty="0">
                <a:latin typeface="Times New Roman" panose="02020603050405020304" pitchFamily="18" charset="0"/>
                <a:cs typeface="Times New Roman" panose="02020603050405020304" pitchFamily="18" charset="0"/>
              </a:rPr>
              <a:t>: Unique identifier for employees (Integer)</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EmployeeType</a:t>
            </a:r>
            <a:r>
              <a:rPr lang="en-US" sz="2000" dirty="0">
                <a:latin typeface="Times New Roman" panose="02020603050405020304" pitchFamily="18" charset="0"/>
                <a:cs typeface="Times New Roman" panose="02020603050405020304" pitchFamily="18" charset="0"/>
              </a:rPr>
              <a:t>: Type of employment (e.g., full-time, part-time) (Text)</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EmployeeClassificationType</a:t>
            </a:r>
            <a:r>
              <a:rPr lang="en-US" sz="2000" dirty="0">
                <a:latin typeface="Times New Roman" panose="02020603050405020304" pitchFamily="18" charset="0"/>
                <a:cs typeface="Times New Roman" panose="02020603050405020304" pitchFamily="18" charset="0"/>
              </a:rPr>
              <a:t>: Job classification (Text)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Score</a:t>
            </a:r>
            <a:r>
              <a:rPr lang="en-US" sz="2000" dirty="0">
                <a:latin typeface="Times New Roman" panose="02020603050405020304" pitchFamily="18" charset="0"/>
                <a:cs typeface="Times New Roman" panose="02020603050405020304" pitchFamily="18" charset="0"/>
              </a:rPr>
              <a:t>: Numerical rating of performance (Numeric)</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Current rating of employee performance (Numeric)</a:t>
            </a:r>
          </a:p>
          <a:p>
            <a:pPr marL="342900" indent="-34290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GenderCode</a:t>
            </a:r>
            <a:r>
              <a:rPr lang="en-US" sz="2000" dirty="0">
                <a:latin typeface="Times New Roman" panose="02020603050405020304" pitchFamily="18" charset="0"/>
                <a:cs typeface="Times New Roman" panose="02020603050405020304" pitchFamily="18" charset="0"/>
              </a:rPr>
              <a:t>: Gender of the employee (Categorical - Female/Male)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5072754"/>
            <a:ext cx="1330325" cy="1827416"/>
          </a:xfrm>
          <a:prstGeom prst="rect">
            <a:avLst/>
          </a:prstGeom>
        </p:spPr>
      </p:pic>
      <p:sp>
        <p:nvSpPr>
          <p:cNvPr id="7" name="object 7"/>
          <p:cNvSpPr txBox="1">
            <a:spLocks noGrp="1"/>
          </p:cNvSpPr>
          <p:nvPr>
            <p:ph type="title"/>
          </p:nvPr>
        </p:nvSpPr>
        <p:spPr>
          <a:xfrm>
            <a:off x="1330325" y="406001"/>
            <a:ext cx="8480425" cy="632224"/>
          </a:xfrm>
          <a:prstGeom prst="rect">
            <a:avLst/>
          </a:prstGeom>
        </p:spPr>
        <p:txBody>
          <a:bodyPr vert="horz" wrap="square" lIns="0" tIns="16510" rIns="0" bIns="0" rtlCol="0">
            <a:spAutoFit/>
          </a:bodyPr>
          <a:lstStyle/>
          <a:p>
            <a:pPr marL="12700" algn="ctr">
              <a:lnSpc>
                <a:spcPct val="100000"/>
              </a:lnSpc>
              <a:spcBef>
                <a:spcPts val="130"/>
              </a:spcBef>
            </a:pPr>
            <a:r>
              <a:rPr sz="4000" spc="15"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lang="en-US" sz="4000" spc="20" dirty="0">
                <a:latin typeface="Times New Roman" panose="02020603050405020304" pitchFamily="18" charset="0"/>
                <a:cs typeface="Times New Roman" panose="02020603050405020304" pitchFamily="18" charset="0"/>
              </a:rPr>
              <a:t>"</a:t>
            </a:r>
            <a:r>
              <a:rPr sz="4000" spc="10" dirty="0">
                <a:latin typeface="Times New Roman" panose="02020603050405020304" pitchFamily="18" charset="0"/>
                <a:cs typeface="Times New Roman" panose="02020603050405020304" pitchFamily="18" charset="0"/>
              </a:rPr>
              <a:t>WOW</a:t>
            </a:r>
            <a:r>
              <a:rPr lang="en-US" sz="4000" spc="10" dirty="0">
                <a:latin typeface="Times New Roman" panose="02020603050405020304" pitchFamily="18" charset="0"/>
                <a:cs typeface="Times New Roman" panose="02020603050405020304" pitchFamily="18" charset="0"/>
              </a:rPr>
              <a:t>"</a:t>
            </a:r>
            <a:r>
              <a:rPr sz="4000" spc="8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IN</a:t>
            </a:r>
            <a:r>
              <a:rPr sz="4000" spc="-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OUR</a:t>
            </a:r>
            <a:r>
              <a:rPr sz="4000" spc="-10"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BC458A6D-68A2-C25E-7694-EF62D18073FB}"/>
              </a:ext>
            </a:extLst>
          </p:cNvPr>
          <p:cNvSpPr>
            <a:spLocks noChangeArrowheads="1"/>
          </p:cNvSpPr>
          <p:nvPr/>
        </p:nvSpPr>
        <p:spPr bwMode="auto">
          <a:xfrm>
            <a:off x="1066800" y="1295400"/>
            <a:ext cx="959326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Formula Used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Categorization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=IFS(Z9&gt;=5,"VERY HIGH",Z9&gt;=4, "HIGH",Z9&gt;=3,"MEDIUM",TRUE,"LOW")</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Categorizes employee performance into "VERY HIGH," "HIGH," "MEDIUM," or "LOW" based on their scores.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Uniqueness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Gender-Wise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Examining performance across different business units, segmented by gender.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insights into performance trends and disparities between genders within various business units.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Insights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analysis aims to uncover patterns and improve understanding of performance metrics across different demographic segments.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1665</Words>
  <Application>Microsoft Office PowerPoint</Application>
  <PresentationFormat>Widescreen</PresentationFormat>
  <Paragraphs>180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RESULTS</vt:lpstr>
      <vt:lpstr>RESULTS</vt:lpstr>
      <vt:lpstr>CONCLUSION</vt:lpstr>
      <vt:lpstr>CONCLUSION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NIRANJANA MURALI</cp:lastModifiedBy>
  <cp:revision>17</cp:revision>
  <dcterms:created xsi:type="dcterms:W3CDTF">2024-03-29T15:07:22Z</dcterms:created>
  <dcterms:modified xsi:type="dcterms:W3CDTF">2024-08-31T14:38:28Z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