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4B9B69-ED2D-4755-8717-D5E05545F293}" v="312" dt="2024-04-13T13:24:43.034"/>
    <p1510:client id="{A960896E-011E-4D1F-9441-328FD982B0BA}" v="2" dt="2024-04-13T13:31:05.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703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7026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932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0425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2578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0809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2314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3227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75585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054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8774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746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3152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886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086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7207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792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4/13/2024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7621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rive.google.com/file/d/1o3ln2BaglduLicZac8qLUugZuePBcmuS/view?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Niranjana J</a:t>
            </a:r>
          </a:p>
        </p:txBody>
      </p:sp>
      <p:sp>
        <p:nvSpPr>
          <p:cNvPr id="3" name="Subtitle 2"/>
          <p:cNvSpPr>
            <a:spLocks noGrp="1"/>
          </p:cNvSpPr>
          <p:nvPr>
            <p:ph type="subTitle" idx="1"/>
          </p:nvPr>
        </p:nvSpPr>
        <p:spPr/>
        <p:txBody>
          <a:bodyPr/>
          <a:lstStyle/>
          <a:p>
            <a:r>
              <a:rPr lang="en-US" dirty="0"/>
              <a:t>2021506057</a:t>
            </a:r>
          </a:p>
          <a:p>
            <a:r>
              <a:rPr lang="en-US" dirty="0"/>
              <a:t>Madras Institute of Technology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8AC2-D331-E426-DC62-6195822FC6EC}"/>
              </a:ext>
            </a:extLst>
          </p:cNvPr>
          <p:cNvSpPr>
            <a:spLocks noGrp="1"/>
          </p:cNvSpPr>
          <p:nvPr>
            <p:ph type="title"/>
          </p:nvPr>
        </p:nvSpPr>
        <p:spPr>
          <a:xfrm>
            <a:off x="1484311" y="332014"/>
            <a:ext cx="9869035" cy="745671"/>
          </a:xfrm>
        </p:spPr>
        <p:txBody>
          <a:bodyPr/>
          <a:lstStyle/>
          <a:p>
            <a:r>
              <a:rPr lang="en-US" b="1" dirty="0"/>
              <a:t>RESULTS</a:t>
            </a:r>
          </a:p>
        </p:txBody>
      </p:sp>
      <p:sp>
        <p:nvSpPr>
          <p:cNvPr id="3" name="Content Placeholder 2">
            <a:extLst>
              <a:ext uri="{FF2B5EF4-FFF2-40B4-BE49-F238E27FC236}">
                <a16:creationId xmlns:a16="http://schemas.microsoft.com/office/drawing/2014/main" id="{D8A00EFE-C857-3A4A-7EBC-29E49ED09BF3}"/>
              </a:ext>
            </a:extLst>
          </p:cNvPr>
          <p:cNvSpPr>
            <a:spLocks noGrp="1"/>
          </p:cNvSpPr>
          <p:nvPr>
            <p:ph idx="1"/>
          </p:nvPr>
        </p:nvSpPr>
        <p:spPr>
          <a:xfrm>
            <a:off x="1756453" y="979714"/>
            <a:ext cx="9869034" cy="5723164"/>
          </a:xfrm>
        </p:spPr>
        <p:txBody>
          <a:bodyPr>
            <a:normAutofit/>
          </a:bodyPr>
          <a:lstStyle/>
          <a:p>
            <a:pPr marL="0" indent="0">
              <a:buNone/>
            </a:pPr>
            <a:r>
              <a:rPr lang="en-US" dirty="0">
                <a:ea typeface="+mn-lt"/>
                <a:cs typeface="+mn-lt"/>
              </a:rPr>
              <a:t>Hyper-Realistic Images:</a:t>
            </a:r>
            <a:endParaRPr lang="en-US" dirty="0"/>
          </a:p>
          <a:p>
            <a:pPr lvl="1">
              <a:buClr>
                <a:srgbClr val="1287C3"/>
              </a:buClr>
            </a:pPr>
            <a:r>
              <a:rPr lang="en-US" dirty="0">
                <a:ea typeface="+mn-lt"/>
                <a:cs typeface="+mn-lt"/>
              </a:rPr>
              <a:t>Generated cartoon images achieve unprecedented levels of realism, captivating viewers with lifelike appearance.</a:t>
            </a:r>
            <a:endParaRPr lang="en-US" dirty="0"/>
          </a:p>
          <a:p>
            <a:pPr marL="0" indent="0">
              <a:buClr>
                <a:srgbClr val="1287C3"/>
              </a:buClr>
              <a:buNone/>
            </a:pPr>
            <a:r>
              <a:rPr lang="en-US" dirty="0">
                <a:ea typeface="+mn-lt"/>
                <a:cs typeface="+mn-lt"/>
              </a:rPr>
              <a:t>Diverse Styles:</a:t>
            </a:r>
            <a:endParaRPr lang="en-US" dirty="0"/>
          </a:p>
          <a:p>
            <a:pPr lvl="1">
              <a:buClr>
                <a:srgbClr val="1287C3"/>
              </a:buClr>
            </a:pPr>
            <a:r>
              <a:rPr lang="en-US" dirty="0">
                <a:ea typeface="+mn-lt"/>
                <a:cs typeface="+mn-lt"/>
              </a:rPr>
              <a:t>Our model produces a wide range of cartoon styles, offering versatility for various creative needs.</a:t>
            </a:r>
            <a:endParaRPr lang="en-US" dirty="0"/>
          </a:p>
          <a:p>
            <a:pPr marL="0" indent="0">
              <a:buClr>
                <a:srgbClr val="1287C3"/>
              </a:buClr>
              <a:buNone/>
            </a:pPr>
            <a:r>
              <a:rPr lang="en-US" dirty="0">
                <a:ea typeface="+mn-lt"/>
                <a:cs typeface="+mn-lt"/>
              </a:rPr>
              <a:t>Enhanced Fidelity:</a:t>
            </a:r>
            <a:endParaRPr lang="en-US" dirty="0"/>
          </a:p>
          <a:p>
            <a:pPr lvl="1">
              <a:buClr>
                <a:srgbClr val="1287C3"/>
              </a:buClr>
            </a:pPr>
            <a:r>
              <a:rPr lang="en-US" dirty="0">
                <a:ea typeface="+mn-lt"/>
                <a:cs typeface="+mn-lt"/>
              </a:rPr>
              <a:t>Images exhibit exceptional fidelity and detail, ensuring visually stunning results.</a:t>
            </a:r>
            <a:endParaRPr lang="en-US" dirty="0"/>
          </a:p>
          <a:p>
            <a:pPr marL="0" indent="0">
              <a:buClr>
                <a:srgbClr val="1287C3"/>
              </a:buClr>
              <a:buNone/>
            </a:pPr>
            <a:r>
              <a:rPr lang="en-US" dirty="0">
                <a:ea typeface="+mn-lt"/>
                <a:cs typeface="+mn-lt"/>
              </a:rPr>
              <a:t>Consistent Quality:</a:t>
            </a:r>
            <a:endParaRPr lang="en-US" dirty="0"/>
          </a:p>
          <a:p>
            <a:pPr lvl="1">
              <a:buClr>
                <a:srgbClr val="1287C3"/>
              </a:buClr>
            </a:pPr>
            <a:r>
              <a:rPr lang="en-US" dirty="0">
                <a:ea typeface="+mn-lt"/>
                <a:cs typeface="+mn-lt"/>
              </a:rPr>
              <a:t>Our model consistently delivers high-quality images across different datasets and parameters.</a:t>
            </a:r>
            <a:endParaRPr lang="en-US" dirty="0"/>
          </a:p>
          <a:p>
            <a:pPr>
              <a:buClr>
                <a:srgbClr val="1287C3"/>
              </a:buClr>
            </a:pPr>
            <a:endParaRPr lang="en-US" dirty="0"/>
          </a:p>
        </p:txBody>
      </p:sp>
    </p:spTree>
    <p:extLst>
      <p:ext uri="{BB962C8B-B14F-4D97-AF65-F5344CB8AC3E}">
        <p14:creationId xmlns:p14="http://schemas.microsoft.com/office/powerpoint/2010/main" val="132296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039C-8948-392B-0B15-6FCA5D414A6B}"/>
              </a:ext>
            </a:extLst>
          </p:cNvPr>
          <p:cNvSpPr>
            <a:spLocks noGrp="1"/>
          </p:cNvSpPr>
          <p:nvPr>
            <p:ph type="title"/>
          </p:nvPr>
        </p:nvSpPr>
        <p:spPr/>
        <p:txBody>
          <a:bodyPr/>
          <a:lstStyle/>
          <a:p>
            <a:r>
              <a:rPr lang="en-US" b="1" dirty="0"/>
              <a:t>DEMO LINK</a:t>
            </a:r>
          </a:p>
        </p:txBody>
      </p:sp>
      <p:sp>
        <p:nvSpPr>
          <p:cNvPr id="3" name="Content Placeholder 2">
            <a:extLst>
              <a:ext uri="{FF2B5EF4-FFF2-40B4-BE49-F238E27FC236}">
                <a16:creationId xmlns:a16="http://schemas.microsoft.com/office/drawing/2014/main" id="{78DC1653-F55F-CED4-448B-0D39C7F9A94A}"/>
              </a:ext>
            </a:extLst>
          </p:cNvPr>
          <p:cNvSpPr>
            <a:spLocks noGrp="1"/>
          </p:cNvSpPr>
          <p:nvPr>
            <p:ph idx="1"/>
          </p:nvPr>
        </p:nvSpPr>
        <p:spPr/>
        <p:txBody>
          <a:bodyPr/>
          <a:lstStyle/>
          <a:p>
            <a:pPr marL="0" indent="0">
              <a:buNone/>
            </a:pPr>
            <a:r>
              <a:rPr lang="en-US" dirty="0">
                <a:hlinkClick r:id="rId2"/>
              </a:rPr>
              <a:t>https://drive.google.com/file/d/1o3ln2BaglduLicZac8qLUugZuePBcmuS/view?usp=sharing</a:t>
            </a:r>
            <a:endParaRPr lang="en-US"/>
          </a:p>
        </p:txBody>
      </p:sp>
    </p:spTree>
    <p:extLst>
      <p:ext uri="{BB962C8B-B14F-4D97-AF65-F5344CB8AC3E}">
        <p14:creationId xmlns:p14="http://schemas.microsoft.com/office/powerpoint/2010/main" val="330718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5A08-B9E8-C31F-8D74-69C3EDF5A913}"/>
              </a:ext>
            </a:extLst>
          </p:cNvPr>
          <p:cNvSpPr>
            <a:spLocks noGrp="1"/>
          </p:cNvSpPr>
          <p:nvPr>
            <p:ph type="title"/>
          </p:nvPr>
        </p:nvSpPr>
        <p:spPr>
          <a:xfrm>
            <a:off x="1593168" y="1338943"/>
            <a:ext cx="10018713" cy="1752599"/>
          </a:xfrm>
        </p:spPr>
        <p:txBody>
          <a:bodyPr/>
          <a:lstStyle/>
          <a:p>
            <a:r>
              <a:rPr lang="en-US" b="1" dirty="0"/>
              <a:t>PROJECT   TITLE</a:t>
            </a:r>
          </a:p>
        </p:txBody>
      </p:sp>
      <p:sp>
        <p:nvSpPr>
          <p:cNvPr id="3" name="Content Placeholder 2">
            <a:extLst>
              <a:ext uri="{FF2B5EF4-FFF2-40B4-BE49-F238E27FC236}">
                <a16:creationId xmlns:a16="http://schemas.microsoft.com/office/drawing/2014/main" id="{0F512EC0-D8BE-3C40-03CE-C530A3BC0D8E}"/>
              </a:ext>
            </a:extLst>
          </p:cNvPr>
          <p:cNvSpPr>
            <a:spLocks noGrp="1"/>
          </p:cNvSpPr>
          <p:nvPr>
            <p:ph idx="1"/>
          </p:nvPr>
        </p:nvSpPr>
        <p:spPr/>
        <p:txBody>
          <a:bodyPr>
            <a:normAutofit/>
          </a:bodyPr>
          <a:lstStyle/>
          <a:p>
            <a:pPr marL="0" indent="0" algn="ctr">
              <a:buNone/>
            </a:pPr>
            <a:r>
              <a:rPr lang="en-US" sz="3000"/>
              <a:t>"Cartoon generator using DC-GAN"</a:t>
            </a:r>
            <a:endParaRPr lang="en-US"/>
          </a:p>
        </p:txBody>
      </p:sp>
    </p:spTree>
    <p:extLst>
      <p:ext uri="{BB962C8B-B14F-4D97-AF65-F5344CB8AC3E}">
        <p14:creationId xmlns:p14="http://schemas.microsoft.com/office/powerpoint/2010/main" val="3289030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5C8-77BB-9573-653B-0892701AC75A}"/>
              </a:ext>
            </a:extLst>
          </p:cNvPr>
          <p:cNvSpPr>
            <a:spLocks noGrp="1"/>
          </p:cNvSpPr>
          <p:nvPr>
            <p:ph type="title"/>
          </p:nvPr>
        </p:nvSpPr>
        <p:spPr>
          <a:xfrm>
            <a:off x="1334633" y="141514"/>
            <a:ext cx="9855428" cy="745671"/>
          </a:xfrm>
        </p:spPr>
        <p:txBody>
          <a:bodyPr/>
          <a:lstStyle/>
          <a:p>
            <a:r>
              <a:rPr lang="en-US" b="1" dirty="0"/>
              <a:t>AGENDA</a:t>
            </a:r>
          </a:p>
        </p:txBody>
      </p:sp>
      <p:sp>
        <p:nvSpPr>
          <p:cNvPr id="3" name="Content Placeholder 2">
            <a:extLst>
              <a:ext uri="{FF2B5EF4-FFF2-40B4-BE49-F238E27FC236}">
                <a16:creationId xmlns:a16="http://schemas.microsoft.com/office/drawing/2014/main" id="{C007BE29-7C46-B611-259F-7404049C3957}"/>
              </a:ext>
            </a:extLst>
          </p:cNvPr>
          <p:cNvSpPr>
            <a:spLocks noGrp="1"/>
          </p:cNvSpPr>
          <p:nvPr>
            <p:ph idx="1"/>
          </p:nvPr>
        </p:nvSpPr>
        <p:spPr>
          <a:xfrm>
            <a:off x="1824489" y="1142999"/>
            <a:ext cx="9841819" cy="5573486"/>
          </a:xfrm>
        </p:spPr>
        <p:txBody>
          <a:bodyPr>
            <a:normAutofit/>
          </a:bodyPr>
          <a:lstStyle/>
          <a:p>
            <a:pPr marL="0" indent="0">
              <a:buNone/>
            </a:pPr>
            <a:r>
              <a:rPr lang="en-US" dirty="0">
                <a:ea typeface="+mn-lt"/>
                <a:cs typeface="+mn-lt"/>
              </a:rPr>
              <a:t>Overview:</a:t>
            </a:r>
            <a:endParaRPr lang="en-US" dirty="0"/>
          </a:p>
          <a:p>
            <a:pPr lvl="1">
              <a:buClr>
                <a:srgbClr val="1287C3"/>
              </a:buClr>
            </a:pPr>
            <a:r>
              <a:rPr lang="en-US" dirty="0">
                <a:ea typeface="+mn-lt"/>
                <a:cs typeface="+mn-lt"/>
              </a:rPr>
              <a:t>Focuses on using GANs to generate cartoon images.</a:t>
            </a:r>
            <a:endParaRPr lang="en-US" dirty="0"/>
          </a:p>
          <a:p>
            <a:pPr lvl="1">
              <a:buClr>
                <a:srgbClr val="1287C3"/>
              </a:buClr>
            </a:pPr>
            <a:r>
              <a:rPr lang="en-US" dirty="0">
                <a:ea typeface="+mn-lt"/>
                <a:cs typeface="+mn-lt"/>
              </a:rPr>
              <a:t>GANs consist of a generator and a discriminator, trained </a:t>
            </a:r>
            <a:r>
              <a:rPr lang="en-US" dirty="0" err="1">
                <a:ea typeface="+mn-lt"/>
                <a:cs typeface="+mn-lt"/>
              </a:rPr>
              <a:t>adversarially</a:t>
            </a:r>
            <a:r>
              <a:rPr lang="en-US" dirty="0">
                <a:ea typeface="+mn-lt"/>
                <a:cs typeface="+mn-lt"/>
              </a:rPr>
              <a:t>.</a:t>
            </a:r>
            <a:endParaRPr lang="en-US" dirty="0"/>
          </a:p>
          <a:p>
            <a:pPr marL="0" indent="0">
              <a:buClr>
                <a:srgbClr val="1287C3"/>
              </a:buClr>
              <a:buNone/>
            </a:pPr>
            <a:r>
              <a:rPr lang="en-US" dirty="0">
                <a:ea typeface="+mn-lt"/>
                <a:cs typeface="+mn-lt"/>
              </a:rPr>
              <a:t>Importance:</a:t>
            </a:r>
            <a:endParaRPr lang="en-US" dirty="0"/>
          </a:p>
          <a:p>
            <a:pPr lvl="1">
              <a:buClr>
                <a:srgbClr val="1287C3"/>
              </a:buClr>
            </a:pPr>
            <a:r>
              <a:rPr lang="en-US" dirty="0">
                <a:ea typeface="+mn-lt"/>
                <a:cs typeface="+mn-lt"/>
              </a:rPr>
              <a:t>Applications include animation, gaming, and computer vision.</a:t>
            </a:r>
            <a:endParaRPr lang="en-US" dirty="0"/>
          </a:p>
          <a:p>
            <a:pPr lvl="1">
              <a:buClr>
                <a:srgbClr val="1287C3"/>
              </a:buClr>
            </a:pPr>
            <a:r>
              <a:rPr lang="en-US" dirty="0">
                <a:ea typeface="+mn-lt"/>
                <a:cs typeface="+mn-lt"/>
              </a:rPr>
              <a:t>Goal: Generate high-quality, diverse cartoon images.</a:t>
            </a:r>
            <a:endParaRPr lang="en-US" dirty="0"/>
          </a:p>
          <a:p>
            <a:pPr marL="0" indent="0">
              <a:buClr>
                <a:srgbClr val="1287C3"/>
              </a:buClr>
              <a:buNone/>
            </a:pPr>
            <a:r>
              <a:rPr lang="en-US" dirty="0">
                <a:ea typeface="+mn-lt"/>
                <a:cs typeface="+mn-lt"/>
              </a:rPr>
              <a:t>Objective:</a:t>
            </a:r>
            <a:endParaRPr lang="en-US" dirty="0"/>
          </a:p>
          <a:p>
            <a:pPr lvl="1">
              <a:buClr>
                <a:srgbClr val="1287C3"/>
              </a:buClr>
            </a:pPr>
            <a:r>
              <a:rPr lang="en-US" dirty="0">
                <a:ea typeface="+mn-lt"/>
                <a:cs typeface="+mn-lt"/>
              </a:rPr>
              <a:t>Prepare dataset, define GAN architecture, and train the model.</a:t>
            </a:r>
            <a:endParaRPr lang="en-US" dirty="0"/>
          </a:p>
          <a:p>
            <a:pPr marL="0" indent="0">
              <a:buClr>
                <a:srgbClr val="1287C3"/>
              </a:buClr>
              <a:buNone/>
            </a:pPr>
            <a:r>
              <a:rPr lang="en-US" dirty="0">
                <a:ea typeface="+mn-lt"/>
                <a:cs typeface="+mn-lt"/>
              </a:rPr>
              <a:t>Expected Outcome:</a:t>
            </a:r>
            <a:endParaRPr lang="en-US" dirty="0"/>
          </a:p>
          <a:p>
            <a:pPr lvl="1">
              <a:buClr>
                <a:srgbClr val="1287C3"/>
              </a:buClr>
            </a:pPr>
            <a:r>
              <a:rPr lang="en-US" dirty="0">
                <a:ea typeface="+mn-lt"/>
                <a:cs typeface="+mn-lt"/>
              </a:rPr>
              <a:t>Trained GAN model capable of generating realistic cartoon images for various applications.</a:t>
            </a:r>
            <a:endParaRPr lang="en-US" dirty="0"/>
          </a:p>
          <a:p>
            <a:pPr>
              <a:buClr>
                <a:srgbClr val="1287C3"/>
              </a:buClr>
            </a:pPr>
            <a:endParaRPr lang="en-US" dirty="0"/>
          </a:p>
        </p:txBody>
      </p:sp>
    </p:spTree>
    <p:extLst>
      <p:ext uri="{BB962C8B-B14F-4D97-AF65-F5344CB8AC3E}">
        <p14:creationId xmlns:p14="http://schemas.microsoft.com/office/powerpoint/2010/main" val="315516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F0C71-9073-4E3D-7BB2-930AC0CC283C}"/>
              </a:ext>
            </a:extLst>
          </p:cNvPr>
          <p:cNvSpPr>
            <a:spLocks noGrp="1"/>
          </p:cNvSpPr>
          <p:nvPr>
            <p:ph type="title"/>
          </p:nvPr>
        </p:nvSpPr>
        <p:spPr>
          <a:xfrm>
            <a:off x="1348240" y="345621"/>
            <a:ext cx="10290855" cy="650421"/>
          </a:xfrm>
        </p:spPr>
        <p:txBody>
          <a:bodyPr>
            <a:normAutofit fontScale="90000"/>
          </a:bodyPr>
          <a:lstStyle/>
          <a:p>
            <a:r>
              <a:rPr lang="en-US" b="1" dirty="0"/>
              <a:t>PROBLEM  STATEMENT</a:t>
            </a:r>
          </a:p>
        </p:txBody>
      </p:sp>
      <p:sp>
        <p:nvSpPr>
          <p:cNvPr id="3" name="Content Placeholder 2">
            <a:extLst>
              <a:ext uri="{FF2B5EF4-FFF2-40B4-BE49-F238E27FC236}">
                <a16:creationId xmlns:a16="http://schemas.microsoft.com/office/drawing/2014/main" id="{F2F0C194-B963-8F16-4900-D0DE4DFB22CA}"/>
              </a:ext>
            </a:extLst>
          </p:cNvPr>
          <p:cNvSpPr>
            <a:spLocks noGrp="1"/>
          </p:cNvSpPr>
          <p:nvPr>
            <p:ph idx="1"/>
          </p:nvPr>
        </p:nvSpPr>
        <p:spPr>
          <a:xfrm>
            <a:off x="1824488" y="1333499"/>
            <a:ext cx="9678535" cy="4457701"/>
          </a:xfrm>
        </p:spPr>
        <p:txBody>
          <a:bodyPr>
            <a:noAutofit/>
          </a:bodyPr>
          <a:lstStyle/>
          <a:p>
            <a:pPr marL="0" indent="0">
              <a:buNone/>
            </a:pPr>
            <a:r>
              <a:rPr lang="en-US" dirty="0">
                <a:ea typeface="+mn-lt"/>
                <a:cs typeface="+mn-lt"/>
              </a:rPr>
              <a:t>The task is to develop a system capable of generating high-quality cartoon images using Generative Adversarial Networks (GANs). With the increasing demand for digital content in animation, gaming, and virtual environments, there is a need for automated methods to create diverse and visually appealing cartoon images. The project aims to address this need by training a GAN model to learn the distribution of cartoon images and generate new ones that are realistic and diverse. The challenge lies in effectively preprocessing the dataset, designing an appropriate GAN architecture, and training the model to produce high-quality outputs. The ultimate goal is to develop a robust system that can generate cartoon images suitable for various applications in entertainment, virtual environments, and computer vision tasks.</a:t>
            </a:r>
            <a:endParaRPr lang="en-US"/>
          </a:p>
        </p:txBody>
      </p:sp>
    </p:spTree>
    <p:extLst>
      <p:ext uri="{BB962C8B-B14F-4D97-AF65-F5344CB8AC3E}">
        <p14:creationId xmlns:p14="http://schemas.microsoft.com/office/powerpoint/2010/main" val="291669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35CC-08AE-A586-356A-35AB68E0B2A7}"/>
              </a:ext>
            </a:extLst>
          </p:cNvPr>
          <p:cNvSpPr>
            <a:spLocks noGrp="1"/>
          </p:cNvSpPr>
          <p:nvPr>
            <p:ph type="title"/>
          </p:nvPr>
        </p:nvSpPr>
        <p:spPr>
          <a:xfrm>
            <a:off x="1484311" y="100693"/>
            <a:ext cx="9556071" cy="568778"/>
          </a:xfrm>
        </p:spPr>
        <p:txBody>
          <a:bodyPr>
            <a:normAutofit fontScale="90000"/>
          </a:bodyPr>
          <a:lstStyle/>
          <a:p>
            <a:r>
              <a:rPr lang="en-US" b="1" dirty="0"/>
              <a:t>PROJECT  OVERVIEW</a:t>
            </a:r>
          </a:p>
        </p:txBody>
      </p:sp>
      <p:sp>
        <p:nvSpPr>
          <p:cNvPr id="3" name="Content Placeholder 2">
            <a:extLst>
              <a:ext uri="{FF2B5EF4-FFF2-40B4-BE49-F238E27FC236}">
                <a16:creationId xmlns:a16="http://schemas.microsoft.com/office/drawing/2014/main" id="{FF46A738-CD3F-D4D7-9CF6-777AB2E958C7}"/>
              </a:ext>
            </a:extLst>
          </p:cNvPr>
          <p:cNvSpPr>
            <a:spLocks noGrp="1"/>
          </p:cNvSpPr>
          <p:nvPr>
            <p:ph idx="1"/>
          </p:nvPr>
        </p:nvSpPr>
        <p:spPr>
          <a:xfrm>
            <a:off x="1797274" y="1034142"/>
            <a:ext cx="9705749" cy="5627915"/>
          </a:xfrm>
        </p:spPr>
        <p:txBody>
          <a:bodyPr>
            <a:normAutofit fontScale="85000" lnSpcReduction="20000"/>
          </a:bodyPr>
          <a:lstStyle/>
          <a:p>
            <a:pPr marL="0" indent="0">
              <a:buNone/>
            </a:pPr>
            <a:r>
              <a:rPr lang="en-US" dirty="0">
                <a:ea typeface="+mn-lt"/>
                <a:cs typeface="+mn-lt"/>
              </a:rPr>
              <a:t>Objective:</a:t>
            </a:r>
            <a:endParaRPr lang="en-US" dirty="0"/>
          </a:p>
          <a:p>
            <a:pPr lvl="1">
              <a:buClr>
                <a:srgbClr val="1287C3"/>
              </a:buClr>
            </a:pPr>
            <a:r>
              <a:rPr lang="en-US" dirty="0">
                <a:ea typeface="+mn-lt"/>
                <a:cs typeface="+mn-lt"/>
              </a:rPr>
              <a:t>Develop a system to automatically generate high-quality cartoon images using Generative Adversarial Networks (GANs).</a:t>
            </a:r>
            <a:endParaRPr lang="en-US" dirty="0"/>
          </a:p>
          <a:p>
            <a:pPr marL="0" indent="0">
              <a:buClr>
                <a:srgbClr val="1287C3"/>
              </a:buClr>
              <a:buNone/>
            </a:pPr>
            <a:r>
              <a:rPr lang="en-US" dirty="0">
                <a:ea typeface="+mn-lt"/>
                <a:cs typeface="+mn-lt"/>
              </a:rPr>
              <a:t>Importance:</a:t>
            </a:r>
            <a:endParaRPr lang="en-US" dirty="0"/>
          </a:p>
          <a:p>
            <a:pPr lvl="1">
              <a:buClr>
                <a:srgbClr val="1287C3"/>
              </a:buClr>
            </a:pPr>
            <a:r>
              <a:rPr lang="en-US" dirty="0">
                <a:ea typeface="+mn-lt"/>
                <a:cs typeface="+mn-lt"/>
              </a:rPr>
              <a:t>Address the increasing demand for diverse and realistic cartoon images in animation, gaming, and virtual environments.</a:t>
            </a:r>
            <a:endParaRPr lang="en-US" dirty="0"/>
          </a:p>
          <a:p>
            <a:pPr lvl="1">
              <a:buClr>
                <a:srgbClr val="1287C3"/>
              </a:buClr>
            </a:pPr>
            <a:r>
              <a:rPr lang="en-US" dirty="0">
                <a:ea typeface="+mn-lt"/>
                <a:cs typeface="+mn-lt"/>
              </a:rPr>
              <a:t>Provide a solution for automating the process of creating cartoon images, saving time and effort.</a:t>
            </a:r>
            <a:endParaRPr lang="en-US" dirty="0"/>
          </a:p>
          <a:p>
            <a:pPr marL="0" indent="0">
              <a:buClr>
                <a:srgbClr val="1287C3"/>
              </a:buClr>
              <a:buNone/>
            </a:pPr>
            <a:r>
              <a:rPr lang="en-US" dirty="0">
                <a:ea typeface="+mn-lt"/>
                <a:cs typeface="+mn-lt"/>
              </a:rPr>
              <a:t>Approach:</a:t>
            </a:r>
            <a:endParaRPr lang="en-US" dirty="0"/>
          </a:p>
          <a:p>
            <a:pPr lvl="1">
              <a:buClr>
                <a:srgbClr val="1287C3"/>
              </a:buClr>
            </a:pPr>
            <a:r>
              <a:rPr lang="en-US" dirty="0">
                <a:ea typeface="+mn-lt"/>
                <a:cs typeface="+mn-lt"/>
              </a:rPr>
              <a:t>Utilize GANs, a deep learning framework consisting of a generator and a discriminator, trained </a:t>
            </a:r>
            <a:r>
              <a:rPr lang="en-US" dirty="0" err="1">
                <a:ea typeface="+mn-lt"/>
                <a:cs typeface="+mn-lt"/>
              </a:rPr>
              <a:t>adversarially</a:t>
            </a:r>
            <a:r>
              <a:rPr lang="en-US" dirty="0">
                <a:ea typeface="+mn-lt"/>
                <a:cs typeface="+mn-lt"/>
              </a:rPr>
              <a:t>.</a:t>
            </a:r>
            <a:endParaRPr lang="en-US" dirty="0"/>
          </a:p>
          <a:p>
            <a:pPr lvl="1">
              <a:buClr>
                <a:srgbClr val="1287C3"/>
              </a:buClr>
            </a:pPr>
            <a:r>
              <a:rPr lang="en-US" dirty="0">
                <a:ea typeface="+mn-lt"/>
                <a:cs typeface="+mn-lt"/>
              </a:rPr>
              <a:t>Preprocess a dataset of cartoon images and define an appropriate GAN architecture.</a:t>
            </a:r>
            <a:endParaRPr lang="en-US" dirty="0"/>
          </a:p>
          <a:p>
            <a:pPr lvl="1">
              <a:buClr>
                <a:srgbClr val="1287C3"/>
              </a:buClr>
            </a:pPr>
            <a:r>
              <a:rPr lang="en-US" dirty="0">
                <a:ea typeface="+mn-lt"/>
                <a:cs typeface="+mn-lt"/>
              </a:rPr>
              <a:t>Train the GAN model to learn the distribution of cartoon images and generate new ones.</a:t>
            </a:r>
            <a:endParaRPr lang="en-US" dirty="0"/>
          </a:p>
          <a:p>
            <a:pPr marL="0" indent="0">
              <a:buClr>
                <a:srgbClr val="1287C3"/>
              </a:buClr>
              <a:buNone/>
            </a:pPr>
            <a:r>
              <a:rPr lang="en-US" dirty="0">
                <a:ea typeface="+mn-lt"/>
                <a:cs typeface="+mn-lt"/>
              </a:rPr>
              <a:t>Expected Outcome:</a:t>
            </a:r>
            <a:endParaRPr lang="en-US" dirty="0"/>
          </a:p>
          <a:p>
            <a:pPr lvl="1">
              <a:buClr>
                <a:srgbClr val="1287C3"/>
              </a:buClr>
            </a:pPr>
            <a:r>
              <a:rPr lang="en-US" dirty="0">
                <a:ea typeface="+mn-lt"/>
                <a:cs typeface="+mn-lt"/>
              </a:rPr>
              <a:t>A trained GAN model capable of producing high-quality, diverse, and realistic cartoon images.</a:t>
            </a:r>
            <a:endParaRPr lang="en-US" dirty="0"/>
          </a:p>
          <a:p>
            <a:pPr lvl="1">
              <a:buClr>
                <a:srgbClr val="1287C3"/>
              </a:buClr>
            </a:pPr>
            <a:r>
              <a:rPr lang="en-US" dirty="0">
                <a:ea typeface="+mn-lt"/>
                <a:cs typeface="+mn-lt"/>
              </a:rPr>
              <a:t>Potential applications include animation production, game development, virtual reality, and computer vision tasks.</a:t>
            </a:r>
            <a:endParaRPr lang="en-US" dirty="0"/>
          </a:p>
          <a:p>
            <a:pPr marL="457200" lvl="1" indent="0">
              <a:buClr>
                <a:srgbClr val="1287C3"/>
              </a:buClr>
              <a:buNone/>
            </a:pPr>
            <a:br>
              <a:rPr lang="en-US" dirty="0"/>
            </a:br>
            <a:endParaRPr lang="en-US" dirty="0"/>
          </a:p>
          <a:p>
            <a:pPr>
              <a:buClr>
                <a:srgbClr val="1287C3"/>
              </a:buClr>
            </a:pPr>
            <a:endParaRPr lang="en-US" dirty="0"/>
          </a:p>
        </p:txBody>
      </p:sp>
    </p:spTree>
    <p:extLst>
      <p:ext uri="{BB962C8B-B14F-4D97-AF65-F5344CB8AC3E}">
        <p14:creationId xmlns:p14="http://schemas.microsoft.com/office/powerpoint/2010/main" val="247195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F917-9BC8-38CB-9D48-C816C22F8D4E}"/>
              </a:ext>
            </a:extLst>
          </p:cNvPr>
          <p:cNvSpPr>
            <a:spLocks noGrp="1"/>
          </p:cNvSpPr>
          <p:nvPr>
            <p:ph type="title"/>
          </p:nvPr>
        </p:nvSpPr>
        <p:spPr>
          <a:xfrm>
            <a:off x="1484311" y="359229"/>
            <a:ext cx="9746571" cy="555171"/>
          </a:xfrm>
        </p:spPr>
        <p:txBody>
          <a:bodyPr>
            <a:normAutofit fontScale="90000"/>
          </a:bodyPr>
          <a:lstStyle/>
          <a:p>
            <a:r>
              <a:rPr lang="en-US" b="1" dirty="0"/>
              <a:t>END  USERS</a:t>
            </a:r>
          </a:p>
        </p:txBody>
      </p:sp>
      <p:sp>
        <p:nvSpPr>
          <p:cNvPr id="3" name="Content Placeholder 2">
            <a:extLst>
              <a:ext uri="{FF2B5EF4-FFF2-40B4-BE49-F238E27FC236}">
                <a16:creationId xmlns:a16="http://schemas.microsoft.com/office/drawing/2014/main" id="{0B35B6D0-551C-370D-6A2F-73212A491527}"/>
              </a:ext>
            </a:extLst>
          </p:cNvPr>
          <p:cNvSpPr>
            <a:spLocks noGrp="1"/>
          </p:cNvSpPr>
          <p:nvPr>
            <p:ph idx="1"/>
          </p:nvPr>
        </p:nvSpPr>
        <p:spPr>
          <a:xfrm>
            <a:off x="1756452" y="1224642"/>
            <a:ext cx="9991499" cy="5274129"/>
          </a:xfrm>
        </p:spPr>
        <p:txBody>
          <a:bodyPr>
            <a:normAutofit fontScale="92500" lnSpcReduction="20000"/>
          </a:bodyPr>
          <a:lstStyle/>
          <a:p>
            <a:pPr marL="0" indent="0">
              <a:buNone/>
            </a:pPr>
            <a:r>
              <a:rPr lang="en-US" dirty="0">
                <a:ea typeface="+mn-lt"/>
                <a:cs typeface="+mn-lt"/>
              </a:rPr>
              <a:t>Animation Studios:</a:t>
            </a:r>
            <a:endParaRPr lang="en-US" dirty="0"/>
          </a:p>
          <a:p>
            <a:pPr lvl="1">
              <a:buClr>
                <a:srgbClr val="1287C3"/>
              </a:buClr>
            </a:pPr>
            <a:r>
              <a:rPr lang="en-US" dirty="0">
                <a:ea typeface="+mn-lt"/>
                <a:cs typeface="+mn-lt"/>
              </a:rPr>
              <a:t>Use generated cartoon images as characters, backgrounds, or props in productions.</a:t>
            </a:r>
            <a:endParaRPr lang="en-US" dirty="0"/>
          </a:p>
          <a:p>
            <a:pPr lvl="1">
              <a:buClr>
                <a:srgbClr val="1287C3"/>
              </a:buClr>
            </a:pPr>
            <a:r>
              <a:rPr lang="en-US" dirty="0">
                <a:ea typeface="+mn-lt"/>
                <a:cs typeface="+mn-lt"/>
              </a:rPr>
              <a:t>Reduce time and effort required for manual creation of cartoon assets.</a:t>
            </a:r>
            <a:endParaRPr lang="en-US" dirty="0"/>
          </a:p>
          <a:p>
            <a:pPr marL="0" indent="0">
              <a:buClr>
                <a:srgbClr val="1287C3"/>
              </a:buClr>
              <a:buNone/>
            </a:pPr>
            <a:r>
              <a:rPr lang="en-US" dirty="0">
                <a:ea typeface="+mn-lt"/>
                <a:cs typeface="+mn-lt"/>
              </a:rPr>
              <a:t>Game Developers:</a:t>
            </a:r>
            <a:endParaRPr lang="en-US" dirty="0"/>
          </a:p>
          <a:p>
            <a:pPr lvl="1">
              <a:buClr>
                <a:srgbClr val="1287C3"/>
              </a:buClr>
            </a:pPr>
            <a:r>
              <a:rPr lang="en-US" dirty="0">
                <a:ea typeface="+mn-lt"/>
                <a:cs typeface="+mn-lt"/>
              </a:rPr>
              <a:t>Integrate generated images into games as avatars, environments, or assets.</a:t>
            </a:r>
            <a:endParaRPr lang="en-US" dirty="0"/>
          </a:p>
          <a:p>
            <a:pPr lvl="1">
              <a:buClr>
                <a:srgbClr val="1287C3"/>
              </a:buClr>
            </a:pPr>
            <a:r>
              <a:rPr lang="en-US" dirty="0">
                <a:ea typeface="+mn-lt"/>
                <a:cs typeface="+mn-lt"/>
              </a:rPr>
              <a:t>Enhance visual appeal and diversity of gaming experiences.</a:t>
            </a:r>
            <a:endParaRPr lang="en-US" dirty="0"/>
          </a:p>
          <a:p>
            <a:pPr marL="0" indent="0">
              <a:buClr>
                <a:srgbClr val="1287C3"/>
              </a:buClr>
              <a:buNone/>
            </a:pPr>
            <a:r>
              <a:rPr lang="en-US" dirty="0">
                <a:ea typeface="+mn-lt"/>
                <a:cs typeface="+mn-lt"/>
              </a:rPr>
              <a:t>Virtual Environment Designers:</a:t>
            </a:r>
            <a:endParaRPr lang="en-US" dirty="0"/>
          </a:p>
          <a:p>
            <a:pPr lvl="1">
              <a:buClr>
                <a:srgbClr val="1287C3"/>
              </a:buClr>
            </a:pPr>
            <a:r>
              <a:rPr lang="en-US" dirty="0">
                <a:ea typeface="+mn-lt"/>
                <a:cs typeface="+mn-lt"/>
              </a:rPr>
              <a:t>Incorporate generated images into virtual reality (VR) or augmented reality (AR) environments.</a:t>
            </a:r>
            <a:endParaRPr lang="en-US" dirty="0"/>
          </a:p>
          <a:p>
            <a:pPr lvl="1">
              <a:buClr>
                <a:srgbClr val="1287C3"/>
              </a:buClr>
            </a:pPr>
            <a:r>
              <a:rPr lang="en-US" dirty="0">
                <a:ea typeface="+mn-lt"/>
                <a:cs typeface="+mn-lt"/>
              </a:rPr>
              <a:t>Create immersive and engaging virtual experiences for users.</a:t>
            </a:r>
            <a:endParaRPr lang="en-US" dirty="0"/>
          </a:p>
          <a:p>
            <a:pPr marL="0" indent="0">
              <a:buClr>
                <a:srgbClr val="1287C3"/>
              </a:buClr>
              <a:buNone/>
            </a:pPr>
            <a:r>
              <a:rPr lang="en-US" dirty="0">
                <a:ea typeface="+mn-lt"/>
                <a:cs typeface="+mn-lt"/>
              </a:rPr>
              <a:t>Content Creators:</a:t>
            </a:r>
            <a:endParaRPr lang="en-US" dirty="0"/>
          </a:p>
          <a:p>
            <a:pPr lvl="1">
              <a:buClr>
                <a:srgbClr val="1287C3"/>
              </a:buClr>
            </a:pPr>
            <a:r>
              <a:rPr lang="en-US" dirty="0">
                <a:ea typeface="+mn-lt"/>
                <a:cs typeface="+mn-lt"/>
              </a:rPr>
              <a:t>Utilize generated images for creating visually appealing content on social media or digital art platforms.</a:t>
            </a:r>
            <a:endParaRPr lang="en-US" dirty="0"/>
          </a:p>
          <a:p>
            <a:pPr lvl="1">
              <a:buClr>
                <a:srgbClr val="1287C3"/>
              </a:buClr>
            </a:pPr>
            <a:r>
              <a:rPr lang="en-US" dirty="0">
                <a:ea typeface="+mn-lt"/>
                <a:cs typeface="+mn-lt"/>
              </a:rPr>
              <a:t>Enhance creativity and efficiency in content creation processes.</a:t>
            </a:r>
            <a:endParaRPr lang="en-US" dirty="0"/>
          </a:p>
          <a:p>
            <a:pPr>
              <a:buClr>
                <a:srgbClr val="1287C3"/>
              </a:buClr>
            </a:pPr>
            <a:endParaRPr lang="en-US" dirty="0"/>
          </a:p>
        </p:txBody>
      </p:sp>
    </p:spTree>
    <p:extLst>
      <p:ext uri="{BB962C8B-B14F-4D97-AF65-F5344CB8AC3E}">
        <p14:creationId xmlns:p14="http://schemas.microsoft.com/office/powerpoint/2010/main" val="30251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7FF3-6235-3788-B9A2-E8979B95A0E2}"/>
              </a:ext>
            </a:extLst>
          </p:cNvPr>
          <p:cNvSpPr>
            <a:spLocks noGrp="1"/>
          </p:cNvSpPr>
          <p:nvPr>
            <p:ph type="title"/>
          </p:nvPr>
        </p:nvSpPr>
        <p:spPr>
          <a:xfrm>
            <a:off x="1402668" y="291193"/>
            <a:ext cx="10168391" cy="582385"/>
          </a:xfrm>
        </p:spPr>
        <p:txBody>
          <a:bodyPr>
            <a:normAutofit fontScale="90000"/>
          </a:bodyPr>
          <a:lstStyle/>
          <a:p>
            <a:r>
              <a:rPr lang="en-US" b="1" dirty="0"/>
              <a:t>SOLUTION AND ITS VALUE PROPOSITION</a:t>
            </a:r>
          </a:p>
        </p:txBody>
      </p:sp>
      <p:sp>
        <p:nvSpPr>
          <p:cNvPr id="3" name="Content Placeholder 2">
            <a:extLst>
              <a:ext uri="{FF2B5EF4-FFF2-40B4-BE49-F238E27FC236}">
                <a16:creationId xmlns:a16="http://schemas.microsoft.com/office/drawing/2014/main" id="{FD067F53-4ACF-96D7-C970-8F722A626B98}"/>
              </a:ext>
            </a:extLst>
          </p:cNvPr>
          <p:cNvSpPr>
            <a:spLocks noGrp="1"/>
          </p:cNvSpPr>
          <p:nvPr>
            <p:ph idx="1"/>
          </p:nvPr>
        </p:nvSpPr>
        <p:spPr>
          <a:xfrm>
            <a:off x="1647596" y="1170214"/>
            <a:ext cx="10168390" cy="5927271"/>
          </a:xfrm>
        </p:spPr>
        <p:txBody>
          <a:bodyPr>
            <a:normAutofit/>
          </a:bodyPr>
          <a:lstStyle/>
          <a:p>
            <a:r>
              <a:rPr lang="en-US" dirty="0">
                <a:ea typeface="+mn-lt"/>
                <a:cs typeface="+mn-lt"/>
              </a:rPr>
              <a:t>Solution:</a:t>
            </a:r>
            <a:endParaRPr lang="en-US" dirty="0"/>
          </a:p>
          <a:p>
            <a:pPr lvl="1">
              <a:buClr>
                <a:srgbClr val="1287C3"/>
              </a:buClr>
            </a:pPr>
            <a:r>
              <a:rPr lang="en-US" dirty="0">
                <a:ea typeface="+mn-lt"/>
                <a:cs typeface="+mn-lt"/>
              </a:rPr>
              <a:t>Utilize GANs to automatically generate high-quality cartoon images.</a:t>
            </a:r>
            <a:endParaRPr lang="en-US" dirty="0"/>
          </a:p>
          <a:p>
            <a:pPr lvl="1">
              <a:buClr>
                <a:srgbClr val="1287C3"/>
              </a:buClr>
            </a:pPr>
            <a:r>
              <a:rPr lang="en-US" dirty="0">
                <a:ea typeface="+mn-lt"/>
                <a:cs typeface="+mn-lt"/>
              </a:rPr>
              <a:t>Preprocess dataset, train GAN model, and generate diverse and realistic images.</a:t>
            </a:r>
            <a:endParaRPr lang="en-US" dirty="0"/>
          </a:p>
          <a:p>
            <a:pPr>
              <a:buClr>
                <a:srgbClr val="1287C3"/>
              </a:buClr>
            </a:pPr>
            <a:r>
              <a:rPr lang="en-US" dirty="0">
                <a:ea typeface="+mn-lt"/>
                <a:cs typeface="+mn-lt"/>
              </a:rPr>
              <a:t>Value Proposition:</a:t>
            </a:r>
            <a:endParaRPr lang="en-US" dirty="0"/>
          </a:p>
          <a:p>
            <a:pPr lvl="1">
              <a:buClr>
                <a:srgbClr val="1287C3"/>
              </a:buClr>
            </a:pPr>
            <a:r>
              <a:rPr lang="en-US" dirty="0">
                <a:ea typeface="+mn-lt"/>
                <a:cs typeface="+mn-lt"/>
              </a:rPr>
              <a:t>Time and Cost Savings: Automate image generation, save time and reduce costs.</a:t>
            </a:r>
            <a:endParaRPr lang="en-US" dirty="0"/>
          </a:p>
          <a:p>
            <a:pPr lvl="1">
              <a:buClr>
                <a:srgbClr val="1287C3"/>
              </a:buClr>
            </a:pPr>
            <a:r>
              <a:rPr lang="en-US" dirty="0">
                <a:ea typeface="+mn-lt"/>
                <a:cs typeface="+mn-lt"/>
              </a:rPr>
              <a:t>Enhanced Creativity and Diversity: Access a wide range of cartoon assets for enriched projects.</a:t>
            </a:r>
            <a:endParaRPr lang="en-US" dirty="0"/>
          </a:p>
          <a:p>
            <a:pPr lvl="1">
              <a:buClr>
                <a:srgbClr val="1287C3"/>
              </a:buClr>
            </a:pPr>
            <a:r>
              <a:rPr lang="en-US" dirty="0">
                <a:ea typeface="+mn-lt"/>
                <a:cs typeface="+mn-lt"/>
              </a:rPr>
              <a:t>Improved Efficiency and Productivity: Generate images on demand, streamline workflows.</a:t>
            </a:r>
            <a:endParaRPr lang="en-US" dirty="0"/>
          </a:p>
          <a:p>
            <a:pPr lvl="1">
              <a:buClr>
                <a:srgbClr val="1287C3"/>
              </a:buClr>
            </a:pPr>
            <a:r>
              <a:rPr lang="en-US" dirty="0">
                <a:ea typeface="+mn-lt"/>
                <a:cs typeface="+mn-lt"/>
              </a:rPr>
              <a:t>Quality and Consistency: Maintain high-quality, consistent images for professional use.</a:t>
            </a:r>
            <a:endParaRPr lang="en-US" dirty="0"/>
          </a:p>
          <a:p>
            <a:pPr lvl="1">
              <a:buClr>
                <a:srgbClr val="1287C3"/>
              </a:buClr>
            </a:pPr>
            <a:r>
              <a:rPr lang="en-US" dirty="0">
                <a:ea typeface="+mn-lt"/>
                <a:cs typeface="+mn-lt"/>
              </a:rPr>
              <a:t>Advancement in AI and Computer Vision: Contribute to AI and computer vision research, enhance machine learning algorithms.</a:t>
            </a:r>
            <a:endParaRPr lang="en-US" dirty="0"/>
          </a:p>
          <a:p>
            <a:pPr marL="457200" lvl="1" indent="0">
              <a:buClr>
                <a:srgbClr val="1287C3"/>
              </a:buClr>
              <a:buNone/>
            </a:pPr>
            <a:br>
              <a:rPr lang="en-US" dirty="0"/>
            </a:br>
            <a:endParaRPr lang="en-US" dirty="0"/>
          </a:p>
          <a:p>
            <a:pPr>
              <a:buClr>
                <a:srgbClr val="1287C3"/>
              </a:buClr>
            </a:pPr>
            <a:endParaRPr lang="en-US" dirty="0"/>
          </a:p>
        </p:txBody>
      </p:sp>
    </p:spTree>
    <p:extLst>
      <p:ext uri="{BB962C8B-B14F-4D97-AF65-F5344CB8AC3E}">
        <p14:creationId xmlns:p14="http://schemas.microsoft.com/office/powerpoint/2010/main" val="1256351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A5BC-CA27-D741-685F-DEB23C479B80}"/>
              </a:ext>
            </a:extLst>
          </p:cNvPr>
          <p:cNvSpPr>
            <a:spLocks noGrp="1"/>
          </p:cNvSpPr>
          <p:nvPr>
            <p:ph type="title"/>
          </p:nvPr>
        </p:nvSpPr>
        <p:spPr>
          <a:xfrm>
            <a:off x="1484311" y="481693"/>
            <a:ext cx="10018713" cy="500742"/>
          </a:xfrm>
        </p:spPr>
        <p:txBody>
          <a:bodyPr>
            <a:normAutofit fontScale="90000"/>
          </a:bodyPr>
          <a:lstStyle/>
          <a:p>
            <a:r>
              <a:rPr lang="en-US" b="1" dirty="0"/>
              <a:t>WOW  FACTOR</a:t>
            </a:r>
          </a:p>
        </p:txBody>
      </p:sp>
      <p:sp>
        <p:nvSpPr>
          <p:cNvPr id="3" name="Content Placeholder 2">
            <a:extLst>
              <a:ext uri="{FF2B5EF4-FFF2-40B4-BE49-F238E27FC236}">
                <a16:creationId xmlns:a16="http://schemas.microsoft.com/office/drawing/2014/main" id="{EBBE3958-6338-42EC-8418-BE6F05C47203}"/>
              </a:ext>
            </a:extLst>
          </p:cNvPr>
          <p:cNvSpPr>
            <a:spLocks noGrp="1"/>
          </p:cNvSpPr>
          <p:nvPr>
            <p:ph idx="1"/>
          </p:nvPr>
        </p:nvSpPr>
        <p:spPr>
          <a:xfrm>
            <a:off x="1933345" y="1251857"/>
            <a:ext cx="9569678" cy="4797879"/>
          </a:xfrm>
        </p:spPr>
        <p:txBody>
          <a:bodyPr>
            <a:normAutofit/>
          </a:bodyPr>
          <a:lstStyle/>
          <a:p>
            <a:pPr marL="0" indent="0">
              <a:buNone/>
            </a:pPr>
            <a:endParaRPr lang="en-US" dirty="0"/>
          </a:p>
          <a:p>
            <a:pPr>
              <a:buClr>
                <a:srgbClr val="1287C3"/>
              </a:buClr>
            </a:pPr>
            <a:r>
              <a:rPr lang="en-US" dirty="0">
                <a:ea typeface="+mn-lt"/>
                <a:cs typeface="+mn-lt"/>
              </a:rPr>
              <a:t>Seamlessly Preprocessed Data: Our system efficiently preprocesses the dataset, ensuring optimal training conditions for the GAN model.</a:t>
            </a:r>
            <a:endParaRPr lang="en-US" dirty="0"/>
          </a:p>
          <a:p>
            <a:pPr>
              <a:buClr>
                <a:srgbClr val="1287C3"/>
              </a:buClr>
            </a:pPr>
            <a:r>
              <a:rPr lang="en-US" dirty="0">
                <a:ea typeface="+mn-lt"/>
                <a:cs typeface="+mn-lt"/>
              </a:rPr>
              <a:t>Hyper-Realistic Results: The generated cartoon images exhibit an astonishing level of realism, surpassing traditional methods.</a:t>
            </a:r>
            <a:endParaRPr lang="en-US" dirty="0"/>
          </a:p>
          <a:p>
            <a:pPr>
              <a:buClr>
                <a:srgbClr val="1287C3"/>
              </a:buClr>
            </a:pPr>
            <a:r>
              <a:rPr lang="en-US" dirty="0">
                <a:ea typeface="+mn-lt"/>
                <a:cs typeface="+mn-lt"/>
              </a:rPr>
              <a:t>On-Demand Creativity: Users can access a virtually endless supply of diverse and high-quality cartoon images, empowering their creative endeavors.</a:t>
            </a:r>
            <a:endParaRPr lang="en-US" dirty="0"/>
          </a:p>
          <a:p>
            <a:pPr>
              <a:buClr>
                <a:srgbClr val="1287C3"/>
              </a:buClr>
            </a:pPr>
            <a:r>
              <a:rPr lang="en-US" dirty="0">
                <a:ea typeface="+mn-lt"/>
                <a:cs typeface="+mn-lt"/>
              </a:rPr>
              <a:t>Cutting-Edge Technology: Our solution leverages state-of-the-art AI and computer vision techniques, paving the way for future innovations in image generation.</a:t>
            </a:r>
            <a:endParaRPr lang="en-US" dirty="0"/>
          </a:p>
          <a:p>
            <a:pPr>
              <a:buClr>
                <a:srgbClr val="1287C3"/>
              </a:buClr>
            </a:pPr>
            <a:endParaRPr lang="en-US" dirty="0"/>
          </a:p>
        </p:txBody>
      </p:sp>
    </p:spTree>
    <p:extLst>
      <p:ext uri="{BB962C8B-B14F-4D97-AF65-F5344CB8AC3E}">
        <p14:creationId xmlns:p14="http://schemas.microsoft.com/office/powerpoint/2010/main" val="5209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2202-9AF3-32A6-9DD8-049DD31BD3A0}"/>
              </a:ext>
            </a:extLst>
          </p:cNvPr>
          <p:cNvSpPr>
            <a:spLocks noGrp="1"/>
          </p:cNvSpPr>
          <p:nvPr>
            <p:ph type="title"/>
          </p:nvPr>
        </p:nvSpPr>
        <p:spPr>
          <a:xfrm>
            <a:off x="1484311" y="372836"/>
            <a:ext cx="9719356" cy="487135"/>
          </a:xfrm>
        </p:spPr>
        <p:txBody>
          <a:bodyPr>
            <a:normAutofit fontScale="90000"/>
          </a:bodyPr>
          <a:lstStyle/>
          <a:p>
            <a:r>
              <a:rPr lang="en-US" b="1" dirty="0"/>
              <a:t>MODELLING  APPROACH</a:t>
            </a:r>
          </a:p>
        </p:txBody>
      </p:sp>
      <p:sp>
        <p:nvSpPr>
          <p:cNvPr id="3" name="Content Placeholder 2">
            <a:extLst>
              <a:ext uri="{FF2B5EF4-FFF2-40B4-BE49-F238E27FC236}">
                <a16:creationId xmlns:a16="http://schemas.microsoft.com/office/drawing/2014/main" id="{C7A362CA-8A65-BDB4-253B-74BEEC4E40E1}"/>
              </a:ext>
            </a:extLst>
          </p:cNvPr>
          <p:cNvSpPr>
            <a:spLocks noGrp="1"/>
          </p:cNvSpPr>
          <p:nvPr>
            <p:ph idx="1"/>
          </p:nvPr>
        </p:nvSpPr>
        <p:spPr>
          <a:xfrm>
            <a:off x="1661202" y="979714"/>
            <a:ext cx="10045928" cy="5505450"/>
          </a:xfrm>
        </p:spPr>
        <p:txBody>
          <a:bodyPr>
            <a:normAutofit lnSpcReduction="10000"/>
          </a:bodyPr>
          <a:lstStyle/>
          <a:p>
            <a:pPr marL="0" indent="0">
              <a:buNone/>
            </a:pPr>
            <a:endParaRPr lang="en-US" dirty="0"/>
          </a:p>
          <a:p>
            <a:pPr>
              <a:buClr>
                <a:srgbClr val="1287C3"/>
              </a:buClr>
            </a:pPr>
            <a:r>
              <a:rPr lang="en-US" dirty="0">
                <a:ea typeface="+mn-lt"/>
                <a:cs typeface="+mn-lt"/>
              </a:rPr>
              <a:t>Our approach leverages advanced Generative Adversarial Networks (GANs) for cartoon image generation.</a:t>
            </a:r>
            <a:endParaRPr lang="en-US" dirty="0"/>
          </a:p>
          <a:p>
            <a:pPr>
              <a:buClr>
                <a:srgbClr val="1287C3"/>
              </a:buClr>
            </a:pPr>
            <a:r>
              <a:rPr lang="en-US" dirty="0">
                <a:ea typeface="+mn-lt"/>
                <a:cs typeface="+mn-lt"/>
              </a:rPr>
              <a:t>Meticulous Preprocessing: Dataset preprocessing ensures optimal training conditions, enhancing model performance.</a:t>
            </a:r>
            <a:endParaRPr lang="en-US" dirty="0"/>
          </a:p>
          <a:p>
            <a:pPr>
              <a:buClr>
                <a:srgbClr val="1287C3"/>
              </a:buClr>
            </a:pPr>
            <a:r>
              <a:rPr lang="en-US" dirty="0">
                <a:ea typeface="+mn-lt"/>
                <a:cs typeface="+mn-lt"/>
              </a:rPr>
              <a:t>Sophisticated Architecture: Our model architecture incorporates multiple stages for progressive refinement of generated images.</a:t>
            </a:r>
            <a:endParaRPr lang="en-US" dirty="0"/>
          </a:p>
          <a:p>
            <a:pPr>
              <a:buClr>
                <a:srgbClr val="1287C3"/>
              </a:buClr>
            </a:pPr>
            <a:r>
              <a:rPr lang="en-US" dirty="0">
                <a:ea typeface="+mn-lt"/>
                <a:cs typeface="+mn-lt"/>
              </a:rPr>
              <a:t>Adaptive Learning Techniques: Adaptive learning mechanisms enable the model to dynamically adapt to diverse styles and characteristics.</a:t>
            </a:r>
            <a:endParaRPr lang="en-US" dirty="0"/>
          </a:p>
          <a:p>
            <a:pPr>
              <a:buClr>
                <a:srgbClr val="1287C3"/>
              </a:buClr>
            </a:pPr>
            <a:r>
              <a:rPr lang="en-US" dirty="0">
                <a:ea typeface="+mn-lt"/>
                <a:cs typeface="+mn-lt"/>
              </a:rPr>
              <a:t>Real-Time Feedback Loop: A real-time feedback loop facilitates dynamic parameter adjustments, ensuring rapid convergence and optimization.</a:t>
            </a:r>
            <a:endParaRPr lang="en-US" dirty="0"/>
          </a:p>
          <a:p>
            <a:pPr>
              <a:buClr>
                <a:srgbClr val="1287C3"/>
              </a:buClr>
            </a:pPr>
            <a:r>
              <a:rPr lang="en-US" dirty="0">
                <a:ea typeface="+mn-lt"/>
                <a:cs typeface="+mn-lt"/>
              </a:rPr>
              <a:t>Hyper-Realistic Outputs: The model produces hyper-realistic cartoon images, exhibiting exceptional fidelity and detail.</a:t>
            </a:r>
            <a:endParaRPr lang="en-US" dirty="0"/>
          </a:p>
          <a:p>
            <a:pPr>
              <a:buClr>
                <a:srgbClr val="1287C3"/>
              </a:buClr>
            </a:pPr>
            <a:endParaRPr lang="en-US" dirty="0"/>
          </a:p>
        </p:txBody>
      </p:sp>
    </p:spTree>
    <p:extLst>
      <p:ext uri="{BB962C8B-B14F-4D97-AF65-F5344CB8AC3E}">
        <p14:creationId xmlns:p14="http://schemas.microsoft.com/office/powerpoint/2010/main" val="3964514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Niranjana J</vt:lpstr>
      <vt:lpstr>PROJECT   TITLE</vt:lpstr>
      <vt:lpstr>AGENDA</vt:lpstr>
      <vt:lpstr>PROBLEM  STATEMENT</vt:lpstr>
      <vt:lpstr>PROJECT  OVERVIEW</vt:lpstr>
      <vt:lpstr>END  USERS</vt:lpstr>
      <vt:lpstr>SOLUTION AND ITS VALUE PROPOSITION</vt:lpstr>
      <vt:lpstr>WOW  FACTOR</vt:lpstr>
      <vt:lpstr>MODELLING  APPROACH</vt:lpstr>
      <vt:lpstr>RESULTS</vt:lpstr>
      <vt:lpstr>DEMO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136</cp:revision>
  <dcterms:created xsi:type="dcterms:W3CDTF">2024-04-13T12:49:04Z</dcterms:created>
  <dcterms:modified xsi:type="dcterms:W3CDTF">2024-04-13T13:32:13Z</dcterms:modified>
</cp:coreProperties>
</file>