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Poppins Bold" charset="1" panose="00000800000000000000"/>
      <p:regular r:id="rId19"/>
    </p:embeddedFont>
    <p:embeddedFont>
      <p:font typeface="Poppins" charset="1" panose="00000500000000000000"/>
      <p:regular r:id="rId20"/>
    </p:embeddedFont>
    <p:embeddedFont>
      <p:font typeface="Canva Sans Bold" charset="1" panose="020B08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https://ieeexplore.ieee.org/author/348163316461690" TargetMode="External" Type="http://schemas.openxmlformats.org/officeDocument/2006/relationships/hyperlink"/><Relationship Id="rId3" Target="https://ieeexplore.ieee.org/author/37089306221" TargetMode="External" Type="http://schemas.openxmlformats.org/officeDocument/2006/relationships/hyperlink"/><Relationship Id="rId4" Target="https://ieeexplore.ieee.org/author/767273301755220" TargetMode="External" Type="http://schemas.openxmlformats.org/officeDocument/2006/relationships/hyperlink"/><Relationship Id="rId5" Target="https://ieeexplore.ieee.org/author/37568369000"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https://ieeexplore.ieee.org/author/348163316461690" TargetMode="External" Type="http://schemas.openxmlformats.org/officeDocument/2006/relationships/hyperlink"/><Relationship Id="rId3" Target="https://ieeexplore.ieee.org/author/37089814792" TargetMode="External" Type="http://schemas.openxmlformats.org/officeDocument/2006/relationships/hyperlink"/><Relationship Id="rId4" Target="https://ieeexplore.ieee.org/author/348163316461690" TargetMode="External" Type="http://schemas.openxmlformats.org/officeDocument/2006/relationships/hyperlink"/><Relationship Id="rId5" Target="https://ieeexplore.ieee.org/author/37398224200" TargetMode="External" Type="http://schemas.openxmlformats.org/officeDocument/2006/relationships/hyperlink"/><Relationship Id="rId6" Target="https://ieeexplore.ieee.org/author/37087662973" TargetMode="External" Type="http://schemas.openxmlformats.org/officeDocument/2006/relationships/hyperlink"/><Relationship Id="rId7" Target="https://ieeexplore.ieee.org/author/348163316461690" TargetMode="External" Type="http://schemas.openxmlformats.org/officeDocument/2006/relationships/hyperlink"/><Relationship Id="rId8" Target="https://ieeexplore.ieee.org/author/844953621565506"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https://ieeexplore.ieee.org/author/37088444690" TargetMode="External" Type="http://schemas.openxmlformats.org/officeDocument/2006/relationships/hyperlink"/><Relationship Id="rId3" Target="https://ieeexplore.ieee.org/author/348163316461690" TargetMode="External" Type="http://schemas.openxmlformats.org/officeDocument/2006/relationships/hyperlink"/><Relationship Id="rId4" Target="https://ieeexplore.ieee.org/author/562445121451001"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1366517">
            <a:off x="8172982" y="-1473762"/>
            <a:ext cx="12307770" cy="7200900"/>
          </a:xfrm>
          <a:custGeom>
            <a:avLst/>
            <a:gdLst/>
            <a:ahLst/>
            <a:cxnLst/>
            <a:rect r="r" b="b" t="t" l="l"/>
            <a:pathLst>
              <a:path h="7200900" w="12307770">
                <a:moveTo>
                  <a:pt x="0" y="0"/>
                </a:moveTo>
                <a:lnTo>
                  <a:pt x="12307770" y="0"/>
                </a:lnTo>
                <a:lnTo>
                  <a:pt x="12307770" y="7200900"/>
                </a:lnTo>
                <a:lnTo>
                  <a:pt x="0" y="7200900"/>
                </a:lnTo>
                <a:lnTo>
                  <a:pt x="0" y="0"/>
                </a:lnTo>
                <a:close/>
              </a:path>
            </a:pathLst>
          </a:custGeom>
          <a:blipFill>
            <a:blip r:embed="rId2">
              <a:alphaModFix amt="81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758743" y="800100"/>
            <a:ext cx="15500557" cy="4119362"/>
          </a:xfrm>
          <a:prstGeom prst="rect">
            <a:avLst/>
          </a:prstGeom>
        </p:spPr>
        <p:txBody>
          <a:bodyPr anchor="t" rtlCol="false" tIns="0" lIns="0" bIns="0" rIns="0">
            <a:spAutoFit/>
          </a:bodyPr>
          <a:lstStyle/>
          <a:p>
            <a:pPr algn="ctr">
              <a:lnSpc>
                <a:spcPts val="10773"/>
              </a:lnSpc>
            </a:pPr>
            <a:r>
              <a:rPr lang="en-US" b="true" sz="7695">
                <a:solidFill>
                  <a:srgbClr val="FFFFFF"/>
                </a:solidFill>
                <a:latin typeface="Poppins Bold"/>
                <a:ea typeface="Poppins Bold"/>
                <a:cs typeface="Poppins Bold"/>
                <a:sym typeface="Poppins Bold"/>
              </a:rPr>
              <a:t>CUSTOMER SENTIMENT ANALYSIS AND DATA REPORTING USING NLP</a:t>
            </a:r>
          </a:p>
        </p:txBody>
      </p:sp>
      <p:sp>
        <p:nvSpPr>
          <p:cNvPr name="TextBox 4" id="4"/>
          <p:cNvSpPr txBox="true"/>
          <p:nvPr/>
        </p:nvSpPr>
        <p:spPr>
          <a:xfrm rot="0">
            <a:off x="553840" y="6571138"/>
            <a:ext cx="9083494" cy="2400808"/>
          </a:xfrm>
          <a:prstGeom prst="rect">
            <a:avLst/>
          </a:prstGeom>
        </p:spPr>
        <p:txBody>
          <a:bodyPr anchor="t" rtlCol="false" tIns="0" lIns="0" bIns="0" rIns="0">
            <a:spAutoFit/>
          </a:bodyPr>
          <a:lstStyle/>
          <a:p>
            <a:pPr algn="ctr">
              <a:lnSpc>
                <a:spcPts val="4736"/>
              </a:lnSpc>
            </a:pPr>
            <a:r>
              <a:rPr lang="en-US" sz="3200" spc="742">
                <a:solidFill>
                  <a:srgbClr val="FFFFFF"/>
                </a:solidFill>
                <a:latin typeface="Poppins"/>
                <a:ea typeface="Poppins"/>
                <a:cs typeface="Poppins"/>
                <a:sym typeface="Poppins"/>
              </a:rPr>
              <a:t>PRESENTED BY:</a:t>
            </a:r>
          </a:p>
          <a:p>
            <a:pPr algn="l">
              <a:lnSpc>
                <a:spcPts val="4736"/>
              </a:lnSpc>
            </a:pPr>
            <a:r>
              <a:rPr lang="en-US" sz="3200" spc="742">
                <a:solidFill>
                  <a:srgbClr val="FFFFFF"/>
                </a:solidFill>
                <a:latin typeface="Poppins"/>
                <a:ea typeface="Poppins"/>
                <a:cs typeface="Poppins"/>
                <a:sym typeface="Poppins"/>
              </a:rPr>
              <a:t>VIKASH VIJAYAN A - 21BEC1462</a:t>
            </a:r>
          </a:p>
          <a:p>
            <a:pPr algn="l">
              <a:lnSpc>
                <a:spcPts val="4736"/>
              </a:lnSpc>
            </a:pPr>
            <a:r>
              <a:rPr lang="en-US" sz="3200" spc="742">
                <a:solidFill>
                  <a:srgbClr val="FFFFFF"/>
                </a:solidFill>
                <a:latin typeface="Poppins"/>
                <a:ea typeface="Poppins"/>
                <a:cs typeface="Poppins"/>
                <a:sym typeface="Poppins"/>
              </a:rPr>
              <a:t>RAGUL D - 21BEC1625</a:t>
            </a:r>
          </a:p>
          <a:p>
            <a:pPr algn="l">
              <a:lnSpc>
                <a:spcPts val="4736"/>
              </a:lnSpc>
            </a:pPr>
            <a:r>
              <a:rPr lang="en-US" sz="3200" spc="742">
                <a:solidFill>
                  <a:srgbClr val="FFFFFF"/>
                </a:solidFill>
                <a:latin typeface="Poppins"/>
                <a:ea typeface="Poppins"/>
                <a:cs typeface="Poppins"/>
                <a:sym typeface="Poppins"/>
              </a:rPr>
              <a:t>NIRANJANA D - 21BEC1655</a:t>
            </a:r>
          </a:p>
        </p:txBody>
      </p:sp>
      <p:sp>
        <p:nvSpPr>
          <p:cNvPr name="TextBox 5" id="5"/>
          <p:cNvSpPr txBox="true"/>
          <p:nvPr/>
        </p:nvSpPr>
        <p:spPr>
          <a:xfrm rot="0">
            <a:off x="9204506" y="7171213"/>
            <a:ext cx="9083494" cy="1200658"/>
          </a:xfrm>
          <a:prstGeom prst="rect">
            <a:avLst/>
          </a:prstGeom>
        </p:spPr>
        <p:txBody>
          <a:bodyPr anchor="t" rtlCol="false" tIns="0" lIns="0" bIns="0" rIns="0">
            <a:spAutoFit/>
          </a:bodyPr>
          <a:lstStyle/>
          <a:p>
            <a:pPr algn="ctr">
              <a:lnSpc>
                <a:spcPts val="4736"/>
              </a:lnSpc>
            </a:pPr>
            <a:r>
              <a:rPr lang="en-US" sz="3200" spc="742">
                <a:solidFill>
                  <a:srgbClr val="FFFFFF"/>
                </a:solidFill>
                <a:latin typeface="Poppins"/>
                <a:ea typeface="Poppins"/>
                <a:cs typeface="Poppins"/>
                <a:sym typeface="Poppins"/>
              </a:rPr>
              <a:t>GUIDED BY:</a:t>
            </a:r>
          </a:p>
          <a:p>
            <a:pPr algn="ctr">
              <a:lnSpc>
                <a:spcPts val="4736"/>
              </a:lnSpc>
            </a:pPr>
            <a:r>
              <a:rPr lang="en-US" sz="3200" spc="742">
                <a:solidFill>
                  <a:srgbClr val="FFFFFF"/>
                </a:solidFill>
                <a:latin typeface="Poppins"/>
                <a:ea typeface="Poppins"/>
                <a:cs typeface="Poppins"/>
                <a:sym typeface="Poppins"/>
              </a:rPr>
              <a:t>LATHA P </a:t>
            </a:r>
          </a:p>
        </p:txBody>
      </p:sp>
      <p:sp>
        <p:nvSpPr>
          <p:cNvPr name="TextBox 6" id="6"/>
          <p:cNvSpPr txBox="true"/>
          <p:nvPr/>
        </p:nvSpPr>
        <p:spPr>
          <a:xfrm rot="0">
            <a:off x="7834409" y="5133975"/>
            <a:ext cx="2434134" cy="717642"/>
          </a:xfrm>
          <a:prstGeom prst="rect">
            <a:avLst/>
          </a:prstGeom>
        </p:spPr>
        <p:txBody>
          <a:bodyPr anchor="t" rtlCol="false" tIns="0" lIns="0" bIns="0" rIns="0">
            <a:spAutoFit/>
          </a:bodyPr>
          <a:lstStyle/>
          <a:p>
            <a:pPr algn="ctr">
              <a:lnSpc>
                <a:spcPts val="5258"/>
              </a:lnSpc>
              <a:spcBef>
                <a:spcPct val="0"/>
              </a:spcBef>
            </a:pPr>
            <a:r>
              <a:rPr lang="en-US" sz="4653">
                <a:solidFill>
                  <a:srgbClr val="FFFFFF"/>
                </a:solidFill>
                <a:latin typeface="Poppins"/>
                <a:ea typeface="Poppins"/>
                <a:cs typeface="Poppins"/>
                <a:sym typeface="Poppins"/>
              </a:rPr>
              <a:t>REVIEW 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886508" y="-938824"/>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070133" y="9258300"/>
            <a:ext cx="2378335" cy="2387015"/>
          </a:xfrm>
          <a:custGeom>
            <a:avLst/>
            <a:gdLst/>
            <a:ahLst/>
            <a:cxnLst/>
            <a:rect r="r" b="b" t="t" l="l"/>
            <a:pathLst>
              <a:path h="2387015" w="2378335">
                <a:moveTo>
                  <a:pt x="0" y="0"/>
                </a:moveTo>
                <a:lnTo>
                  <a:pt x="2378334" y="0"/>
                </a:lnTo>
                <a:lnTo>
                  <a:pt x="2378334" y="2387015"/>
                </a:lnTo>
                <a:lnTo>
                  <a:pt x="0" y="23870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213329" y="969123"/>
            <a:ext cx="9890994" cy="1485827"/>
          </a:xfrm>
          <a:prstGeom prst="rect">
            <a:avLst/>
          </a:prstGeom>
        </p:spPr>
        <p:txBody>
          <a:bodyPr anchor="t" rtlCol="false" tIns="0" lIns="0" bIns="0" rIns="0">
            <a:spAutoFit/>
          </a:bodyPr>
          <a:lstStyle/>
          <a:p>
            <a:pPr algn="ctr">
              <a:lnSpc>
                <a:spcPts val="10887"/>
              </a:lnSpc>
            </a:pPr>
            <a:r>
              <a:rPr lang="en-US" sz="9634">
                <a:solidFill>
                  <a:srgbClr val="FFFFFF"/>
                </a:solidFill>
                <a:latin typeface="Poppins"/>
                <a:ea typeface="Poppins"/>
                <a:cs typeface="Poppins"/>
                <a:sym typeface="Poppins"/>
              </a:rPr>
              <a:t>METHODOLOGY</a:t>
            </a:r>
          </a:p>
        </p:txBody>
      </p:sp>
      <p:sp>
        <p:nvSpPr>
          <p:cNvPr name="TextBox 5" id="5"/>
          <p:cNvSpPr txBox="true"/>
          <p:nvPr/>
        </p:nvSpPr>
        <p:spPr>
          <a:xfrm rot="0">
            <a:off x="493727" y="4003565"/>
            <a:ext cx="16210836" cy="3648970"/>
          </a:xfrm>
          <a:prstGeom prst="rect">
            <a:avLst/>
          </a:prstGeom>
        </p:spPr>
        <p:txBody>
          <a:bodyPr anchor="t" rtlCol="false" tIns="0" lIns="0" bIns="0" rIns="0">
            <a:spAutoFit/>
          </a:bodyPr>
          <a:lstStyle/>
          <a:p>
            <a:pPr algn="just" marL="640094" indent="-320047" lvl="1">
              <a:lnSpc>
                <a:spcPts val="4150"/>
              </a:lnSpc>
              <a:buFont typeface="Arial"/>
              <a:buChar char="•"/>
            </a:pPr>
            <a:r>
              <a:rPr lang="en-US" b="true" sz="2964">
                <a:solidFill>
                  <a:srgbClr val="FFFFFF"/>
                </a:solidFill>
                <a:latin typeface="Canva Sans Bold"/>
                <a:ea typeface="Canva Sans Bold"/>
                <a:cs typeface="Canva Sans Bold"/>
                <a:sym typeface="Canva Sans Bold"/>
              </a:rPr>
              <a:t>Modules/Algorithms/Functionalities/Protocols</a:t>
            </a:r>
          </a:p>
          <a:p>
            <a:pPr algn="just">
              <a:lnSpc>
                <a:spcPts val="4150"/>
              </a:lnSpc>
            </a:pPr>
          </a:p>
          <a:p>
            <a:pPr algn="just" marL="640094" indent="-320047" lvl="1">
              <a:lnSpc>
                <a:spcPts val="4150"/>
              </a:lnSpc>
              <a:buFont typeface="Arial"/>
              <a:buChar char="•"/>
            </a:pPr>
            <a:r>
              <a:rPr lang="en-US" b="true" sz="2964">
                <a:solidFill>
                  <a:srgbClr val="FFFFFF"/>
                </a:solidFill>
                <a:latin typeface="Canva Sans Bold"/>
                <a:ea typeface="Canva Sans Bold"/>
                <a:cs typeface="Canva Sans Bold"/>
                <a:sym typeface="Canva Sans Bold"/>
              </a:rPr>
              <a:t>Data Collection Approaches (Advantages, Limitations, Potential Risks, Ethical Issues)</a:t>
            </a:r>
          </a:p>
          <a:p>
            <a:pPr algn="just">
              <a:lnSpc>
                <a:spcPts val="4150"/>
              </a:lnSpc>
            </a:pPr>
          </a:p>
          <a:p>
            <a:pPr algn="just" marL="640094" indent="-320047" lvl="1">
              <a:lnSpc>
                <a:spcPts val="4150"/>
              </a:lnSpc>
              <a:buFont typeface="Arial"/>
              <a:buChar char="•"/>
            </a:pPr>
            <a:r>
              <a:rPr lang="en-US" b="true" sz="2964">
                <a:solidFill>
                  <a:srgbClr val="FFFFFF"/>
                </a:solidFill>
                <a:latin typeface="Canva Sans Bold"/>
                <a:ea typeface="Canva Sans Bold"/>
                <a:cs typeface="Canva Sans Bold"/>
                <a:sym typeface="Canva Sans Bold"/>
              </a:rPr>
              <a:t>Data Analysis Approaches</a:t>
            </a:r>
          </a:p>
          <a:p>
            <a:pPr algn="just">
              <a:lnSpc>
                <a:spcPts val="4150"/>
              </a:lnSpc>
            </a:pPr>
          </a:p>
          <a:p>
            <a:pPr algn="just" marL="640094" indent="-320047" lvl="1">
              <a:lnSpc>
                <a:spcPts val="4150"/>
              </a:lnSpc>
              <a:buFont typeface="Arial"/>
              <a:buChar char="•"/>
            </a:pPr>
            <a:r>
              <a:rPr lang="en-US" b="true" sz="2964">
                <a:solidFill>
                  <a:srgbClr val="FFFFFF"/>
                </a:solidFill>
                <a:latin typeface="Canva Sans Bold"/>
                <a:ea typeface="Canva Sans Bold"/>
                <a:cs typeface="Canva Sans Bold"/>
                <a:sym typeface="Canva Sans Bold"/>
              </a:rPr>
              <a:t>System Model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886508" y="-938824"/>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070133" y="9258300"/>
            <a:ext cx="2378335" cy="2387015"/>
          </a:xfrm>
          <a:custGeom>
            <a:avLst/>
            <a:gdLst/>
            <a:ahLst/>
            <a:cxnLst/>
            <a:rect r="r" b="b" t="t" l="l"/>
            <a:pathLst>
              <a:path h="2387015" w="2378335">
                <a:moveTo>
                  <a:pt x="0" y="0"/>
                </a:moveTo>
                <a:lnTo>
                  <a:pt x="2378334" y="0"/>
                </a:lnTo>
                <a:lnTo>
                  <a:pt x="2378334" y="2387015"/>
                </a:lnTo>
                <a:lnTo>
                  <a:pt x="0" y="23870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965809" y="1099526"/>
            <a:ext cx="13104324" cy="1485827"/>
          </a:xfrm>
          <a:prstGeom prst="rect">
            <a:avLst/>
          </a:prstGeom>
        </p:spPr>
        <p:txBody>
          <a:bodyPr anchor="t" rtlCol="false" tIns="0" lIns="0" bIns="0" rIns="0">
            <a:spAutoFit/>
          </a:bodyPr>
          <a:lstStyle/>
          <a:p>
            <a:pPr algn="ctr">
              <a:lnSpc>
                <a:spcPts val="10887"/>
              </a:lnSpc>
            </a:pPr>
            <a:r>
              <a:rPr lang="en-US" sz="9634">
                <a:solidFill>
                  <a:srgbClr val="FFFFFF"/>
                </a:solidFill>
                <a:latin typeface="Poppins"/>
                <a:ea typeface="Poppins"/>
                <a:cs typeface="Poppins"/>
                <a:sym typeface="Poppins"/>
              </a:rPr>
              <a:t>RESULTS OBTAINED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886508" y="-938824"/>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070133" y="9258300"/>
            <a:ext cx="2378335" cy="2387015"/>
          </a:xfrm>
          <a:custGeom>
            <a:avLst/>
            <a:gdLst/>
            <a:ahLst/>
            <a:cxnLst/>
            <a:rect r="r" b="b" t="t" l="l"/>
            <a:pathLst>
              <a:path h="2387015" w="2378335">
                <a:moveTo>
                  <a:pt x="0" y="0"/>
                </a:moveTo>
                <a:lnTo>
                  <a:pt x="2378334" y="0"/>
                </a:lnTo>
                <a:lnTo>
                  <a:pt x="2378334" y="2387015"/>
                </a:lnTo>
                <a:lnTo>
                  <a:pt x="0" y="23870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965809" y="1099526"/>
            <a:ext cx="13104324" cy="1485827"/>
          </a:xfrm>
          <a:prstGeom prst="rect">
            <a:avLst/>
          </a:prstGeom>
        </p:spPr>
        <p:txBody>
          <a:bodyPr anchor="t" rtlCol="false" tIns="0" lIns="0" bIns="0" rIns="0">
            <a:spAutoFit/>
          </a:bodyPr>
          <a:lstStyle/>
          <a:p>
            <a:pPr algn="ctr">
              <a:lnSpc>
                <a:spcPts val="10887"/>
              </a:lnSpc>
            </a:pPr>
            <a:r>
              <a:rPr lang="en-US" sz="9634">
                <a:solidFill>
                  <a:srgbClr val="FFFFFF"/>
                </a:solidFill>
                <a:latin typeface="Poppins"/>
                <a:ea typeface="Poppins"/>
                <a:cs typeface="Poppins"/>
                <a:sym typeface="Poppins"/>
              </a:rPr>
              <a:t>WORK TO BE DONE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2578375">
            <a:off x="8323700" y="-4291982"/>
            <a:ext cx="15959856" cy="8583964"/>
          </a:xfrm>
          <a:custGeom>
            <a:avLst/>
            <a:gdLst/>
            <a:ahLst/>
            <a:cxnLst/>
            <a:rect r="r" b="b" t="t" l="l"/>
            <a:pathLst>
              <a:path h="8583964" w="15959856">
                <a:moveTo>
                  <a:pt x="0" y="0"/>
                </a:moveTo>
                <a:lnTo>
                  <a:pt x="15959857" y="0"/>
                </a:lnTo>
                <a:lnTo>
                  <a:pt x="15959857" y="8583964"/>
                </a:lnTo>
                <a:lnTo>
                  <a:pt x="0" y="85839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84372" y="3593157"/>
            <a:ext cx="14319257" cy="2681586"/>
          </a:xfrm>
          <a:prstGeom prst="rect">
            <a:avLst/>
          </a:prstGeom>
        </p:spPr>
        <p:txBody>
          <a:bodyPr anchor="t" rtlCol="false" tIns="0" lIns="0" bIns="0" rIns="0">
            <a:spAutoFit/>
          </a:bodyPr>
          <a:lstStyle/>
          <a:p>
            <a:pPr algn="ctr">
              <a:lnSpc>
                <a:spcPts val="20851"/>
              </a:lnSpc>
            </a:pPr>
            <a:r>
              <a:rPr lang="en-US" sz="14893">
                <a:solidFill>
                  <a:srgbClr val="FFFFFF"/>
                </a:solidFill>
                <a:latin typeface="Poppins"/>
                <a:ea typeface="Poppins"/>
                <a:cs typeface="Poppins"/>
                <a:sym typeface="Poppins"/>
              </a:rPr>
              <a:t>THANK YOU</a:t>
            </a:r>
          </a:p>
        </p:txBody>
      </p:sp>
      <p:sp>
        <p:nvSpPr>
          <p:cNvPr name="Freeform 4" id="4"/>
          <p:cNvSpPr/>
          <p:nvPr/>
        </p:nvSpPr>
        <p:spPr>
          <a:xfrm flipH="false" flipV="false" rot="1366517">
            <a:off x="-1768901" y="4979430"/>
            <a:ext cx="12307770" cy="7200900"/>
          </a:xfrm>
          <a:custGeom>
            <a:avLst/>
            <a:gdLst/>
            <a:ahLst/>
            <a:cxnLst/>
            <a:rect r="r" b="b" t="t" l="l"/>
            <a:pathLst>
              <a:path h="7200900" w="12307770">
                <a:moveTo>
                  <a:pt x="0" y="0"/>
                </a:moveTo>
                <a:lnTo>
                  <a:pt x="12307770" y="0"/>
                </a:lnTo>
                <a:lnTo>
                  <a:pt x="12307770" y="7200900"/>
                </a:lnTo>
                <a:lnTo>
                  <a:pt x="0" y="7200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1675133" y="5430898"/>
            <a:ext cx="7060793" cy="6649983"/>
          </a:xfrm>
          <a:custGeom>
            <a:avLst/>
            <a:gdLst/>
            <a:ahLst/>
            <a:cxnLst/>
            <a:rect r="r" b="b" t="t" l="l"/>
            <a:pathLst>
              <a:path h="6649983" w="7060793">
                <a:moveTo>
                  <a:pt x="0" y="0"/>
                </a:moveTo>
                <a:lnTo>
                  <a:pt x="7060793" y="0"/>
                </a:lnTo>
                <a:lnTo>
                  <a:pt x="7060793" y="6649983"/>
                </a:lnTo>
                <a:lnTo>
                  <a:pt x="0" y="6649983"/>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446593" y="3079552"/>
            <a:ext cx="5812707" cy="3767495"/>
          </a:xfrm>
          <a:custGeom>
            <a:avLst/>
            <a:gdLst/>
            <a:ahLst/>
            <a:cxnLst/>
            <a:rect r="r" b="b" t="t" l="l"/>
            <a:pathLst>
              <a:path h="3767495" w="5812707">
                <a:moveTo>
                  <a:pt x="0" y="0"/>
                </a:moveTo>
                <a:lnTo>
                  <a:pt x="5812707" y="0"/>
                </a:lnTo>
                <a:lnTo>
                  <a:pt x="5812707" y="3767496"/>
                </a:lnTo>
                <a:lnTo>
                  <a:pt x="0" y="3767496"/>
                </a:lnTo>
                <a:lnTo>
                  <a:pt x="0" y="0"/>
                </a:lnTo>
                <a:close/>
              </a:path>
            </a:pathLst>
          </a:custGeom>
          <a:blipFill>
            <a:blip r:embed="rId4"/>
            <a:stretch>
              <a:fillRect l="0" t="0" r="0" b="0"/>
            </a:stretch>
          </a:blipFill>
        </p:spPr>
      </p:sp>
      <p:sp>
        <p:nvSpPr>
          <p:cNvPr name="TextBox 4" id="4"/>
          <p:cNvSpPr txBox="true"/>
          <p:nvPr/>
        </p:nvSpPr>
        <p:spPr>
          <a:xfrm rot="0">
            <a:off x="1028700" y="2974777"/>
            <a:ext cx="9027156" cy="6206720"/>
          </a:xfrm>
          <a:prstGeom prst="rect">
            <a:avLst/>
          </a:prstGeom>
        </p:spPr>
        <p:txBody>
          <a:bodyPr anchor="t" rtlCol="false" tIns="0" lIns="0" bIns="0" rIns="0">
            <a:spAutoFit/>
          </a:bodyPr>
          <a:lstStyle/>
          <a:p>
            <a:pPr algn="just">
              <a:lnSpc>
                <a:spcPts val="4922"/>
              </a:lnSpc>
            </a:pPr>
            <a:r>
              <a:rPr lang="en-US" sz="3515">
                <a:solidFill>
                  <a:srgbClr val="FFFFFF"/>
                </a:solidFill>
                <a:latin typeface="Poppins"/>
                <a:ea typeface="Poppins"/>
                <a:cs typeface="Poppins"/>
                <a:sym typeface="Poppins"/>
              </a:rPr>
              <a:t>The customer Sentiment Analysis project aims to decode the emotions and opinions expressed in customer reviews. By employing cutting-edge technologies, we seek to transform raw feedback into actionable intelligence, steering our business towards continuous improvement and heightened customer satisfaction.</a:t>
            </a:r>
          </a:p>
          <a:p>
            <a:pPr algn="just">
              <a:lnSpc>
                <a:spcPts val="4922"/>
              </a:lnSpc>
            </a:pPr>
          </a:p>
        </p:txBody>
      </p:sp>
      <p:sp>
        <p:nvSpPr>
          <p:cNvPr name="TextBox 5" id="5"/>
          <p:cNvSpPr txBox="true"/>
          <p:nvPr/>
        </p:nvSpPr>
        <p:spPr>
          <a:xfrm rot="0">
            <a:off x="1028700" y="785417"/>
            <a:ext cx="6984457" cy="1081436"/>
          </a:xfrm>
          <a:prstGeom prst="rect">
            <a:avLst/>
          </a:prstGeom>
        </p:spPr>
        <p:txBody>
          <a:bodyPr anchor="t" rtlCol="false" tIns="0" lIns="0" bIns="0" rIns="0">
            <a:spAutoFit/>
          </a:bodyPr>
          <a:lstStyle/>
          <a:p>
            <a:pPr algn="just">
              <a:lnSpc>
                <a:spcPts val="7911"/>
              </a:lnSpc>
            </a:pPr>
            <a:r>
              <a:rPr lang="en-US" sz="7001">
                <a:solidFill>
                  <a:srgbClr val="FFFFFF"/>
                </a:solidFill>
                <a:latin typeface="Poppins"/>
                <a:ea typeface="Poppins"/>
                <a:cs typeface="Poppins"/>
                <a:sym typeface="Poppins"/>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31809" y="1795896"/>
          <a:ext cx="17424383" cy="8388215"/>
        </p:xfrm>
        <a:graphic>
          <a:graphicData uri="http://schemas.openxmlformats.org/drawingml/2006/table">
            <a:tbl>
              <a:tblPr/>
              <a:tblGrid>
                <a:gridCol w="3484877"/>
                <a:gridCol w="3484877"/>
                <a:gridCol w="3484877"/>
                <a:gridCol w="3484877"/>
                <a:gridCol w="3484877"/>
              </a:tblGrid>
              <a:tr h="1693618">
                <a:tc>
                  <a:txBody>
                    <a:bodyPr anchor="t" rtlCol="false"/>
                    <a:lstStyle/>
                    <a:p>
                      <a:pPr algn="ctr">
                        <a:lnSpc>
                          <a:spcPts val="4199"/>
                        </a:lnSpc>
                        <a:defRPr/>
                      </a:pPr>
                      <a:r>
                        <a:rPr lang="en-US" sz="2999" b="true">
                          <a:solidFill>
                            <a:srgbClr val="FFFFFF"/>
                          </a:solidFill>
                          <a:latin typeface="Poppins Bold"/>
                          <a:ea typeface="Poppins Bold"/>
                          <a:cs typeface="Poppins Bold"/>
                          <a:sym typeface="Poppins Bold"/>
                        </a:rPr>
                        <a:t>LITERATURE NAME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l">
                        <a:lnSpc>
                          <a:spcPts val="5039"/>
                        </a:lnSpc>
                        <a:defRPr/>
                      </a:pPr>
                      <a:r>
                        <a:rPr lang="en-US" sz="3599" b="true">
                          <a:solidFill>
                            <a:srgbClr val="FFFFFF"/>
                          </a:solidFill>
                          <a:latin typeface="Poppins Bold"/>
                          <a:ea typeface="Poppins Bold"/>
                          <a:cs typeface="Poppins Bold"/>
                          <a:sym typeface="Poppins Bold"/>
                        </a:rPr>
                        <a:t>ABSTRACT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l">
                        <a:lnSpc>
                          <a:spcPts val="5039"/>
                        </a:lnSpc>
                        <a:defRPr/>
                      </a:pPr>
                      <a:r>
                        <a:rPr lang="en-US" sz="3599" b="true">
                          <a:solidFill>
                            <a:srgbClr val="FFFFFF"/>
                          </a:solidFill>
                          <a:latin typeface="Poppins Bold"/>
                          <a:ea typeface="Poppins Bold"/>
                          <a:cs typeface="Poppins Bold"/>
                          <a:sym typeface="Poppins Bold"/>
                        </a:rPr>
                        <a:t>PUBLISHER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199"/>
                        </a:lnSpc>
                        <a:defRPr/>
                      </a:pPr>
                      <a:r>
                        <a:rPr lang="en-US" sz="2999" b="true">
                          <a:solidFill>
                            <a:srgbClr val="FFFFFF"/>
                          </a:solidFill>
                          <a:latin typeface="Poppins Bold"/>
                          <a:ea typeface="Poppins Bold"/>
                          <a:cs typeface="Poppins Bold"/>
                          <a:sym typeface="Poppins Bold"/>
                        </a:rPr>
                        <a:t>AUTHOR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b="true">
                          <a:solidFill>
                            <a:srgbClr val="FFFFFF"/>
                          </a:solidFill>
                          <a:latin typeface="Poppins Bold"/>
                          <a:ea typeface="Poppins Bold"/>
                          <a:cs typeface="Poppins Bold"/>
                          <a:sym typeface="Poppins Bold"/>
                        </a:rPr>
                        <a:t>DATE OF PUBLICATION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3272414">
                <a:tc>
                  <a:txBody>
                    <a:bodyPr anchor="t" rtlCol="false"/>
                    <a:lstStyle/>
                    <a:p>
                      <a:pPr algn="ctr">
                        <a:lnSpc>
                          <a:spcPts val="2939"/>
                        </a:lnSpc>
                        <a:defRPr/>
                      </a:pPr>
                      <a:r>
                        <a:rPr lang="en-US" sz="2099" b="true">
                          <a:solidFill>
                            <a:srgbClr val="FFFFFF"/>
                          </a:solidFill>
                          <a:latin typeface="Poppins Bold"/>
                          <a:ea typeface="Poppins Bold"/>
                          <a:cs typeface="Poppins Bold"/>
                          <a:sym typeface="Poppins Bold"/>
                        </a:rPr>
                        <a:t>A Novel Customer Perception Analysis System Using Natural Language Processing and Attribute Control Charting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1819"/>
                        </a:lnSpc>
                        <a:defRPr/>
                      </a:pPr>
                      <a:r>
                        <a:rPr lang="en-US" sz="1299">
                          <a:solidFill>
                            <a:srgbClr val="FFFFFF"/>
                          </a:solidFill>
                          <a:latin typeface="Poppins"/>
                          <a:ea typeface="Poppins"/>
                          <a:cs typeface="Poppins"/>
                          <a:sym typeface="Poppins"/>
                        </a:rPr>
                        <a:t>This study uses sentiment analysis, topic modeling, and control charts to analyze customer reviews, identifying negative trends and key grievances. Regression analysis validates hypotheses about quality attributes affecting satisfaction. A luxury hotel case study highlights actionable insights from natural language processing and statistical tools.</a:t>
                      </a:r>
                      <a:endParaRPr lang="en-US" sz="1100"/>
                    </a:p>
                    <a:p>
                      <a:pPr algn="ctr">
                        <a:lnSpc>
                          <a:spcPts val="1819"/>
                        </a:lnSpc>
                      </a:pP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919"/>
                        </a:lnSpc>
                        <a:defRPr/>
                      </a:pPr>
                      <a:r>
                        <a:rPr lang="en-US" b="true" sz="2799">
                          <a:solidFill>
                            <a:srgbClr val="FFFFFF"/>
                          </a:solidFill>
                          <a:latin typeface="Poppins Bold"/>
                          <a:ea typeface="Poppins Bold"/>
                          <a:cs typeface="Poppins Bold"/>
                          <a:sym typeface="Poppins Bold"/>
                        </a:rPr>
                        <a:t>IEEE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39"/>
                        </a:lnSpc>
                        <a:defRPr/>
                      </a:pPr>
                      <a:r>
                        <a:rPr lang="en-US" b="true" sz="2099">
                          <a:solidFill>
                            <a:srgbClr val="FFFFFF"/>
                          </a:solidFill>
                          <a:latin typeface="Poppins Bold"/>
                          <a:ea typeface="Poppins Bold"/>
                          <a:cs typeface="Poppins Bold"/>
                          <a:sym typeface="Poppins Bold"/>
                          <a:hlinkClick r:id="rId2" tooltip="https://ieeexplore.ieee.org/author/348163316461690"/>
                        </a:rPr>
                        <a:t>Shubham T. Kakde</a:t>
                      </a:r>
                      <a:r>
                        <a:rPr lang="en-US" sz="2099">
                          <a:solidFill>
                            <a:srgbClr val="000000"/>
                          </a:solidFill>
                          <a:latin typeface="Poppins"/>
                          <a:ea typeface="Poppins"/>
                          <a:cs typeface="Poppins"/>
                          <a:sym typeface="Poppins"/>
                        </a:rPr>
                        <a:t> , </a:t>
                      </a:r>
                      <a:r>
                        <a:rPr lang="en-US" sz="2099">
                          <a:solidFill>
                            <a:srgbClr val="000000"/>
                          </a:solidFill>
                          <a:latin typeface="Poppins"/>
                          <a:ea typeface="Poppins"/>
                          <a:cs typeface="Poppins"/>
                          <a:sym typeface="Poppins"/>
                          <a:hlinkClick r:id="rId3" tooltip="https://ieeexplore.ieee.org/author/37089306221"/>
                        </a:rPr>
                        <a:t>Sayak Roychowdhury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39"/>
                        </a:lnSpc>
                        <a:defRPr/>
                      </a:pPr>
                      <a:r>
                        <a:rPr lang="en-US" b="true" sz="2099">
                          <a:solidFill>
                            <a:srgbClr val="FFFFFF"/>
                          </a:solidFill>
                          <a:latin typeface="Poppins Bold"/>
                          <a:ea typeface="Poppins Bold"/>
                          <a:cs typeface="Poppins Bold"/>
                          <a:sym typeface="Poppins Bold"/>
                        </a:rPr>
                        <a:t>12 March 2024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3422183">
                <a:tc>
                  <a:txBody>
                    <a:bodyPr anchor="t" rtlCol="false"/>
                    <a:lstStyle/>
                    <a:p>
                      <a:pPr algn="ctr">
                        <a:lnSpc>
                          <a:spcPts val="2939"/>
                        </a:lnSpc>
                        <a:defRPr/>
                      </a:pPr>
                      <a:r>
                        <a:rPr lang="en-US" sz="2099" b="true">
                          <a:solidFill>
                            <a:srgbClr val="FFFFFF"/>
                          </a:solidFill>
                          <a:latin typeface="Poppins Bold"/>
                          <a:ea typeface="Poppins Bold"/>
                          <a:cs typeface="Poppins Bold"/>
                          <a:sym typeface="Poppins Bold"/>
                        </a:rPr>
                        <a:t> </a:t>
                      </a:r>
                      <a:r>
                        <a:rPr lang="en-US" sz="2099" b="true">
                          <a:solidFill>
                            <a:srgbClr val="FFFFFF"/>
                          </a:solidFill>
                          <a:latin typeface="Poppins Bold"/>
                          <a:ea typeface="Poppins Bold"/>
                          <a:cs typeface="Poppins Bold"/>
                          <a:sym typeface="Poppins Bold"/>
                        </a:rPr>
                        <a:t>Aspect-Based Sentiment Analysis for Service Industry</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1819"/>
                        </a:lnSpc>
                        <a:defRPr/>
                      </a:pPr>
                      <a:r>
                        <a:rPr lang="en-US" sz="1299">
                          <a:solidFill>
                            <a:srgbClr val="FFFFFF"/>
                          </a:solidFill>
                          <a:latin typeface="Poppins"/>
                          <a:ea typeface="Poppins"/>
                          <a:cs typeface="Poppins"/>
                          <a:sym typeface="Poppins"/>
                        </a:rPr>
                        <a:t>This study presents a two-step hybrid approach for aspect-based sentiment analysis (ABSA) of mobile app reviews, combining rule-based methods, machine learning, and fine-tuned BERT to address implicit opinions and sentiment polarity. An annotated dataset enhances customer feedback analysis.</a:t>
                      </a:r>
                      <a:endParaRPr lang="en-US" sz="1100"/>
                    </a:p>
                    <a:p>
                      <a:pPr algn="ctr">
                        <a:lnSpc>
                          <a:spcPts val="1819"/>
                        </a:lnSpc>
                      </a:pP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919"/>
                        </a:lnSpc>
                        <a:defRPr/>
                      </a:pPr>
                      <a:r>
                        <a:rPr lang="en-US" b="true" sz="2799">
                          <a:solidFill>
                            <a:srgbClr val="FFFFFF"/>
                          </a:solidFill>
                          <a:latin typeface="Poppins Bold"/>
                          <a:ea typeface="Poppins Bold"/>
                          <a:cs typeface="Poppins Bold"/>
                          <a:sym typeface="Poppins Bold"/>
                        </a:rPr>
                        <a:t>IEEE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39"/>
                        </a:lnSpc>
                        <a:defRPr/>
                      </a:pPr>
                      <a:r>
                        <a:rPr lang="en-US" b="true" sz="2099">
                          <a:solidFill>
                            <a:srgbClr val="FFFFFF"/>
                          </a:solidFill>
                          <a:latin typeface="Poppins Bold"/>
                          <a:ea typeface="Poppins Bold"/>
                          <a:cs typeface="Poppins Bold"/>
                          <a:sym typeface="Poppins Bold"/>
                          <a:hlinkClick r:id="rId4" tooltip="https://ieeexplore.ieee.org/author/767273301755220"/>
                        </a:rPr>
                        <a:t>Afsheen Maroof</a:t>
                      </a:r>
                      <a:r>
                        <a:rPr lang="en-US" sz="2099">
                          <a:solidFill>
                            <a:srgbClr val="FFFFFF"/>
                          </a:solidFill>
                          <a:latin typeface="Poppins"/>
                          <a:ea typeface="Poppins"/>
                          <a:cs typeface="Poppins"/>
                          <a:sym typeface="Poppins"/>
                        </a:rPr>
                        <a:t> , </a:t>
                      </a:r>
                      <a:r>
                        <a:rPr lang="en-US" b="true" sz="2099">
                          <a:solidFill>
                            <a:srgbClr val="FFFFFF"/>
                          </a:solidFill>
                          <a:latin typeface="Poppins Bold"/>
                          <a:ea typeface="Poppins Bold"/>
                          <a:cs typeface="Poppins Bold"/>
                          <a:sym typeface="Poppins Bold"/>
                          <a:hlinkClick r:id="rId5" tooltip="https://ieeexplore.ieee.org/author/37568369000"/>
                        </a:rPr>
                        <a:t>Shaukat Wasi</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39"/>
                        </a:lnSpc>
                        <a:defRPr/>
                      </a:pPr>
                      <a:r>
                        <a:rPr lang="en-US" sz="2099" b="true">
                          <a:solidFill>
                            <a:srgbClr val="FFFFFF"/>
                          </a:solidFill>
                          <a:latin typeface="Poppins Bold"/>
                          <a:ea typeface="Poppins Bold"/>
                          <a:cs typeface="Poppins Bold"/>
                          <a:sym typeface="Poppins Bold"/>
                        </a:rPr>
                        <a:t>8 August 2024</a:t>
                      </a:r>
                      <a:r>
                        <a:rPr lang="en-US" sz="2099" b="true">
                          <a:solidFill>
                            <a:srgbClr val="FFFFFF"/>
                          </a:solidFill>
                          <a:latin typeface="Poppins Bold"/>
                          <a:ea typeface="Poppins Bold"/>
                          <a:cs typeface="Poppins Bold"/>
                          <a:sym typeface="Poppins Bold"/>
                        </a:rPr>
                        <a:t>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3" id="3"/>
          <p:cNvSpPr txBox="true"/>
          <p:nvPr/>
        </p:nvSpPr>
        <p:spPr>
          <a:xfrm rot="0">
            <a:off x="732270" y="389343"/>
            <a:ext cx="7838748" cy="1052204"/>
          </a:xfrm>
          <a:prstGeom prst="rect">
            <a:avLst/>
          </a:prstGeom>
        </p:spPr>
        <p:txBody>
          <a:bodyPr anchor="t" rtlCol="false" tIns="0" lIns="0" bIns="0" rIns="0">
            <a:spAutoFit/>
          </a:bodyPr>
          <a:lstStyle/>
          <a:p>
            <a:pPr algn="ctr">
              <a:lnSpc>
                <a:spcPts val="7622"/>
              </a:lnSpc>
              <a:spcBef>
                <a:spcPct val="0"/>
              </a:spcBef>
            </a:pPr>
            <a:r>
              <a:rPr lang="en-US" sz="6745">
                <a:solidFill>
                  <a:srgbClr val="FFFFFF"/>
                </a:solidFill>
                <a:latin typeface="Poppins"/>
                <a:ea typeface="Poppins"/>
                <a:cs typeface="Poppins"/>
                <a:sym typeface="Poppins"/>
              </a:rPr>
              <a:t>LITERATURE REVIEW</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31809" y="1795896"/>
          <a:ext cx="17424383" cy="8048625"/>
        </p:xfrm>
        <a:graphic>
          <a:graphicData uri="http://schemas.openxmlformats.org/drawingml/2006/table">
            <a:tbl>
              <a:tblPr/>
              <a:tblGrid>
                <a:gridCol w="3484877"/>
                <a:gridCol w="3484877"/>
                <a:gridCol w="3484877"/>
                <a:gridCol w="3484877"/>
                <a:gridCol w="3484877"/>
              </a:tblGrid>
              <a:tr h="4411910">
                <a:tc>
                  <a:txBody>
                    <a:bodyPr anchor="t" rtlCol="false"/>
                    <a:lstStyle/>
                    <a:p>
                      <a:pPr algn="ctr">
                        <a:lnSpc>
                          <a:spcPts val="2939"/>
                        </a:lnSpc>
                        <a:defRPr/>
                      </a:pPr>
                      <a:r>
                        <a:rPr lang="en-US" sz="2099" b="true">
                          <a:solidFill>
                            <a:srgbClr val="FFFFFF"/>
                          </a:solidFill>
                          <a:latin typeface="Poppins Bold"/>
                          <a:ea typeface="Poppins Bold"/>
                          <a:cs typeface="Poppins Bold"/>
                          <a:sym typeface="Poppins Bold"/>
                        </a:rPr>
                        <a:t> Comparative Analysis of Deep Natural Networks and Large Language Models for Aspect-Based Sentiment Analysis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000000"/>
                    </a:solidFill>
                  </a:tcPr>
                </a:tc>
                <a:tc>
                  <a:txBody>
                    <a:bodyPr anchor="t" rtlCol="false"/>
                    <a:lstStyle/>
                    <a:p>
                      <a:pPr algn="ctr">
                        <a:lnSpc>
                          <a:spcPts val="2099"/>
                        </a:lnSpc>
                        <a:defRPr/>
                      </a:pPr>
                      <a:r>
                        <a:rPr lang="en-US" sz="1499">
                          <a:solidFill>
                            <a:srgbClr val="FFFFFF"/>
                          </a:solidFill>
                          <a:latin typeface="Poppins"/>
                          <a:ea typeface="Poppins"/>
                          <a:cs typeface="Poppins"/>
                          <a:sym typeface="Poppins"/>
                        </a:rPr>
                        <a:t>Sentiment analysis, especially Aspect-Based Sentiment Analysis (ABSA), captures nuanced sentiments in e-commerce. This study evaluates DeBERTa, PaLM, and GPT-3.5-Turbo on datasets (DOTSA, MAMS, SemEval16), finding DeBERTa excels consistently while PaLM performs well across domains, highlighting ABSA's domain sensitivity and research opportunities.</a:t>
                      </a:r>
                      <a:endParaRPr lang="en-US" sz="1100"/>
                    </a:p>
                    <a:p>
                      <a:pPr algn="ctr">
                        <a:lnSpc>
                          <a:spcPts val="2099"/>
                        </a:lnSpc>
                      </a:pP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919"/>
                        </a:lnSpc>
                        <a:defRPr/>
                      </a:pPr>
                      <a:r>
                        <a:rPr lang="en-US" b="true" sz="2799">
                          <a:solidFill>
                            <a:srgbClr val="FFFFFF"/>
                          </a:solidFill>
                          <a:latin typeface="Poppins Bold"/>
                          <a:ea typeface="Poppins Bold"/>
                          <a:cs typeface="Poppins Bold"/>
                          <a:sym typeface="Poppins Bold"/>
                        </a:rPr>
                        <a:t>IEEE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39"/>
                        </a:lnSpc>
                        <a:defRPr/>
                      </a:pPr>
                      <a:r>
                        <a:rPr lang="en-US" b="true" sz="2099">
                          <a:solidFill>
                            <a:srgbClr val="FFFFFF"/>
                          </a:solidFill>
                          <a:latin typeface="Poppins Bold"/>
                          <a:ea typeface="Poppins Bold"/>
                          <a:cs typeface="Poppins Bold"/>
                          <a:sym typeface="Poppins Bold"/>
                          <a:hlinkClick r:id="rId2" tooltip="https://ieeexplore.ieee.org/author/348163316461690"/>
                        </a:rPr>
                        <a:t> </a:t>
                      </a:r>
                      <a:r>
                        <a:rPr lang="en-US" b="true" sz="2099">
                          <a:solidFill>
                            <a:srgbClr val="FFFFFF"/>
                          </a:solidFill>
                          <a:latin typeface="Poppins Bold"/>
                          <a:ea typeface="Poppins Bold"/>
                          <a:cs typeface="Poppins Bold"/>
                          <a:sym typeface="Poppins Bold"/>
                          <a:hlinkClick r:id="rId3" tooltip="https://ieeexplore.ieee.org/author/37089814792"/>
                        </a:rPr>
                        <a:t>Nimra Mughal</a:t>
                      </a:r>
                      <a:r>
                        <a:rPr lang="en-US" b="true" sz="2099">
                          <a:solidFill>
                            <a:srgbClr val="FFFFFF"/>
                          </a:solidFill>
                          <a:latin typeface="Poppins Bold"/>
                          <a:ea typeface="Poppins Bold"/>
                          <a:cs typeface="Poppins Bold"/>
                          <a:sym typeface="Poppins Bold"/>
                          <a:hlinkClick r:id="rId4" tooltip="https://ieeexplore.ieee.org/author/348163316461690"/>
                        </a:rPr>
                        <a:t>; </a:t>
                      </a:r>
                      <a:r>
                        <a:rPr lang="en-US" b="true" sz="2099">
                          <a:solidFill>
                            <a:srgbClr val="FFFFFF"/>
                          </a:solidFill>
                          <a:latin typeface="Poppins Bold"/>
                          <a:ea typeface="Poppins Bold"/>
                          <a:cs typeface="Poppins Bold"/>
                          <a:sym typeface="Poppins Bold"/>
                          <a:hlinkClick r:id="rId5" tooltip="https://ieeexplore.ieee.org/author/37398224200"/>
                        </a:rPr>
                        <a:t>Ghulam Mujtaba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39"/>
                        </a:lnSpc>
                        <a:defRPr/>
                      </a:pPr>
                      <a:r>
                        <a:rPr lang="en-US" sz="2099" b="true">
                          <a:solidFill>
                            <a:srgbClr val="FFFFFF"/>
                          </a:solidFill>
                          <a:latin typeface="Poppins Bold"/>
                          <a:ea typeface="Poppins Bold"/>
                          <a:cs typeface="Poppins Bold"/>
                          <a:sym typeface="Poppins Bold"/>
                        </a:rPr>
                        <a:t>17 April 2024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3636715">
                <a:tc>
                  <a:txBody>
                    <a:bodyPr anchor="t" rtlCol="false"/>
                    <a:lstStyle/>
                    <a:p>
                      <a:pPr algn="ctr">
                        <a:lnSpc>
                          <a:spcPts val="2939"/>
                        </a:lnSpc>
                        <a:defRPr/>
                      </a:pPr>
                      <a:r>
                        <a:rPr lang="en-US" sz="2099" b="true">
                          <a:solidFill>
                            <a:srgbClr val="FFFFFF"/>
                          </a:solidFill>
                          <a:latin typeface="Poppins Bold"/>
                          <a:ea typeface="Poppins Bold"/>
                          <a:cs typeface="Poppins Bold"/>
                          <a:sym typeface="Poppins Bold"/>
                        </a:rPr>
                        <a:t>EEBERT: An Emoji-Enhanced BERT Fine-Tuning on Amazon Product Reviews for Text Sentiment Classification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099"/>
                        </a:lnSpc>
                        <a:defRPr/>
                      </a:pPr>
                      <a:r>
                        <a:rPr lang="en-US" sz="1499">
                          <a:solidFill>
                            <a:srgbClr val="FFFFFF"/>
                          </a:solidFill>
                          <a:latin typeface="Poppins"/>
                          <a:ea typeface="Poppins"/>
                          <a:cs typeface="Poppins"/>
                          <a:sym typeface="Poppins"/>
                        </a:rPr>
                        <a:t>Emoji-Enhanced BERT (EEBERT) improves sentiment analysis by incorporating a Sentiment Adjustment Factor (SAF) for emoji tokenization. Achieving 97.00% accuracy and 99.21% via 5-fold cross-validation on Amazon reviews, it highlights emojis' emotional impact and enhances classification reliability.</a:t>
                      </a:r>
                      <a:endParaRPr lang="en-US" sz="1100"/>
                    </a:p>
                    <a:p>
                      <a:pPr algn="ctr">
                        <a:lnSpc>
                          <a:spcPts val="2099"/>
                        </a:lnSpc>
                      </a:pP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919"/>
                        </a:lnSpc>
                        <a:defRPr/>
                      </a:pPr>
                      <a:r>
                        <a:rPr lang="en-US" b="true" sz="2799">
                          <a:solidFill>
                            <a:srgbClr val="FFFFFF"/>
                          </a:solidFill>
                          <a:latin typeface="Poppins Bold"/>
                          <a:ea typeface="Poppins Bold"/>
                          <a:cs typeface="Poppins Bold"/>
                          <a:sym typeface="Poppins Bold"/>
                        </a:rPr>
                        <a:t>IEEE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39"/>
                        </a:lnSpc>
                        <a:defRPr/>
                      </a:pPr>
                      <a:r>
                        <a:rPr lang="en-US" b="true" sz="2099">
                          <a:solidFill>
                            <a:srgbClr val="FFFFFF"/>
                          </a:solidFill>
                          <a:latin typeface="Poppins Bold"/>
                          <a:ea typeface="Poppins Bold"/>
                          <a:cs typeface="Poppins Bold"/>
                          <a:sym typeface="Poppins Bold"/>
                          <a:hlinkClick r:id="rId6" tooltip="https://ieeexplore.ieee.org/author/37087662973"/>
                        </a:rPr>
                        <a:t>Hongying Zan</a:t>
                      </a:r>
                      <a:r>
                        <a:rPr lang="en-US" sz="2099">
                          <a:solidFill>
                            <a:srgbClr val="FFFFFF"/>
                          </a:solidFill>
                          <a:latin typeface="Poppins"/>
                          <a:ea typeface="Poppins"/>
                          <a:cs typeface="Poppins"/>
                          <a:sym typeface="Poppins"/>
                          <a:hlinkClick r:id="rId7" tooltip="https://ieeexplore.ieee.org/author/348163316461690"/>
                        </a:rPr>
                        <a:t>; </a:t>
                      </a:r>
                      <a:r>
                        <a:rPr lang="en-US" b="true" sz="2099">
                          <a:solidFill>
                            <a:srgbClr val="FFFFFF"/>
                          </a:solidFill>
                          <a:latin typeface="Poppins Bold"/>
                          <a:ea typeface="Poppins Bold"/>
                          <a:cs typeface="Poppins Bold"/>
                          <a:sym typeface="Poppins Bold"/>
                          <a:hlinkClick r:id="rId8" tooltip="https://ieeexplore.ieee.org/author/844953621565506"/>
                        </a:rPr>
                        <a:t>Kheem Parkash Dharmani</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39"/>
                        </a:lnSpc>
                        <a:defRPr/>
                      </a:pPr>
                      <a:r>
                        <a:rPr lang="en-US" sz="2099" b="true">
                          <a:solidFill>
                            <a:srgbClr val="FFFFFF"/>
                          </a:solidFill>
                          <a:latin typeface="Poppins Bold"/>
                          <a:ea typeface="Poppins Bold"/>
                          <a:cs typeface="Poppins Bold"/>
                          <a:sym typeface="Poppins Bold"/>
                        </a:rPr>
                        <a:t>6 September 2024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3" id="3"/>
          <p:cNvSpPr txBox="true"/>
          <p:nvPr/>
        </p:nvSpPr>
        <p:spPr>
          <a:xfrm rot="0">
            <a:off x="732270" y="389343"/>
            <a:ext cx="7838748" cy="1052204"/>
          </a:xfrm>
          <a:prstGeom prst="rect">
            <a:avLst/>
          </a:prstGeom>
        </p:spPr>
        <p:txBody>
          <a:bodyPr anchor="t" rtlCol="false" tIns="0" lIns="0" bIns="0" rIns="0">
            <a:spAutoFit/>
          </a:bodyPr>
          <a:lstStyle/>
          <a:p>
            <a:pPr algn="ctr">
              <a:lnSpc>
                <a:spcPts val="7622"/>
              </a:lnSpc>
              <a:spcBef>
                <a:spcPct val="0"/>
              </a:spcBef>
            </a:pPr>
            <a:r>
              <a:rPr lang="en-US" sz="6745">
                <a:solidFill>
                  <a:srgbClr val="FFFFFF"/>
                </a:solidFill>
                <a:latin typeface="Poppins"/>
                <a:ea typeface="Poppins"/>
                <a:cs typeface="Poppins"/>
                <a:sym typeface="Poppins"/>
              </a:rPr>
              <a:t>LITERATURE REVIEW</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31809" y="1795896"/>
          <a:ext cx="17424383" cy="7835765"/>
        </p:xfrm>
        <a:graphic>
          <a:graphicData uri="http://schemas.openxmlformats.org/drawingml/2006/table">
            <a:tbl>
              <a:tblPr/>
              <a:tblGrid>
                <a:gridCol w="3484877"/>
                <a:gridCol w="3484877"/>
                <a:gridCol w="3484877"/>
                <a:gridCol w="3484877"/>
                <a:gridCol w="3484877"/>
              </a:tblGrid>
              <a:tr h="4412480">
                <a:tc>
                  <a:txBody>
                    <a:bodyPr anchor="t" rtlCol="false"/>
                    <a:lstStyle/>
                    <a:p>
                      <a:pPr algn="ctr">
                        <a:lnSpc>
                          <a:spcPts val="2939"/>
                        </a:lnSpc>
                        <a:defRPr/>
                      </a:pPr>
                      <a:r>
                        <a:rPr lang="en-US" sz="2099" b="true">
                          <a:solidFill>
                            <a:srgbClr val="FFFFFF"/>
                          </a:solidFill>
                          <a:latin typeface="Poppins Bold"/>
                          <a:ea typeface="Poppins Bold"/>
                          <a:cs typeface="Poppins Bold"/>
                          <a:sym typeface="Poppins Bold"/>
                        </a:rPr>
                        <a:t>Data-Driven Decision-Making to Rank Products According to Online Reviews and the Interdependencies Among Product Features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000000"/>
                    </a:solidFill>
                  </a:tcPr>
                </a:tc>
                <a:tc>
                  <a:txBody>
                    <a:bodyPr anchor="t" rtlCol="false"/>
                    <a:lstStyle/>
                    <a:p>
                      <a:pPr algn="ctr">
                        <a:lnSpc>
                          <a:spcPts val="2099"/>
                        </a:lnSpc>
                        <a:defRPr/>
                      </a:pPr>
                      <a:r>
                        <a:rPr lang="en-US" sz="1499">
                          <a:solidFill>
                            <a:srgbClr val="FFFFFF"/>
                          </a:solidFill>
                          <a:latin typeface="Poppins"/>
                          <a:ea typeface="Poppins"/>
                          <a:cs typeface="Poppins"/>
                          <a:sym typeface="Poppins"/>
                        </a:rPr>
                        <a:t>This article presents a hybrid approach for product ranking, combining sentiment analysis with multicriteria decision-making. It employs association rule mining, fuzzy cognitive maps, and interval-valued intuitionistic fuzzy theory with MULTIMOORA to rank products, improving reliability and addressing feature interdependencies. Amazon mobile phone reviews validate the method.</a:t>
                      </a:r>
                      <a:endParaRPr lang="en-US" sz="1100"/>
                    </a:p>
                    <a:p>
                      <a:pPr algn="ctr">
                        <a:lnSpc>
                          <a:spcPts val="2099"/>
                        </a:lnSpc>
                      </a:pP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919"/>
                        </a:lnSpc>
                        <a:defRPr/>
                      </a:pPr>
                      <a:r>
                        <a:rPr lang="en-US" b="true" sz="2799">
                          <a:solidFill>
                            <a:srgbClr val="FFFFFF"/>
                          </a:solidFill>
                          <a:latin typeface="Poppins Bold"/>
                          <a:ea typeface="Poppins Bold"/>
                          <a:cs typeface="Poppins Bold"/>
                          <a:sym typeface="Poppins Bold"/>
                        </a:rPr>
                        <a:t>IEEE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39"/>
                        </a:lnSpc>
                        <a:defRPr/>
                      </a:pPr>
                      <a:r>
                        <a:rPr lang="en-US" b="true" sz="2099">
                          <a:solidFill>
                            <a:srgbClr val="FFFFFF"/>
                          </a:solidFill>
                          <a:latin typeface="Poppins Bold"/>
                          <a:ea typeface="Poppins Bold"/>
                          <a:cs typeface="Poppins Bold"/>
                          <a:sym typeface="Poppins Bold"/>
                          <a:hlinkClick r:id="rId2" tooltip="https://ieeexplore.ieee.org/author/37088444690"/>
                        </a:rPr>
                        <a:t>Jalil Heidary Dahooie</a:t>
                      </a:r>
                      <a:r>
                        <a:rPr lang="en-US" b="true" sz="2099">
                          <a:solidFill>
                            <a:srgbClr val="FFFFFF"/>
                          </a:solidFill>
                          <a:latin typeface="Poppins Bold"/>
                          <a:ea typeface="Poppins Bold"/>
                          <a:cs typeface="Poppins Bold"/>
                          <a:sym typeface="Poppins Bold"/>
                          <a:hlinkClick r:id="rId3" tooltip="https://ieeexplore.ieee.org/author/348163316461690"/>
                        </a:rPr>
                        <a:t>; </a:t>
                      </a:r>
                      <a:r>
                        <a:rPr lang="en-US" b="true" sz="2099">
                          <a:solidFill>
                            <a:srgbClr val="FFFFFF"/>
                          </a:solidFill>
                          <a:latin typeface="Poppins Bold"/>
                          <a:ea typeface="Poppins Bold"/>
                          <a:cs typeface="Poppins Bold"/>
                          <a:sym typeface="Poppins Bold"/>
                          <a:hlinkClick r:id="rId4" tooltip="https://ieeexplore.ieee.org/author/562445121451001"/>
                        </a:rPr>
                        <a:t>Romina Raafat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939"/>
                        </a:lnSpc>
                        <a:defRPr/>
                      </a:pPr>
                      <a:r>
                        <a:rPr lang="en-US" sz="2099" b="true">
                          <a:solidFill>
                            <a:srgbClr val="FFFFFF"/>
                          </a:solidFill>
                          <a:latin typeface="Poppins Bold"/>
                          <a:ea typeface="Poppins Bold"/>
                          <a:cs typeface="Poppins Bold"/>
                          <a:sym typeface="Poppins Bold"/>
                        </a:rPr>
                        <a:t>8 November 2023</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3423285">
                <a:tc>
                  <a:txBody>
                    <a:bodyPr anchor="t" rtlCol="false"/>
                    <a:lstStyle/>
                    <a:p>
                      <a:pPr algn="ctr">
                        <a:lnSpc>
                          <a:spcPts val="2939"/>
                        </a:lnSpc>
                        <a:defRPr/>
                      </a:pPr>
                      <a:r>
                        <a:rPr lang="en-US" sz="2099">
                          <a:solidFill>
                            <a:srgbClr val="FFFFFF"/>
                          </a:solidFill>
                          <a:latin typeface="Poppins"/>
                          <a:ea typeface="Poppins"/>
                          <a:cs typeface="Poppins"/>
                          <a:sym typeface="Poppins"/>
                        </a:rPr>
                        <a:t>Sentiment Analysis on Feedback Data of E-commerce Products Based on NLP</a:t>
                      </a:r>
                      <a:endParaRPr lang="en-US" sz="1100"/>
                    </a:p>
                    <a:p>
                      <a:pPr algn="ctr">
                        <a:lnSpc>
                          <a:spcPts val="2939"/>
                        </a:lnSpc>
                      </a:pP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l">
                        <a:lnSpc>
                          <a:spcPts val="2099"/>
                        </a:lnSpc>
                        <a:defRPr/>
                      </a:pPr>
                      <a:r>
                        <a:rPr lang="en-US" sz="1499">
                          <a:solidFill>
                            <a:srgbClr val="FFFFFF"/>
                          </a:solidFill>
                          <a:latin typeface="Poppins"/>
                          <a:ea typeface="Poppins"/>
                          <a:cs typeface="Poppins"/>
                          <a:sym typeface="Poppins"/>
                        </a:rPr>
                        <a:t>This study applies NLP to analyze Amazon product reviews, using Python's NLTK for preprocessing and a regression model achieving an F1-Score of 0.87. The results highlight the model's effectiveness in classifying sentiments, offering insights to improve customer satisfaction.</a:t>
                      </a:r>
                      <a:endParaRPr lang="en-US" sz="1100"/>
                    </a:p>
                    <a:p>
                      <a:pPr algn="l">
                        <a:lnSpc>
                          <a:spcPts val="2099"/>
                        </a:lnSpc>
                      </a:pP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919"/>
                        </a:lnSpc>
                        <a:defRPr/>
                      </a:pPr>
                      <a:r>
                        <a:rPr lang="en-US" b="true" sz="2799">
                          <a:solidFill>
                            <a:srgbClr val="FFFFFF"/>
                          </a:solidFill>
                          <a:latin typeface="Poppins Bold"/>
                          <a:ea typeface="Poppins Bold"/>
                          <a:cs typeface="Poppins Bold"/>
                          <a:sym typeface="Poppins Bold"/>
                        </a:rPr>
                        <a:t>IEEE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080"/>
                        </a:lnSpc>
                        <a:defRPr/>
                      </a:pPr>
                      <a:r>
                        <a:rPr lang="en-US" sz="2200" b="true">
                          <a:solidFill>
                            <a:srgbClr val="FFFFFF"/>
                          </a:solidFill>
                          <a:latin typeface="Poppins Bold"/>
                          <a:ea typeface="Poppins Bold"/>
                          <a:cs typeface="Poppins Bold"/>
                          <a:sym typeface="Poppins Bold"/>
                        </a:rPr>
                        <a:t>K. Sumathi, Kundhavai Santharam</a:t>
                      </a:r>
                      <a:endParaRPr lang="en-US" sz="1100"/>
                    </a:p>
                    <a:p>
                      <a:pPr algn="ctr">
                        <a:lnSpc>
                          <a:spcPts val="3080"/>
                        </a:lnSpc>
                      </a:pP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220"/>
                        </a:lnSpc>
                        <a:defRPr/>
                      </a:pPr>
                      <a:r>
                        <a:rPr lang="en-US" sz="2300" b="true">
                          <a:solidFill>
                            <a:srgbClr val="FFFFFF"/>
                          </a:solidFill>
                          <a:latin typeface="Poppins Bold"/>
                          <a:ea typeface="Poppins Bold"/>
                          <a:cs typeface="Poppins Bold"/>
                          <a:sym typeface="Poppins Bold"/>
                        </a:rPr>
                        <a:t>June 15, 2023</a:t>
                      </a:r>
                      <a:endParaRPr lang="en-US" sz="1100"/>
                    </a:p>
                    <a:p>
                      <a:pPr algn="ctr">
                        <a:lnSpc>
                          <a:spcPts val="3220"/>
                        </a:lnSpc>
                      </a:pP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3" id="3"/>
          <p:cNvSpPr txBox="true"/>
          <p:nvPr/>
        </p:nvSpPr>
        <p:spPr>
          <a:xfrm rot="0">
            <a:off x="732270" y="389343"/>
            <a:ext cx="7838748" cy="1052204"/>
          </a:xfrm>
          <a:prstGeom prst="rect">
            <a:avLst/>
          </a:prstGeom>
        </p:spPr>
        <p:txBody>
          <a:bodyPr anchor="t" rtlCol="false" tIns="0" lIns="0" bIns="0" rIns="0">
            <a:spAutoFit/>
          </a:bodyPr>
          <a:lstStyle/>
          <a:p>
            <a:pPr algn="ctr">
              <a:lnSpc>
                <a:spcPts val="7622"/>
              </a:lnSpc>
              <a:spcBef>
                <a:spcPct val="0"/>
              </a:spcBef>
            </a:pPr>
            <a:r>
              <a:rPr lang="en-US" sz="6745">
                <a:solidFill>
                  <a:srgbClr val="FFFFFF"/>
                </a:solidFill>
                <a:latin typeface="Poppins"/>
                <a:ea typeface="Poppins"/>
                <a:cs typeface="Poppins"/>
                <a:sym typeface="Poppins"/>
              </a:rPr>
              <a:t>LITERATURE REVIEW</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437502" y="1028700"/>
            <a:ext cx="4932403" cy="10808055"/>
          </a:xfrm>
          <a:custGeom>
            <a:avLst/>
            <a:gdLst/>
            <a:ahLst/>
            <a:cxnLst/>
            <a:rect r="r" b="b" t="t" l="l"/>
            <a:pathLst>
              <a:path h="10808055" w="4932403">
                <a:moveTo>
                  <a:pt x="0" y="0"/>
                </a:moveTo>
                <a:lnTo>
                  <a:pt x="4932404" y="0"/>
                </a:lnTo>
                <a:lnTo>
                  <a:pt x="4932404" y="10808055"/>
                </a:lnTo>
                <a:lnTo>
                  <a:pt x="0" y="10808055"/>
                </a:lnTo>
                <a:lnTo>
                  <a:pt x="0" y="0"/>
                </a:lnTo>
                <a:close/>
              </a:path>
            </a:pathLst>
          </a:custGeom>
          <a:blipFill>
            <a:blip r:embed="rId2">
              <a:alphaModFix amt="47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805520" y="2521711"/>
            <a:ext cx="12267729" cy="5822022"/>
          </a:xfrm>
          <a:prstGeom prst="rect">
            <a:avLst/>
          </a:prstGeom>
        </p:spPr>
        <p:txBody>
          <a:bodyPr anchor="t" rtlCol="false" tIns="0" lIns="0" bIns="0" rIns="0">
            <a:spAutoFit/>
          </a:bodyPr>
          <a:lstStyle/>
          <a:p>
            <a:pPr algn="ctr">
              <a:lnSpc>
                <a:spcPts val="4601"/>
              </a:lnSpc>
            </a:pPr>
            <a:r>
              <a:rPr lang="en-US" sz="3286" b="true">
                <a:solidFill>
                  <a:srgbClr val="FFFFFF"/>
                </a:solidFill>
                <a:latin typeface="Poppins Bold"/>
                <a:ea typeface="Poppins Bold"/>
                <a:cs typeface="Poppins Bold"/>
                <a:sym typeface="Poppins Bold"/>
              </a:rPr>
              <a:t>Understanding Customer Sentiment</a:t>
            </a:r>
          </a:p>
          <a:p>
            <a:pPr algn="ctr">
              <a:lnSpc>
                <a:spcPts val="4601"/>
              </a:lnSpc>
            </a:pPr>
          </a:p>
          <a:p>
            <a:pPr algn="ctr">
              <a:lnSpc>
                <a:spcPts val="4601"/>
              </a:lnSpc>
            </a:pPr>
            <a:r>
              <a:rPr lang="en-US" sz="3286">
                <a:solidFill>
                  <a:srgbClr val="FFFFFF"/>
                </a:solidFill>
                <a:latin typeface="Poppins"/>
                <a:ea typeface="Poppins"/>
                <a:cs typeface="Poppins"/>
                <a:sym typeface="Poppins"/>
              </a:rPr>
              <a:t>To effectively analyze customer sentiment , it is crucial to discern positive and negative feedback while understanding the reasons behind these sentiments. Identifying strengths allows us to enhance positive experiences, while pinpointing areas for improvement guides strategic enhancements in services, customer interactions, and overall satisfaction.</a:t>
            </a:r>
          </a:p>
          <a:p>
            <a:pPr algn="ctr">
              <a:lnSpc>
                <a:spcPts val="4601"/>
              </a:lnSpc>
            </a:pPr>
          </a:p>
        </p:txBody>
      </p:sp>
      <p:sp>
        <p:nvSpPr>
          <p:cNvPr name="TextBox 4" id="4"/>
          <p:cNvSpPr txBox="true"/>
          <p:nvPr/>
        </p:nvSpPr>
        <p:spPr>
          <a:xfrm rot="0">
            <a:off x="378456" y="487851"/>
            <a:ext cx="15357133" cy="1505766"/>
          </a:xfrm>
          <a:prstGeom prst="rect">
            <a:avLst/>
          </a:prstGeom>
        </p:spPr>
        <p:txBody>
          <a:bodyPr anchor="t" rtlCol="false" tIns="0" lIns="0" bIns="0" rIns="0">
            <a:spAutoFit/>
          </a:bodyPr>
          <a:lstStyle/>
          <a:p>
            <a:pPr algn="r">
              <a:lnSpc>
                <a:spcPts val="11000"/>
              </a:lnSpc>
            </a:pPr>
            <a:r>
              <a:rPr lang="en-US" sz="9734">
                <a:solidFill>
                  <a:srgbClr val="FFFFFF"/>
                </a:solidFill>
                <a:latin typeface="Poppins"/>
                <a:ea typeface="Poppins"/>
                <a:cs typeface="Poppins"/>
                <a:sym typeface="Poppins"/>
              </a:rPr>
              <a:t>PROBLEM STATEMENT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30674" y="6426980"/>
            <a:ext cx="4952166" cy="4114800"/>
          </a:xfrm>
          <a:custGeom>
            <a:avLst/>
            <a:gdLst/>
            <a:ahLst/>
            <a:cxnLst/>
            <a:rect r="r" b="b" t="t" l="l"/>
            <a:pathLst>
              <a:path h="4114800" w="4952166">
                <a:moveTo>
                  <a:pt x="0" y="0"/>
                </a:moveTo>
                <a:lnTo>
                  <a:pt x="4952166" y="0"/>
                </a:lnTo>
                <a:lnTo>
                  <a:pt x="4952166" y="4114800"/>
                </a:lnTo>
                <a:lnTo>
                  <a:pt x="0" y="4114800"/>
                </a:lnTo>
                <a:lnTo>
                  <a:pt x="0" y="0"/>
                </a:lnTo>
                <a:close/>
              </a:path>
            </a:pathLst>
          </a:custGeom>
          <a:blipFill>
            <a:blip r:embed="rId2">
              <a:alphaModFix amt="36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46425" y="2133208"/>
            <a:ext cx="13595149" cy="7858467"/>
          </a:xfrm>
          <a:prstGeom prst="rect">
            <a:avLst/>
          </a:prstGeom>
        </p:spPr>
        <p:txBody>
          <a:bodyPr anchor="t" rtlCol="false" tIns="0" lIns="0" bIns="0" rIns="0">
            <a:spAutoFit/>
          </a:bodyPr>
          <a:lstStyle/>
          <a:p>
            <a:pPr algn="just" marL="644793" indent="-322397" lvl="1">
              <a:lnSpc>
                <a:spcPts val="4181"/>
              </a:lnSpc>
              <a:buAutoNum type="arabicPeriod" startAt="1"/>
            </a:pPr>
            <a:r>
              <a:rPr lang="en-US" b="true" sz="2986">
                <a:solidFill>
                  <a:srgbClr val="FFFFFF"/>
                </a:solidFill>
                <a:latin typeface="Poppins Bold"/>
                <a:ea typeface="Poppins Bold"/>
                <a:cs typeface="Poppins Bold"/>
                <a:sym typeface="Poppins Bold"/>
              </a:rPr>
              <a:t> Data Collection: </a:t>
            </a:r>
            <a:r>
              <a:rPr lang="en-US" sz="2986">
                <a:solidFill>
                  <a:srgbClr val="FFFFFF"/>
                </a:solidFill>
                <a:latin typeface="Poppins"/>
                <a:ea typeface="Poppins"/>
                <a:cs typeface="Poppins"/>
                <a:sym typeface="Poppins"/>
              </a:rPr>
              <a:t> </a:t>
            </a:r>
          </a:p>
          <a:p>
            <a:pPr algn="just">
              <a:lnSpc>
                <a:spcPts val="4181"/>
              </a:lnSpc>
            </a:pPr>
            <a:r>
              <a:rPr lang="en-US" sz="2986">
                <a:solidFill>
                  <a:srgbClr val="FFFFFF"/>
                </a:solidFill>
                <a:latin typeface="Poppins"/>
                <a:ea typeface="Poppins"/>
                <a:cs typeface="Poppins"/>
                <a:sym typeface="Poppins"/>
              </a:rPr>
              <a:t>The foundation of this analysis lies in collecting data from the website, reputable sources of reviews. The data encompasses crucial elements such as the publication date of reviews, the geographical location of users, and the verbatim text of the reviews themselves.These data is then sent to a data warehouse were it could be easily accesed.</a:t>
            </a:r>
          </a:p>
          <a:p>
            <a:pPr algn="just">
              <a:lnSpc>
                <a:spcPts val="4181"/>
              </a:lnSpc>
            </a:pPr>
            <a:r>
              <a:rPr lang="en-US" sz="2986">
                <a:solidFill>
                  <a:srgbClr val="FFFFFF"/>
                </a:solidFill>
                <a:latin typeface="Poppins"/>
                <a:ea typeface="Poppins"/>
                <a:cs typeface="Poppins"/>
                <a:sym typeface="Poppins"/>
              </a:rPr>
              <a:t>  </a:t>
            </a:r>
            <a:r>
              <a:rPr lang="en-US" sz="2986" b="true">
                <a:solidFill>
                  <a:srgbClr val="FFFFFF"/>
                </a:solidFill>
                <a:latin typeface="Poppins Bold"/>
                <a:ea typeface="Poppins Bold"/>
                <a:cs typeface="Poppins Bold"/>
                <a:sym typeface="Poppins Bold"/>
              </a:rPr>
              <a:t>  </a:t>
            </a:r>
            <a:r>
              <a:rPr lang="en-US" sz="2986">
                <a:solidFill>
                  <a:srgbClr val="FFFFFF"/>
                </a:solidFill>
                <a:latin typeface="Poppins"/>
                <a:ea typeface="Poppins"/>
                <a:cs typeface="Poppins"/>
                <a:sym typeface="Poppins"/>
              </a:rPr>
              <a:t>2.</a:t>
            </a:r>
            <a:r>
              <a:rPr lang="en-US" sz="2986" b="true">
                <a:solidFill>
                  <a:srgbClr val="FFFFFF"/>
                </a:solidFill>
                <a:latin typeface="Poppins Bold"/>
                <a:ea typeface="Poppins Bold"/>
                <a:cs typeface="Poppins Bold"/>
                <a:sym typeface="Poppins Bold"/>
              </a:rPr>
              <a:t> Data Preprocessing:</a:t>
            </a:r>
          </a:p>
          <a:p>
            <a:pPr algn="just">
              <a:lnSpc>
                <a:spcPts val="4181"/>
              </a:lnSpc>
            </a:pPr>
            <a:r>
              <a:rPr lang="en-US" sz="2986">
                <a:solidFill>
                  <a:srgbClr val="FFFFFF"/>
                </a:solidFill>
                <a:latin typeface="Poppins"/>
                <a:ea typeface="Poppins"/>
                <a:cs typeface="Poppins"/>
                <a:sym typeface="Poppins"/>
              </a:rPr>
              <a:t>Data cleaning includes handling missing data, converting text to lowercase for uniformity, and eliminating noise (such as special characters, URLs, and emojis). Spelling corrections are made, stopwords are removed, and redundant reviews are removed. To ensure clean and consistent data for analysis, the text is finally tokenised into words or phrases. </a:t>
            </a:r>
          </a:p>
          <a:p>
            <a:pPr algn="just">
              <a:lnSpc>
                <a:spcPts val="4181"/>
              </a:lnSpc>
            </a:pPr>
          </a:p>
          <a:p>
            <a:pPr algn="just">
              <a:lnSpc>
                <a:spcPts val="4181"/>
              </a:lnSpc>
            </a:pPr>
          </a:p>
        </p:txBody>
      </p:sp>
      <p:sp>
        <p:nvSpPr>
          <p:cNvPr name="TextBox 4" id="4"/>
          <p:cNvSpPr txBox="true"/>
          <p:nvPr/>
        </p:nvSpPr>
        <p:spPr>
          <a:xfrm rot="0">
            <a:off x="4365665" y="504695"/>
            <a:ext cx="7970903" cy="1505766"/>
          </a:xfrm>
          <a:prstGeom prst="rect">
            <a:avLst/>
          </a:prstGeom>
        </p:spPr>
        <p:txBody>
          <a:bodyPr anchor="t" rtlCol="false" tIns="0" lIns="0" bIns="0" rIns="0">
            <a:spAutoFit/>
          </a:bodyPr>
          <a:lstStyle/>
          <a:p>
            <a:pPr algn="ctr">
              <a:lnSpc>
                <a:spcPts val="11000"/>
              </a:lnSpc>
            </a:pPr>
            <a:r>
              <a:rPr lang="en-US" sz="9734">
                <a:solidFill>
                  <a:srgbClr val="FFFFFF"/>
                </a:solidFill>
                <a:latin typeface="Poppins"/>
                <a:ea typeface="Poppins"/>
                <a:cs typeface="Poppins"/>
                <a:sym typeface="Poppins"/>
              </a:rPr>
              <a:t>OBJECTIVES</a:t>
            </a:r>
          </a:p>
        </p:txBody>
      </p:sp>
      <p:sp>
        <p:nvSpPr>
          <p:cNvPr name="Freeform 5" id="5"/>
          <p:cNvSpPr/>
          <p:nvPr/>
        </p:nvSpPr>
        <p:spPr>
          <a:xfrm flipH="false" flipV="false" rot="0">
            <a:off x="14783217" y="-964573"/>
            <a:ext cx="4952166" cy="4114800"/>
          </a:xfrm>
          <a:custGeom>
            <a:avLst/>
            <a:gdLst/>
            <a:ahLst/>
            <a:cxnLst/>
            <a:rect r="r" b="b" t="t" l="l"/>
            <a:pathLst>
              <a:path h="4114800" w="4952166">
                <a:moveTo>
                  <a:pt x="0" y="0"/>
                </a:moveTo>
                <a:lnTo>
                  <a:pt x="4952166" y="0"/>
                </a:lnTo>
                <a:lnTo>
                  <a:pt x="4952166" y="4114800"/>
                </a:lnTo>
                <a:lnTo>
                  <a:pt x="0" y="4114800"/>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30674" y="6426980"/>
            <a:ext cx="4952166" cy="4114800"/>
          </a:xfrm>
          <a:custGeom>
            <a:avLst/>
            <a:gdLst/>
            <a:ahLst/>
            <a:cxnLst/>
            <a:rect r="r" b="b" t="t" l="l"/>
            <a:pathLst>
              <a:path h="4114800" w="4952166">
                <a:moveTo>
                  <a:pt x="0" y="0"/>
                </a:moveTo>
                <a:lnTo>
                  <a:pt x="4952166" y="0"/>
                </a:lnTo>
                <a:lnTo>
                  <a:pt x="4952166" y="4114800"/>
                </a:lnTo>
                <a:lnTo>
                  <a:pt x="0" y="4114800"/>
                </a:lnTo>
                <a:lnTo>
                  <a:pt x="0" y="0"/>
                </a:lnTo>
                <a:close/>
              </a:path>
            </a:pathLst>
          </a:custGeom>
          <a:blipFill>
            <a:blip r:embed="rId2">
              <a:alphaModFix amt="36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46425" y="1976716"/>
            <a:ext cx="14912875" cy="7627620"/>
          </a:xfrm>
          <a:prstGeom prst="rect">
            <a:avLst/>
          </a:prstGeom>
        </p:spPr>
        <p:txBody>
          <a:bodyPr anchor="t" rtlCol="false" tIns="0" lIns="0" bIns="0" rIns="0">
            <a:spAutoFit/>
          </a:bodyPr>
          <a:lstStyle/>
          <a:p>
            <a:pPr algn="just">
              <a:lnSpc>
                <a:spcPts val="3779"/>
              </a:lnSpc>
            </a:pPr>
            <a:r>
              <a:rPr lang="en-US" sz="2700">
                <a:solidFill>
                  <a:srgbClr val="FFFFFF"/>
                </a:solidFill>
                <a:latin typeface="Poppins"/>
                <a:ea typeface="Poppins"/>
                <a:cs typeface="Poppins"/>
                <a:sym typeface="Poppins"/>
              </a:rPr>
              <a:t>  3. </a:t>
            </a:r>
            <a:r>
              <a:rPr lang="en-US" sz="2700" b="true">
                <a:solidFill>
                  <a:srgbClr val="FFFFFF"/>
                </a:solidFill>
                <a:latin typeface="Poppins Bold"/>
                <a:ea typeface="Poppins Bold"/>
                <a:cs typeface="Poppins Bold"/>
                <a:sym typeface="Poppins Bold"/>
              </a:rPr>
              <a:t>Application of NLP Techniques:</a:t>
            </a:r>
          </a:p>
          <a:p>
            <a:pPr algn="just">
              <a:lnSpc>
                <a:spcPts val="3779"/>
              </a:lnSpc>
            </a:pPr>
            <a:r>
              <a:rPr lang="en-US" sz="2700">
                <a:solidFill>
                  <a:srgbClr val="FFFFFF"/>
                </a:solidFill>
                <a:latin typeface="Poppins"/>
                <a:ea typeface="Poppins"/>
                <a:cs typeface="Poppins"/>
                <a:sym typeface="Poppins"/>
              </a:rPr>
              <a:t>Natural Language Processing (NLP) techniques were applied to the textual</a:t>
            </a:r>
          </a:p>
          <a:p>
            <a:pPr algn="just">
              <a:lnSpc>
                <a:spcPts val="3779"/>
              </a:lnSpc>
            </a:pPr>
            <a:r>
              <a:rPr lang="en-US" sz="2700">
                <a:solidFill>
                  <a:srgbClr val="FFFFFF"/>
                </a:solidFill>
                <a:latin typeface="Poppins"/>
                <a:ea typeface="Poppins"/>
                <a:cs typeface="Poppins"/>
                <a:sym typeface="Poppins"/>
              </a:rPr>
              <a:t>content of the reviews to extract meaningful insights. Key NLP tasks</a:t>
            </a:r>
          </a:p>
          <a:p>
            <a:pPr algn="just">
              <a:lnSpc>
                <a:spcPts val="3779"/>
              </a:lnSpc>
            </a:pPr>
            <a:r>
              <a:rPr lang="en-US" sz="2700">
                <a:solidFill>
                  <a:srgbClr val="FFFFFF"/>
                </a:solidFill>
                <a:latin typeface="Poppins"/>
                <a:ea typeface="Poppins"/>
                <a:cs typeface="Poppins"/>
                <a:sym typeface="Poppins"/>
              </a:rPr>
              <a:t>performed include:</a:t>
            </a:r>
          </a:p>
          <a:p>
            <a:pPr algn="just" marL="582930" indent="-291465" lvl="1">
              <a:lnSpc>
                <a:spcPts val="3779"/>
              </a:lnSpc>
              <a:buFont typeface="Arial"/>
              <a:buChar char="•"/>
            </a:pPr>
            <a:r>
              <a:rPr lang="en-US" sz="2700">
                <a:solidFill>
                  <a:srgbClr val="FFFFFF"/>
                </a:solidFill>
                <a:latin typeface="Poppins"/>
                <a:ea typeface="Poppins"/>
                <a:cs typeface="Poppins"/>
                <a:sym typeface="Poppins"/>
              </a:rPr>
              <a:t>Tokenization: Breaking down text into individual words or tokens.</a:t>
            </a:r>
          </a:p>
          <a:p>
            <a:pPr algn="just" marL="582930" indent="-291465" lvl="1">
              <a:lnSpc>
                <a:spcPts val="3779"/>
              </a:lnSpc>
              <a:buFont typeface="Arial"/>
              <a:buChar char="•"/>
            </a:pPr>
            <a:r>
              <a:rPr lang="en-US" sz="2700">
                <a:solidFill>
                  <a:srgbClr val="FFFFFF"/>
                </a:solidFill>
                <a:latin typeface="Poppins"/>
                <a:ea typeface="Poppins"/>
                <a:cs typeface="Poppins"/>
                <a:sym typeface="Poppins"/>
              </a:rPr>
              <a:t>Lemmatization: Reducing words to their base or root form to </a:t>
            </a:r>
            <a:r>
              <a:rPr lang="en-US" sz="2700">
                <a:solidFill>
                  <a:srgbClr val="FFFFFF"/>
                </a:solidFill>
                <a:latin typeface="Poppins"/>
                <a:ea typeface="Poppins"/>
                <a:cs typeface="Poppins"/>
                <a:sym typeface="Poppins"/>
              </a:rPr>
              <a:t>normalize variations.</a:t>
            </a:r>
          </a:p>
          <a:p>
            <a:pPr algn="just" marL="582930" indent="-291465" lvl="1">
              <a:lnSpc>
                <a:spcPts val="3779"/>
              </a:lnSpc>
              <a:buFont typeface="Arial"/>
              <a:buChar char="•"/>
            </a:pPr>
            <a:r>
              <a:rPr lang="en-US" sz="2700">
                <a:solidFill>
                  <a:srgbClr val="FFFFFF"/>
                </a:solidFill>
                <a:latin typeface="Poppins"/>
                <a:ea typeface="Poppins"/>
                <a:cs typeface="Poppins"/>
                <a:sym typeface="Poppins"/>
              </a:rPr>
              <a:t>Part-of-speech tagging: Identifying the grammatical components of </a:t>
            </a:r>
            <a:r>
              <a:rPr lang="en-US" sz="2700">
                <a:solidFill>
                  <a:srgbClr val="FFFFFF"/>
                </a:solidFill>
                <a:latin typeface="Poppins"/>
                <a:ea typeface="Poppins"/>
                <a:cs typeface="Poppins"/>
                <a:sym typeface="Poppins"/>
              </a:rPr>
              <a:t>each word in the text.</a:t>
            </a:r>
          </a:p>
          <a:p>
            <a:pPr algn="just">
              <a:lnSpc>
                <a:spcPts val="3779"/>
              </a:lnSpc>
            </a:pPr>
            <a:r>
              <a:rPr lang="en-US" sz="2700">
                <a:solidFill>
                  <a:srgbClr val="FFFFFF"/>
                </a:solidFill>
                <a:latin typeface="Poppins"/>
                <a:ea typeface="Poppins"/>
                <a:cs typeface="Poppins"/>
                <a:sym typeface="Poppins"/>
              </a:rPr>
              <a:t>  4. </a:t>
            </a:r>
            <a:r>
              <a:rPr lang="en-US" sz="2700" b="true">
                <a:solidFill>
                  <a:srgbClr val="FFFFFF"/>
                </a:solidFill>
                <a:latin typeface="Poppins Bold"/>
                <a:ea typeface="Poppins Bold"/>
                <a:cs typeface="Poppins Bold"/>
                <a:sym typeface="Poppins Bold"/>
              </a:rPr>
              <a:t>Cloud Automation:</a:t>
            </a:r>
            <a:r>
              <a:rPr lang="en-US" sz="2700">
                <a:solidFill>
                  <a:srgbClr val="FFFFFF"/>
                </a:solidFill>
                <a:latin typeface="Poppins"/>
                <a:ea typeface="Poppins"/>
                <a:cs typeface="Poppins"/>
                <a:sym typeface="Poppins"/>
              </a:rPr>
              <a:t> Using AWS (Amazon Web Services) refers to the use of various AWS services and tools to automate the deployment, management, scaling, and monitoring of cloud resources. By automating cloud processes, businesses can achieve greater efficiency, reduce human error, and improve operational scalability. </a:t>
            </a:r>
          </a:p>
          <a:p>
            <a:pPr algn="just">
              <a:lnSpc>
                <a:spcPts val="3779"/>
              </a:lnSpc>
            </a:pPr>
            <a:r>
              <a:rPr lang="en-US" sz="2700">
                <a:solidFill>
                  <a:srgbClr val="FFFFFF"/>
                </a:solidFill>
                <a:latin typeface="Poppins"/>
                <a:ea typeface="Poppins"/>
                <a:cs typeface="Poppins"/>
                <a:sym typeface="Poppins"/>
              </a:rPr>
              <a:t>  5. </a:t>
            </a:r>
            <a:r>
              <a:rPr lang="en-US" sz="2700" b="true">
                <a:solidFill>
                  <a:srgbClr val="FFFFFF"/>
                </a:solidFill>
                <a:latin typeface="Poppins Bold"/>
                <a:ea typeface="Poppins Bold"/>
                <a:cs typeface="Poppins Bold"/>
                <a:sym typeface="Poppins Bold"/>
              </a:rPr>
              <a:t>Dashboard Visualization:</a:t>
            </a:r>
          </a:p>
          <a:p>
            <a:pPr algn="just">
              <a:lnSpc>
                <a:spcPts val="3779"/>
              </a:lnSpc>
            </a:pPr>
            <a:r>
              <a:rPr lang="en-US" sz="2700">
                <a:solidFill>
                  <a:srgbClr val="FFFFFF"/>
                </a:solidFill>
                <a:latin typeface="Poppins"/>
                <a:ea typeface="Poppins"/>
                <a:cs typeface="Poppins"/>
                <a:sym typeface="Poppins"/>
              </a:rPr>
              <a:t>In Power BI, a Sentiment Overview can be displayed using a chart to show the proportion of positive, negative, and neutral reviews. A Sentiment Trends Over Time line chart tracks changes in sentiment</a:t>
            </a:r>
          </a:p>
        </p:txBody>
      </p:sp>
      <p:sp>
        <p:nvSpPr>
          <p:cNvPr name="TextBox 4" id="4"/>
          <p:cNvSpPr txBox="true"/>
          <p:nvPr/>
        </p:nvSpPr>
        <p:spPr>
          <a:xfrm rot="0">
            <a:off x="5644509" y="325657"/>
            <a:ext cx="7408212" cy="1505766"/>
          </a:xfrm>
          <a:prstGeom prst="rect">
            <a:avLst/>
          </a:prstGeom>
        </p:spPr>
        <p:txBody>
          <a:bodyPr anchor="t" rtlCol="false" tIns="0" lIns="0" bIns="0" rIns="0">
            <a:spAutoFit/>
          </a:bodyPr>
          <a:lstStyle/>
          <a:p>
            <a:pPr algn="ctr">
              <a:lnSpc>
                <a:spcPts val="11000"/>
              </a:lnSpc>
            </a:pPr>
            <a:r>
              <a:rPr lang="en-US" sz="9734">
                <a:solidFill>
                  <a:srgbClr val="FFFFFF"/>
                </a:solidFill>
                <a:latin typeface="Poppins"/>
                <a:ea typeface="Poppins"/>
                <a:cs typeface="Poppins"/>
                <a:sym typeface="Poppins"/>
              </a:rPr>
              <a:t>OBJECTIVES</a:t>
            </a:r>
          </a:p>
        </p:txBody>
      </p:sp>
      <p:sp>
        <p:nvSpPr>
          <p:cNvPr name="Freeform 5" id="5"/>
          <p:cNvSpPr/>
          <p:nvPr/>
        </p:nvSpPr>
        <p:spPr>
          <a:xfrm flipH="false" flipV="false" rot="0">
            <a:off x="14783217" y="-964573"/>
            <a:ext cx="4952166" cy="4114800"/>
          </a:xfrm>
          <a:custGeom>
            <a:avLst/>
            <a:gdLst/>
            <a:ahLst/>
            <a:cxnLst/>
            <a:rect r="r" b="b" t="t" l="l"/>
            <a:pathLst>
              <a:path h="4114800" w="4952166">
                <a:moveTo>
                  <a:pt x="0" y="0"/>
                </a:moveTo>
                <a:lnTo>
                  <a:pt x="4952166" y="0"/>
                </a:lnTo>
                <a:lnTo>
                  <a:pt x="4952166" y="4114800"/>
                </a:lnTo>
                <a:lnTo>
                  <a:pt x="0" y="4114800"/>
                </a:lnTo>
                <a:lnTo>
                  <a:pt x="0" y="0"/>
                </a:lnTo>
                <a:close/>
              </a:path>
            </a:pathLst>
          </a:custGeom>
          <a:blipFill>
            <a:blip r:embed="rId2">
              <a:alphaModFix amt="65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631070" y="657225"/>
            <a:ext cx="4609246" cy="4114800"/>
          </a:xfrm>
          <a:custGeom>
            <a:avLst/>
            <a:gdLst/>
            <a:ahLst/>
            <a:cxnLst/>
            <a:rect r="r" b="b" t="t" l="l"/>
            <a:pathLst>
              <a:path h="4114800" w="4609246">
                <a:moveTo>
                  <a:pt x="0" y="0"/>
                </a:moveTo>
                <a:lnTo>
                  <a:pt x="4609247" y="0"/>
                </a:lnTo>
                <a:lnTo>
                  <a:pt x="4609247" y="4114800"/>
                </a:lnTo>
                <a:lnTo>
                  <a:pt x="0" y="4114800"/>
                </a:lnTo>
                <a:lnTo>
                  <a:pt x="0" y="0"/>
                </a:lnTo>
                <a:close/>
              </a:path>
            </a:pathLst>
          </a:custGeom>
          <a:blipFill>
            <a:blip r:embed="rId2">
              <a:alphaModFix amt="57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76367" y="7855662"/>
            <a:ext cx="3935621" cy="1761190"/>
          </a:xfrm>
          <a:custGeom>
            <a:avLst/>
            <a:gdLst/>
            <a:ahLst/>
            <a:cxnLst/>
            <a:rect r="r" b="b" t="t" l="l"/>
            <a:pathLst>
              <a:path h="1761190" w="3935621">
                <a:moveTo>
                  <a:pt x="0" y="0"/>
                </a:moveTo>
                <a:lnTo>
                  <a:pt x="3935621" y="0"/>
                </a:lnTo>
                <a:lnTo>
                  <a:pt x="3935621" y="1761191"/>
                </a:lnTo>
                <a:lnTo>
                  <a:pt x="0" y="1761191"/>
                </a:lnTo>
                <a:lnTo>
                  <a:pt x="0" y="0"/>
                </a:lnTo>
                <a:close/>
              </a:path>
            </a:pathLst>
          </a:custGeom>
          <a:blipFill>
            <a:blip r:embed="rId4"/>
            <a:stretch>
              <a:fillRect l="0" t="0" r="0" b="0"/>
            </a:stretch>
          </a:blipFill>
        </p:spPr>
      </p:sp>
      <p:sp>
        <p:nvSpPr>
          <p:cNvPr name="Freeform 4" id="4"/>
          <p:cNvSpPr/>
          <p:nvPr/>
        </p:nvSpPr>
        <p:spPr>
          <a:xfrm flipH="false" flipV="false" rot="0">
            <a:off x="3239700" y="5919019"/>
            <a:ext cx="3972289" cy="1484643"/>
          </a:xfrm>
          <a:custGeom>
            <a:avLst/>
            <a:gdLst/>
            <a:ahLst/>
            <a:cxnLst/>
            <a:rect r="r" b="b" t="t" l="l"/>
            <a:pathLst>
              <a:path h="1484643" w="3972289">
                <a:moveTo>
                  <a:pt x="0" y="0"/>
                </a:moveTo>
                <a:lnTo>
                  <a:pt x="3972288" y="0"/>
                </a:lnTo>
                <a:lnTo>
                  <a:pt x="3972288" y="1484643"/>
                </a:lnTo>
                <a:lnTo>
                  <a:pt x="0" y="1484643"/>
                </a:lnTo>
                <a:lnTo>
                  <a:pt x="0" y="0"/>
                </a:lnTo>
                <a:close/>
              </a:path>
            </a:pathLst>
          </a:custGeom>
          <a:blipFill>
            <a:blip r:embed="rId5"/>
            <a:stretch>
              <a:fillRect l="0" t="0" r="0" b="0"/>
            </a:stretch>
          </a:blipFill>
        </p:spPr>
      </p:sp>
      <p:sp>
        <p:nvSpPr>
          <p:cNvPr name="Freeform 5" id="5"/>
          <p:cNvSpPr/>
          <p:nvPr/>
        </p:nvSpPr>
        <p:spPr>
          <a:xfrm flipH="false" flipV="false" rot="0">
            <a:off x="7817976" y="5831293"/>
            <a:ext cx="6548532" cy="3873286"/>
          </a:xfrm>
          <a:custGeom>
            <a:avLst/>
            <a:gdLst/>
            <a:ahLst/>
            <a:cxnLst/>
            <a:rect r="r" b="b" t="t" l="l"/>
            <a:pathLst>
              <a:path h="3873286" w="6548532">
                <a:moveTo>
                  <a:pt x="0" y="0"/>
                </a:moveTo>
                <a:lnTo>
                  <a:pt x="6548532" y="0"/>
                </a:lnTo>
                <a:lnTo>
                  <a:pt x="6548532" y="3873286"/>
                </a:lnTo>
                <a:lnTo>
                  <a:pt x="0" y="3873286"/>
                </a:lnTo>
                <a:lnTo>
                  <a:pt x="0" y="0"/>
                </a:lnTo>
                <a:close/>
              </a:path>
            </a:pathLst>
          </a:custGeom>
          <a:blipFill>
            <a:blip r:embed="rId6"/>
            <a:stretch>
              <a:fillRect l="0" t="0" r="-3089" b="0"/>
            </a:stretch>
          </a:blipFill>
        </p:spPr>
      </p:sp>
      <p:sp>
        <p:nvSpPr>
          <p:cNvPr name="TextBox 6" id="6"/>
          <p:cNvSpPr txBox="true"/>
          <p:nvPr/>
        </p:nvSpPr>
        <p:spPr>
          <a:xfrm rot="0">
            <a:off x="3921492" y="2898245"/>
            <a:ext cx="10445016" cy="3179152"/>
          </a:xfrm>
          <a:prstGeom prst="rect">
            <a:avLst/>
          </a:prstGeom>
        </p:spPr>
        <p:txBody>
          <a:bodyPr anchor="t" rtlCol="false" tIns="0" lIns="0" bIns="0" rIns="0">
            <a:spAutoFit/>
          </a:bodyPr>
          <a:lstStyle/>
          <a:p>
            <a:pPr algn="ctr">
              <a:lnSpc>
                <a:spcPts val="4181"/>
              </a:lnSpc>
            </a:pPr>
            <a:r>
              <a:rPr lang="en-US" sz="2986">
                <a:solidFill>
                  <a:srgbClr val="FFFFFF"/>
                </a:solidFill>
                <a:latin typeface="Poppins"/>
                <a:ea typeface="Poppins"/>
                <a:cs typeface="Poppins"/>
                <a:sym typeface="Poppins"/>
              </a:rPr>
              <a:t>To ensure the dynamic flow of data we have chosen a website as a source. Web Scrapping technique is used to extract the review data from the website. Then NLP algorithms are used to analyse the sentiment of customers</a:t>
            </a:r>
          </a:p>
          <a:p>
            <a:pPr algn="ctr">
              <a:lnSpc>
                <a:spcPts val="4461"/>
              </a:lnSpc>
            </a:pPr>
          </a:p>
        </p:txBody>
      </p:sp>
      <p:sp>
        <p:nvSpPr>
          <p:cNvPr name="TextBox 7" id="7"/>
          <p:cNvSpPr txBox="true"/>
          <p:nvPr/>
        </p:nvSpPr>
        <p:spPr>
          <a:xfrm rot="0">
            <a:off x="4297701" y="78029"/>
            <a:ext cx="9692597" cy="2896416"/>
          </a:xfrm>
          <a:prstGeom prst="rect">
            <a:avLst/>
          </a:prstGeom>
        </p:spPr>
        <p:txBody>
          <a:bodyPr anchor="t" rtlCol="false" tIns="0" lIns="0" bIns="0" rIns="0">
            <a:spAutoFit/>
          </a:bodyPr>
          <a:lstStyle/>
          <a:p>
            <a:pPr algn="ctr">
              <a:lnSpc>
                <a:spcPts val="11000"/>
              </a:lnSpc>
            </a:pPr>
            <a:r>
              <a:rPr lang="en-US" sz="9734">
                <a:solidFill>
                  <a:srgbClr val="FFFFFF"/>
                </a:solidFill>
                <a:latin typeface="Poppins"/>
                <a:ea typeface="Poppins"/>
                <a:cs typeface="Poppins"/>
                <a:sym typeface="Poppins"/>
              </a:rPr>
              <a:t>PROPOSED 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DAGZjnr72FU</dc:identifier>
  <dcterms:modified xsi:type="dcterms:W3CDTF">2011-08-01T06:04:30Z</dcterms:modified>
  <cp:revision>1</cp:revision>
  <dc:title>Black and White Modern Tech Company Presentation</dc:title>
</cp:coreProperties>
</file>