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1"/>
  </p:notesMasterIdLst>
  <p:sldIdLst>
    <p:sldId id="256" r:id="rId2"/>
    <p:sldId id="257" r:id="rId3"/>
    <p:sldId id="259" r:id="rId4"/>
    <p:sldId id="260" r:id="rId5"/>
    <p:sldId id="261" r:id="rId6"/>
    <p:sldId id="264" r:id="rId7"/>
    <p:sldId id="265"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1284"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00A2A-2837-4477-83C2-0828FBF1D61A}" type="datetimeFigureOut">
              <a:rPr lang="en-IN" smtClean="0"/>
              <a:t>03-09-2024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1A252F-46AD-42EE-B47E-3DB128186DB8}" type="slidenum">
              <a:rPr lang="en-IN" smtClean="0"/>
              <a:t>‹#›</a:t>
            </a:fld>
            <a:endParaRPr lang="en-IN"/>
          </a:p>
        </p:txBody>
      </p:sp>
    </p:spTree>
    <p:extLst>
      <p:ext uri="{BB962C8B-B14F-4D97-AF65-F5344CB8AC3E}">
        <p14:creationId xmlns:p14="http://schemas.microsoft.com/office/powerpoint/2010/main" val="205383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1A252F-46AD-42EE-B47E-3DB128186DB8}" type="slidenum">
              <a:rPr lang="en-IN" smtClean="0"/>
              <a:t>7</a:t>
            </a:fld>
            <a:endParaRPr lang="en-IN"/>
          </a:p>
        </p:txBody>
      </p:sp>
    </p:spTree>
    <p:extLst>
      <p:ext uri="{BB962C8B-B14F-4D97-AF65-F5344CB8AC3E}">
        <p14:creationId xmlns:p14="http://schemas.microsoft.com/office/powerpoint/2010/main" val="1265296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8871E-434E-53D7-539E-4547D27A69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A3121B-2423-7206-431B-5C6A374C38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4E50AA-BF21-9D80-6358-416803F32CDC}"/>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9598A5FB-6646-D7E4-AA8D-D6F7A95EA2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EDEC9-E158-D676-E188-198FAB028CE2}"/>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38446555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84551-B7A5-51F2-E5F2-946A87EE92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88D16C-286D-997E-BA93-6BF17165E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851451-A0CA-58CC-102B-131088DF1B70}"/>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0E8777AE-E2CA-F75E-5507-8E52015AC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CE0CF3-F744-BEF4-C437-FF6FBBE8F737}"/>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3646594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0B26-9F7C-740F-6084-F33840C866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584689-D9E0-0027-83D5-8F0873D4B1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23E551-2E31-33EF-AE44-85A8C437D3AE}"/>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FF73DC2E-D1FC-881F-19FE-DE6BCDF009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92DC27-800C-AE75-73F2-462050C22ADE}"/>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268589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BC83F-53B0-84F4-E3DB-A50CD915C9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692BA5-B079-FDED-7DB4-AAFD619BE4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2B3854-F315-4904-E315-EA1C7A9B2810}"/>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767894F1-9425-FB67-84FA-86110D26B1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1816BC-2B08-D32A-564F-FABDF62C18FB}"/>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264504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1B662-4802-2853-D2A0-C759416DFC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B9925-95D7-2F29-460E-1B4F68E92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BCEE51-6689-9510-9D7F-A403210BF9AF}"/>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AA58824D-C376-08AB-C870-384BD9161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908997-CB3A-4CEE-9455-DEC3A2EC2208}"/>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1433095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A2253-E56B-ECBD-A67F-D6599C163D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5CEB35-6633-FC38-328D-7FC5C36E62C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B1BE11-C480-57DC-3ED9-5719620F47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B30854A-8EFE-12F9-DC20-102199577C81}"/>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6" name="Footer Placeholder 5">
            <a:extLst>
              <a:ext uri="{FF2B5EF4-FFF2-40B4-BE49-F238E27FC236}">
                <a16:creationId xmlns:a16="http://schemas.microsoft.com/office/drawing/2014/main" id="{40D80607-B4F8-2D28-B4B1-DB7496677F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FCC9C4-9912-5F87-5EB6-240ED0A2A95B}"/>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443901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D4B6E-C0FC-8193-A4BD-F18B3642F9C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3C5AEB-A0B7-195F-224E-4ED130AB63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C66F69-AAFB-F56A-8446-3F80576BF5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CC8EFD8-8534-9CCA-F9AD-20613B82E6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C3E90F-C845-E329-BEC5-ADEACAB863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F71D2AA-1D0B-7D00-F80F-22078327DE69}"/>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8" name="Footer Placeholder 7">
            <a:extLst>
              <a:ext uri="{FF2B5EF4-FFF2-40B4-BE49-F238E27FC236}">
                <a16:creationId xmlns:a16="http://schemas.microsoft.com/office/drawing/2014/main" id="{6E89569F-E9A2-398D-C256-CB9CB7CF3AD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A15ED1-C0B4-080B-4FF8-31E4BD8DE5F1}"/>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3183664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320B4-CF0B-1101-6AD5-2187A38CBF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7D3D426-0DF1-F98A-8DC3-4E901FE47A45}"/>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4" name="Footer Placeholder 3">
            <a:extLst>
              <a:ext uri="{FF2B5EF4-FFF2-40B4-BE49-F238E27FC236}">
                <a16:creationId xmlns:a16="http://schemas.microsoft.com/office/drawing/2014/main" id="{33CCB8E5-BECF-7FA3-D434-6ACA61E2FB3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49AD872-AB65-15E0-5E7E-F1A3E2296E99}"/>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3587839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E9EA0A-5F12-2D4A-C099-5AF274167CD1}"/>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3" name="Footer Placeholder 2">
            <a:extLst>
              <a:ext uri="{FF2B5EF4-FFF2-40B4-BE49-F238E27FC236}">
                <a16:creationId xmlns:a16="http://schemas.microsoft.com/office/drawing/2014/main" id="{3741A8BF-9639-666A-74FB-966CD26CC44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0FDA64A-D9D7-B455-CD9C-E78B04C62791}"/>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10216807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51AD8-C11C-AB1B-D7EE-9E9E1231EB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4B5E44-BB72-9673-3118-D66CE553FB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F2F24D-ED4D-1435-E36F-BE1FBEECCD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D27710-08AC-D003-D986-2455A5C55A6B}"/>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6" name="Footer Placeholder 5">
            <a:extLst>
              <a:ext uri="{FF2B5EF4-FFF2-40B4-BE49-F238E27FC236}">
                <a16:creationId xmlns:a16="http://schemas.microsoft.com/office/drawing/2014/main" id="{7AB7335C-9642-5036-4346-83F004117D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BAD94B-5FBD-060B-FE46-6BCA63CCE13E}"/>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6949377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F3DA-8BF1-6B1D-2C3C-9374ACDC08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CCE015-9EB0-EABD-51B9-50EC857B60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B9FF3B-51B3-F034-77FA-BF9D9FC08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766D7C-3BD2-4614-B251-02F89FB26D4D}"/>
              </a:ext>
            </a:extLst>
          </p:cNvPr>
          <p:cNvSpPr>
            <a:spLocks noGrp="1"/>
          </p:cNvSpPr>
          <p:nvPr>
            <p:ph type="dt" sz="half" idx="10"/>
          </p:nvPr>
        </p:nvSpPr>
        <p:spPr/>
        <p:txBody>
          <a:bodyPr/>
          <a:lstStyle/>
          <a:p>
            <a:fld id="{CECBC3AD-D6DE-4B02-A066-F08061B0E5A6}" type="datetimeFigureOut">
              <a:rPr lang="en-IN" smtClean="0"/>
              <a:t>03-09-2024</a:t>
            </a:fld>
            <a:endParaRPr lang="en-IN"/>
          </a:p>
        </p:txBody>
      </p:sp>
      <p:sp>
        <p:nvSpPr>
          <p:cNvPr id="6" name="Footer Placeholder 5">
            <a:extLst>
              <a:ext uri="{FF2B5EF4-FFF2-40B4-BE49-F238E27FC236}">
                <a16:creationId xmlns:a16="http://schemas.microsoft.com/office/drawing/2014/main" id="{688A604E-9848-8627-2AE5-569BFC73C2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F753A1-546C-7025-5147-3A5CBEEEDF95}"/>
              </a:ext>
            </a:extLst>
          </p:cNvPr>
          <p:cNvSpPr>
            <a:spLocks noGrp="1"/>
          </p:cNvSpPr>
          <p:nvPr>
            <p:ph type="sldNum" sz="quarter" idx="12"/>
          </p:nvPr>
        </p:nvSpPr>
        <p:spPr/>
        <p:txBody>
          <a:bodyPr/>
          <a:lstStyle/>
          <a:p>
            <a:fld id="{8B277043-32A4-4D95-A036-023868621FBE}" type="slidenum">
              <a:rPr lang="en-IN" smtClean="0"/>
              <a:t>‹#›</a:t>
            </a:fld>
            <a:endParaRPr lang="en-IN"/>
          </a:p>
        </p:txBody>
      </p:sp>
    </p:spTree>
    <p:extLst>
      <p:ext uri="{BB962C8B-B14F-4D97-AF65-F5344CB8AC3E}">
        <p14:creationId xmlns:p14="http://schemas.microsoft.com/office/powerpoint/2010/main" val="651744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5E2CC5-1BF4-8B73-EE4D-3807B5A767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D550D4-6E9C-0D67-933D-B2F031F51E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3B2F3E-85AD-AEB6-18D5-4CE276811A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CBC3AD-D6DE-4B02-A066-F08061B0E5A6}" type="datetimeFigureOut">
              <a:rPr lang="en-IN" smtClean="0"/>
              <a:t>03-09-2024</a:t>
            </a:fld>
            <a:endParaRPr lang="en-IN"/>
          </a:p>
        </p:txBody>
      </p:sp>
      <p:sp>
        <p:nvSpPr>
          <p:cNvPr id="5" name="Footer Placeholder 4">
            <a:extLst>
              <a:ext uri="{FF2B5EF4-FFF2-40B4-BE49-F238E27FC236}">
                <a16:creationId xmlns:a16="http://schemas.microsoft.com/office/drawing/2014/main" id="{961FFEBE-D041-691F-0F26-C48D08CDAC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8127299-F5E2-0753-BBE5-1A60F8DE79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77043-32A4-4D95-A036-023868621FBE}" type="slidenum">
              <a:rPr lang="en-IN" smtClean="0"/>
              <a:t>‹#›</a:t>
            </a:fld>
            <a:endParaRPr lang="en-IN"/>
          </a:p>
        </p:txBody>
      </p:sp>
    </p:spTree>
    <p:extLst>
      <p:ext uri="{BB962C8B-B14F-4D97-AF65-F5344CB8AC3E}">
        <p14:creationId xmlns:p14="http://schemas.microsoft.com/office/powerpoint/2010/main" val="28699282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ijarsct.co.in/Paper9791.pdf" TargetMode="External"/><Relationship Id="rId2" Type="http://schemas.openxmlformats.org/officeDocument/2006/relationships/hyperlink" Target="https://en.wikipedia.org/wiki/Event_data_recorder" TargetMode="External"/><Relationship Id="rId1" Type="http://schemas.openxmlformats.org/officeDocument/2006/relationships/slideLayout" Target="../slideLayouts/slideLayout2.xml"/><Relationship Id="rId5" Type="http://schemas.openxmlformats.org/officeDocument/2006/relationships/hyperlink" Target="https://www.researchgate.net/publication/4334587_Vehicle_Black_Box_System" TargetMode="External"/><Relationship Id="rId4" Type="http://schemas.openxmlformats.org/officeDocument/2006/relationships/hyperlink" Target="https://www.sciencedirect.com/science/article/abs/pii/S004016252200419X?via%3Dihu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1647-B444-AA98-104F-B6067A0EA4F2}"/>
              </a:ext>
            </a:extLst>
          </p:cNvPr>
          <p:cNvSpPr>
            <a:spLocks noGrp="1"/>
          </p:cNvSpPr>
          <p:nvPr>
            <p:ph type="ctrTitle"/>
          </p:nvPr>
        </p:nvSpPr>
        <p:spPr>
          <a:xfrm>
            <a:off x="1037691" y="1122363"/>
            <a:ext cx="10941976" cy="2387600"/>
          </a:xfrm>
        </p:spPr>
        <p:txBody>
          <a:bodyPr>
            <a:noAutofit/>
          </a:bodyPr>
          <a:lstStyle/>
          <a:p>
            <a:r>
              <a:rPr lang="en-US" sz="4400" b="1" dirty="0">
                <a:latin typeface="Times New Roman" panose="02020603050405020304" pitchFamily="18" charset="0"/>
                <a:cs typeface="Times New Roman" panose="02020603050405020304" pitchFamily="18" charset="0"/>
              </a:rPr>
              <a:t>IMPLEMENTATION OF BLACKBOX IN CARS FOR ACCIDENT ANALYSIS USING IOT</a:t>
            </a:r>
            <a:endParaRPr lang="en-IN" sz="4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E570450-75B5-6602-3A35-36962C93D674}"/>
              </a:ext>
            </a:extLst>
          </p:cNvPr>
          <p:cNvSpPr>
            <a:spLocks noGrp="1"/>
          </p:cNvSpPr>
          <p:nvPr>
            <p:ph type="subTitle" idx="1"/>
          </p:nvPr>
        </p:nvSpPr>
        <p:spPr>
          <a:xfrm>
            <a:off x="8242300" y="4806156"/>
            <a:ext cx="9144000" cy="1655762"/>
          </a:xfrm>
        </p:spPr>
        <p:txBody>
          <a:bodyPr>
            <a:normAutofit fontScale="47500" lnSpcReduction="20000"/>
          </a:bodyPr>
          <a:lstStyle/>
          <a:p>
            <a:pPr algn="l"/>
            <a:r>
              <a:rPr lang="en-US" sz="5100" b="1" dirty="0">
                <a:latin typeface="Times New Roman" panose="02020603050405020304" pitchFamily="18" charset="0"/>
                <a:cs typeface="Times New Roman" panose="02020603050405020304" pitchFamily="18" charset="0"/>
              </a:rPr>
              <a:t>TEAM MEMBERS</a:t>
            </a:r>
          </a:p>
          <a:p>
            <a:pPr algn="l"/>
            <a:endParaRPr lang="en-US" sz="2800" b="1" dirty="0">
              <a:latin typeface="Times New Roman" panose="02020603050405020304" pitchFamily="18" charset="0"/>
              <a:cs typeface="Times New Roman" panose="02020603050405020304" pitchFamily="18" charset="0"/>
            </a:endParaRPr>
          </a:p>
          <a:p>
            <a:pPr algn="l"/>
            <a:r>
              <a:rPr lang="en-US" sz="3600" dirty="0">
                <a:latin typeface="Times New Roman" panose="02020603050405020304" pitchFamily="18" charset="0"/>
                <a:cs typeface="Times New Roman" panose="02020603050405020304" pitchFamily="18" charset="0"/>
              </a:rPr>
              <a:t>RAGUL D-21BEC1625</a:t>
            </a:r>
          </a:p>
          <a:p>
            <a:pPr algn="l"/>
            <a:r>
              <a:rPr lang="en-US" sz="3600" dirty="0">
                <a:latin typeface="Times New Roman" panose="02020603050405020304" pitchFamily="18" charset="0"/>
                <a:cs typeface="Times New Roman" panose="02020603050405020304" pitchFamily="18" charset="0"/>
              </a:rPr>
              <a:t>NIRANJANA D-21BEC1655</a:t>
            </a:r>
          </a:p>
          <a:p>
            <a:pPr algn="l"/>
            <a:r>
              <a:rPr lang="en-US" sz="3600" dirty="0">
                <a:latin typeface="Times New Roman" panose="02020603050405020304" pitchFamily="18" charset="0"/>
                <a:cs typeface="Times New Roman" panose="02020603050405020304" pitchFamily="18" charset="0"/>
              </a:rPr>
              <a:t>SETHUPATHY R-21BEC1821</a:t>
            </a:r>
          </a:p>
        </p:txBody>
      </p:sp>
      <p:sp>
        <p:nvSpPr>
          <p:cNvPr id="4" name="TextBox 3">
            <a:extLst>
              <a:ext uri="{FF2B5EF4-FFF2-40B4-BE49-F238E27FC236}">
                <a16:creationId xmlns:a16="http://schemas.microsoft.com/office/drawing/2014/main" id="{75B7CA94-6B90-C86A-6487-9C7C59616806}"/>
              </a:ext>
            </a:extLst>
          </p:cNvPr>
          <p:cNvSpPr txBox="1"/>
          <p:nvPr/>
        </p:nvSpPr>
        <p:spPr>
          <a:xfrm>
            <a:off x="691707" y="4806156"/>
            <a:ext cx="3763335"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GUIDE</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SIVASUBRAMANIAN A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5842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CEAA2-3F36-0B1D-679A-18FA22C73E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2FCA241-1E05-EC29-27D3-0D04FD66FFD5}"/>
              </a:ext>
            </a:extLst>
          </p:cNvPr>
          <p:cNvSpPr>
            <a:spLocks noGrp="1"/>
          </p:cNvSpPr>
          <p:nvPr>
            <p:ph idx="1"/>
          </p:nvPr>
        </p:nvSpPr>
        <p:spPr/>
        <p:txBody>
          <a:bodyPr>
            <a:normAutofit/>
          </a:bodyPr>
          <a:lstStyle/>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The increasing number of vehicular accidents has highlighted the need for accurate and objective methods of determining the causes of crashes. Traditional accident analysis relies heavily on eyewitness accounts, driver statements, and physical evidence, which can be subjective, incomplete, or distorted. This can lead to challenges in accurately reconstructing events, assigning liability, and improving vehicle safety features.</a:t>
            </a:r>
          </a:p>
          <a:p>
            <a:pPr>
              <a:lnSpc>
                <a:spcPct val="107000"/>
              </a:lnSpc>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address these issues, the implementation of Event Data Recorders (EDRs), commonly known as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blackboxes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 vehicles has been proposed. These devices have the potential to record critical data leading up to and during a crash, providing an objective account of the events. However, there are significant challenges related to the standardization of data formats, the ethical use of recorded information, and the integration of EDRs with other advanced vehicle systems.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649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596CA-F1BD-E056-2290-A4F5AD9337AF}"/>
              </a:ext>
            </a:extLst>
          </p:cNvPr>
          <p:cNvSpPr>
            <a:spLocks noGrp="1"/>
          </p:cNvSpPr>
          <p:nvPr>
            <p:ph type="title"/>
          </p:nvPr>
        </p:nvSpPr>
        <p:spPr>
          <a:xfrm>
            <a:off x="838200" y="0"/>
            <a:ext cx="10515600" cy="1325563"/>
          </a:xfrm>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994565-5E43-5FDC-AE8C-911E90674FC8}"/>
              </a:ext>
            </a:extLst>
          </p:cNvPr>
          <p:cNvSpPr>
            <a:spLocks noGrp="1"/>
          </p:cNvSpPr>
          <p:nvPr>
            <p:ph idx="1"/>
          </p:nvPr>
        </p:nvSpPr>
        <p:spPr>
          <a:xfrm>
            <a:off x="660400" y="1174500"/>
            <a:ext cx="11214100" cy="3422900"/>
          </a:xfrm>
        </p:spPr>
        <p:txBody>
          <a:bodyPr>
            <a:noAutofit/>
          </a:bodyPr>
          <a:lstStyle/>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1. Title: "The Role of Event Data Recorders in Vehicle Crash Investigations"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Author(s):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Richard R. Ruggiero</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Date of Publication: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2013</a:t>
            </a:r>
          </a:p>
          <a:p>
            <a:pPr marL="0" lvl="0" indent="0">
              <a:lnSpc>
                <a:spcPct val="150000"/>
              </a:lnSpc>
              <a:spcAft>
                <a:spcPts val="800"/>
              </a:spcAft>
              <a:buSzPts val="1000"/>
              <a:buNone/>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 this study, Richard R. Ruggiero explores the function and importance of Event Data Recorders (EDRs) in vehicle crash investigations. The paper outlines how EDRs capture crucial data moments before and during an accident, such as speed, braking, and airbag deployment. Ruggiero emphasizes the reliability of EDRs in providing objective data that aids in the accurate reconstruction of accidents. He discusses the role of this technology in legal proceedings, where it can serve as pivotal evidence. The study also examines the challenges related to data retrieval and standardization across different vehicle manufacturers. Ruggiero concludes by advocating for broader adoption of EDRs, paired with standardized data formats, to enhance the consistency and reliability of accident analysis.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384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BE0D3-6C78-CB48-AAA9-05923326E8D0}"/>
              </a:ext>
            </a:extLst>
          </p:cNvPr>
          <p:cNvSpPr>
            <a:spLocks noGrp="1"/>
          </p:cNvSpPr>
          <p:nvPr>
            <p:ph idx="1"/>
          </p:nvPr>
        </p:nvSpPr>
        <p:spPr>
          <a:xfrm>
            <a:off x="673814" y="633823"/>
            <a:ext cx="10515600" cy="4351338"/>
          </a:xfrm>
        </p:spPr>
        <p:txBody>
          <a:bodyPr>
            <a:noAutofit/>
          </a:bodyPr>
          <a:lstStyle/>
          <a:p>
            <a:pPr>
              <a:lnSpc>
                <a:spcPct val="107000"/>
              </a:lnSpc>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2. Title: "Ethical and Privacy Concerns in the Use of Event Data Recorders in Automobiles"</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Author(s):</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John D. Lee, Andrew C. Read</a:t>
            </a:r>
          </a:p>
          <a:p>
            <a:pPr marL="342900" lvl="0" indent="-342900">
              <a:lnSpc>
                <a:spcPct val="107000"/>
              </a:lnSpc>
              <a:spcAft>
                <a:spcPts val="8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Date of Publication:</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2016</a:t>
            </a:r>
          </a:p>
          <a:p>
            <a:pPr marL="324000" lvl="0" indent="-342900">
              <a:lnSpc>
                <a:spcPct val="150000"/>
              </a:lnSpc>
              <a:spcAft>
                <a:spcPts val="1200"/>
              </a:spcAft>
              <a:buSzPts val="1000"/>
              <a:buFont typeface="Symbol" panose="05050102010706020507" pitchFamily="18" charset="2"/>
              <a:buChar char=""/>
              <a:tabLst>
                <a:tab pos="457200" algn="l"/>
              </a:tabLs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Summary:</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John D. Lee and Andrew C. Read delve into the ethical and privacy issues associated with the widespread use of EDRs in vehicles. The paper discusses how EDRs, while beneficial for crash analysis and legal purposes, raise significant concerns regarding the privacy of vehicle owners and occupants. Lee and Read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different legal frameworks and policies that govern the access and use of EDR data, highlighting the variations in regulations across regions. The authors argue that while EDRs can improve road safety and provide essential data for accident reconstruction, it is crucial to establish clear guidelines that protect individuals' privacy rights. They propose a balanced approach that allows the use of EDR data for safety improvements and legal processes while ensuring that the privacy of vehicle owners is respected.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069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5F60A-65F4-0FB4-1EF2-F4ED4B62CA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557422-4932-8F91-0764-ABFC49B62C83}"/>
              </a:ext>
            </a:extLst>
          </p:cNvPr>
          <p:cNvSpPr>
            <a:spLocks noGrp="1"/>
          </p:cNvSpPr>
          <p:nvPr>
            <p:ph idx="1"/>
          </p:nvPr>
        </p:nvSpPr>
        <p:spPr/>
        <p:txBody>
          <a:bodyPr>
            <a:normAutofit/>
          </a:bodyPr>
          <a:lstStyle/>
          <a:p>
            <a:pPr>
              <a:lnSpc>
                <a:spcPct val="150000"/>
              </a:lnSpc>
              <a:spcBef>
                <a:spcPts val="600"/>
              </a:spcBef>
              <a:spcAft>
                <a:spcPts val="1200"/>
              </a:spcAft>
            </a:pPr>
            <a:r>
              <a:rPr lang="en-US" sz="2000" dirty="0">
                <a:latin typeface="Times New Roman" panose="02020603050405020304" pitchFamily="18" charset="0"/>
                <a:cs typeface="Times New Roman" panose="02020603050405020304" pitchFamily="18" charset="0"/>
              </a:rPr>
              <a:t>To develop and implement a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 system for vehicles that utilizes Internet of Things (IoT) technologies to capture, store, and analyze critical data related to vehicle accidents. The system aims to improve accident analysis and enhance safety by providing real-time data on vehicle performance, driver behavior, and environmental conditions before, during, and after an accident. This </a:t>
            </a:r>
            <a:r>
              <a:rPr lang="en-US" sz="2000" dirty="0" err="1">
                <a:latin typeface="Times New Roman" panose="02020603050405020304" pitchFamily="18" charset="0"/>
                <a:cs typeface="Times New Roman" panose="02020603050405020304" pitchFamily="18" charset="0"/>
              </a:rPr>
              <a:t>blackbox</a:t>
            </a:r>
            <a:r>
              <a:rPr lang="en-US" sz="2000" dirty="0">
                <a:latin typeface="Times New Roman" panose="02020603050405020304" pitchFamily="18" charset="0"/>
                <a:cs typeface="Times New Roman" panose="02020603050405020304" pitchFamily="18" charset="0"/>
              </a:rPr>
              <a:t> system will include sensors for monitoring various parameters (e.g., speed, acceleration, braking, GPS location) and integrate with IoT platforms for data collection, storage, and analysis. The insights gained from this data will be used to understand accident causes, improve vehicle safety features, and potentially assist in insurance claims and legal processes.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5923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5D7E-62BB-BA8D-5E1A-0040E6A404D8}"/>
              </a:ext>
            </a:extLst>
          </p:cNvPr>
          <p:cNvSpPr>
            <a:spLocks noGrp="1"/>
          </p:cNvSpPr>
          <p:nvPr>
            <p:ph type="title"/>
          </p:nvPr>
        </p:nvSpPr>
        <p:spPr>
          <a:xfrm>
            <a:off x="571500" y="320120"/>
            <a:ext cx="10515600" cy="1325563"/>
          </a:xfrm>
        </p:spPr>
        <p:txBody>
          <a:bodyPr/>
          <a:lstStyle/>
          <a:p>
            <a:r>
              <a:rPr lang="en-US" dirty="0">
                <a:latin typeface="Times New Roman" panose="02020603050405020304" pitchFamily="18" charset="0"/>
                <a:cs typeface="Times New Roman" panose="02020603050405020304" pitchFamily="18" charset="0"/>
              </a:rPr>
              <a:t>PROPOSED WORK</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84E9A3A-161E-13A8-9B5A-401712ABB382}"/>
              </a:ext>
            </a:extLst>
          </p:cNvPr>
          <p:cNvSpPr>
            <a:spLocks noGrp="1" noChangeArrowheads="1"/>
          </p:cNvSpPr>
          <p:nvPr>
            <p:ph idx="1"/>
          </p:nvPr>
        </p:nvSpPr>
        <p:spPr bwMode="auto">
          <a:xfrm>
            <a:off x="406400" y="1645683"/>
            <a:ext cx="116332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 Notification:</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automatically detects an accident and immediately notifies relevant personnel.</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Uses GPS to determine the exact crash location.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Sends an SMS with the crash site location to a pre-coded number via a GSM module.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2.Data Monitoring and Storage:</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monitors the vehicle using sensors such as temperature, vibration, accelerometer, ultrasonic, and GPS modules.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is stored locally in memory for immediate access and is also uploaded to the cloud for long-term storage and analysis.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latin typeface="Times New Roman" panose="02020603050405020304" pitchFamily="18" charset="0"/>
                <a:cs typeface="Times New Roman" panose="02020603050405020304" pitchFamily="18" charset="0"/>
              </a:rPr>
              <a:t>3.</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Arduino-Based Implementation:</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built on an Arduino board, which provides easy programming, downloading of programs, and access to input/output and analog pins.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Arduino board processes data from the sensors and controls the GSM and GPS modules.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8151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F6FE4F-B5AB-2B05-EC9A-15C7E818C635}"/>
              </a:ext>
            </a:extLst>
          </p:cNvPr>
          <p:cNvSpPr>
            <a:spLocks noGrp="1"/>
          </p:cNvSpPr>
          <p:nvPr>
            <p:ph idx="1"/>
          </p:nvPr>
        </p:nvSpPr>
        <p:spPr>
          <a:xfrm>
            <a:off x="330200" y="762000"/>
            <a:ext cx="11023600" cy="5414963"/>
          </a:xfrm>
        </p:spPr>
        <p:txBody>
          <a:bodyPr>
            <a:norm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4.Sensor Integration:</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Temperature Sensor: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Monitors the vehicle's internal environment to detect abnormal temperature changes.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Vibration Sensor: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sudden shocks or impacts that could indicate a collision.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Accelerometer: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Measures changes in velocity to help identify sudden stops or crashes.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Ultrasonic Sensor: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Assesses distance to nearby objects, useful in detecting collisions.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GPS Module: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Tracks the vehicle's location in real-time.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5.Cloud Integration:</a:t>
            </a:r>
            <a:endParaRPr lang="en-US" altLang="en-US" sz="20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uploads sensor data to the cloud for continuous monitoring and post-accident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storage allows for easy retrieval of data and supports advanced analytics to reconstruct accidents.</a:t>
            </a:r>
          </a:p>
          <a:p>
            <a:endParaRPr lang="en-IN" sz="2000" dirty="0"/>
          </a:p>
        </p:txBody>
      </p:sp>
    </p:spTree>
    <p:extLst>
      <p:ext uri="{BB962C8B-B14F-4D97-AF65-F5344CB8AC3E}">
        <p14:creationId xmlns:p14="http://schemas.microsoft.com/office/powerpoint/2010/main" val="1028325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2F871-BD13-B483-A60E-1EE96EDD9E74}"/>
              </a:ext>
            </a:extLst>
          </p:cNvPr>
          <p:cNvSpPr>
            <a:spLocks noGrp="1"/>
          </p:cNvSpPr>
          <p:nvPr>
            <p:ph type="title"/>
          </p:nvPr>
        </p:nvSpPr>
        <p:spPr>
          <a:xfrm>
            <a:off x="838200" y="365125"/>
            <a:ext cx="10515600" cy="919145"/>
          </a:xfrm>
        </p:spPr>
        <p:txBody>
          <a:bodyPr/>
          <a:lstStyle/>
          <a:p>
            <a:r>
              <a:rPr lang="en-US" dirty="0">
                <a:latin typeface="Times New Roman" panose="02020603050405020304" pitchFamily="18" charset="0"/>
                <a:cs typeface="Times New Roman" panose="02020603050405020304" pitchFamily="18" charset="0"/>
              </a:rPr>
              <a:t>EXPECTED OUTCOMES</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DA06295-8DA4-BA11-B0E4-E59F53D82C40}"/>
              </a:ext>
            </a:extLst>
          </p:cNvPr>
          <p:cNvSpPr>
            <a:spLocks noGrp="1" noChangeArrowheads="1"/>
          </p:cNvSpPr>
          <p:nvPr>
            <p:ph idx="1"/>
          </p:nvPr>
        </p:nvSpPr>
        <p:spPr bwMode="auto">
          <a:xfrm>
            <a:off x="367729" y="1284270"/>
            <a:ext cx="1064616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Accurate Accident Data Collection: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functional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blackbox</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 that records and stores critical vehicle data before, during, and after an accident.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 Analysis: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Ability to reconstruct accidents and provide insights into causes and contributing factors.</a:t>
            </a:r>
          </a:p>
          <a:p>
            <a:pPr marL="0"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Transmission: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IoT-enabled real-time data transfer to cloud storage for immediate access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Safety: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Recommendations for improved vehicle safety and driver behavior based on data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Insurance and Legal Support: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Streamlined insurance claims and legal processes with accurate accident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scalable system design applicable to various vehicles, including fleets and public transport.</a:t>
            </a:r>
          </a:p>
        </p:txBody>
      </p:sp>
    </p:spTree>
    <p:extLst>
      <p:ext uri="{BB962C8B-B14F-4D97-AF65-F5344CB8AC3E}">
        <p14:creationId xmlns:p14="http://schemas.microsoft.com/office/powerpoint/2010/main" val="2190173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40EC-DC21-CB4E-7950-75A2CD45ED9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8B3F689-E4CC-DAE6-0EAF-019A808A8E81}"/>
              </a:ext>
            </a:extLst>
          </p:cNvPr>
          <p:cNvSpPr>
            <a:spLocks noGrp="1"/>
          </p:cNvSpPr>
          <p:nvPr>
            <p:ph idx="1"/>
          </p:nvPr>
        </p:nvSpPr>
        <p:spPr/>
        <p:txBody>
          <a:bodyPr/>
          <a:lstStyle/>
          <a:p>
            <a:r>
              <a:rPr lang="en-IN" dirty="0">
                <a:hlinkClick r:id="rId2"/>
              </a:rPr>
              <a:t>https://en.wikipedia.org/wiki/Event_data_recorder</a:t>
            </a:r>
            <a:br>
              <a:rPr lang="en-IN" dirty="0"/>
            </a:br>
            <a:endParaRPr lang="en-IN" dirty="0"/>
          </a:p>
          <a:p>
            <a:r>
              <a:rPr lang="en-IN" dirty="0">
                <a:hlinkClick r:id="rId3"/>
              </a:rPr>
              <a:t>https://ijarsct.co.in/Paper9791.pdf</a:t>
            </a:r>
            <a:br>
              <a:rPr lang="en-IN" dirty="0"/>
            </a:br>
            <a:endParaRPr lang="en-IN" dirty="0"/>
          </a:p>
          <a:p>
            <a:r>
              <a:rPr lang="en-IN" dirty="0">
                <a:hlinkClick r:id="rId4"/>
              </a:rPr>
              <a:t>https://www.sciencedirect.com/science/article/abs/pii/S004016252200419X?via%3Dihub</a:t>
            </a:r>
            <a:br>
              <a:rPr lang="en-IN" dirty="0"/>
            </a:br>
            <a:endParaRPr lang="en-IN" dirty="0"/>
          </a:p>
          <a:p>
            <a:r>
              <a:rPr lang="en-IN" dirty="0">
                <a:hlinkClick r:id="rId5"/>
              </a:rPr>
              <a:t>https://www.researchgate.net/publication/4334587_Vehicle_Black_Box_System</a:t>
            </a:r>
            <a:br>
              <a:rPr lang="en-IN" dirty="0"/>
            </a:br>
            <a:endParaRPr lang="en-IN" dirty="0"/>
          </a:p>
        </p:txBody>
      </p:sp>
    </p:spTree>
    <p:extLst>
      <p:ext uri="{BB962C8B-B14F-4D97-AF65-F5344CB8AC3E}">
        <p14:creationId xmlns:p14="http://schemas.microsoft.com/office/powerpoint/2010/main" val="2504993780"/>
      </p:ext>
    </p:extLst>
  </p:cSld>
  <p:clrMapOvr>
    <a:masterClrMapping/>
  </p:clrMapOvr>
</p:sld>
</file>

<file path=ppt/theme/theme1.xml><?xml version="1.0" encoding="utf-8"?>
<a:theme xmlns:a="http://schemas.openxmlformats.org/drawingml/2006/main" name="Office Theme">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241</TotalTime>
  <Words>1078</Words>
  <Application>Microsoft Office PowerPoint</Application>
  <PresentationFormat>Widescreen</PresentationFormat>
  <Paragraphs>61</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IMPLEMENTATION OF BLACKBOX IN CARS FOR ACCIDENT ANALYSIS USING IOT</vt:lpstr>
      <vt:lpstr>PROBLEM STATEMENT</vt:lpstr>
      <vt:lpstr>LITERATURE SURVEY</vt:lpstr>
      <vt:lpstr>PowerPoint Presentation</vt:lpstr>
      <vt:lpstr>OBJECTIVE</vt:lpstr>
      <vt:lpstr>PROPOSED WORK</vt:lpstr>
      <vt:lpstr>PowerPoint Presentation</vt:lpstr>
      <vt:lpstr>EXPECTED OUTCOMES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niranjana dinakaran</dc:creator>
  <cp:lastModifiedBy>niranjana dinakaran</cp:lastModifiedBy>
  <cp:revision>5</cp:revision>
  <dcterms:created xsi:type="dcterms:W3CDTF">2024-09-03T05:29:21Z</dcterms:created>
  <dcterms:modified xsi:type="dcterms:W3CDTF">2024-09-03T09:33:22Z</dcterms:modified>
</cp:coreProperties>
</file>