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8" r:id="rId3"/>
    <p:sldId id="265" r:id="rId4"/>
    <p:sldId id="263" r:id="rId5"/>
    <p:sldId id="264" r:id="rId6"/>
    <p:sldId id="268"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62" d="100"/>
          <a:sy n="62" d="100"/>
        </p:scale>
        <p:origin x="7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2A72B9D-553B-4142-9128-5E3049608FC3}"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915F59FC-5A4E-4376-B075-CF766105FB0C}">
      <dgm:prSet phldrT="[Text]"/>
      <dgm:spPr/>
      <dgm:t>
        <a:bodyPr/>
        <a:lstStyle/>
        <a:p>
          <a:r>
            <a:rPr lang="en-US" b="1" dirty="0">
              <a:latin typeface="Times New Roman" panose="02020603050405020304" pitchFamily="18" charset="0"/>
              <a:cs typeface="Times New Roman" panose="02020603050405020304" pitchFamily="18" charset="0"/>
            </a:rPr>
            <a:t>Data Acquisition</a:t>
          </a:r>
          <a:endParaRPr lang="en-IN" dirty="0">
            <a:latin typeface="Times New Roman" panose="02020603050405020304" pitchFamily="18" charset="0"/>
            <a:cs typeface="Times New Roman" panose="02020603050405020304" pitchFamily="18" charset="0"/>
          </a:endParaRPr>
        </a:p>
      </dgm:t>
    </dgm:pt>
    <dgm:pt modelId="{A3772975-440D-46D5-9DB3-3EFBA8850F4F}" type="parTrans" cxnId="{26FF81AF-9F61-4CD5-95BF-EF636AEABA74}">
      <dgm:prSet/>
      <dgm:spPr/>
      <dgm:t>
        <a:bodyPr/>
        <a:lstStyle/>
        <a:p>
          <a:endParaRPr lang="en-IN"/>
        </a:p>
      </dgm:t>
    </dgm:pt>
    <dgm:pt modelId="{ADDFA6FA-4216-4725-A79B-70F7F649C4B8}" type="sibTrans" cxnId="{26FF81AF-9F61-4CD5-95BF-EF636AEABA74}">
      <dgm:prSet/>
      <dgm:spPr/>
      <dgm:t>
        <a:bodyPr/>
        <a:lstStyle/>
        <a:p>
          <a:endParaRPr lang="en-IN"/>
        </a:p>
      </dgm:t>
    </dgm:pt>
    <dgm:pt modelId="{F805444B-CD3E-4E5E-A8CB-0E2C19AC99F3}">
      <dgm:prSet phldrT="[Text]"/>
      <dgm:spPr/>
      <dgm: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camera is mounted on the vehicle’s side mirror to capture real-time video footage of the blind spot area.</a:t>
          </a:r>
          <a:endParaRPr lang="en-IN" dirty="0">
            <a:latin typeface="Times New Roman" panose="02020603050405020304" pitchFamily="18" charset="0"/>
            <a:cs typeface="Times New Roman" panose="02020603050405020304" pitchFamily="18" charset="0"/>
          </a:endParaRPr>
        </a:p>
      </dgm:t>
    </dgm:pt>
    <dgm:pt modelId="{EB70AAEA-C30C-498B-8F16-F9CB85F18DC4}" type="parTrans" cxnId="{10FA5197-5D73-459C-838B-2FD0499DE1F6}">
      <dgm:prSet/>
      <dgm:spPr/>
      <dgm:t>
        <a:bodyPr/>
        <a:lstStyle/>
        <a:p>
          <a:endParaRPr lang="en-IN"/>
        </a:p>
      </dgm:t>
    </dgm:pt>
    <dgm:pt modelId="{0DD650D8-35C3-4959-B2D0-5146187069DC}" type="sibTrans" cxnId="{10FA5197-5D73-459C-838B-2FD0499DE1F6}">
      <dgm:prSet/>
      <dgm:spPr/>
      <dgm:t>
        <a:bodyPr/>
        <a:lstStyle/>
        <a:p>
          <a:endParaRPr lang="en-IN"/>
        </a:p>
      </dgm:t>
    </dgm:pt>
    <dgm:pt modelId="{A747F25B-2F51-42DF-BDDE-EFA045573556}">
      <dgm:prSet phldrT="[Text]"/>
      <dgm:spPr/>
      <dgm: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Pre-recorded video datasets can also be used to simulate real-world driving scenarios and traffic conditions.</a:t>
          </a:r>
          <a:endParaRPr lang="en-IN" dirty="0">
            <a:latin typeface="Times New Roman" panose="02020603050405020304" pitchFamily="18" charset="0"/>
            <a:cs typeface="Times New Roman" panose="02020603050405020304" pitchFamily="18" charset="0"/>
          </a:endParaRPr>
        </a:p>
      </dgm:t>
    </dgm:pt>
    <dgm:pt modelId="{29027924-1D30-48C6-841A-792E4071252C}" type="parTrans" cxnId="{AE357C97-2644-44DC-8FA4-C3F16B8603F6}">
      <dgm:prSet/>
      <dgm:spPr/>
      <dgm:t>
        <a:bodyPr/>
        <a:lstStyle/>
        <a:p>
          <a:endParaRPr lang="en-IN"/>
        </a:p>
      </dgm:t>
    </dgm:pt>
    <dgm:pt modelId="{8DCEEEA8-2762-4E3A-AF65-FABCA92C696A}" type="sibTrans" cxnId="{AE357C97-2644-44DC-8FA4-C3F16B8603F6}">
      <dgm:prSet/>
      <dgm:spPr/>
      <dgm:t>
        <a:bodyPr/>
        <a:lstStyle/>
        <a:p>
          <a:endParaRPr lang="en-IN"/>
        </a:p>
      </dgm:t>
    </dgm:pt>
    <dgm:pt modelId="{4AB20AFF-D3D3-4F47-B46E-2350837679B6}">
      <dgm:prSet phldrT="[Text]"/>
      <dgm:spPr/>
      <dgm:t>
        <a:bodyPr/>
        <a:lstStyle/>
        <a:p>
          <a:r>
            <a:rPr lang="en-US" b="1" dirty="0">
              <a:latin typeface="Times New Roman" panose="02020603050405020304" pitchFamily="18" charset="0"/>
              <a:cs typeface="Times New Roman" panose="02020603050405020304" pitchFamily="18" charset="0"/>
            </a:rPr>
            <a:t>Pre processing</a:t>
          </a:r>
          <a:endParaRPr lang="en-IN" dirty="0">
            <a:latin typeface="Times New Roman" panose="02020603050405020304" pitchFamily="18" charset="0"/>
            <a:cs typeface="Times New Roman" panose="02020603050405020304" pitchFamily="18" charset="0"/>
          </a:endParaRPr>
        </a:p>
      </dgm:t>
    </dgm:pt>
    <dgm:pt modelId="{58762030-F911-4FB5-B399-DE5C8B59069E}" type="parTrans" cxnId="{CE9A708A-8A51-4D53-A484-B9159E6C3C2C}">
      <dgm:prSet/>
      <dgm:spPr/>
      <dgm:t>
        <a:bodyPr/>
        <a:lstStyle/>
        <a:p>
          <a:endParaRPr lang="en-IN"/>
        </a:p>
      </dgm:t>
    </dgm:pt>
    <dgm:pt modelId="{0D644F28-0D61-446F-BEDE-EFC068D14440}" type="sibTrans" cxnId="{CE9A708A-8A51-4D53-A484-B9159E6C3C2C}">
      <dgm:prSet/>
      <dgm:spPr/>
      <dgm:t>
        <a:bodyPr/>
        <a:lstStyle/>
        <a:p>
          <a:endParaRPr lang="en-IN"/>
        </a:p>
      </dgm:t>
    </dgm:pt>
    <dgm:pt modelId="{7ABE6835-5B1D-408D-8068-079B5B7DD494}">
      <dgm:prSet phldrT="[Text]"/>
      <dgm:spPr/>
      <dgm: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captured video is converted into individual frames using image processing libraries (like OpenCV).</a:t>
          </a:r>
          <a:endParaRPr lang="en-IN" dirty="0">
            <a:latin typeface="Times New Roman" panose="02020603050405020304" pitchFamily="18" charset="0"/>
            <a:cs typeface="Times New Roman" panose="02020603050405020304" pitchFamily="18" charset="0"/>
          </a:endParaRPr>
        </a:p>
      </dgm:t>
    </dgm:pt>
    <dgm:pt modelId="{5735246D-0132-4A9A-8CE4-03DD917B146B}" type="parTrans" cxnId="{71B24730-2CA3-43D6-9A03-D0E07D19558E}">
      <dgm:prSet/>
      <dgm:spPr/>
      <dgm:t>
        <a:bodyPr/>
        <a:lstStyle/>
        <a:p>
          <a:endParaRPr lang="en-IN"/>
        </a:p>
      </dgm:t>
    </dgm:pt>
    <dgm:pt modelId="{62A523CA-8A28-4BD2-A760-FB6E61794FD6}" type="sibTrans" cxnId="{71B24730-2CA3-43D6-9A03-D0E07D19558E}">
      <dgm:prSet/>
      <dgm:spPr/>
      <dgm:t>
        <a:bodyPr/>
        <a:lstStyle/>
        <a:p>
          <a:endParaRPr lang="en-IN"/>
        </a:p>
      </dgm:t>
    </dgm:pt>
    <dgm:pt modelId="{C56DE05D-24E2-4431-A56D-FC7747366C4E}">
      <dgm:prSet phldrT="[Text]"/>
      <dgm:spPr/>
      <dgm: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Frames are resized and normalized to ensure uniformity and efficient processing.</a:t>
          </a:r>
          <a:endParaRPr lang="en-IN" dirty="0">
            <a:latin typeface="Times New Roman" panose="02020603050405020304" pitchFamily="18" charset="0"/>
            <a:cs typeface="Times New Roman" panose="02020603050405020304" pitchFamily="18" charset="0"/>
          </a:endParaRPr>
        </a:p>
      </dgm:t>
    </dgm:pt>
    <dgm:pt modelId="{F9669397-1555-4C0C-951B-21D9001F18DF}" type="parTrans" cxnId="{B515AF9C-0C6F-4AFC-A7FF-8E1F512E8623}">
      <dgm:prSet/>
      <dgm:spPr/>
      <dgm:t>
        <a:bodyPr/>
        <a:lstStyle/>
        <a:p>
          <a:endParaRPr lang="en-IN"/>
        </a:p>
      </dgm:t>
    </dgm:pt>
    <dgm:pt modelId="{69530D70-5838-4040-B1AF-CE1A2FFC284E}" type="sibTrans" cxnId="{B515AF9C-0C6F-4AFC-A7FF-8E1F512E8623}">
      <dgm:prSet/>
      <dgm:spPr/>
      <dgm:t>
        <a:bodyPr/>
        <a:lstStyle/>
        <a:p>
          <a:endParaRPr lang="en-IN"/>
        </a:p>
      </dgm:t>
    </dgm:pt>
    <dgm:pt modelId="{5040FDA5-320C-4413-A9E6-2FD1942AC363}">
      <dgm:prSet phldrT="[Text]"/>
      <dgm:spPr/>
      <dgm:t>
        <a:bodyPr/>
        <a:lstStyle/>
        <a:p>
          <a:r>
            <a:rPr lang="en-US" b="1" dirty="0">
              <a:latin typeface="Times New Roman" panose="02020603050405020304" pitchFamily="18" charset="0"/>
              <a:cs typeface="Times New Roman" panose="02020603050405020304" pitchFamily="18" charset="0"/>
            </a:rPr>
            <a:t>Object Detection</a:t>
          </a:r>
          <a:endParaRPr lang="en-IN" dirty="0">
            <a:latin typeface="Times New Roman" panose="02020603050405020304" pitchFamily="18" charset="0"/>
            <a:cs typeface="Times New Roman" panose="02020603050405020304" pitchFamily="18" charset="0"/>
          </a:endParaRPr>
        </a:p>
      </dgm:t>
    </dgm:pt>
    <dgm:pt modelId="{09B48AFF-1481-40FF-945B-FB390EC13E76}" type="parTrans" cxnId="{4EF835CC-F283-4289-BD57-D788FE479FDF}">
      <dgm:prSet/>
      <dgm:spPr/>
      <dgm:t>
        <a:bodyPr/>
        <a:lstStyle/>
        <a:p>
          <a:endParaRPr lang="en-IN"/>
        </a:p>
      </dgm:t>
    </dgm:pt>
    <dgm:pt modelId="{D424C5EC-8B8E-4386-8F02-7BB479F612CD}" type="sibTrans" cxnId="{4EF835CC-F283-4289-BD57-D788FE479FDF}">
      <dgm:prSet/>
      <dgm:spPr/>
      <dgm:t>
        <a:bodyPr/>
        <a:lstStyle/>
        <a:p>
          <a:endParaRPr lang="en-IN"/>
        </a:p>
      </dgm:t>
    </dgm:pt>
    <dgm:pt modelId="{CE0CB62B-DBAE-4A30-8D1A-5937805D0A51}">
      <dgm:prSet phldrT="[Text]"/>
      <dgm:spPr/>
      <dgm: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 machine learning models (e.g., YOLO, SSD) or traditional computer vision techniques to detect vehicles in the blind spot area.</a:t>
          </a:r>
          <a:endParaRPr lang="en-IN" dirty="0">
            <a:latin typeface="Times New Roman" panose="02020603050405020304" pitchFamily="18" charset="0"/>
            <a:cs typeface="Times New Roman" panose="02020603050405020304" pitchFamily="18" charset="0"/>
          </a:endParaRPr>
        </a:p>
      </dgm:t>
    </dgm:pt>
    <dgm:pt modelId="{2497A973-F6D3-4129-8D81-9633AF328822}" type="parTrans" cxnId="{71F151DE-D55E-4C83-9355-3B95648F0213}">
      <dgm:prSet/>
      <dgm:spPr/>
      <dgm:t>
        <a:bodyPr/>
        <a:lstStyle/>
        <a:p>
          <a:endParaRPr lang="en-IN"/>
        </a:p>
      </dgm:t>
    </dgm:pt>
    <dgm:pt modelId="{6A22E031-91C9-4223-B4CE-25A603E8E51A}" type="sibTrans" cxnId="{71F151DE-D55E-4C83-9355-3B95648F0213}">
      <dgm:prSet/>
      <dgm:spPr/>
      <dgm:t>
        <a:bodyPr/>
        <a:lstStyle/>
        <a:p>
          <a:endParaRPr lang="en-IN"/>
        </a:p>
      </dgm:t>
    </dgm:pt>
    <dgm:pt modelId="{16F25578-5E6E-4481-A70F-CC606B05CB3D}">
      <dgm:prSet phldrT="[Text]"/>
      <dgm:spPr/>
      <dgm: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model processes each video frame to identify and classify objects like vehicles or motorcycles in the specified region of interest (ROI) – i.e., the blind spot.</a:t>
          </a:r>
          <a:endParaRPr lang="en-IN" dirty="0">
            <a:latin typeface="Times New Roman" panose="02020603050405020304" pitchFamily="18" charset="0"/>
            <a:cs typeface="Times New Roman" panose="02020603050405020304" pitchFamily="18" charset="0"/>
          </a:endParaRPr>
        </a:p>
      </dgm:t>
    </dgm:pt>
    <dgm:pt modelId="{7519B1B8-BE07-42C3-B8F1-AC0921E8657F}" type="parTrans" cxnId="{BEE14774-9FBA-42CF-8F6D-425822C2824C}">
      <dgm:prSet/>
      <dgm:spPr/>
      <dgm:t>
        <a:bodyPr/>
        <a:lstStyle/>
        <a:p>
          <a:endParaRPr lang="en-IN"/>
        </a:p>
      </dgm:t>
    </dgm:pt>
    <dgm:pt modelId="{51FD2A1A-D6AF-4C49-8302-FAB60BC124A8}" type="sibTrans" cxnId="{BEE14774-9FBA-42CF-8F6D-425822C2824C}">
      <dgm:prSet/>
      <dgm:spPr/>
      <dgm:t>
        <a:bodyPr/>
        <a:lstStyle/>
        <a:p>
          <a:endParaRPr lang="en-IN"/>
        </a:p>
      </dgm:t>
    </dgm:pt>
    <dgm:pt modelId="{743E4EA5-D52E-4974-ABDA-9828C611042C}" type="pres">
      <dgm:prSet presAssocID="{B2A72B9D-553B-4142-9128-5E3049608FC3}" presName="linearFlow" presStyleCnt="0">
        <dgm:presLayoutVars>
          <dgm:dir/>
          <dgm:animLvl val="lvl"/>
          <dgm:resizeHandles val="exact"/>
        </dgm:presLayoutVars>
      </dgm:prSet>
      <dgm:spPr/>
    </dgm:pt>
    <dgm:pt modelId="{A0CA33A3-AD0E-4A36-BC73-0550745BBDA0}" type="pres">
      <dgm:prSet presAssocID="{915F59FC-5A4E-4376-B075-CF766105FB0C}" presName="composite" presStyleCnt="0"/>
      <dgm:spPr/>
    </dgm:pt>
    <dgm:pt modelId="{4827354E-F3BD-45A8-AC93-05DB50440E35}" type="pres">
      <dgm:prSet presAssocID="{915F59FC-5A4E-4376-B075-CF766105FB0C}" presName="parentText" presStyleLbl="alignNode1" presStyleIdx="0" presStyleCnt="3">
        <dgm:presLayoutVars>
          <dgm:chMax val="1"/>
          <dgm:bulletEnabled val="1"/>
        </dgm:presLayoutVars>
      </dgm:prSet>
      <dgm:spPr/>
    </dgm:pt>
    <dgm:pt modelId="{AB7AD493-A63F-4B00-A751-FE8562EC5578}" type="pres">
      <dgm:prSet presAssocID="{915F59FC-5A4E-4376-B075-CF766105FB0C}" presName="descendantText" presStyleLbl="alignAcc1" presStyleIdx="0" presStyleCnt="3">
        <dgm:presLayoutVars>
          <dgm:bulletEnabled val="1"/>
        </dgm:presLayoutVars>
      </dgm:prSet>
      <dgm:spPr/>
    </dgm:pt>
    <dgm:pt modelId="{6512976A-3552-4FA2-B278-6A179DA31601}" type="pres">
      <dgm:prSet presAssocID="{ADDFA6FA-4216-4725-A79B-70F7F649C4B8}" presName="sp" presStyleCnt="0"/>
      <dgm:spPr/>
    </dgm:pt>
    <dgm:pt modelId="{953FB0E4-3C9C-48D1-B728-059B07E9AB89}" type="pres">
      <dgm:prSet presAssocID="{4AB20AFF-D3D3-4F47-B46E-2350837679B6}" presName="composite" presStyleCnt="0"/>
      <dgm:spPr/>
    </dgm:pt>
    <dgm:pt modelId="{5978750D-938C-452F-8BCC-7142C97EF5E3}" type="pres">
      <dgm:prSet presAssocID="{4AB20AFF-D3D3-4F47-B46E-2350837679B6}" presName="parentText" presStyleLbl="alignNode1" presStyleIdx="1" presStyleCnt="3">
        <dgm:presLayoutVars>
          <dgm:chMax val="1"/>
          <dgm:bulletEnabled val="1"/>
        </dgm:presLayoutVars>
      </dgm:prSet>
      <dgm:spPr/>
    </dgm:pt>
    <dgm:pt modelId="{48DA2405-47A3-4C03-B577-34DFCFC6A127}" type="pres">
      <dgm:prSet presAssocID="{4AB20AFF-D3D3-4F47-B46E-2350837679B6}" presName="descendantText" presStyleLbl="alignAcc1" presStyleIdx="1" presStyleCnt="3">
        <dgm:presLayoutVars>
          <dgm:bulletEnabled val="1"/>
        </dgm:presLayoutVars>
      </dgm:prSet>
      <dgm:spPr/>
    </dgm:pt>
    <dgm:pt modelId="{8A46E684-D8E9-40CF-BA80-7F15DCF0467A}" type="pres">
      <dgm:prSet presAssocID="{0D644F28-0D61-446F-BEDE-EFC068D14440}" presName="sp" presStyleCnt="0"/>
      <dgm:spPr/>
    </dgm:pt>
    <dgm:pt modelId="{4A97F535-F592-4E82-B708-DAC2CFBCA3D0}" type="pres">
      <dgm:prSet presAssocID="{5040FDA5-320C-4413-A9E6-2FD1942AC363}" presName="composite" presStyleCnt="0"/>
      <dgm:spPr/>
    </dgm:pt>
    <dgm:pt modelId="{C3D585CC-FA41-4EAB-A2C0-7274EAFF45E4}" type="pres">
      <dgm:prSet presAssocID="{5040FDA5-320C-4413-A9E6-2FD1942AC363}" presName="parentText" presStyleLbl="alignNode1" presStyleIdx="2" presStyleCnt="3">
        <dgm:presLayoutVars>
          <dgm:chMax val="1"/>
          <dgm:bulletEnabled val="1"/>
        </dgm:presLayoutVars>
      </dgm:prSet>
      <dgm:spPr/>
    </dgm:pt>
    <dgm:pt modelId="{7DAF3C67-1785-4927-8EEB-388EFFE42622}" type="pres">
      <dgm:prSet presAssocID="{5040FDA5-320C-4413-A9E6-2FD1942AC363}" presName="descendantText" presStyleLbl="alignAcc1" presStyleIdx="2" presStyleCnt="3">
        <dgm:presLayoutVars>
          <dgm:bulletEnabled val="1"/>
        </dgm:presLayoutVars>
      </dgm:prSet>
      <dgm:spPr/>
    </dgm:pt>
  </dgm:ptLst>
  <dgm:cxnLst>
    <dgm:cxn modelId="{67C5EA2C-3405-41ED-8AD1-5B6878E3FDA3}" type="presOf" srcId="{5040FDA5-320C-4413-A9E6-2FD1942AC363}" destId="{C3D585CC-FA41-4EAB-A2C0-7274EAFF45E4}" srcOrd="0" destOrd="0" presId="urn:microsoft.com/office/officeart/2005/8/layout/chevron2"/>
    <dgm:cxn modelId="{71B24730-2CA3-43D6-9A03-D0E07D19558E}" srcId="{4AB20AFF-D3D3-4F47-B46E-2350837679B6}" destId="{7ABE6835-5B1D-408D-8068-079B5B7DD494}" srcOrd="0" destOrd="0" parTransId="{5735246D-0132-4A9A-8CE4-03DD917B146B}" sibTransId="{62A523CA-8A28-4BD2-A760-FB6E61794FD6}"/>
    <dgm:cxn modelId="{7BFACF63-D77E-4494-BD81-26400D88E275}" type="presOf" srcId="{CE0CB62B-DBAE-4A30-8D1A-5937805D0A51}" destId="{7DAF3C67-1785-4927-8EEB-388EFFE42622}" srcOrd="0" destOrd="0" presId="urn:microsoft.com/office/officeart/2005/8/layout/chevron2"/>
    <dgm:cxn modelId="{EDDB9167-279B-4C1E-92B1-4D7EE79714B1}" type="presOf" srcId="{C56DE05D-24E2-4431-A56D-FC7747366C4E}" destId="{48DA2405-47A3-4C03-B577-34DFCFC6A127}" srcOrd="0" destOrd="1" presId="urn:microsoft.com/office/officeart/2005/8/layout/chevron2"/>
    <dgm:cxn modelId="{EEF4FA48-6A14-44BA-8E2B-CDF660FB0676}" type="presOf" srcId="{F805444B-CD3E-4E5E-A8CB-0E2C19AC99F3}" destId="{AB7AD493-A63F-4B00-A751-FE8562EC5578}" srcOrd="0" destOrd="0" presId="urn:microsoft.com/office/officeart/2005/8/layout/chevron2"/>
    <dgm:cxn modelId="{BEE14774-9FBA-42CF-8F6D-425822C2824C}" srcId="{5040FDA5-320C-4413-A9E6-2FD1942AC363}" destId="{16F25578-5E6E-4481-A70F-CC606B05CB3D}" srcOrd="1" destOrd="0" parTransId="{7519B1B8-BE07-42C3-B8F1-AC0921E8657F}" sibTransId="{51FD2A1A-D6AF-4C49-8302-FAB60BC124A8}"/>
    <dgm:cxn modelId="{7CC4B685-3050-4336-8AFE-CF9CF61CC477}" type="presOf" srcId="{16F25578-5E6E-4481-A70F-CC606B05CB3D}" destId="{7DAF3C67-1785-4927-8EEB-388EFFE42622}" srcOrd="0" destOrd="1" presId="urn:microsoft.com/office/officeart/2005/8/layout/chevron2"/>
    <dgm:cxn modelId="{CE9A708A-8A51-4D53-A484-B9159E6C3C2C}" srcId="{B2A72B9D-553B-4142-9128-5E3049608FC3}" destId="{4AB20AFF-D3D3-4F47-B46E-2350837679B6}" srcOrd="1" destOrd="0" parTransId="{58762030-F911-4FB5-B399-DE5C8B59069E}" sibTransId="{0D644F28-0D61-446F-BEDE-EFC068D14440}"/>
    <dgm:cxn modelId="{2DE0BF8E-AEF5-4A40-9626-3271B5CCF506}" type="presOf" srcId="{B2A72B9D-553B-4142-9128-5E3049608FC3}" destId="{743E4EA5-D52E-4974-ABDA-9828C611042C}" srcOrd="0" destOrd="0" presId="urn:microsoft.com/office/officeart/2005/8/layout/chevron2"/>
    <dgm:cxn modelId="{10FA5197-5D73-459C-838B-2FD0499DE1F6}" srcId="{915F59FC-5A4E-4376-B075-CF766105FB0C}" destId="{F805444B-CD3E-4E5E-A8CB-0E2C19AC99F3}" srcOrd="0" destOrd="0" parTransId="{EB70AAEA-C30C-498B-8F16-F9CB85F18DC4}" sibTransId="{0DD650D8-35C3-4959-B2D0-5146187069DC}"/>
    <dgm:cxn modelId="{AE357C97-2644-44DC-8FA4-C3F16B8603F6}" srcId="{915F59FC-5A4E-4376-B075-CF766105FB0C}" destId="{A747F25B-2F51-42DF-BDDE-EFA045573556}" srcOrd="1" destOrd="0" parTransId="{29027924-1D30-48C6-841A-792E4071252C}" sibTransId="{8DCEEEA8-2762-4E3A-AF65-FABCA92C696A}"/>
    <dgm:cxn modelId="{69B14A99-14A9-4C6C-A254-63FB91B27256}" type="presOf" srcId="{A747F25B-2F51-42DF-BDDE-EFA045573556}" destId="{AB7AD493-A63F-4B00-A751-FE8562EC5578}" srcOrd="0" destOrd="1" presId="urn:microsoft.com/office/officeart/2005/8/layout/chevron2"/>
    <dgm:cxn modelId="{B515AF9C-0C6F-4AFC-A7FF-8E1F512E8623}" srcId="{4AB20AFF-D3D3-4F47-B46E-2350837679B6}" destId="{C56DE05D-24E2-4431-A56D-FC7747366C4E}" srcOrd="1" destOrd="0" parTransId="{F9669397-1555-4C0C-951B-21D9001F18DF}" sibTransId="{69530D70-5838-4040-B1AF-CE1A2FFC284E}"/>
    <dgm:cxn modelId="{9F19F8A8-FA95-4876-A683-4758D8773789}" type="presOf" srcId="{915F59FC-5A4E-4376-B075-CF766105FB0C}" destId="{4827354E-F3BD-45A8-AC93-05DB50440E35}" srcOrd="0" destOrd="0" presId="urn:microsoft.com/office/officeart/2005/8/layout/chevron2"/>
    <dgm:cxn modelId="{26FF81AF-9F61-4CD5-95BF-EF636AEABA74}" srcId="{B2A72B9D-553B-4142-9128-5E3049608FC3}" destId="{915F59FC-5A4E-4376-B075-CF766105FB0C}" srcOrd="0" destOrd="0" parTransId="{A3772975-440D-46D5-9DB3-3EFBA8850F4F}" sibTransId="{ADDFA6FA-4216-4725-A79B-70F7F649C4B8}"/>
    <dgm:cxn modelId="{591859B6-713B-4FC3-9A38-E7686C8B73D5}" type="presOf" srcId="{7ABE6835-5B1D-408D-8068-079B5B7DD494}" destId="{48DA2405-47A3-4C03-B577-34DFCFC6A127}" srcOrd="0" destOrd="0" presId="urn:microsoft.com/office/officeart/2005/8/layout/chevron2"/>
    <dgm:cxn modelId="{4EF835CC-F283-4289-BD57-D788FE479FDF}" srcId="{B2A72B9D-553B-4142-9128-5E3049608FC3}" destId="{5040FDA5-320C-4413-A9E6-2FD1942AC363}" srcOrd="2" destOrd="0" parTransId="{09B48AFF-1481-40FF-945B-FB390EC13E76}" sibTransId="{D424C5EC-8B8E-4386-8F02-7BB479F612CD}"/>
    <dgm:cxn modelId="{71F151DE-D55E-4C83-9355-3B95648F0213}" srcId="{5040FDA5-320C-4413-A9E6-2FD1942AC363}" destId="{CE0CB62B-DBAE-4A30-8D1A-5937805D0A51}" srcOrd="0" destOrd="0" parTransId="{2497A973-F6D3-4129-8D81-9633AF328822}" sibTransId="{6A22E031-91C9-4223-B4CE-25A603E8E51A}"/>
    <dgm:cxn modelId="{693679F1-EEF4-4418-A143-9BC6BAA70A8E}" type="presOf" srcId="{4AB20AFF-D3D3-4F47-B46E-2350837679B6}" destId="{5978750D-938C-452F-8BCC-7142C97EF5E3}" srcOrd="0" destOrd="0" presId="urn:microsoft.com/office/officeart/2005/8/layout/chevron2"/>
    <dgm:cxn modelId="{9F60F1FD-9682-42B9-AC6D-80EC1D533FBD}" type="presParOf" srcId="{743E4EA5-D52E-4974-ABDA-9828C611042C}" destId="{A0CA33A3-AD0E-4A36-BC73-0550745BBDA0}" srcOrd="0" destOrd="0" presId="urn:microsoft.com/office/officeart/2005/8/layout/chevron2"/>
    <dgm:cxn modelId="{7C7C49E1-0EFF-4510-9D50-20FF406E43DB}" type="presParOf" srcId="{A0CA33A3-AD0E-4A36-BC73-0550745BBDA0}" destId="{4827354E-F3BD-45A8-AC93-05DB50440E35}" srcOrd="0" destOrd="0" presId="urn:microsoft.com/office/officeart/2005/8/layout/chevron2"/>
    <dgm:cxn modelId="{AC8235D3-65AE-4135-A92F-8251B507C3AC}" type="presParOf" srcId="{A0CA33A3-AD0E-4A36-BC73-0550745BBDA0}" destId="{AB7AD493-A63F-4B00-A751-FE8562EC5578}" srcOrd="1" destOrd="0" presId="urn:microsoft.com/office/officeart/2005/8/layout/chevron2"/>
    <dgm:cxn modelId="{E9F4A08B-EC5B-4EAC-8A49-2A5ACC6095F7}" type="presParOf" srcId="{743E4EA5-D52E-4974-ABDA-9828C611042C}" destId="{6512976A-3552-4FA2-B278-6A179DA31601}" srcOrd="1" destOrd="0" presId="urn:microsoft.com/office/officeart/2005/8/layout/chevron2"/>
    <dgm:cxn modelId="{607BE290-C7A4-47AD-9557-6F8446531FF3}" type="presParOf" srcId="{743E4EA5-D52E-4974-ABDA-9828C611042C}" destId="{953FB0E4-3C9C-48D1-B728-059B07E9AB89}" srcOrd="2" destOrd="0" presId="urn:microsoft.com/office/officeart/2005/8/layout/chevron2"/>
    <dgm:cxn modelId="{B0574B2B-0983-4784-BC82-43F1958EF176}" type="presParOf" srcId="{953FB0E4-3C9C-48D1-B728-059B07E9AB89}" destId="{5978750D-938C-452F-8BCC-7142C97EF5E3}" srcOrd="0" destOrd="0" presId="urn:microsoft.com/office/officeart/2005/8/layout/chevron2"/>
    <dgm:cxn modelId="{4A7CC924-6E0A-444B-91C3-AD26EB98D896}" type="presParOf" srcId="{953FB0E4-3C9C-48D1-B728-059B07E9AB89}" destId="{48DA2405-47A3-4C03-B577-34DFCFC6A127}" srcOrd="1" destOrd="0" presId="urn:microsoft.com/office/officeart/2005/8/layout/chevron2"/>
    <dgm:cxn modelId="{D3F4B717-2A8D-49AB-B6AC-F9DB269BF205}" type="presParOf" srcId="{743E4EA5-D52E-4974-ABDA-9828C611042C}" destId="{8A46E684-D8E9-40CF-BA80-7F15DCF0467A}" srcOrd="3" destOrd="0" presId="urn:microsoft.com/office/officeart/2005/8/layout/chevron2"/>
    <dgm:cxn modelId="{278DFD99-E4B7-43E2-9C56-CCB3ADEFD5C6}" type="presParOf" srcId="{743E4EA5-D52E-4974-ABDA-9828C611042C}" destId="{4A97F535-F592-4E82-B708-DAC2CFBCA3D0}" srcOrd="4" destOrd="0" presId="urn:microsoft.com/office/officeart/2005/8/layout/chevron2"/>
    <dgm:cxn modelId="{DB13D2A8-D5AA-4891-BBAE-37958468C45E}" type="presParOf" srcId="{4A97F535-F592-4E82-B708-DAC2CFBCA3D0}" destId="{C3D585CC-FA41-4EAB-A2C0-7274EAFF45E4}" srcOrd="0" destOrd="0" presId="urn:microsoft.com/office/officeart/2005/8/layout/chevron2"/>
    <dgm:cxn modelId="{03AD8E12-9E34-4543-BC3A-7F4CB391E154}" type="presParOf" srcId="{4A97F535-F592-4E82-B708-DAC2CFBCA3D0}" destId="{7DAF3C67-1785-4927-8EEB-388EFFE42622}"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79FAEA-CFB7-4904-8E75-553D0C1D7B9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66A647E4-BFC6-456C-95C1-BD5946E2DE81}">
      <dgm:prSet phldrT="[Text]"/>
      <dgm:spPr/>
      <dgm:t>
        <a:bodyPr/>
        <a:lstStyle/>
        <a:p>
          <a:r>
            <a:rPr lang="en-US" b="1" dirty="0">
              <a:latin typeface="Times New Roman" panose="02020603050405020304" pitchFamily="18" charset="0"/>
              <a:cs typeface="Times New Roman" panose="02020603050405020304" pitchFamily="18" charset="0"/>
            </a:rPr>
            <a:t>Alert Mechanism</a:t>
          </a:r>
          <a:endParaRPr lang="en-IN" dirty="0">
            <a:latin typeface="Times New Roman" panose="02020603050405020304" pitchFamily="18" charset="0"/>
            <a:cs typeface="Times New Roman" panose="02020603050405020304" pitchFamily="18" charset="0"/>
          </a:endParaRPr>
        </a:p>
      </dgm:t>
    </dgm:pt>
    <dgm:pt modelId="{56707AA5-DA8B-4CF4-8E0C-F2D53798A1B5}" type="parTrans" cxnId="{F9A380FC-9521-4B9A-B203-C7D573E6C1CD}">
      <dgm:prSet/>
      <dgm:spPr/>
      <dgm:t>
        <a:bodyPr/>
        <a:lstStyle/>
        <a:p>
          <a:endParaRPr lang="en-IN">
            <a:latin typeface="Times New Roman" panose="02020603050405020304" pitchFamily="18" charset="0"/>
            <a:cs typeface="Times New Roman" panose="02020603050405020304" pitchFamily="18" charset="0"/>
          </a:endParaRPr>
        </a:p>
      </dgm:t>
    </dgm:pt>
    <dgm:pt modelId="{40237092-F6A2-42AA-848A-2BEECD396721}" type="sibTrans" cxnId="{F9A380FC-9521-4B9A-B203-C7D573E6C1CD}">
      <dgm:prSet/>
      <dgm:spPr/>
      <dgm:t>
        <a:bodyPr/>
        <a:lstStyle/>
        <a:p>
          <a:endParaRPr lang="en-IN">
            <a:latin typeface="Times New Roman" panose="02020603050405020304" pitchFamily="18" charset="0"/>
            <a:cs typeface="Times New Roman" panose="02020603050405020304" pitchFamily="18" charset="0"/>
          </a:endParaRPr>
        </a:p>
      </dgm:t>
    </dgm:pt>
    <dgm:pt modelId="{C1CB454F-5046-4C91-A54D-355ACF019787}">
      <dgm:prSet phldrT="[Text]"/>
      <dgm:spPr/>
      <dgm: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a vehicle is detected in the blind spot, an alert is triggered.</a:t>
          </a:r>
          <a:endParaRPr lang="en-IN" dirty="0">
            <a:latin typeface="Times New Roman" panose="02020603050405020304" pitchFamily="18" charset="0"/>
            <a:cs typeface="Times New Roman" panose="02020603050405020304" pitchFamily="18" charset="0"/>
          </a:endParaRPr>
        </a:p>
      </dgm:t>
    </dgm:pt>
    <dgm:pt modelId="{FBE0F774-97E2-4693-BE30-C553215FECC1}" type="parTrans" cxnId="{703685FA-86C5-4D43-B4EA-BF06CC24F88F}">
      <dgm:prSet/>
      <dgm:spPr/>
      <dgm:t>
        <a:bodyPr/>
        <a:lstStyle/>
        <a:p>
          <a:endParaRPr lang="en-IN">
            <a:latin typeface="Times New Roman" panose="02020603050405020304" pitchFamily="18" charset="0"/>
            <a:cs typeface="Times New Roman" panose="02020603050405020304" pitchFamily="18" charset="0"/>
          </a:endParaRPr>
        </a:p>
      </dgm:t>
    </dgm:pt>
    <dgm:pt modelId="{665392AA-6949-4FA8-B0D8-F4CF16876458}" type="sibTrans" cxnId="{703685FA-86C5-4D43-B4EA-BF06CC24F88F}">
      <dgm:prSet/>
      <dgm:spPr/>
      <dgm:t>
        <a:bodyPr/>
        <a:lstStyle/>
        <a:p>
          <a:endParaRPr lang="en-IN">
            <a:latin typeface="Times New Roman" panose="02020603050405020304" pitchFamily="18" charset="0"/>
            <a:cs typeface="Times New Roman" panose="02020603050405020304" pitchFamily="18" charset="0"/>
          </a:endParaRPr>
        </a:p>
      </dgm:t>
    </dgm:pt>
    <dgm:pt modelId="{49F372A9-2AD3-4315-9967-3A1C0037D3AE}">
      <dgm:prSet phldrT="[Text]"/>
      <dgm:spPr/>
      <dgm: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activates an LED and/or buzzer to notify the driver about the presence of a vehicle in the blind spot.</a:t>
          </a:r>
          <a:endParaRPr lang="en-IN" dirty="0">
            <a:latin typeface="Times New Roman" panose="02020603050405020304" pitchFamily="18" charset="0"/>
            <a:cs typeface="Times New Roman" panose="02020603050405020304" pitchFamily="18" charset="0"/>
          </a:endParaRPr>
        </a:p>
      </dgm:t>
    </dgm:pt>
    <dgm:pt modelId="{D1E46393-5744-4594-91FD-246E1CB0568F}" type="parTrans" cxnId="{59E47106-6001-4A7E-B291-F43D0376BC85}">
      <dgm:prSet/>
      <dgm:spPr/>
      <dgm:t>
        <a:bodyPr/>
        <a:lstStyle/>
        <a:p>
          <a:endParaRPr lang="en-IN">
            <a:latin typeface="Times New Roman" panose="02020603050405020304" pitchFamily="18" charset="0"/>
            <a:cs typeface="Times New Roman" panose="02020603050405020304" pitchFamily="18" charset="0"/>
          </a:endParaRPr>
        </a:p>
      </dgm:t>
    </dgm:pt>
    <dgm:pt modelId="{B5CF1F20-6CA6-456D-A066-28BBA35564BE}" type="sibTrans" cxnId="{59E47106-6001-4A7E-B291-F43D0376BC85}">
      <dgm:prSet/>
      <dgm:spPr/>
      <dgm:t>
        <a:bodyPr/>
        <a:lstStyle/>
        <a:p>
          <a:endParaRPr lang="en-IN">
            <a:latin typeface="Times New Roman" panose="02020603050405020304" pitchFamily="18" charset="0"/>
            <a:cs typeface="Times New Roman" panose="02020603050405020304" pitchFamily="18" charset="0"/>
          </a:endParaRPr>
        </a:p>
      </dgm:t>
    </dgm:pt>
    <dgm:pt modelId="{07566723-C582-4A0B-93D4-9B3A347EA4F0}">
      <dgm:prSet phldrT="[Text]"/>
      <dgm:spPr/>
      <dgm:t>
        <a:bodyPr/>
        <a:lstStyle/>
        <a:p>
          <a:r>
            <a:rPr lang="en-US" b="1" dirty="0">
              <a:latin typeface="Times New Roman" panose="02020603050405020304" pitchFamily="18" charset="0"/>
              <a:cs typeface="Times New Roman" panose="02020603050405020304" pitchFamily="18" charset="0"/>
            </a:rPr>
            <a:t>Post-processing</a:t>
          </a:r>
          <a:endParaRPr lang="en-IN" dirty="0">
            <a:latin typeface="Times New Roman" panose="02020603050405020304" pitchFamily="18" charset="0"/>
            <a:cs typeface="Times New Roman" panose="02020603050405020304" pitchFamily="18" charset="0"/>
          </a:endParaRPr>
        </a:p>
      </dgm:t>
    </dgm:pt>
    <dgm:pt modelId="{00FE96D1-DA48-475D-987F-9BFCBEAE5108}" type="parTrans" cxnId="{AD2C7F65-BB43-4422-B7B5-827A957AE838}">
      <dgm:prSet/>
      <dgm:spPr/>
      <dgm:t>
        <a:bodyPr/>
        <a:lstStyle/>
        <a:p>
          <a:endParaRPr lang="en-IN">
            <a:latin typeface="Times New Roman" panose="02020603050405020304" pitchFamily="18" charset="0"/>
            <a:cs typeface="Times New Roman" panose="02020603050405020304" pitchFamily="18" charset="0"/>
          </a:endParaRPr>
        </a:p>
      </dgm:t>
    </dgm:pt>
    <dgm:pt modelId="{B007A368-D4B9-4D04-BF93-F289822E3997}" type="sibTrans" cxnId="{AD2C7F65-BB43-4422-B7B5-827A957AE838}">
      <dgm:prSet/>
      <dgm:spPr/>
      <dgm:t>
        <a:bodyPr/>
        <a:lstStyle/>
        <a:p>
          <a:endParaRPr lang="en-IN">
            <a:latin typeface="Times New Roman" panose="02020603050405020304" pitchFamily="18" charset="0"/>
            <a:cs typeface="Times New Roman" panose="02020603050405020304" pitchFamily="18" charset="0"/>
          </a:endParaRPr>
        </a:p>
      </dgm:t>
    </dgm:pt>
    <dgm:pt modelId="{F3D675AA-C8B9-45C1-AC18-99D472B30D8F}">
      <dgm:prSet phldrT="[Text]"/>
      <dgm:spPr/>
      <dgm: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continuously monitors the blind spot and updates the driver with real-time feedback.</a:t>
          </a:r>
          <a:endParaRPr lang="en-IN" dirty="0">
            <a:latin typeface="Times New Roman" panose="02020603050405020304" pitchFamily="18" charset="0"/>
            <a:cs typeface="Times New Roman" panose="02020603050405020304" pitchFamily="18" charset="0"/>
          </a:endParaRPr>
        </a:p>
      </dgm:t>
    </dgm:pt>
    <dgm:pt modelId="{BAE7235C-4816-4FF3-9D52-121478A38055}" type="parTrans" cxnId="{355A6483-59A3-410F-AFE1-510653657EAD}">
      <dgm:prSet/>
      <dgm:spPr/>
      <dgm:t>
        <a:bodyPr/>
        <a:lstStyle/>
        <a:p>
          <a:endParaRPr lang="en-IN">
            <a:latin typeface="Times New Roman" panose="02020603050405020304" pitchFamily="18" charset="0"/>
            <a:cs typeface="Times New Roman" panose="02020603050405020304" pitchFamily="18" charset="0"/>
          </a:endParaRPr>
        </a:p>
      </dgm:t>
    </dgm:pt>
    <dgm:pt modelId="{F8134BDC-C3F8-4E8F-8EB1-A762A5D141EE}" type="sibTrans" cxnId="{355A6483-59A3-410F-AFE1-510653657EAD}">
      <dgm:prSet/>
      <dgm:spPr/>
      <dgm:t>
        <a:bodyPr/>
        <a:lstStyle/>
        <a:p>
          <a:endParaRPr lang="en-IN">
            <a:latin typeface="Times New Roman" panose="02020603050405020304" pitchFamily="18" charset="0"/>
            <a:cs typeface="Times New Roman" panose="02020603050405020304" pitchFamily="18" charset="0"/>
          </a:endParaRPr>
        </a:p>
      </dgm:t>
    </dgm:pt>
    <dgm:pt modelId="{2AFDAF37-7199-4AF7-8A26-33878DCB7320}">
      <dgm:prSet phldrT="[Text]"/>
      <dgm:spPr/>
      <dgm: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Once the vehicle leaves the blind spot, the alert system is deactivated.</a:t>
          </a:r>
          <a:endParaRPr lang="en-IN" dirty="0">
            <a:latin typeface="Times New Roman" panose="02020603050405020304" pitchFamily="18" charset="0"/>
            <a:cs typeface="Times New Roman" panose="02020603050405020304" pitchFamily="18" charset="0"/>
          </a:endParaRPr>
        </a:p>
      </dgm:t>
    </dgm:pt>
    <dgm:pt modelId="{A18A672D-5E4B-4E8A-890E-E91C2B38EEEA}" type="parTrans" cxnId="{5F1D4C4A-481A-4FF4-8D3D-D2AB94970682}">
      <dgm:prSet/>
      <dgm:spPr/>
      <dgm:t>
        <a:bodyPr/>
        <a:lstStyle/>
        <a:p>
          <a:endParaRPr lang="en-IN">
            <a:latin typeface="Times New Roman" panose="02020603050405020304" pitchFamily="18" charset="0"/>
            <a:cs typeface="Times New Roman" panose="02020603050405020304" pitchFamily="18" charset="0"/>
          </a:endParaRPr>
        </a:p>
      </dgm:t>
    </dgm:pt>
    <dgm:pt modelId="{56AD85A9-D3C3-4B8F-8C2E-BDEB59DBD387}" type="sibTrans" cxnId="{5F1D4C4A-481A-4FF4-8D3D-D2AB94970682}">
      <dgm:prSet/>
      <dgm:spPr/>
      <dgm:t>
        <a:bodyPr/>
        <a:lstStyle/>
        <a:p>
          <a:endParaRPr lang="en-IN">
            <a:latin typeface="Times New Roman" panose="02020603050405020304" pitchFamily="18" charset="0"/>
            <a:cs typeface="Times New Roman" panose="02020603050405020304" pitchFamily="18" charset="0"/>
          </a:endParaRPr>
        </a:p>
      </dgm:t>
    </dgm:pt>
    <dgm:pt modelId="{4D9B7FBF-52B7-4D9D-882F-21BAB45D4E6C}" type="pres">
      <dgm:prSet presAssocID="{BD79FAEA-CFB7-4904-8E75-553D0C1D7B98}" presName="linearFlow" presStyleCnt="0">
        <dgm:presLayoutVars>
          <dgm:dir/>
          <dgm:animLvl val="lvl"/>
          <dgm:resizeHandles val="exact"/>
        </dgm:presLayoutVars>
      </dgm:prSet>
      <dgm:spPr/>
    </dgm:pt>
    <dgm:pt modelId="{08297CF9-86E1-4464-8BA2-3B9D13B38E7D}" type="pres">
      <dgm:prSet presAssocID="{66A647E4-BFC6-456C-95C1-BD5946E2DE81}" presName="composite" presStyleCnt="0"/>
      <dgm:spPr/>
    </dgm:pt>
    <dgm:pt modelId="{B2656806-6414-41E8-990D-D66FCE267A59}" type="pres">
      <dgm:prSet presAssocID="{66A647E4-BFC6-456C-95C1-BD5946E2DE81}" presName="parentText" presStyleLbl="alignNode1" presStyleIdx="0" presStyleCnt="2">
        <dgm:presLayoutVars>
          <dgm:chMax val="1"/>
          <dgm:bulletEnabled val="1"/>
        </dgm:presLayoutVars>
      </dgm:prSet>
      <dgm:spPr/>
    </dgm:pt>
    <dgm:pt modelId="{190FFB2E-743E-4A7B-964C-9C0D788A9E3E}" type="pres">
      <dgm:prSet presAssocID="{66A647E4-BFC6-456C-95C1-BD5946E2DE81}" presName="descendantText" presStyleLbl="alignAcc1" presStyleIdx="0" presStyleCnt="2">
        <dgm:presLayoutVars>
          <dgm:bulletEnabled val="1"/>
        </dgm:presLayoutVars>
      </dgm:prSet>
      <dgm:spPr/>
    </dgm:pt>
    <dgm:pt modelId="{CF9BBB35-473C-475C-A5F7-15E1209CF0B1}" type="pres">
      <dgm:prSet presAssocID="{40237092-F6A2-42AA-848A-2BEECD396721}" presName="sp" presStyleCnt="0"/>
      <dgm:spPr/>
    </dgm:pt>
    <dgm:pt modelId="{A120C01E-8E74-495F-8D41-95C777B23D59}" type="pres">
      <dgm:prSet presAssocID="{07566723-C582-4A0B-93D4-9B3A347EA4F0}" presName="composite" presStyleCnt="0"/>
      <dgm:spPr/>
    </dgm:pt>
    <dgm:pt modelId="{13EC588D-3B0A-428D-B833-73D6DD2B7818}" type="pres">
      <dgm:prSet presAssocID="{07566723-C582-4A0B-93D4-9B3A347EA4F0}" presName="parentText" presStyleLbl="alignNode1" presStyleIdx="1" presStyleCnt="2">
        <dgm:presLayoutVars>
          <dgm:chMax val="1"/>
          <dgm:bulletEnabled val="1"/>
        </dgm:presLayoutVars>
      </dgm:prSet>
      <dgm:spPr/>
    </dgm:pt>
    <dgm:pt modelId="{F7F885D4-8383-4A06-B4CE-0932C8E9147F}" type="pres">
      <dgm:prSet presAssocID="{07566723-C582-4A0B-93D4-9B3A347EA4F0}" presName="descendantText" presStyleLbl="alignAcc1" presStyleIdx="1" presStyleCnt="2">
        <dgm:presLayoutVars>
          <dgm:bulletEnabled val="1"/>
        </dgm:presLayoutVars>
      </dgm:prSet>
      <dgm:spPr/>
    </dgm:pt>
  </dgm:ptLst>
  <dgm:cxnLst>
    <dgm:cxn modelId="{59E47106-6001-4A7E-B291-F43D0376BC85}" srcId="{66A647E4-BFC6-456C-95C1-BD5946E2DE81}" destId="{49F372A9-2AD3-4315-9967-3A1C0037D3AE}" srcOrd="1" destOrd="0" parTransId="{D1E46393-5744-4594-91FD-246E1CB0568F}" sibTransId="{B5CF1F20-6CA6-456D-A066-28BBA35564BE}"/>
    <dgm:cxn modelId="{94F5113B-8E9A-4C47-91F3-8172B1A58DCA}" type="presOf" srcId="{C1CB454F-5046-4C91-A54D-355ACF019787}" destId="{190FFB2E-743E-4A7B-964C-9C0D788A9E3E}" srcOrd="0" destOrd="0" presId="urn:microsoft.com/office/officeart/2005/8/layout/chevron2"/>
    <dgm:cxn modelId="{9E9B995B-C35E-4501-B92E-2F7B5B3692FD}" type="presOf" srcId="{2AFDAF37-7199-4AF7-8A26-33878DCB7320}" destId="{F7F885D4-8383-4A06-B4CE-0932C8E9147F}" srcOrd="0" destOrd="1" presId="urn:microsoft.com/office/officeart/2005/8/layout/chevron2"/>
    <dgm:cxn modelId="{0DCF3160-D862-4F4A-BE62-3B5899E054D7}" type="presOf" srcId="{BD79FAEA-CFB7-4904-8E75-553D0C1D7B98}" destId="{4D9B7FBF-52B7-4D9D-882F-21BAB45D4E6C}" srcOrd="0" destOrd="0" presId="urn:microsoft.com/office/officeart/2005/8/layout/chevron2"/>
    <dgm:cxn modelId="{AD2C7F65-BB43-4422-B7B5-827A957AE838}" srcId="{BD79FAEA-CFB7-4904-8E75-553D0C1D7B98}" destId="{07566723-C582-4A0B-93D4-9B3A347EA4F0}" srcOrd="1" destOrd="0" parTransId="{00FE96D1-DA48-475D-987F-9BFCBEAE5108}" sibTransId="{B007A368-D4B9-4D04-BF93-F289822E3997}"/>
    <dgm:cxn modelId="{5F1D4C4A-481A-4FF4-8D3D-D2AB94970682}" srcId="{07566723-C582-4A0B-93D4-9B3A347EA4F0}" destId="{2AFDAF37-7199-4AF7-8A26-33878DCB7320}" srcOrd="1" destOrd="0" parTransId="{A18A672D-5E4B-4E8A-890E-E91C2B38EEEA}" sibTransId="{56AD85A9-D3C3-4B8F-8C2E-BDEB59DBD387}"/>
    <dgm:cxn modelId="{9E17AC76-0755-4376-85C8-4EA4895F6B0B}" type="presOf" srcId="{49F372A9-2AD3-4315-9967-3A1C0037D3AE}" destId="{190FFB2E-743E-4A7B-964C-9C0D788A9E3E}" srcOrd="0" destOrd="1" presId="urn:microsoft.com/office/officeart/2005/8/layout/chevron2"/>
    <dgm:cxn modelId="{355A6483-59A3-410F-AFE1-510653657EAD}" srcId="{07566723-C582-4A0B-93D4-9B3A347EA4F0}" destId="{F3D675AA-C8B9-45C1-AC18-99D472B30D8F}" srcOrd="0" destOrd="0" parTransId="{BAE7235C-4816-4FF3-9D52-121478A38055}" sibTransId="{F8134BDC-C3F8-4E8F-8EB1-A762A5D141EE}"/>
    <dgm:cxn modelId="{8785499B-8C9F-48A8-A256-145C5862DA08}" type="presOf" srcId="{66A647E4-BFC6-456C-95C1-BD5946E2DE81}" destId="{B2656806-6414-41E8-990D-D66FCE267A59}" srcOrd="0" destOrd="0" presId="urn:microsoft.com/office/officeart/2005/8/layout/chevron2"/>
    <dgm:cxn modelId="{7FBBB0E5-BF9C-49B4-828E-1C2631969A65}" type="presOf" srcId="{07566723-C582-4A0B-93D4-9B3A347EA4F0}" destId="{13EC588D-3B0A-428D-B833-73D6DD2B7818}" srcOrd="0" destOrd="0" presId="urn:microsoft.com/office/officeart/2005/8/layout/chevron2"/>
    <dgm:cxn modelId="{4AB8E9F9-CDD8-4817-A2F8-F5161E2A4DF1}" type="presOf" srcId="{F3D675AA-C8B9-45C1-AC18-99D472B30D8F}" destId="{F7F885D4-8383-4A06-B4CE-0932C8E9147F}" srcOrd="0" destOrd="0" presId="urn:microsoft.com/office/officeart/2005/8/layout/chevron2"/>
    <dgm:cxn modelId="{703685FA-86C5-4D43-B4EA-BF06CC24F88F}" srcId="{66A647E4-BFC6-456C-95C1-BD5946E2DE81}" destId="{C1CB454F-5046-4C91-A54D-355ACF019787}" srcOrd="0" destOrd="0" parTransId="{FBE0F774-97E2-4693-BE30-C553215FECC1}" sibTransId="{665392AA-6949-4FA8-B0D8-F4CF16876458}"/>
    <dgm:cxn modelId="{F9A380FC-9521-4B9A-B203-C7D573E6C1CD}" srcId="{BD79FAEA-CFB7-4904-8E75-553D0C1D7B98}" destId="{66A647E4-BFC6-456C-95C1-BD5946E2DE81}" srcOrd="0" destOrd="0" parTransId="{56707AA5-DA8B-4CF4-8E0C-F2D53798A1B5}" sibTransId="{40237092-F6A2-42AA-848A-2BEECD396721}"/>
    <dgm:cxn modelId="{337A778C-AEC9-45BE-80E8-C99C941D9293}" type="presParOf" srcId="{4D9B7FBF-52B7-4D9D-882F-21BAB45D4E6C}" destId="{08297CF9-86E1-4464-8BA2-3B9D13B38E7D}" srcOrd="0" destOrd="0" presId="urn:microsoft.com/office/officeart/2005/8/layout/chevron2"/>
    <dgm:cxn modelId="{45B4BEF1-5886-465A-9D59-76C95905A2E2}" type="presParOf" srcId="{08297CF9-86E1-4464-8BA2-3B9D13B38E7D}" destId="{B2656806-6414-41E8-990D-D66FCE267A59}" srcOrd="0" destOrd="0" presId="urn:microsoft.com/office/officeart/2005/8/layout/chevron2"/>
    <dgm:cxn modelId="{52BE26AC-85CD-4304-96EB-DEE72FEFA3AD}" type="presParOf" srcId="{08297CF9-86E1-4464-8BA2-3B9D13B38E7D}" destId="{190FFB2E-743E-4A7B-964C-9C0D788A9E3E}" srcOrd="1" destOrd="0" presId="urn:microsoft.com/office/officeart/2005/8/layout/chevron2"/>
    <dgm:cxn modelId="{9F4EF24D-F55A-4B23-8C25-2EA7DD6BBDD3}" type="presParOf" srcId="{4D9B7FBF-52B7-4D9D-882F-21BAB45D4E6C}" destId="{CF9BBB35-473C-475C-A5F7-15E1209CF0B1}" srcOrd="1" destOrd="0" presId="urn:microsoft.com/office/officeart/2005/8/layout/chevron2"/>
    <dgm:cxn modelId="{9D5D8E0A-DB41-4045-9868-192800B23FBB}" type="presParOf" srcId="{4D9B7FBF-52B7-4D9D-882F-21BAB45D4E6C}" destId="{A120C01E-8E74-495F-8D41-95C777B23D59}" srcOrd="2" destOrd="0" presId="urn:microsoft.com/office/officeart/2005/8/layout/chevron2"/>
    <dgm:cxn modelId="{9DA7913C-667C-4343-93CD-CA50D04E1EE3}" type="presParOf" srcId="{A120C01E-8E74-495F-8D41-95C777B23D59}" destId="{13EC588D-3B0A-428D-B833-73D6DD2B7818}" srcOrd="0" destOrd="0" presId="urn:microsoft.com/office/officeart/2005/8/layout/chevron2"/>
    <dgm:cxn modelId="{44941584-69A5-443C-89F2-593E2A9C5735}" type="presParOf" srcId="{A120C01E-8E74-495F-8D41-95C777B23D59}" destId="{F7F885D4-8383-4A06-B4CE-0932C8E9147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7354E-F3BD-45A8-AC93-05DB50440E35}">
      <dsp:nvSpPr>
        <dsp:cNvPr id="0" name=""/>
        <dsp:cNvSpPr/>
      </dsp:nvSpPr>
      <dsp:spPr>
        <a:xfrm rot="5400000">
          <a:off x="-255022" y="256846"/>
          <a:ext cx="1700150" cy="119010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Data Acquisition</a:t>
          </a:r>
          <a:endParaRPr lang="en-IN" sz="1800" kern="1200" dirty="0">
            <a:latin typeface="Times New Roman" panose="02020603050405020304" pitchFamily="18" charset="0"/>
            <a:cs typeface="Times New Roman" panose="02020603050405020304" pitchFamily="18" charset="0"/>
          </a:endParaRPr>
        </a:p>
      </dsp:txBody>
      <dsp:txXfrm rot="-5400000">
        <a:off x="1" y="596877"/>
        <a:ext cx="1190105" cy="510045"/>
      </dsp:txXfrm>
    </dsp:sp>
    <dsp:sp modelId="{AB7AD493-A63F-4B00-A751-FE8562EC5578}">
      <dsp:nvSpPr>
        <dsp:cNvPr id="0" name=""/>
        <dsp:cNvSpPr/>
      </dsp:nvSpPr>
      <dsp:spPr>
        <a:xfrm rot="5400000">
          <a:off x="5423165" y="-4231236"/>
          <a:ext cx="1105097" cy="9571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latin typeface="Times New Roman" panose="02020603050405020304" pitchFamily="18" charset="0"/>
              <a:cs typeface="Times New Roman" panose="02020603050405020304" pitchFamily="18" charset="0"/>
            </a:rPr>
            <a:t>A camera is mounted on the vehicle’s side mirror to capture real-time video footage of the blind spot area.</a:t>
          </a:r>
          <a:endParaRPr lang="en-IN" sz="1700" kern="1200" dirty="0">
            <a:latin typeface="Times New Roman" panose="02020603050405020304" pitchFamily="18" charset="0"/>
            <a:cs typeface="Times New Roman" panose="02020603050405020304" pitchFamily="18" charset="0"/>
          </a:endParaRPr>
        </a:p>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latin typeface="Times New Roman" panose="02020603050405020304" pitchFamily="18" charset="0"/>
              <a:cs typeface="Times New Roman" panose="02020603050405020304" pitchFamily="18" charset="0"/>
            </a:rPr>
            <a:t>Pre-recorded video datasets can also be used to simulate real-world driving scenarios and traffic conditions.</a:t>
          </a:r>
          <a:endParaRPr lang="en-IN" sz="1700" kern="1200" dirty="0">
            <a:latin typeface="Times New Roman" panose="02020603050405020304" pitchFamily="18" charset="0"/>
            <a:cs typeface="Times New Roman" panose="02020603050405020304" pitchFamily="18" charset="0"/>
          </a:endParaRPr>
        </a:p>
      </dsp:txBody>
      <dsp:txXfrm rot="-5400000">
        <a:off x="1190105" y="55770"/>
        <a:ext cx="9517272" cy="997205"/>
      </dsp:txXfrm>
    </dsp:sp>
    <dsp:sp modelId="{5978750D-938C-452F-8BCC-7142C97EF5E3}">
      <dsp:nvSpPr>
        <dsp:cNvPr id="0" name=""/>
        <dsp:cNvSpPr/>
      </dsp:nvSpPr>
      <dsp:spPr>
        <a:xfrm rot="5400000">
          <a:off x="-255022" y="1763963"/>
          <a:ext cx="1700150" cy="119010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Pre processing</a:t>
          </a:r>
          <a:endParaRPr lang="en-IN" sz="1800" kern="1200" dirty="0">
            <a:latin typeface="Times New Roman" panose="02020603050405020304" pitchFamily="18" charset="0"/>
            <a:cs typeface="Times New Roman" panose="02020603050405020304" pitchFamily="18" charset="0"/>
          </a:endParaRPr>
        </a:p>
      </dsp:txBody>
      <dsp:txXfrm rot="-5400000">
        <a:off x="1" y="2103994"/>
        <a:ext cx="1190105" cy="510045"/>
      </dsp:txXfrm>
    </dsp:sp>
    <dsp:sp modelId="{48DA2405-47A3-4C03-B577-34DFCFC6A127}">
      <dsp:nvSpPr>
        <dsp:cNvPr id="0" name=""/>
        <dsp:cNvSpPr/>
      </dsp:nvSpPr>
      <dsp:spPr>
        <a:xfrm rot="5400000">
          <a:off x="5423165" y="-2724119"/>
          <a:ext cx="1105097" cy="9571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latin typeface="Times New Roman" panose="02020603050405020304" pitchFamily="18" charset="0"/>
              <a:cs typeface="Times New Roman" panose="02020603050405020304" pitchFamily="18" charset="0"/>
            </a:rPr>
            <a:t>The captured video is converted into individual frames using image processing libraries (like OpenCV).</a:t>
          </a:r>
          <a:endParaRPr lang="en-IN" sz="1700" kern="1200" dirty="0">
            <a:latin typeface="Times New Roman" panose="02020603050405020304" pitchFamily="18" charset="0"/>
            <a:cs typeface="Times New Roman" panose="02020603050405020304" pitchFamily="18" charset="0"/>
          </a:endParaRPr>
        </a:p>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latin typeface="Times New Roman" panose="02020603050405020304" pitchFamily="18" charset="0"/>
              <a:cs typeface="Times New Roman" panose="02020603050405020304" pitchFamily="18" charset="0"/>
            </a:rPr>
            <a:t>Frames are resized and normalized to ensure uniformity and efficient processing.</a:t>
          </a:r>
          <a:endParaRPr lang="en-IN" sz="1700" kern="1200" dirty="0">
            <a:latin typeface="Times New Roman" panose="02020603050405020304" pitchFamily="18" charset="0"/>
            <a:cs typeface="Times New Roman" panose="02020603050405020304" pitchFamily="18" charset="0"/>
          </a:endParaRPr>
        </a:p>
      </dsp:txBody>
      <dsp:txXfrm rot="-5400000">
        <a:off x="1190105" y="1562887"/>
        <a:ext cx="9517272" cy="997205"/>
      </dsp:txXfrm>
    </dsp:sp>
    <dsp:sp modelId="{C3D585CC-FA41-4EAB-A2C0-7274EAFF45E4}">
      <dsp:nvSpPr>
        <dsp:cNvPr id="0" name=""/>
        <dsp:cNvSpPr/>
      </dsp:nvSpPr>
      <dsp:spPr>
        <a:xfrm rot="5400000">
          <a:off x="-255022" y="3271081"/>
          <a:ext cx="1700150" cy="119010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Times New Roman" panose="02020603050405020304" pitchFamily="18" charset="0"/>
              <a:cs typeface="Times New Roman" panose="02020603050405020304" pitchFamily="18" charset="0"/>
            </a:rPr>
            <a:t>Object Detection</a:t>
          </a:r>
          <a:endParaRPr lang="en-IN" sz="1800" kern="1200" dirty="0">
            <a:latin typeface="Times New Roman" panose="02020603050405020304" pitchFamily="18" charset="0"/>
            <a:cs typeface="Times New Roman" panose="02020603050405020304" pitchFamily="18" charset="0"/>
          </a:endParaRPr>
        </a:p>
      </dsp:txBody>
      <dsp:txXfrm rot="-5400000">
        <a:off x="1" y="3611112"/>
        <a:ext cx="1190105" cy="510045"/>
      </dsp:txXfrm>
    </dsp:sp>
    <dsp:sp modelId="{7DAF3C67-1785-4927-8EEB-388EFFE42622}">
      <dsp:nvSpPr>
        <dsp:cNvPr id="0" name=""/>
        <dsp:cNvSpPr/>
      </dsp:nvSpPr>
      <dsp:spPr>
        <a:xfrm rot="5400000">
          <a:off x="5423165" y="-1217001"/>
          <a:ext cx="1105097" cy="95712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latin typeface="Times New Roman" panose="02020603050405020304" pitchFamily="18" charset="0"/>
              <a:cs typeface="Times New Roman" panose="02020603050405020304" pitchFamily="18" charset="0"/>
            </a:rPr>
            <a:t>Use machine learning models (e.g., YOLO, SSD) or traditional computer vision techniques to detect vehicles in the blind spot area.</a:t>
          </a:r>
          <a:endParaRPr lang="en-IN" sz="1700" kern="1200" dirty="0">
            <a:latin typeface="Times New Roman" panose="02020603050405020304" pitchFamily="18" charset="0"/>
            <a:cs typeface="Times New Roman" panose="02020603050405020304" pitchFamily="18" charset="0"/>
          </a:endParaRPr>
        </a:p>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latin typeface="Times New Roman" panose="02020603050405020304" pitchFamily="18" charset="0"/>
              <a:cs typeface="Times New Roman" panose="02020603050405020304" pitchFamily="18" charset="0"/>
            </a:rPr>
            <a:t>The model processes each video frame to identify and classify objects like vehicles or motorcycles in the specified region of interest (ROI) – i.e., the blind spot.</a:t>
          </a:r>
          <a:endParaRPr lang="en-IN" sz="1700" kern="1200" dirty="0">
            <a:latin typeface="Times New Roman" panose="02020603050405020304" pitchFamily="18" charset="0"/>
            <a:cs typeface="Times New Roman" panose="02020603050405020304" pitchFamily="18" charset="0"/>
          </a:endParaRPr>
        </a:p>
      </dsp:txBody>
      <dsp:txXfrm rot="-5400000">
        <a:off x="1190105" y="3070005"/>
        <a:ext cx="9517272" cy="9972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656806-6414-41E8-990D-D66FCE267A59}">
      <dsp:nvSpPr>
        <dsp:cNvPr id="0" name=""/>
        <dsp:cNvSpPr/>
      </dsp:nvSpPr>
      <dsp:spPr>
        <a:xfrm rot="5400000">
          <a:off x="-273998" y="274871"/>
          <a:ext cx="1826653" cy="12786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Alert Mechanism</a:t>
          </a:r>
          <a:endParaRPr lang="en-IN" sz="1900" kern="1200" dirty="0">
            <a:latin typeface="Times New Roman" panose="02020603050405020304" pitchFamily="18" charset="0"/>
            <a:cs typeface="Times New Roman" panose="02020603050405020304" pitchFamily="18" charset="0"/>
          </a:endParaRPr>
        </a:p>
      </dsp:txBody>
      <dsp:txXfrm rot="-5400000">
        <a:off x="1" y="640202"/>
        <a:ext cx="1278657" cy="547996"/>
      </dsp:txXfrm>
    </dsp:sp>
    <dsp:sp modelId="{190FFB2E-743E-4A7B-964C-9C0D788A9E3E}">
      <dsp:nvSpPr>
        <dsp:cNvPr id="0" name=""/>
        <dsp:cNvSpPr/>
      </dsp:nvSpPr>
      <dsp:spPr>
        <a:xfrm rot="5400000">
          <a:off x="5441739" y="-4162208"/>
          <a:ext cx="1187324" cy="951348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latin typeface="Times New Roman" panose="02020603050405020304" pitchFamily="18" charset="0"/>
              <a:cs typeface="Times New Roman" panose="02020603050405020304" pitchFamily="18" charset="0"/>
            </a:rPr>
            <a:t>When a vehicle is detected in the blind spot, an alert is triggered.</a:t>
          </a:r>
          <a:endParaRPr lang="en-IN"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latin typeface="Times New Roman" panose="02020603050405020304" pitchFamily="18" charset="0"/>
              <a:cs typeface="Times New Roman" panose="02020603050405020304" pitchFamily="18" charset="0"/>
            </a:rPr>
            <a:t>The system activates an LED and/or buzzer to notify the driver about the presence of a vehicle in the blind spot.</a:t>
          </a:r>
          <a:endParaRPr lang="en-IN" sz="2400" kern="1200" dirty="0">
            <a:latin typeface="Times New Roman" panose="02020603050405020304" pitchFamily="18" charset="0"/>
            <a:cs typeface="Times New Roman" panose="02020603050405020304" pitchFamily="18" charset="0"/>
          </a:endParaRPr>
        </a:p>
      </dsp:txBody>
      <dsp:txXfrm rot="-5400000">
        <a:off x="1278657" y="58834"/>
        <a:ext cx="9455529" cy="1071404"/>
      </dsp:txXfrm>
    </dsp:sp>
    <dsp:sp modelId="{13EC588D-3B0A-428D-B833-73D6DD2B7818}">
      <dsp:nvSpPr>
        <dsp:cNvPr id="0" name=""/>
        <dsp:cNvSpPr/>
      </dsp:nvSpPr>
      <dsp:spPr>
        <a:xfrm rot="5400000">
          <a:off x="-273998" y="1810667"/>
          <a:ext cx="1826653" cy="127865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b="1" kern="1200" dirty="0">
              <a:latin typeface="Times New Roman" panose="02020603050405020304" pitchFamily="18" charset="0"/>
              <a:cs typeface="Times New Roman" panose="02020603050405020304" pitchFamily="18" charset="0"/>
            </a:rPr>
            <a:t>Post-processing</a:t>
          </a:r>
          <a:endParaRPr lang="en-IN" sz="1900" kern="1200" dirty="0">
            <a:latin typeface="Times New Roman" panose="02020603050405020304" pitchFamily="18" charset="0"/>
            <a:cs typeface="Times New Roman" panose="02020603050405020304" pitchFamily="18" charset="0"/>
          </a:endParaRPr>
        </a:p>
      </dsp:txBody>
      <dsp:txXfrm rot="-5400000">
        <a:off x="1" y="2175998"/>
        <a:ext cx="1278657" cy="547996"/>
      </dsp:txXfrm>
    </dsp:sp>
    <dsp:sp modelId="{F7F885D4-8383-4A06-B4CE-0932C8E9147F}">
      <dsp:nvSpPr>
        <dsp:cNvPr id="0" name=""/>
        <dsp:cNvSpPr/>
      </dsp:nvSpPr>
      <dsp:spPr>
        <a:xfrm rot="5400000">
          <a:off x="5441739" y="-2626412"/>
          <a:ext cx="1187324" cy="951348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latin typeface="Times New Roman" panose="02020603050405020304" pitchFamily="18" charset="0"/>
              <a:cs typeface="Times New Roman" panose="02020603050405020304" pitchFamily="18" charset="0"/>
            </a:rPr>
            <a:t>The system continuously monitors the blind spot and updates the driver with real-time feedback.</a:t>
          </a:r>
          <a:endParaRPr lang="en-IN" sz="2400" kern="1200" dirty="0">
            <a:latin typeface="Times New Roman" panose="02020603050405020304" pitchFamily="18" charset="0"/>
            <a:cs typeface="Times New Roman" panose="02020603050405020304" pitchFamily="18" charset="0"/>
          </a:endParaRPr>
        </a:p>
        <a:p>
          <a:pPr marL="228600" lvl="1" indent="-228600" algn="l" defTabSz="1066800">
            <a:lnSpc>
              <a:spcPct val="90000"/>
            </a:lnSpc>
            <a:spcBef>
              <a:spcPct val="0"/>
            </a:spcBef>
            <a:spcAft>
              <a:spcPct val="15000"/>
            </a:spcAft>
            <a:buFont typeface="Arial" panose="020B0604020202020204" pitchFamily="34" charset="0"/>
            <a:buChar char="•"/>
          </a:pPr>
          <a:r>
            <a:rPr lang="en-US" sz="2400" kern="1200" dirty="0">
              <a:latin typeface="Times New Roman" panose="02020603050405020304" pitchFamily="18" charset="0"/>
              <a:cs typeface="Times New Roman" panose="02020603050405020304" pitchFamily="18" charset="0"/>
            </a:rPr>
            <a:t>Once the vehicle leaves the blind spot, the alert system is deactivated.</a:t>
          </a:r>
          <a:endParaRPr lang="en-IN" sz="2400" kern="1200" dirty="0">
            <a:latin typeface="Times New Roman" panose="02020603050405020304" pitchFamily="18" charset="0"/>
            <a:cs typeface="Times New Roman" panose="02020603050405020304" pitchFamily="18" charset="0"/>
          </a:endParaRPr>
        </a:p>
      </dsp:txBody>
      <dsp:txXfrm rot="-5400000">
        <a:off x="1278657" y="1594630"/>
        <a:ext cx="9455529" cy="107140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ED6A72-E4CD-4701-B08A-ADE29AFB641F}" type="datetimeFigureOut">
              <a:rPr lang="en-IN" smtClean="0"/>
              <a:t>07-10-2024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EF351-6D6E-4949-A407-312BF39047DB}" type="slidenum">
              <a:rPr lang="en-IN" smtClean="0"/>
              <a:t>‹#›</a:t>
            </a:fld>
            <a:endParaRPr lang="en-IN"/>
          </a:p>
        </p:txBody>
      </p:sp>
    </p:spTree>
    <p:extLst>
      <p:ext uri="{BB962C8B-B14F-4D97-AF65-F5344CB8AC3E}">
        <p14:creationId xmlns:p14="http://schemas.microsoft.com/office/powerpoint/2010/main" val="2724625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D25B-45B5-7250-3B48-470880E460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EB48CF-38BF-8859-FBFE-B23C416900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405C7DF-E9BC-A78B-ED88-35C16EE01735}"/>
              </a:ext>
            </a:extLst>
          </p:cNvPr>
          <p:cNvSpPr>
            <a:spLocks noGrp="1"/>
          </p:cNvSpPr>
          <p:nvPr>
            <p:ph type="dt" sz="half" idx="10"/>
          </p:nvPr>
        </p:nvSpPr>
        <p:spPr/>
        <p:txBody>
          <a:bodyPr/>
          <a:lstStyle/>
          <a:p>
            <a:fld id="{73BD11CF-459D-47BA-A1E7-F0E9A1AA0CCE}" type="datetimeFigureOut">
              <a:rPr lang="en-IN" smtClean="0"/>
              <a:t>07-10-2024</a:t>
            </a:fld>
            <a:endParaRPr lang="en-IN"/>
          </a:p>
        </p:txBody>
      </p:sp>
      <p:sp>
        <p:nvSpPr>
          <p:cNvPr id="5" name="Footer Placeholder 4">
            <a:extLst>
              <a:ext uri="{FF2B5EF4-FFF2-40B4-BE49-F238E27FC236}">
                <a16:creationId xmlns:a16="http://schemas.microsoft.com/office/drawing/2014/main" id="{90534114-347A-736C-2AA6-34CE41EE4C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0B6920-DC64-B070-B49C-A917B5843AD4}"/>
              </a:ext>
            </a:extLst>
          </p:cNvPr>
          <p:cNvSpPr>
            <a:spLocks noGrp="1"/>
          </p:cNvSpPr>
          <p:nvPr>
            <p:ph type="sldNum" sz="quarter" idx="12"/>
          </p:nvPr>
        </p:nvSpPr>
        <p:spPr/>
        <p:txBody>
          <a:bodyPr/>
          <a:lstStyle/>
          <a:p>
            <a:fld id="{3E7A739B-FC39-419E-8010-D2ED81069F05}" type="slidenum">
              <a:rPr lang="en-IN" smtClean="0"/>
              <a:t>‹#›</a:t>
            </a:fld>
            <a:endParaRPr lang="en-IN"/>
          </a:p>
        </p:txBody>
      </p:sp>
    </p:spTree>
    <p:extLst>
      <p:ext uri="{BB962C8B-B14F-4D97-AF65-F5344CB8AC3E}">
        <p14:creationId xmlns:p14="http://schemas.microsoft.com/office/powerpoint/2010/main" val="192797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5F97-2FC8-A0E4-063A-7A4326F87C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D5E5FD-9147-57ED-ED20-4DCF4A9F34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0A4B7B-3300-4182-C6AF-4E30E7047D12}"/>
              </a:ext>
            </a:extLst>
          </p:cNvPr>
          <p:cNvSpPr>
            <a:spLocks noGrp="1"/>
          </p:cNvSpPr>
          <p:nvPr>
            <p:ph type="dt" sz="half" idx="10"/>
          </p:nvPr>
        </p:nvSpPr>
        <p:spPr/>
        <p:txBody>
          <a:bodyPr/>
          <a:lstStyle/>
          <a:p>
            <a:fld id="{73BD11CF-459D-47BA-A1E7-F0E9A1AA0CCE}" type="datetimeFigureOut">
              <a:rPr lang="en-IN" smtClean="0"/>
              <a:t>07-10-2024</a:t>
            </a:fld>
            <a:endParaRPr lang="en-IN"/>
          </a:p>
        </p:txBody>
      </p:sp>
      <p:sp>
        <p:nvSpPr>
          <p:cNvPr id="5" name="Footer Placeholder 4">
            <a:extLst>
              <a:ext uri="{FF2B5EF4-FFF2-40B4-BE49-F238E27FC236}">
                <a16:creationId xmlns:a16="http://schemas.microsoft.com/office/drawing/2014/main" id="{397129D8-81C7-259F-DE2C-B8CB30C391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A1B052-B8D8-20B8-3B21-C9EAFB823E21}"/>
              </a:ext>
            </a:extLst>
          </p:cNvPr>
          <p:cNvSpPr>
            <a:spLocks noGrp="1"/>
          </p:cNvSpPr>
          <p:nvPr>
            <p:ph type="sldNum" sz="quarter" idx="12"/>
          </p:nvPr>
        </p:nvSpPr>
        <p:spPr/>
        <p:txBody>
          <a:bodyPr/>
          <a:lstStyle/>
          <a:p>
            <a:fld id="{3E7A739B-FC39-419E-8010-D2ED81069F05}" type="slidenum">
              <a:rPr lang="en-IN" smtClean="0"/>
              <a:t>‹#›</a:t>
            </a:fld>
            <a:endParaRPr lang="en-IN"/>
          </a:p>
        </p:txBody>
      </p:sp>
    </p:spTree>
    <p:extLst>
      <p:ext uri="{BB962C8B-B14F-4D97-AF65-F5344CB8AC3E}">
        <p14:creationId xmlns:p14="http://schemas.microsoft.com/office/powerpoint/2010/main" val="1414784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6E9DBE-88D9-E4B9-CC2D-696C9CD81F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BA5645-83D3-2D37-ADCD-E66B5B3EFD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6B3767-907F-5481-B3A4-67496231E314}"/>
              </a:ext>
            </a:extLst>
          </p:cNvPr>
          <p:cNvSpPr>
            <a:spLocks noGrp="1"/>
          </p:cNvSpPr>
          <p:nvPr>
            <p:ph type="dt" sz="half" idx="10"/>
          </p:nvPr>
        </p:nvSpPr>
        <p:spPr/>
        <p:txBody>
          <a:bodyPr/>
          <a:lstStyle/>
          <a:p>
            <a:fld id="{73BD11CF-459D-47BA-A1E7-F0E9A1AA0CCE}" type="datetimeFigureOut">
              <a:rPr lang="en-IN" smtClean="0"/>
              <a:t>07-10-2024</a:t>
            </a:fld>
            <a:endParaRPr lang="en-IN"/>
          </a:p>
        </p:txBody>
      </p:sp>
      <p:sp>
        <p:nvSpPr>
          <p:cNvPr id="5" name="Footer Placeholder 4">
            <a:extLst>
              <a:ext uri="{FF2B5EF4-FFF2-40B4-BE49-F238E27FC236}">
                <a16:creationId xmlns:a16="http://schemas.microsoft.com/office/drawing/2014/main" id="{6C531EFC-1870-738D-5945-82E424EB39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D9BEF4-DD09-3ED1-3900-802059DCFEEB}"/>
              </a:ext>
            </a:extLst>
          </p:cNvPr>
          <p:cNvSpPr>
            <a:spLocks noGrp="1"/>
          </p:cNvSpPr>
          <p:nvPr>
            <p:ph type="sldNum" sz="quarter" idx="12"/>
          </p:nvPr>
        </p:nvSpPr>
        <p:spPr/>
        <p:txBody>
          <a:bodyPr/>
          <a:lstStyle/>
          <a:p>
            <a:fld id="{3E7A739B-FC39-419E-8010-D2ED81069F05}" type="slidenum">
              <a:rPr lang="en-IN" smtClean="0"/>
              <a:t>‹#›</a:t>
            </a:fld>
            <a:endParaRPr lang="en-IN"/>
          </a:p>
        </p:txBody>
      </p:sp>
    </p:spTree>
    <p:extLst>
      <p:ext uri="{BB962C8B-B14F-4D97-AF65-F5344CB8AC3E}">
        <p14:creationId xmlns:p14="http://schemas.microsoft.com/office/powerpoint/2010/main" val="11188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4051-AB12-E247-78FB-A07642516F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9A0046-3864-6CFC-F567-A64EE731EE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095E70-55D5-C750-FDB7-5BFE221589FE}"/>
              </a:ext>
            </a:extLst>
          </p:cNvPr>
          <p:cNvSpPr>
            <a:spLocks noGrp="1"/>
          </p:cNvSpPr>
          <p:nvPr>
            <p:ph type="dt" sz="half" idx="10"/>
          </p:nvPr>
        </p:nvSpPr>
        <p:spPr/>
        <p:txBody>
          <a:bodyPr/>
          <a:lstStyle/>
          <a:p>
            <a:fld id="{73BD11CF-459D-47BA-A1E7-F0E9A1AA0CCE}" type="datetimeFigureOut">
              <a:rPr lang="en-IN" smtClean="0"/>
              <a:t>07-10-2024</a:t>
            </a:fld>
            <a:endParaRPr lang="en-IN"/>
          </a:p>
        </p:txBody>
      </p:sp>
      <p:sp>
        <p:nvSpPr>
          <p:cNvPr id="5" name="Footer Placeholder 4">
            <a:extLst>
              <a:ext uri="{FF2B5EF4-FFF2-40B4-BE49-F238E27FC236}">
                <a16:creationId xmlns:a16="http://schemas.microsoft.com/office/drawing/2014/main" id="{CD80E14B-C34D-D3B8-2AAC-08B1E1B81A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32EBEA-CDC8-456C-767E-DBCA0C213DD9}"/>
              </a:ext>
            </a:extLst>
          </p:cNvPr>
          <p:cNvSpPr>
            <a:spLocks noGrp="1"/>
          </p:cNvSpPr>
          <p:nvPr>
            <p:ph type="sldNum" sz="quarter" idx="12"/>
          </p:nvPr>
        </p:nvSpPr>
        <p:spPr/>
        <p:txBody>
          <a:bodyPr/>
          <a:lstStyle/>
          <a:p>
            <a:fld id="{3E7A739B-FC39-419E-8010-D2ED81069F05}" type="slidenum">
              <a:rPr lang="en-IN" smtClean="0"/>
              <a:t>‹#›</a:t>
            </a:fld>
            <a:endParaRPr lang="en-IN"/>
          </a:p>
        </p:txBody>
      </p:sp>
    </p:spTree>
    <p:extLst>
      <p:ext uri="{BB962C8B-B14F-4D97-AF65-F5344CB8AC3E}">
        <p14:creationId xmlns:p14="http://schemas.microsoft.com/office/powerpoint/2010/main" val="1914798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44CE4-7824-7841-494A-6D798D9ECA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2CF840-C73D-DDE6-3B58-C918BA2E14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56C006-1A4D-F136-15CC-5C79E632E6C0}"/>
              </a:ext>
            </a:extLst>
          </p:cNvPr>
          <p:cNvSpPr>
            <a:spLocks noGrp="1"/>
          </p:cNvSpPr>
          <p:nvPr>
            <p:ph type="dt" sz="half" idx="10"/>
          </p:nvPr>
        </p:nvSpPr>
        <p:spPr/>
        <p:txBody>
          <a:bodyPr/>
          <a:lstStyle/>
          <a:p>
            <a:fld id="{73BD11CF-459D-47BA-A1E7-F0E9A1AA0CCE}" type="datetimeFigureOut">
              <a:rPr lang="en-IN" smtClean="0"/>
              <a:t>07-10-2024</a:t>
            </a:fld>
            <a:endParaRPr lang="en-IN"/>
          </a:p>
        </p:txBody>
      </p:sp>
      <p:sp>
        <p:nvSpPr>
          <p:cNvPr id="5" name="Footer Placeholder 4">
            <a:extLst>
              <a:ext uri="{FF2B5EF4-FFF2-40B4-BE49-F238E27FC236}">
                <a16:creationId xmlns:a16="http://schemas.microsoft.com/office/drawing/2014/main" id="{C918465D-6F3B-F912-8216-466DC018C2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6D79ED-95DB-D9D9-ABC5-FD385CA82ED4}"/>
              </a:ext>
            </a:extLst>
          </p:cNvPr>
          <p:cNvSpPr>
            <a:spLocks noGrp="1"/>
          </p:cNvSpPr>
          <p:nvPr>
            <p:ph type="sldNum" sz="quarter" idx="12"/>
          </p:nvPr>
        </p:nvSpPr>
        <p:spPr/>
        <p:txBody>
          <a:bodyPr/>
          <a:lstStyle/>
          <a:p>
            <a:fld id="{3E7A739B-FC39-419E-8010-D2ED81069F05}" type="slidenum">
              <a:rPr lang="en-IN" smtClean="0"/>
              <a:t>‹#›</a:t>
            </a:fld>
            <a:endParaRPr lang="en-IN"/>
          </a:p>
        </p:txBody>
      </p:sp>
    </p:spTree>
    <p:extLst>
      <p:ext uri="{BB962C8B-B14F-4D97-AF65-F5344CB8AC3E}">
        <p14:creationId xmlns:p14="http://schemas.microsoft.com/office/powerpoint/2010/main" val="1769205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4717B-9DC9-5962-33E0-9F8402B3D3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35B5DF-B9DC-4E1C-2B16-CF722A111D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37CB75-F289-2B55-052B-31FECE15AA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9A011AB-072C-E81D-9A93-77BDF017E412}"/>
              </a:ext>
            </a:extLst>
          </p:cNvPr>
          <p:cNvSpPr>
            <a:spLocks noGrp="1"/>
          </p:cNvSpPr>
          <p:nvPr>
            <p:ph type="dt" sz="half" idx="10"/>
          </p:nvPr>
        </p:nvSpPr>
        <p:spPr/>
        <p:txBody>
          <a:bodyPr/>
          <a:lstStyle/>
          <a:p>
            <a:fld id="{73BD11CF-459D-47BA-A1E7-F0E9A1AA0CCE}" type="datetimeFigureOut">
              <a:rPr lang="en-IN" smtClean="0"/>
              <a:t>07-10-2024</a:t>
            </a:fld>
            <a:endParaRPr lang="en-IN"/>
          </a:p>
        </p:txBody>
      </p:sp>
      <p:sp>
        <p:nvSpPr>
          <p:cNvPr id="6" name="Footer Placeholder 5">
            <a:extLst>
              <a:ext uri="{FF2B5EF4-FFF2-40B4-BE49-F238E27FC236}">
                <a16:creationId xmlns:a16="http://schemas.microsoft.com/office/drawing/2014/main" id="{A4ED57C7-1634-39C8-6F52-71B1B07E56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2F6030-6D66-7508-D60C-8C05F4204F03}"/>
              </a:ext>
            </a:extLst>
          </p:cNvPr>
          <p:cNvSpPr>
            <a:spLocks noGrp="1"/>
          </p:cNvSpPr>
          <p:nvPr>
            <p:ph type="sldNum" sz="quarter" idx="12"/>
          </p:nvPr>
        </p:nvSpPr>
        <p:spPr/>
        <p:txBody>
          <a:bodyPr/>
          <a:lstStyle/>
          <a:p>
            <a:fld id="{3E7A739B-FC39-419E-8010-D2ED81069F05}" type="slidenum">
              <a:rPr lang="en-IN" smtClean="0"/>
              <a:t>‹#›</a:t>
            </a:fld>
            <a:endParaRPr lang="en-IN"/>
          </a:p>
        </p:txBody>
      </p:sp>
    </p:spTree>
    <p:extLst>
      <p:ext uri="{BB962C8B-B14F-4D97-AF65-F5344CB8AC3E}">
        <p14:creationId xmlns:p14="http://schemas.microsoft.com/office/powerpoint/2010/main" val="157648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AF04-2666-1AE6-C8EE-CF6A39D2DD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E8565A-B11F-CB73-FB7B-B7563475F9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054B39-E96D-8E6C-0615-50DA2118B6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13AEC2-23CB-85AE-4279-3FE4706509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DACF28-D977-F928-9520-C67145980F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3822F69-A25E-3340-A1AD-A62213326530}"/>
              </a:ext>
            </a:extLst>
          </p:cNvPr>
          <p:cNvSpPr>
            <a:spLocks noGrp="1"/>
          </p:cNvSpPr>
          <p:nvPr>
            <p:ph type="dt" sz="half" idx="10"/>
          </p:nvPr>
        </p:nvSpPr>
        <p:spPr/>
        <p:txBody>
          <a:bodyPr/>
          <a:lstStyle/>
          <a:p>
            <a:fld id="{73BD11CF-459D-47BA-A1E7-F0E9A1AA0CCE}" type="datetimeFigureOut">
              <a:rPr lang="en-IN" smtClean="0"/>
              <a:t>07-10-2024</a:t>
            </a:fld>
            <a:endParaRPr lang="en-IN"/>
          </a:p>
        </p:txBody>
      </p:sp>
      <p:sp>
        <p:nvSpPr>
          <p:cNvPr id="8" name="Footer Placeholder 7">
            <a:extLst>
              <a:ext uri="{FF2B5EF4-FFF2-40B4-BE49-F238E27FC236}">
                <a16:creationId xmlns:a16="http://schemas.microsoft.com/office/drawing/2014/main" id="{5039011E-D33B-3F14-B3E0-AA943F636C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15CD4C-AFCF-F915-CDCF-FC90FF9EAA79}"/>
              </a:ext>
            </a:extLst>
          </p:cNvPr>
          <p:cNvSpPr>
            <a:spLocks noGrp="1"/>
          </p:cNvSpPr>
          <p:nvPr>
            <p:ph type="sldNum" sz="quarter" idx="12"/>
          </p:nvPr>
        </p:nvSpPr>
        <p:spPr/>
        <p:txBody>
          <a:bodyPr/>
          <a:lstStyle/>
          <a:p>
            <a:fld id="{3E7A739B-FC39-419E-8010-D2ED81069F05}" type="slidenum">
              <a:rPr lang="en-IN" smtClean="0"/>
              <a:t>‹#›</a:t>
            </a:fld>
            <a:endParaRPr lang="en-IN"/>
          </a:p>
        </p:txBody>
      </p:sp>
    </p:spTree>
    <p:extLst>
      <p:ext uri="{BB962C8B-B14F-4D97-AF65-F5344CB8AC3E}">
        <p14:creationId xmlns:p14="http://schemas.microsoft.com/office/powerpoint/2010/main" val="140067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8215F-8D88-0652-53A7-01FA515024C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6A185F-0DDE-838D-E0A7-0DE757707D02}"/>
              </a:ext>
            </a:extLst>
          </p:cNvPr>
          <p:cNvSpPr>
            <a:spLocks noGrp="1"/>
          </p:cNvSpPr>
          <p:nvPr>
            <p:ph type="dt" sz="half" idx="10"/>
          </p:nvPr>
        </p:nvSpPr>
        <p:spPr/>
        <p:txBody>
          <a:bodyPr/>
          <a:lstStyle/>
          <a:p>
            <a:fld id="{73BD11CF-459D-47BA-A1E7-F0E9A1AA0CCE}" type="datetimeFigureOut">
              <a:rPr lang="en-IN" smtClean="0"/>
              <a:t>07-10-2024</a:t>
            </a:fld>
            <a:endParaRPr lang="en-IN"/>
          </a:p>
        </p:txBody>
      </p:sp>
      <p:sp>
        <p:nvSpPr>
          <p:cNvPr id="4" name="Footer Placeholder 3">
            <a:extLst>
              <a:ext uri="{FF2B5EF4-FFF2-40B4-BE49-F238E27FC236}">
                <a16:creationId xmlns:a16="http://schemas.microsoft.com/office/drawing/2014/main" id="{7EA48394-358D-CE05-F620-5EB15A5326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FFB8C9-3BC8-8C3E-93B2-BDD9313CE66D}"/>
              </a:ext>
            </a:extLst>
          </p:cNvPr>
          <p:cNvSpPr>
            <a:spLocks noGrp="1"/>
          </p:cNvSpPr>
          <p:nvPr>
            <p:ph type="sldNum" sz="quarter" idx="12"/>
          </p:nvPr>
        </p:nvSpPr>
        <p:spPr/>
        <p:txBody>
          <a:bodyPr/>
          <a:lstStyle/>
          <a:p>
            <a:fld id="{3E7A739B-FC39-419E-8010-D2ED81069F05}" type="slidenum">
              <a:rPr lang="en-IN" smtClean="0"/>
              <a:t>‹#›</a:t>
            </a:fld>
            <a:endParaRPr lang="en-IN"/>
          </a:p>
        </p:txBody>
      </p:sp>
    </p:spTree>
    <p:extLst>
      <p:ext uri="{BB962C8B-B14F-4D97-AF65-F5344CB8AC3E}">
        <p14:creationId xmlns:p14="http://schemas.microsoft.com/office/powerpoint/2010/main" val="592045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F5B4FF-40F9-C536-C14E-B746F54B254F}"/>
              </a:ext>
            </a:extLst>
          </p:cNvPr>
          <p:cNvSpPr>
            <a:spLocks noGrp="1"/>
          </p:cNvSpPr>
          <p:nvPr>
            <p:ph type="dt" sz="half" idx="10"/>
          </p:nvPr>
        </p:nvSpPr>
        <p:spPr/>
        <p:txBody>
          <a:bodyPr/>
          <a:lstStyle/>
          <a:p>
            <a:fld id="{73BD11CF-459D-47BA-A1E7-F0E9A1AA0CCE}" type="datetimeFigureOut">
              <a:rPr lang="en-IN" smtClean="0"/>
              <a:t>07-10-2024</a:t>
            </a:fld>
            <a:endParaRPr lang="en-IN"/>
          </a:p>
        </p:txBody>
      </p:sp>
      <p:sp>
        <p:nvSpPr>
          <p:cNvPr id="3" name="Footer Placeholder 2">
            <a:extLst>
              <a:ext uri="{FF2B5EF4-FFF2-40B4-BE49-F238E27FC236}">
                <a16:creationId xmlns:a16="http://schemas.microsoft.com/office/drawing/2014/main" id="{71DB4C0B-4945-C7B7-35E4-AE6B00ACF3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BF0596-F5DE-A278-B7D5-AE9B521755DA}"/>
              </a:ext>
            </a:extLst>
          </p:cNvPr>
          <p:cNvSpPr>
            <a:spLocks noGrp="1"/>
          </p:cNvSpPr>
          <p:nvPr>
            <p:ph type="sldNum" sz="quarter" idx="12"/>
          </p:nvPr>
        </p:nvSpPr>
        <p:spPr/>
        <p:txBody>
          <a:bodyPr/>
          <a:lstStyle/>
          <a:p>
            <a:fld id="{3E7A739B-FC39-419E-8010-D2ED81069F05}" type="slidenum">
              <a:rPr lang="en-IN" smtClean="0"/>
              <a:t>‹#›</a:t>
            </a:fld>
            <a:endParaRPr lang="en-IN"/>
          </a:p>
        </p:txBody>
      </p:sp>
    </p:spTree>
    <p:extLst>
      <p:ext uri="{BB962C8B-B14F-4D97-AF65-F5344CB8AC3E}">
        <p14:creationId xmlns:p14="http://schemas.microsoft.com/office/powerpoint/2010/main" val="3727194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C787-CD2A-85D4-18EC-38E5B3C3B0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3C320E-856D-7583-1B36-22918CECC3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630B5A-457C-6495-7AB3-D581999C1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E73B7-03BF-E202-A9B2-C82D70808AD4}"/>
              </a:ext>
            </a:extLst>
          </p:cNvPr>
          <p:cNvSpPr>
            <a:spLocks noGrp="1"/>
          </p:cNvSpPr>
          <p:nvPr>
            <p:ph type="dt" sz="half" idx="10"/>
          </p:nvPr>
        </p:nvSpPr>
        <p:spPr/>
        <p:txBody>
          <a:bodyPr/>
          <a:lstStyle/>
          <a:p>
            <a:fld id="{73BD11CF-459D-47BA-A1E7-F0E9A1AA0CCE}" type="datetimeFigureOut">
              <a:rPr lang="en-IN" smtClean="0"/>
              <a:t>07-10-2024</a:t>
            </a:fld>
            <a:endParaRPr lang="en-IN"/>
          </a:p>
        </p:txBody>
      </p:sp>
      <p:sp>
        <p:nvSpPr>
          <p:cNvPr id="6" name="Footer Placeholder 5">
            <a:extLst>
              <a:ext uri="{FF2B5EF4-FFF2-40B4-BE49-F238E27FC236}">
                <a16:creationId xmlns:a16="http://schemas.microsoft.com/office/drawing/2014/main" id="{0EA66AC8-EA93-3867-EDB9-E3C9E3D6D8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92EC9F-36DC-C38D-2C8F-2B4E7F521B45}"/>
              </a:ext>
            </a:extLst>
          </p:cNvPr>
          <p:cNvSpPr>
            <a:spLocks noGrp="1"/>
          </p:cNvSpPr>
          <p:nvPr>
            <p:ph type="sldNum" sz="quarter" idx="12"/>
          </p:nvPr>
        </p:nvSpPr>
        <p:spPr/>
        <p:txBody>
          <a:bodyPr/>
          <a:lstStyle/>
          <a:p>
            <a:fld id="{3E7A739B-FC39-419E-8010-D2ED81069F05}" type="slidenum">
              <a:rPr lang="en-IN" smtClean="0"/>
              <a:t>‹#›</a:t>
            </a:fld>
            <a:endParaRPr lang="en-IN"/>
          </a:p>
        </p:txBody>
      </p:sp>
    </p:spTree>
    <p:extLst>
      <p:ext uri="{BB962C8B-B14F-4D97-AF65-F5344CB8AC3E}">
        <p14:creationId xmlns:p14="http://schemas.microsoft.com/office/powerpoint/2010/main" val="2423647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15DAC-F901-1B79-5184-38E08F216E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9C96D9-4A3C-5CD8-8D02-DD2A4F6D7C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7AA332-6494-D10A-8D2D-0C2CABD11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959217-4140-FDC7-8BC2-9932F8145C2B}"/>
              </a:ext>
            </a:extLst>
          </p:cNvPr>
          <p:cNvSpPr>
            <a:spLocks noGrp="1"/>
          </p:cNvSpPr>
          <p:nvPr>
            <p:ph type="dt" sz="half" idx="10"/>
          </p:nvPr>
        </p:nvSpPr>
        <p:spPr/>
        <p:txBody>
          <a:bodyPr/>
          <a:lstStyle/>
          <a:p>
            <a:fld id="{73BD11CF-459D-47BA-A1E7-F0E9A1AA0CCE}" type="datetimeFigureOut">
              <a:rPr lang="en-IN" smtClean="0"/>
              <a:t>07-10-2024</a:t>
            </a:fld>
            <a:endParaRPr lang="en-IN"/>
          </a:p>
        </p:txBody>
      </p:sp>
      <p:sp>
        <p:nvSpPr>
          <p:cNvPr id="6" name="Footer Placeholder 5">
            <a:extLst>
              <a:ext uri="{FF2B5EF4-FFF2-40B4-BE49-F238E27FC236}">
                <a16:creationId xmlns:a16="http://schemas.microsoft.com/office/drawing/2014/main" id="{85949747-0F27-5071-1BB7-C60C36429F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B6F6EE-E5C8-985B-94B1-EDAD74DFFF9F}"/>
              </a:ext>
            </a:extLst>
          </p:cNvPr>
          <p:cNvSpPr>
            <a:spLocks noGrp="1"/>
          </p:cNvSpPr>
          <p:nvPr>
            <p:ph type="sldNum" sz="quarter" idx="12"/>
          </p:nvPr>
        </p:nvSpPr>
        <p:spPr/>
        <p:txBody>
          <a:bodyPr/>
          <a:lstStyle/>
          <a:p>
            <a:fld id="{3E7A739B-FC39-419E-8010-D2ED81069F05}" type="slidenum">
              <a:rPr lang="en-IN" smtClean="0"/>
              <a:t>‹#›</a:t>
            </a:fld>
            <a:endParaRPr lang="en-IN"/>
          </a:p>
        </p:txBody>
      </p:sp>
    </p:spTree>
    <p:extLst>
      <p:ext uri="{BB962C8B-B14F-4D97-AF65-F5344CB8AC3E}">
        <p14:creationId xmlns:p14="http://schemas.microsoft.com/office/powerpoint/2010/main" val="371176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BE84F9-D5CB-435B-2678-17FA30A39A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0A16C4-D6F0-3986-EBB7-D04F563AD0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625EB5-F930-2A58-9E5A-50C0BDD146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BD11CF-459D-47BA-A1E7-F0E9A1AA0CCE}" type="datetimeFigureOut">
              <a:rPr lang="en-IN" smtClean="0"/>
              <a:t>07-10-2024</a:t>
            </a:fld>
            <a:endParaRPr lang="en-IN"/>
          </a:p>
        </p:txBody>
      </p:sp>
      <p:sp>
        <p:nvSpPr>
          <p:cNvPr id="5" name="Footer Placeholder 4">
            <a:extLst>
              <a:ext uri="{FF2B5EF4-FFF2-40B4-BE49-F238E27FC236}">
                <a16:creationId xmlns:a16="http://schemas.microsoft.com/office/drawing/2014/main" id="{43CE0793-B331-D1CF-662D-6706E1D762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C27FF3-1B79-9081-8CB2-380D211706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7A739B-FC39-419E-8010-D2ED81069F05}" type="slidenum">
              <a:rPr lang="en-IN" smtClean="0"/>
              <a:t>‹#›</a:t>
            </a:fld>
            <a:endParaRPr lang="en-IN"/>
          </a:p>
        </p:txBody>
      </p:sp>
    </p:spTree>
    <p:extLst>
      <p:ext uri="{BB962C8B-B14F-4D97-AF65-F5344CB8AC3E}">
        <p14:creationId xmlns:p14="http://schemas.microsoft.com/office/powerpoint/2010/main" val="4020928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FDC48-3FBE-C8A2-F82A-C4A4237DDBE0}"/>
              </a:ext>
            </a:extLst>
          </p:cNvPr>
          <p:cNvSpPr>
            <a:spLocks noGrp="1"/>
          </p:cNvSpPr>
          <p:nvPr>
            <p:ph type="ctrTitle"/>
          </p:nvPr>
        </p:nvSpPr>
        <p:spPr>
          <a:xfrm>
            <a:off x="1515762" y="2029119"/>
            <a:ext cx="9144000" cy="1956898"/>
          </a:xfrm>
        </p:spPr>
        <p:txBody>
          <a:bodyPr>
            <a:noAutofit/>
          </a:bodyPr>
          <a:lstStyle/>
          <a:p>
            <a:r>
              <a:rPr lang="en-US" sz="4800" dirty="0">
                <a:latin typeface="Times New Roman" panose="02020603050405020304" pitchFamily="18" charset="0"/>
                <a:cs typeface="Times New Roman" panose="02020603050405020304" pitchFamily="18" charset="0"/>
              </a:rPr>
              <a:t>BLIND SPOT DETECTION TO ENHANCE ROAD SAFETY</a:t>
            </a:r>
            <a:endParaRPr lang="en-IN" sz="4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111DB27-D21F-5387-53B1-77D7BE3F999B}"/>
              </a:ext>
            </a:extLst>
          </p:cNvPr>
          <p:cNvSpPr>
            <a:spLocks noGrp="1"/>
          </p:cNvSpPr>
          <p:nvPr>
            <p:ph type="subTitle" idx="1"/>
          </p:nvPr>
        </p:nvSpPr>
        <p:spPr>
          <a:xfrm>
            <a:off x="6841994" y="4977603"/>
            <a:ext cx="3742441" cy="1655762"/>
          </a:xfrm>
        </p:spPr>
        <p:txBody>
          <a:bodyPr>
            <a:normAutofit fontScale="92500" lnSpcReduction="10000"/>
          </a:bodyPr>
          <a:lstStyle/>
          <a:p>
            <a:r>
              <a:rPr lang="en-IN" dirty="0">
                <a:latin typeface="Times New Roman" panose="02020603050405020304" pitchFamily="18" charset="0"/>
                <a:cs typeface="Times New Roman" panose="02020603050405020304" pitchFamily="18" charset="0"/>
              </a:rPr>
              <a:t>TEAM MEMBERS:</a:t>
            </a:r>
          </a:p>
          <a:p>
            <a:pPr algn="l"/>
            <a:r>
              <a:rPr lang="en-IN" dirty="0">
                <a:latin typeface="Times New Roman" panose="02020603050405020304" pitchFamily="18" charset="0"/>
                <a:cs typeface="Times New Roman" panose="02020603050405020304" pitchFamily="18" charset="0"/>
              </a:rPr>
              <a:t>                   (1) </a:t>
            </a:r>
            <a:r>
              <a:rPr lang="en-IN" dirty="0" err="1">
                <a:latin typeface="Times New Roman" panose="02020603050405020304" pitchFamily="18" charset="0"/>
                <a:cs typeface="Times New Roman" panose="02020603050405020304" pitchFamily="18" charset="0"/>
              </a:rPr>
              <a:t>Ragul</a:t>
            </a:r>
            <a:r>
              <a:rPr lang="en-IN" dirty="0">
                <a:latin typeface="Times New Roman" panose="02020603050405020304" pitchFamily="18" charset="0"/>
                <a:cs typeface="Times New Roman" panose="02020603050405020304" pitchFamily="18" charset="0"/>
              </a:rPr>
              <a:t> D</a:t>
            </a:r>
          </a:p>
          <a:p>
            <a:pPr algn="l"/>
            <a:r>
              <a:rPr lang="en-IN" dirty="0">
                <a:latin typeface="Times New Roman" panose="02020603050405020304" pitchFamily="18" charset="0"/>
                <a:cs typeface="Times New Roman" panose="02020603050405020304" pitchFamily="18" charset="0"/>
              </a:rPr>
              <a:t>                   (2) </a:t>
            </a:r>
            <a:r>
              <a:rPr lang="en-IN" dirty="0" err="1">
                <a:latin typeface="Times New Roman" panose="02020603050405020304" pitchFamily="18" charset="0"/>
                <a:cs typeface="Times New Roman" panose="02020603050405020304" pitchFamily="18" charset="0"/>
              </a:rPr>
              <a:t>Sethupathy</a:t>
            </a:r>
            <a:r>
              <a:rPr lang="en-IN" dirty="0">
                <a:latin typeface="Times New Roman" panose="02020603050405020304" pitchFamily="18" charset="0"/>
                <a:cs typeface="Times New Roman" panose="02020603050405020304" pitchFamily="18" charset="0"/>
              </a:rPr>
              <a:t> R</a:t>
            </a:r>
          </a:p>
          <a:p>
            <a:pPr algn="l"/>
            <a:r>
              <a:rPr lang="en-IN" dirty="0">
                <a:latin typeface="Times New Roman" panose="02020603050405020304" pitchFamily="18" charset="0"/>
                <a:cs typeface="Times New Roman" panose="02020603050405020304" pitchFamily="18" charset="0"/>
              </a:rPr>
              <a:t>                   (3) Niranjana D</a:t>
            </a:r>
          </a:p>
        </p:txBody>
      </p:sp>
      <p:pic>
        <p:nvPicPr>
          <p:cNvPr id="1026" name="Picture 2" descr="Vellore Institute of Technology - Wikipedia">
            <a:extLst>
              <a:ext uri="{FF2B5EF4-FFF2-40B4-BE49-F238E27FC236}">
                <a16:creationId xmlns:a16="http://schemas.microsoft.com/office/drawing/2014/main" id="{BD9C653C-C618-C53C-31BC-5B838E6CC6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5544" y="169681"/>
            <a:ext cx="2076450" cy="19968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CE20DF-29BD-42C8-6015-8F489FDAD52B}"/>
              </a:ext>
            </a:extLst>
          </p:cNvPr>
          <p:cNvSpPr txBox="1"/>
          <p:nvPr/>
        </p:nvSpPr>
        <p:spPr>
          <a:xfrm>
            <a:off x="969772" y="5315876"/>
            <a:ext cx="3525624"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TEAM GUIDE: </a:t>
            </a:r>
            <a:r>
              <a:rPr lang="en-IN" dirty="0" err="1">
                <a:latin typeface="Times New Roman" panose="02020603050405020304" pitchFamily="18" charset="0"/>
                <a:cs typeface="Times New Roman" panose="02020603050405020304" pitchFamily="18" charset="0"/>
              </a:rPr>
              <a:t>Sivasubramanian</a:t>
            </a:r>
            <a:r>
              <a:rPr lang="en-IN" dirty="0">
                <a:latin typeface="Times New Roman" panose="02020603050405020304" pitchFamily="18" charset="0"/>
                <a:cs typeface="Times New Roman" panose="02020603050405020304" pitchFamily="18" charset="0"/>
              </a:rPr>
              <a:t> A</a:t>
            </a:r>
          </a:p>
        </p:txBody>
      </p:sp>
      <p:sp>
        <p:nvSpPr>
          <p:cNvPr id="5" name="TextBox 4">
            <a:extLst>
              <a:ext uri="{FF2B5EF4-FFF2-40B4-BE49-F238E27FC236}">
                <a16:creationId xmlns:a16="http://schemas.microsoft.com/office/drawing/2014/main" id="{432FC8E0-4565-2F39-ADD8-67AE6977B66C}"/>
              </a:ext>
            </a:extLst>
          </p:cNvPr>
          <p:cNvSpPr txBox="1"/>
          <p:nvPr/>
        </p:nvSpPr>
        <p:spPr>
          <a:xfrm>
            <a:off x="3883844" y="3986017"/>
            <a:ext cx="493964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      PROJECT </a:t>
            </a:r>
            <a:r>
              <a:rPr lang="en-IN">
                <a:latin typeface="Times New Roman" panose="02020603050405020304" pitchFamily="18" charset="0"/>
                <a:cs typeface="Times New Roman" panose="02020603050405020304" pitchFamily="18" charset="0"/>
              </a:rPr>
              <a:t>REVIEW 2-</a:t>
            </a:r>
            <a:r>
              <a:rPr lang="en-IN" b="0" i="0">
                <a:solidFill>
                  <a:srgbClr val="222222"/>
                </a:solidFill>
                <a:effectLst/>
                <a:latin typeface="Times New Roman" panose="02020603050405020304" pitchFamily="18" charset="0"/>
                <a:cs typeface="Times New Roman" panose="02020603050405020304" pitchFamily="18" charset="0"/>
              </a:rPr>
              <a:t>BECE497J</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26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BB6F8-0196-05C4-43B3-A56C49718142}"/>
              </a:ext>
            </a:extLst>
          </p:cNvPr>
          <p:cNvSpPr>
            <a:spLocks noGrp="1"/>
          </p:cNvSpPr>
          <p:nvPr>
            <p:ph type="title"/>
          </p:nvPr>
        </p:nvSpPr>
        <p:spPr>
          <a:xfrm>
            <a:off x="973268" y="180190"/>
            <a:ext cx="10760676" cy="1325563"/>
          </a:xfrm>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95991914"/>
              </p:ext>
            </p:extLst>
          </p:nvPr>
        </p:nvGraphicFramePr>
        <p:xfrm>
          <a:off x="502065" y="1156294"/>
          <a:ext cx="11231879" cy="5364480"/>
        </p:xfrm>
        <a:graphic>
          <a:graphicData uri="http://schemas.openxmlformats.org/drawingml/2006/table">
            <a:tbl>
              <a:tblPr firstRow="1" bandRow="1">
                <a:tableStyleId>{5C22544A-7EE6-4342-B048-85BDC9FD1C3A}</a:tableStyleId>
              </a:tblPr>
              <a:tblGrid>
                <a:gridCol w="908782">
                  <a:extLst>
                    <a:ext uri="{9D8B030D-6E8A-4147-A177-3AD203B41FA5}">
                      <a16:colId xmlns:a16="http://schemas.microsoft.com/office/drawing/2014/main" val="2212923494"/>
                    </a:ext>
                  </a:extLst>
                </a:gridCol>
                <a:gridCol w="3583969">
                  <a:extLst>
                    <a:ext uri="{9D8B030D-6E8A-4147-A177-3AD203B41FA5}">
                      <a16:colId xmlns:a16="http://schemas.microsoft.com/office/drawing/2014/main" val="3688214037"/>
                    </a:ext>
                  </a:extLst>
                </a:gridCol>
                <a:gridCol w="2619012">
                  <a:extLst>
                    <a:ext uri="{9D8B030D-6E8A-4147-A177-3AD203B41FA5}">
                      <a16:colId xmlns:a16="http://schemas.microsoft.com/office/drawing/2014/main" val="1002678637"/>
                    </a:ext>
                  </a:extLst>
                </a:gridCol>
                <a:gridCol w="1873741">
                  <a:extLst>
                    <a:ext uri="{9D8B030D-6E8A-4147-A177-3AD203B41FA5}">
                      <a16:colId xmlns:a16="http://schemas.microsoft.com/office/drawing/2014/main" val="1307267304"/>
                    </a:ext>
                  </a:extLst>
                </a:gridCol>
                <a:gridCol w="2246375">
                  <a:extLst>
                    <a:ext uri="{9D8B030D-6E8A-4147-A177-3AD203B41FA5}">
                      <a16:colId xmlns:a16="http://schemas.microsoft.com/office/drawing/2014/main" val="2154768471"/>
                    </a:ext>
                  </a:extLst>
                </a:gridCol>
              </a:tblGrid>
              <a:tr h="474647">
                <a:tc>
                  <a:txBody>
                    <a:bodyPr/>
                    <a:lstStyle/>
                    <a:p>
                      <a:r>
                        <a:rPr lang="en-US" dirty="0">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TITLE OF PAPER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JOURNAL REFERENCE</a:t>
                      </a:r>
                    </a:p>
                  </a:txBody>
                  <a:tcPr/>
                </a:tc>
                <a:tc>
                  <a:txBody>
                    <a:bodyPr/>
                    <a:lstStyle/>
                    <a:p>
                      <a:r>
                        <a:rPr lang="en-US" dirty="0">
                          <a:latin typeface="Times New Roman" panose="02020603050405020304" pitchFamily="18" charset="0"/>
                          <a:cs typeface="Times New Roman" panose="02020603050405020304" pitchFamily="18" charset="0"/>
                        </a:rPr>
                        <a:t>AUTHOR 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SUMMARY OF PAPER</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2518982"/>
                  </a:ext>
                </a:extLst>
              </a:tr>
              <a:tr h="2237621">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Vehicle Blind Spot Monitoring Phenomenon using Ultrasonic Sensor </a:t>
                      </a:r>
                      <a:endParaRPr lang="en-US" sz="1600" baseline="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[1] B. Maitra, M. F. </a:t>
                      </a:r>
                      <a:r>
                        <a:rPr lang="en-IN" sz="1600" dirty="0" err="1">
                          <a:latin typeface="Times New Roman" panose="02020603050405020304" pitchFamily="18" charset="0"/>
                          <a:cs typeface="Times New Roman" panose="02020603050405020304" pitchFamily="18" charset="0"/>
                        </a:rPr>
                        <a:t>Cheranchery</a:t>
                      </a:r>
                      <a:r>
                        <a:rPr lang="en-IN" sz="1600" dirty="0">
                          <a:latin typeface="Times New Roman" panose="02020603050405020304" pitchFamily="18" charset="0"/>
                          <a:cs typeface="Times New Roman" panose="02020603050405020304" pitchFamily="18" charset="0"/>
                        </a:rPr>
                        <a:t>, and P. Prasad, Rules for safe driving, in Training Manual for Drivers, 2017, </a:t>
                      </a:r>
                      <a:r>
                        <a:rPr lang="en-IN" sz="1600" dirty="0" err="1">
                          <a:latin typeface="Times New Roman" panose="02020603050405020304" pitchFamily="18" charset="0"/>
                          <a:cs typeface="Times New Roman" panose="02020603050405020304" pitchFamily="18" charset="0"/>
                        </a:rPr>
                        <a:t>ch.</a:t>
                      </a:r>
                      <a:r>
                        <a:rPr lang="en-IN" sz="1600" dirty="0">
                          <a:latin typeface="Times New Roman" panose="02020603050405020304" pitchFamily="18" charset="0"/>
                          <a:cs typeface="Times New Roman" panose="02020603050405020304" pitchFamily="18" charset="0"/>
                        </a:rPr>
                        <a:t> 4, pp. 69–109.IEEE</a:t>
                      </a:r>
                    </a:p>
                    <a:p>
                      <a:r>
                        <a:rPr lang="en-IN" sz="1600" dirty="0">
                          <a:latin typeface="Times New Roman" panose="02020603050405020304" pitchFamily="18" charset="0"/>
                          <a:cs typeface="Times New Roman" panose="02020603050405020304" pitchFamily="18" charset="0"/>
                        </a:rPr>
                        <a:t>[2] P. O. </a:t>
                      </a:r>
                      <a:r>
                        <a:rPr lang="en-IN" sz="1600" dirty="0" err="1">
                          <a:latin typeface="Times New Roman" panose="02020603050405020304" pitchFamily="18" charset="0"/>
                          <a:cs typeface="Times New Roman" panose="02020603050405020304" pitchFamily="18" charset="0"/>
                        </a:rPr>
                        <a:t>Bresnev</a:t>
                      </a:r>
                      <a:r>
                        <a:rPr lang="en-IN" sz="1600" dirty="0">
                          <a:latin typeface="Times New Roman" panose="02020603050405020304" pitchFamily="18" charset="0"/>
                          <a:cs typeface="Times New Roman" panose="02020603050405020304" pitchFamily="18" charset="0"/>
                        </a:rPr>
                        <a:t>, A. V. </a:t>
                      </a:r>
                      <a:r>
                        <a:rPr lang="en-IN" sz="1600" dirty="0" err="1">
                          <a:latin typeface="Times New Roman" panose="02020603050405020304" pitchFamily="18" charset="0"/>
                          <a:cs typeface="Times New Roman" panose="02020603050405020304" pitchFamily="18" charset="0"/>
                        </a:rPr>
                        <a:t>Tumasov</a:t>
                      </a:r>
                      <a:r>
                        <a:rPr lang="en-IN" sz="1600" dirty="0">
                          <a:latin typeface="Times New Roman" panose="02020603050405020304" pitchFamily="18" charset="0"/>
                          <a:cs typeface="Times New Roman" panose="02020603050405020304" pitchFamily="18" charset="0"/>
                        </a:rPr>
                        <a:t>, D. V. </a:t>
                      </a:r>
                      <a:r>
                        <a:rPr lang="en-IN" sz="1600" dirty="0" err="1">
                          <a:latin typeface="Times New Roman" panose="02020603050405020304" pitchFamily="18" charset="0"/>
                          <a:cs typeface="Times New Roman" panose="02020603050405020304" pitchFamily="18" charset="0"/>
                        </a:rPr>
                        <a:t>Zeziulin</a:t>
                      </a:r>
                      <a:r>
                        <a:rPr lang="en-IN" sz="1600" dirty="0">
                          <a:latin typeface="Times New Roman" panose="02020603050405020304" pitchFamily="18" charset="0"/>
                          <a:cs typeface="Times New Roman" panose="02020603050405020304" pitchFamily="18" charset="0"/>
                        </a:rPr>
                        <a:t>, D. M. </a:t>
                      </a:r>
                      <a:r>
                        <a:rPr lang="en-IN" sz="1600" dirty="0" err="1">
                          <a:latin typeface="Times New Roman" panose="02020603050405020304" pitchFamily="18" charset="0"/>
                          <a:cs typeface="Times New Roman" panose="02020603050405020304" pitchFamily="18" charset="0"/>
                        </a:rPr>
                        <a:t>Porubov</a:t>
                      </a:r>
                      <a:r>
                        <a:rPr lang="en-IN" sz="1600" dirty="0">
                          <a:latin typeface="Times New Roman" panose="02020603050405020304" pitchFamily="18" charset="0"/>
                          <a:cs typeface="Times New Roman" panose="02020603050405020304" pitchFamily="18" charset="0"/>
                        </a:rPr>
                        <a:t>, and L. N. Orlov, Development of a detection road users system in vehicle A- pillar blind spots, in Proc. IOP Conf. Ser.: Mater. Sci. [3] D. Farooq and J. </a:t>
                      </a:r>
                      <a:r>
                        <a:rPr lang="en-IN" sz="1600" dirty="0" err="1">
                          <a:latin typeface="Times New Roman" panose="02020603050405020304" pitchFamily="18" charset="0"/>
                          <a:cs typeface="Times New Roman" panose="02020603050405020304" pitchFamily="18" charset="0"/>
                        </a:rPr>
                        <a:t>Juhasz</a:t>
                      </a:r>
                      <a:r>
                        <a:rPr lang="en-IN" sz="1600" dirty="0">
                          <a:latin typeface="Times New Roman" panose="02020603050405020304" pitchFamily="18" charset="0"/>
                          <a:cs typeface="Times New Roman" panose="02020603050405020304" pitchFamily="18" charset="0"/>
                        </a:rPr>
                        <a:t>, Simulation analysis of contributing factors to rider visibility issues for car-motorcycle accidents, Period. Polytech. Transp. Eng., pp. 1–7, April 2019. IEEE</a:t>
                      </a:r>
                    </a:p>
                  </a:txBody>
                  <a:tcPr/>
                </a:tc>
                <a:tc>
                  <a:txBody>
                    <a:bodyPr/>
                    <a:lstStyle/>
                    <a:p>
                      <a:r>
                        <a:rPr lang="en-IN" sz="1600" dirty="0"/>
                        <a:t>Adnan, Hassan, M, Ab Wahab, Najib, Nasir, </a:t>
                      </a:r>
                      <a:endParaRPr lang="en-US" sz="1600" baseline="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dirty="0"/>
                        <a:t>This paper presents a cost-effective Vehicle Blind Spot Monitoring System (VBMS) using Arduino UNO and ultrasonic sensors. The compact system effectively detects blind spots in real traffic and provides hazard warnings, with room for future improvements.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5502936"/>
                  </a:ext>
                </a:extLst>
              </a:tr>
            </a:tbl>
          </a:graphicData>
        </a:graphic>
      </p:graphicFrame>
    </p:spTree>
    <p:extLst>
      <p:ext uri="{BB962C8B-B14F-4D97-AF65-F5344CB8AC3E}">
        <p14:creationId xmlns:p14="http://schemas.microsoft.com/office/powerpoint/2010/main" val="1449587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54029676"/>
              </p:ext>
            </p:extLst>
          </p:nvPr>
        </p:nvGraphicFramePr>
        <p:xfrm>
          <a:off x="222179" y="581470"/>
          <a:ext cx="11747642" cy="5695059"/>
        </p:xfrm>
        <a:graphic>
          <a:graphicData uri="http://schemas.openxmlformats.org/drawingml/2006/table">
            <a:tbl>
              <a:tblPr firstRow="1" bandRow="1">
                <a:tableStyleId>{5C22544A-7EE6-4342-B048-85BDC9FD1C3A}</a:tableStyleId>
              </a:tblPr>
              <a:tblGrid>
                <a:gridCol w="1262230">
                  <a:extLst>
                    <a:ext uri="{9D8B030D-6E8A-4147-A177-3AD203B41FA5}">
                      <a16:colId xmlns:a16="http://schemas.microsoft.com/office/drawing/2014/main" val="4097878794"/>
                    </a:ext>
                  </a:extLst>
                </a:gridCol>
                <a:gridCol w="2843322">
                  <a:extLst>
                    <a:ext uri="{9D8B030D-6E8A-4147-A177-3AD203B41FA5}">
                      <a16:colId xmlns:a16="http://schemas.microsoft.com/office/drawing/2014/main" val="3654900601"/>
                    </a:ext>
                  </a:extLst>
                </a:gridCol>
                <a:gridCol w="3403531">
                  <a:extLst>
                    <a:ext uri="{9D8B030D-6E8A-4147-A177-3AD203B41FA5}">
                      <a16:colId xmlns:a16="http://schemas.microsoft.com/office/drawing/2014/main" val="550184208"/>
                    </a:ext>
                  </a:extLst>
                </a:gridCol>
                <a:gridCol w="1889031">
                  <a:extLst>
                    <a:ext uri="{9D8B030D-6E8A-4147-A177-3AD203B41FA5}">
                      <a16:colId xmlns:a16="http://schemas.microsoft.com/office/drawing/2014/main" val="268086217"/>
                    </a:ext>
                  </a:extLst>
                </a:gridCol>
                <a:gridCol w="2349528">
                  <a:extLst>
                    <a:ext uri="{9D8B030D-6E8A-4147-A177-3AD203B41FA5}">
                      <a16:colId xmlns:a16="http://schemas.microsoft.com/office/drawing/2014/main" val="3339983116"/>
                    </a:ext>
                  </a:extLst>
                </a:gridCol>
              </a:tblGrid>
              <a:tr h="763732">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TITLE OF PAPER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JOURNAL REFERENCE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AUTHOR NAME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SUMMARY OF PAPER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6333816"/>
                  </a:ext>
                </a:extLst>
              </a:tr>
              <a:tr h="4931327">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Analysis of Blind Spot in Heavy Vehicles Driving Using VIKOR Method </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[1]P</a:t>
                      </a:r>
                      <a:r>
                        <a:rPr lang="en-IN" sz="1600" dirty="0" err="1">
                          <a:latin typeface="Times New Roman" panose="02020603050405020304" pitchFamily="18" charset="0"/>
                          <a:cs typeface="Times New Roman" panose="02020603050405020304" pitchFamily="18" charset="0"/>
                        </a:rPr>
                        <a:t>yykonen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Pasy</a:t>
                      </a:r>
                      <a:r>
                        <a:rPr lang="en-IN" sz="1600" dirty="0">
                          <a:latin typeface="Times New Roman" panose="02020603050405020304" pitchFamily="18" charset="0"/>
                          <a:cs typeface="Times New Roman" panose="02020603050405020304" pitchFamily="18" charset="0"/>
                        </a:rPr>
                        <a:t>, Ari Virtanen, and </a:t>
                      </a:r>
                      <a:r>
                        <a:rPr lang="en-IN" sz="1600" dirty="0" err="1">
                          <a:latin typeface="Times New Roman" panose="02020603050405020304" pitchFamily="18" charset="0"/>
                          <a:cs typeface="Times New Roman" panose="02020603050405020304" pitchFamily="18" charset="0"/>
                        </a:rPr>
                        <a:t>ArtoKyytinen</a:t>
                      </a:r>
                      <a:r>
                        <a:rPr lang="en-IN" sz="1600" dirty="0">
                          <a:latin typeface="Times New Roman" panose="02020603050405020304" pitchFamily="18" charset="0"/>
                          <a:cs typeface="Times New Roman" panose="02020603050405020304" pitchFamily="18" charset="0"/>
                        </a:rPr>
                        <a:t>. "Developing intelligent blind spot detection system for heavy goods vehicles." In 2015 IEEE International Conference on Intelligent Computer Communication and Processing (ICCP), pp. 293-298. IEEE, 2015.</a:t>
                      </a:r>
                    </a:p>
                    <a:p>
                      <a:r>
                        <a:rPr lang="en-IN" sz="1600" dirty="0">
                          <a:latin typeface="Times New Roman" panose="02020603050405020304" pitchFamily="18" charset="0"/>
                          <a:cs typeface="Times New Roman" panose="02020603050405020304" pitchFamily="18" charset="0"/>
                        </a:rPr>
                        <a:t>[2] Tomas </a:t>
                      </a:r>
                      <a:r>
                        <a:rPr lang="en-IN" sz="1600" dirty="0" err="1">
                          <a:latin typeface="Times New Roman" panose="02020603050405020304" pitchFamily="18" charset="0"/>
                          <a:cs typeface="Times New Roman" panose="02020603050405020304" pitchFamily="18" charset="0"/>
                        </a:rPr>
                        <a:t>Pajdla</a:t>
                      </a:r>
                      <a:r>
                        <a:rPr lang="en-IN" sz="1600" dirty="0">
                          <a:latin typeface="Times New Roman" panose="02020603050405020304" pitchFamily="18" charset="0"/>
                          <a:cs typeface="Times New Roman" panose="02020603050405020304" pitchFamily="18" charset="0"/>
                        </a:rPr>
                        <a:t>, and Dieter Ammon. "Eliminating blind spots for assisted driving." IEEE Transactions on Intelligent Transportation Systems 9, no. 4 (2008): 657-665. </a:t>
                      </a:r>
                    </a:p>
                    <a:p>
                      <a:r>
                        <a:rPr lang="en-IN" sz="1600" dirty="0">
                          <a:latin typeface="Times New Roman" panose="02020603050405020304" pitchFamily="18" charset="0"/>
                          <a:cs typeface="Times New Roman" panose="02020603050405020304" pitchFamily="18" charset="0"/>
                        </a:rPr>
                        <a:t>[3] "A Novel Multi-Sensor Crash Safety System Targeting Heavy Duty Vehicle Blind Spots." In 2021 IEEE Asia-Pacific Conference on Image Processing, Electronics and Computers (IPEC), pp. 852-859. IEEE, 2021</a:t>
                      </a:r>
                    </a:p>
                  </a:txBody>
                  <a:tcPr/>
                </a:tc>
                <a:tc>
                  <a:txBody>
                    <a:bodyPr/>
                    <a:lstStyle/>
                    <a:p>
                      <a:r>
                        <a:rPr lang="en-IN" sz="1600" dirty="0">
                          <a:latin typeface="Times New Roman" panose="02020603050405020304" pitchFamily="18" charset="0"/>
                          <a:cs typeface="Times New Roman" panose="02020603050405020304" pitchFamily="18" charset="0"/>
                        </a:rPr>
                        <a:t>Jomon Jose, Vidhya Prasanth, Ramachandran, Ashwini Murugan </a:t>
                      </a:r>
                    </a:p>
                  </a:txBody>
                  <a:tcPr/>
                </a:tc>
                <a:tc>
                  <a:txBody>
                    <a:bodyPr/>
                    <a:lstStyle/>
                    <a:p>
                      <a:r>
                        <a:rPr lang="en-US" sz="1600" dirty="0">
                          <a:latin typeface="Times New Roman" panose="02020603050405020304" pitchFamily="18" charset="0"/>
                          <a:cs typeface="Times New Roman" panose="02020603050405020304" pitchFamily="18" charset="0"/>
                        </a:rPr>
                        <a:t>This paper explains that a blind spot is an area outside a driver's view that can't be seen using mirrors, often large enough to hide other vehicles or pedestrians. It also touches on the physiological and metaphorical aspects of blind spots, highlighting both their physical limitations and mental biases.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5534260"/>
                  </a:ext>
                </a:extLst>
              </a:tr>
            </a:tbl>
          </a:graphicData>
        </a:graphic>
      </p:graphicFrame>
    </p:spTree>
    <p:extLst>
      <p:ext uri="{BB962C8B-B14F-4D97-AF65-F5344CB8AC3E}">
        <p14:creationId xmlns:p14="http://schemas.microsoft.com/office/powerpoint/2010/main" val="1080173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93103348"/>
              </p:ext>
            </p:extLst>
          </p:nvPr>
        </p:nvGraphicFramePr>
        <p:xfrm>
          <a:off x="622442" y="551628"/>
          <a:ext cx="11285305" cy="6062639"/>
        </p:xfrm>
        <a:graphic>
          <a:graphicData uri="http://schemas.openxmlformats.org/drawingml/2006/table">
            <a:tbl>
              <a:tblPr firstRow="1" bandRow="1">
                <a:tableStyleId>{5C22544A-7EE6-4342-B048-85BDC9FD1C3A}</a:tableStyleId>
              </a:tblPr>
              <a:tblGrid>
                <a:gridCol w="1228501">
                  <a:extLst>
                    <a:ext uri="{9D8B030D-6E8A-4147-A177-3AD203B41FA5}">
                      <a16:colId xmlns:a16="http://schemas.microsoft.com/office/drawing/2014/main" val="4097878794"/>
                    </a:ext>
                  </a:extLst>
                </a:gridCol>
                <a:gridCol w="2591155">
                  <a:extLst>
                    <a:ext uri="{9D8B030D-6E8A-4147-A177-3AD203B41FA5}">
                      <a16:colId xmlns:a16="http://schemas.microsoft.com/office/drawing/2014/main" val="3654900601"/>
                    </a:ext>
                  </a:extLst>
                </a:gridCol>
                <a:gridCol w="3087333">
                  <a:extLst>
                    <a:ext uri="{9D8B030D-6E8A-4147-A177-3AD203B41FA5}">
                      <a16:colId xmlns:a16="http://schemas.microsoft.com/office/drawing/2014/main" val="550184208"/>
                    </a:ext>
                  </a:extLst>
                </a:gridCol>
                <a:gridCol w="2121255">
                  <a:extLst>
                    <a:ext uri="{9D8B030D-6E8A-4147-A177-3AD203B41FA5}">
                      <a16:colId xmlns:a16="http://schemas.microsoft.com/office/drawing/2014/main" val="268086217"/>
                    </a:ext>
                  </a:extLst>
                </a:gridCol>
                <a:gridCol w="2257061">
                  <a:extLst>
                    <a:ext uri="{9D8B030D-6E8A-4147-A177-3AD203B41FA5}">
                      <a16:colId xmlns:a16="http://schemas.microsoft.com/office/drawing/2014/main" val="3339983116"/>
                    </a:ext>
                  </a:extLst>
                </a:gridCol>
              </a:tblGrid>
              <a:tr h="1338239">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TITLE OF PAPER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JOURNAL REFERENCE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AUTHOR NAME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SUMMARY OF PAPER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6333816"/>
                  </a:ext>
                </a:extLst>
              </a:tr>
              <a:tr h="4212983">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On the road safety benefits of advanced driver assistance systems in different driving contexts</a:t>
                      </a:r>
                    </a:p>
                  </a:txBody>
                  <a:tcPr/>
                </a:tc>
                <a:tc>
                  <a:txBody>
                    <a:bodyPr/>
                    <a:lstStyle/>
                    <a:p>
                      <a:r>
                        <a:rPr lang="en-US" sz="1600" dirty="0">
                          <a:latin typeface="Times New Roman" panose="02020603050405020304" pitchFamily="18" charset="0"/>
                          <a:cs typeface="Times New Roman" panose="02020603050405020304" pitchFamily="18" charset="0"/>
                        </a:rPr>
                        <a:t>[1]</a:t>
                      </a:r>
                      <a:r>
                        <a:rPr lang="en-IN" sz="1600" dirty="0">
                          <a:latin typeface="Times New Roman" panose="02020603050405020304" pitchFamily="18" charset="0"/>
                          <a:cs typeface="Times New Roman" panose="02020603050405020304" pitchFamily="18" charset="0"/>
                        </a:rPr>
                        <a:t> William, P., N. </a:t>
                      </a:r>
                      <a:r>
                        <a:rPr lang="en-IN" sz="1600" dirty="0" err="1">
                          <a:latin typeface="Times New Roman" panose="02020603050405020304" pitchFamily="18" charset="0"/>
                          <a:cs typeface="Times New Roman" panose="02020603050405020304" pitchFamily="18" charset="0"/>
                        </a:rPr>
                        <a:t>Yogeesh</a:t>
                      </a:r>
                      <a:r>
                        <a:rPr lang="en-IN" sz="1600" dirty="0">
                          <a:latin typeface="Times New Roman" panose="02020603050405020304" pitchFamily="18" charset="0"/>
                          <a:cs typeface="Times New Roman" panose="02020603050405020304" pitchFamily="18" charset="0"/>
                        </a:rPr>
                        <a:t>, S. Vimala, and Pratik Gite. "Blockchain Technology for Data Privacy using Contract Mech </a:t>
                      </a:r>
                      <a:r>
                        <a:rPr lang="en-IN" sz="1600" dirty="0" err="1">
                          <a:latin typeface="Times New Roman" panose="02020603050405020304" pitchFamily="18" charset="0"/>
                          <a:cs typeface="Times New Roman" panose="02020603050405020304" pitchFamily="18" charset="0"/>
                        </a:rPr>
                        <a:t>anism</a:t>
                      </a:r>
                      <a:r>
                        <a:rPr lang="en-IN" sz="1600" dirty="0">
                          <a:latin typeface="Times New Roman" panose="02020603050405020304" pitchFamily="18" charset="0"/>
                          <a:cs typeface="Times New Roman" panose="02020603050405020304" pitchFamily="18" charset="0"/>
                        </a:rPr>
                        <a:t> for 5G Networks." In 2022 3rd International Conference on Intelligent Engineering and Management (ICIEM), pp. 461-465. IEEE, 2022. </a:t>
                      </a:r>
                    </a:p>
                    <a:p>
                      <a:r>
                        <a:rPr lang="en-IN" sz="1600" dirty="0">
                          <a:latin typeface="Times New Roman" panose="02020603050405020304" pitchFamily="18" charset="0"/>
                          <a:cs typeface="Times New Roman" panose="02020603050405020304" pitchFamily="18" charset="0"/>
                        </a:rPr>
                        <a:t>[2] Narayanan, </a:t>
                      </a:r>
                      <a:r>
                        <a:rPr lang="en-IN" sz="1600" dirty="0" err="1">
                          <a:latin typeface="Times New Roman" panose="02020603050405020304" pitchFamily="18" charset="0"/>
                          <a:cs typeface="Times New Roman" panose="02020603050405020304" pitchFamily="18" charset="0"/>
                        </a:rPr>
                        <a:t>Madeshan</a:t>
                      </a:r>
                      <a:r>
                        <a:rPr lang="en-IN" sz="1600" dirty="0">
                          <a:latin typeface="Times New Roman" panose="02020603050405020304" pitchFamily="18" charset="0"/>
                          <a:cs typeface="Times New Roman" panose="02020603050405020304" pitchFamily="18" charset="0"/>
                        </a:rPr>
                        <a:t>, and C. Arun. "An efficient technique for video content managing in Peer-to-Peer computing using multilevel cache and bandwidth based cluster." In 2014 International Conference on Signal Propagation and Computer Technology (ICSPCT 2014), pp. 317-322. IEEE, 2014. </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dirty="0">
                          <a:effectLst/>
                          <a:latin typeface="Times New Roman" panose="02020603050405020304" pitchFamily="18" charset="0"/>
                          <a:cs typeface="Times New Roman" panose="02020603050405020304" pitchFamily="18" charset="0"/>
                        </a:rPr>
                        <a:t>Leandro </a:t>
                      </a:r>
                      <a:r>
                        <a:rPr lang="en-IN" sz="1600" dirty="0" err="1">
                          <a:effectLst/>
                          <a:latin typeface="Times New Roman" panose="02020603050405020304" pitchFamily="18" charset="0"/>
                          <a:cs typeface="Times New Roman" panose="02020603050405020304" pitchFamily="18" charset="0"/>
                        </a:rPr>
                        <a:t>Masello</a:t>
                      </a:r>
                      <a:r>
                        <a:rPr lang="en-IN" sz="1600" baseline="0" dirty="0">
                          <a:effectLst/>
                          <a:latin typeface="Times New Roman" panose="02020603050405020304" pitchFamily="18" charset="0"/>
                          <a:cs typeface="Times New Roman" panose="02020603050405020304" pitchFamily="18" charset="0"/>
                        </a:rPr>
                        <a:t> </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German </a:t>
                      </a:r>
                      <a:r>
                        <a:rPr lang="en-IN" sz="1600" dirty="0" err="1">
                          <a:effectLst/>
                          <a:latin typeface="Times New Roman" panose="02020603050405020304" pitchFamily="18" charset="0"/>
                          <a:cs typeface="Times New Roman" panose="02020603050405020304" pitchFamily="18" charset="0"/>
                        </a:rPr>
                        <a:t>Castignani</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Barry Sheehan</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Finbarr</a:t>
                      </a:r>
                      <a:r>
                        <a:rPr lang="en-IN" sz="1600" dirty="0">
                          <a:effectLst/>
                          <a:latin typeface="Times New Roman" panose="02020603050405020304" pitchFamily="18" charset="0"/>
                          <a:cs typeface="Times New Roman" panose="02020603050405020304" pitchFamily="18" charset="0"/>
                        </a:rPr>
                        <a:t> Murphy</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Kevin McDonnell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Introduced Automatic Emergency Braking (AEB): This feature detects imminent collisions and automatically applies brakes if the driver does not respond, significantly reducing rear-end collisions by up to 50%</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and </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Blind Spot Detection and Lane Departure Warning</a:t>
                      </a:r>
                      <a:r>
                        <a:rPr lang="en-US" sz="1600" b="0" i="0" kern="1200" baseline="0" dirty="0">
                          <a:solidFill>
                            <a:schemeClr val="dk1"/>
                          </a:solidFill>
                          <a:effectLst/>
                          <a:latin typeface="Times New Roman" panose="02020603050405020304" pitchFamily="18" charset="0"/>
                          <a:ea typeface="+mn-ea"/>
                          <a:cs typeface="Times New Roman" panose="02020603050405020304" pitchFamily="18" charset="0"/>
                        </a:rPr>
                        <a:t> system.</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4075534260"/>
                  </a:ext>
                </a:extLst>
              </a:tr>
            </a:tbl>
          </a:graphicData>
        </a:graphic>
      </p:graphicFrame>
    </p:spTree>
    <p:extLst>
      <p:ext uri="{BB962C8B-B14F-4D97-AF65-F5344CB8AC3E}">
        <p14:creationId xmlns:p14="http://schemas.microsoft.com/office/powerpoint/2010/main" val="612338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605565559"/>
              </p:ext>
            </p:extLst>
          </p:nvPr>
        </p:nvGraphicFramePr>
        <p:xfrm>
          <a:off x="781514" y="560922"/>
          <a:ext cx="10628971" cy="5736156"/>
        </p:xfrm>
        <a:graphic>
          <a:graphicData uri="http://schemas.openxmlformats.org/drawingml/2006/table">
            <a:tbl>
              <a:tblPr firstRow="1" bandRow="1">
                <a:tableStyleId>{5C22544A-7EE6-4342-B048-85BDC9FD1C3A}</a:tableStyleId>
              </a:tblPr>
              <a:tblGrid>
                <a:gridCol w="701993">
                  <a:extLst>
                    <a:ext uri="{9D8B030D-6E8A-4147-A177-3AD203B41FA5}">
                      <a16:colId xmlns:a16="http://schemas.microsoft.com/office/drawing/2014/main" val="4097878794"/>
                    </a:ext>
                  </a:extLst>
                </a:gridCol>
                <a:gridCol w="2465082">
                  <a:extLst>
                    <a:ext uri="{9D8B030D-6E8A-4147-A177-3AD203B41FA5}">
                      <a16:colId xmlns:a16="http://schemas.microsoft.com/office/drawing/2014/main" val="3654900601"/>
                    </a:ext>
                  </a:extLst>
                </a:gridCol>
                <a:gridCol w="2976542">
                  <a:extLst>
                    <a:ext uri="{9D8B030D-6E8A-4147-A177-3AD203B41FA5}">
                      <a16:colId xmlns:a16="http://schemas.microsoft.com/office/drawing/2014/main" val="550184208"/>
                    </a:ext>
                  </a:extLst>
                </a:gridCol>
                <a:gridCol w="2242677">
                  <a:extLst>
                    <a:ext uri="{9D8B030D-6E8A-4147-A177-3AD203B41FA5}">
                      <a16:colId xmlns:a16="http://schemas.microsoft.com/office/drawing/2014/main" val="268086217"/>
                    </a:ext>
                  </a:extLst>
                </a:gridCol>
                <a:gridCol w="2242677">
                  <a:extLst>
                    <a:ext uri="{9D8B030D-6E8A-4147-A177-3AD203B41FA5}">
                      <a16:colId xmlns:a16="http://schemas.microsoft.com/office/drawing/2014/main" val="3339983116"/>
                    </a:ext>
                  </a:extLst>
                </a:gridCol>
              </a:tblGrid>
              <a:tr h="1541455">
                <a:tc>
                  <a:txBody>
                    <a:bodyPr/>
                    <a:lstStyle/>
                    <a:p>
                      <a:r>
                        <a:rPr lang="en-US" sz="1600" dirty="0">
                          <a:latin typeface="Times New Roman" panose="02020603050405020304" pitchFamily="18" charset="0"/>
                          <a:cs typeface="Times New Roman" panose="02020603050405020304" pitchFamily="18" charset="0"/>
                        </a:rPr>
                        <a:t>S.NO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TITLE OF PAPER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JOURNAL/</a:t>
                      </a:r>
                    </a:p>
                    <a:p>
                      <a:r>
                        <a:rPr lang="en-US" sz="1600" dirty="0">
                          <a:latin typeface="Times New Roman" panose="02020603050405020304" pitchFamily="18" charset="0"/>
                          <a:cs typeface="Times New Roman" panose="02020603050405020304" pitchFamily="18" charset="0"/>
                        </a:rPr>
                        <a:t>CONFERENCE</a:t>
                      </a:r>
                      <a:r>
                        <a:rPr lang="en-US" sz="1600" baseline="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NAME</a:t>
                      </a:r>
                    </a:p>
                  </a:txBody>
                  <a:tcPr/>
                </a:tc>
                <a:tc>
                  <a:txBody>
                    <a:bodyPr/>
                    <a:lstStyle/>
                    <a:p>
                      <a:r>
                        <a:rPr lang="en-US" sz="1600" dirty="0">
                          <a:latin typeface="Times New Roman" panose="02020603050405020304" pitchFamily="18" charset="0"/>
                          <a:cs typeface="Times New Roman" panose="02020603050405020304" pitchFamily="18" charset="0"/>
                        </a:rPr>
                        <a:t>AUTHOR NAME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SUMMARY OF PAPER</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36333816"/>
                  </a:ext>
                </a:extLst>
              </a:tr>
              <a:tr h="4194701">
                <a:tc>
                  <a:txBody>
                    <a:bodyPr/>
                    <a:lstStyle/>
                    <a:p>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Impact analysis of Advanced Driver Assistance Systems (ADAS) regarding road safety – computing reduction potentials</a:t>
                      </a:r>
                    </a:p>
                  </a:txBody>
                  <a:tcPr/>
                </a:tc>
                <a:tc>
                  <a:txBody>
                    <a:bodyPr/>
                    <a:lstStyle/>
                    <a:p>
                      <a:r>
                        <a:rPr lang="en-US" sz="1600" dirty="0">
                          <a:latin typeface="Times New Roman" panose="02020603050405020304" pitchFamily="18" charset="0"/>
                          <a:cs typeface="Times New Roman" panose="02020603050405020304" pitchFamily="18" charset="0"/>
                        </a:rPr>
                        <a:t>[1] K</a:t>
                      </a:r>
                      <a:r>
                        <a:rPr lang="en-IN" sz="1600" dirty="0" err="1">
                          <a:latin typeface="Times New Roman" panose="02020603050405020304" pitchFamily="18" charset="0"/>
                          <a:cs typeface="Times New Roman" panose="02020603050405020304" pitchFamily="18" charset="0"/>
                        </a:rPr>
                        <a:t>shirsagar</a:t>
                      </a:r>
                      <a:r>
                        <a:rPr lang="en-IN" sz="1600" dirty="0">
                          <a:latin typeface="Times New Roman" panose="02020603050405020304" pitchFamily="18" charset="0"/>
                          <a:cs typeface="Times New Roman" panose="02020603050405020304" pitchFamily="18" charset="0"/>
                        </a:rPr>
                        <a:t>, Pravin, Akshay </a:t>
                      </a:r>
                      <a:r>
                        <a:rPr lang="en-IN" sz="1600" dirty="0" err="1">
                          <a:latin typeface="Times New Roman" panose="02020603050405020304" pitchFamily="18" charset="0"/>
                          <a:cs typeface="Times New Roman" panose="02020603050405020304" pitchFamily="18" charset="0"/>
                        </a:rPr>
                        <a:t>Pote</a:t>
                      </a:r>
                      <a:r>
                        <a:rPr lang="en-IN" sz="1600" dirty="0">
                          <a:latin typeface="Times New Roman" panose="02020603050405020304" pitchFamily="18" charset="0"/>
                          <a:cs typeface="Times New Roman" panose="02020603050405020304" pitchFamily="18" charset="0"/>
                        </a:rPr>
                        <a:t>, K. K. Paliwal, Vaibhav </a:t>
                      </a:r>
                      <a:r>
                        <a:rPr lang="en-IN" sz="1600" dirty="0" err="1">
                          <a:latin typeface="Times New Roman" panose="02020603050405020304" pitchFamily="18" charset="0"/>
                          <a:cs typeface="Times New Roman" panose="02020603050405020304" pitchFamily="18" charset="0"/>
                        </a:rPr>
                        <a:t>Hendre</a:t>
                      </a:r>
                      <a:r>
                        <a:rPr lang="en-IN" sz="1600" dirty="0">
                          <a:latin typeface="Times New Roman" panose="02020603050405020304" pitchFamily="18" charset="0"/>
                          <a:cs typeface="Times New Roman" panose="02020603050405020304" pitchFamily="18" charset="0"/>
                        </a:rPr>
                        <a:t>, Pranav </a:t>
                      </a:r>
                      <a:r>
                        <a:rPr lang="en-IN" sz="1600" dirty="0" err="1">
                          <a:latin typeface="Times New Roman" panose="02020603050405020304" pitchFamily="18" charset="0"/>
                          <a:cs typeface="Times New Roman" panose="02020603050405020304" pitchFamily="18" charset="0"/>
                        </a:rPr>
                        <a:t>Chippalkatti</a:t>
                      </a:r>
                      <a:r>
                        <a:rPr lang="en-IN" sz="1600" dirty="0">
                          <a:latin typeface="Times New Roman" panose="02020603050405020304" pitchFamily="18" charset="0"/>
                          <a:cs typeface="Times New Roman" panose="02020603050405020304" pitchFamily="18" charset="0"/>
                        </a:rPr>
                        <a:t>, and Nikhil </a:t>
                      </a:r>
                      <a:r>
                        <a:rPr lang="en-IN" sz="1600" dirty="0" err="1">
                          <a:latin typeface="Times New Roman" panose="02020603050405020304" pitchFamily="18" charset="0"/>
                          <a:cs typeface="Times New Roman" panose="02020603050405020304" pitchFamily="18" charset="0"/>
                        </a:rPr>
                        <a:t>Dhabekar</a:t>
                      </a:r>
                      <a:r>
                        <a:rPr lang="en-IN" sz="1600" dirty="0">
                          <a:latin typeface="Times New Roman" panose="02020603050405020304" pitchFamily="18" charset="0"/>
                          <a:cs typeface="Times New Roman" panose="02020603050405020304" pitchFamily="18" charset="0"/>
                        </a:rPr>
                        <a:t>. "A re view on IOT based health care monitoring system." ICCCE 2019 (2020): 95-100. </a:t>
                      </a:r>
                    </a:p>
                    <a:p>
                      <a:r>
                        <a:rPr lang="en-IN" sz="1600" dirty="0">
                          <a:latin typeface="Times New Roman" panose="02020603050405020304" pitchFamily="18" charset="0"/>
                          <a:cs typeface="Times New Roman" panose="02020603050405020304" pitchFamily="18" charset="0"/>
                        </a:rPr>
                        <a:t>[2] </a:t>
                      </a:r>
                      <a:r>
                        <a:rPr lang="en-US" sz="1600" dirty="0">
                          <a:latin typeface="Times New Roman" panose="02020603050405020304" pitchFamily="18" charset="0"/>
                          <a:cs typeface="Times New Roman" panose="02020603050405020304" pitchFamily="18" charset="0"/>
                        </a:rPr>
                        <a:t>a case study on social sustainability in agriculture." In Inter national conference on decision support system technology, pp. 3-15. Springer, Cham, 2016. IEEE.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effectLst/>
                          <a:latin typeface="Times New Roman" panose="02020603050405020304" pitchFamily="18" charset="0"/>
                          <a:cs typeface="Times New Roman" panose="02020603050405020304" pitchFamily="18" charset="0"/>
                        </a:rPr>
                        <a:t>Leandro </a:t>
                      </a:r>
                      <a:r>
                        <a:rPr lang="en-IN" sz="1600" dirty="0" err="1">
                          <a:effectLst/>
                          <a:latin typeface="Times New Roman" panose="02020603050405020304" pitchFamily="18" charset="0"/>
                          <a:cs typeface="Times New Roman" panose="02020603050405020304" pitchFamily="18" charset="0"/>
                        </a:rPr>
                        <a:t>Masello</a:t>
                      </a:r>
                      <a:r>
                        <a:rPr lang="en-IN" sz="1600" baseline="0" dirty="0">
                          <a:effectLst/>
                          <a:latin typeface="Times New Roman" panose="02020603050405020304" pitchFamily="18" charset="0"/>
                          <a:cs typeface="Times New Roman" panose="02020603050405020304" pitchFamily="18" charset="0"/>
                        </a:rPr>
                        <a:t> </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German </a:t>
                      </a:r>
                      <a:r>
                        <a:rPr lang="en-IN" sz="1600" dirty="0" err="1">
                          <a:effectLst/>
                          <a:latin typeface="Times New Roman" panose="02020603050405020304" pitchFamily="18" charset="0"/>
                          <a:cs typeface="Times New Roman" panose="02020603050405020304" pitchFamily="18" charset="0"/>
                        </a:rPr>
                        <a:t>Castignani</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Barry Sheehan</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dirty="0" err="1">
                          <a:effectLst/>
                          <a:latin typeface="Times New Roman" panose="02020603050405020304" pitchFamily="18" charset="0"/>
                          <a:cs typeface="Times New Roman" panose="02020603050405020304" pitchFamily="18" charset="0"/>
                        </a:rPr>
                        <a:t>Finbarr</a:t>
                      </a:r>
                      <a:r>
                        <a:rPr lang="en-IN" sz="1600" dirty="0">
                          <a:effectLst/>
                          <a:latin typeface="Times New Roman" panose="02020603050405020304" pitchFamily="18" charset="0"/>
                          <a:cs typeface="Times New Roman" panose="02020603050405020304" pitchFamily="18" charset="0"/>
                        </a:rPr>
                        <a:t> Murphy</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dirty="0">
                          <a:effectLst/>
                          <a:latin typeface="Times New Roman" panose="02020603050405020304" pitchFamily="18" charset="0"/>
                          <a:cs typeface="Times New Roman" panose="02020603050405020304" pitchFamily="18" charset="0"/>
                        </a:rPr>
                        <a:t>Kevin McDonnell </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The study employs a mixed-method approach that includes: A comprehensive literature review to identify relevant technologies and their effectiveness.</a:t>
                      </a:r>
                    </a:p>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Expert interviews to gather insights on current practices and challenges.</a:t>
                      </a:r>
                    </a:p>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Statistical analysis using national crash data from Austria to quantify the impact of selected ADAS.</a:t>
                      </a:r>
                    </a:p>
                  </a:txBody>
                  <a:tcPr/>
                </a:tc>
                <a:extLst>
                  <a:ext uri="{0D108BD9-81ED-4DB2-BD59-A6C34878D82A}">
                    <a16:rowId xmlns:a16="http://schemas.microsoft.com/office/drawing/2014/main" val="4075534260"/>
                  </a:ext>
                </a:extLst>
              </a:tr>
            </a:tbl>
          </a:graphicData>
        </a:graphic>
      </p:graphicFrame>
    </p:spTree>
    <p:extLst>
      <p:ext uri="{BB962C8B-B14F-4D97-AF65-F5344CB8AC3E}">
        <p14:creationId xmlns:p14="http://schemas.microsoft.com/office/powerpoint/2010/main" val="190568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FF32-749C-D523-91CA-20D99EE0110E}"/>
              </a:ext>
            </a:extLst>
          </p:cNvPr>
          <p:cNvSpPr>
            <a:spLocks noGrp="1"/>
          </p:cNvSpPr>
          <p:nvPr>
            <p:ph type="title"/>
          </p:nvPr>
        </p:nvSpPr>
        <p:spPr>
          <a:xfrm>
            <a:off x="838200" y="133367"/>
            <a:ext cx="10515600" cy="1325563"/>
          </a:xfrm>
        </p:spPr>
        <p:txBody>
          <a:bodyPr/>
          <a:lstStyle/>
          <a:p>
            <a:r>
              <a:rPr lang="en-IN" dirty="0">
                <a:latin typeface="Times New Roman" panose="02020603050405020304" pitchFamily="18" charset="0"/>
                <a:cs typeface="Times New Roman" panose="02020603050405020304" pitchFamily="18" charset="0"/>
              </a:rPr>
              <a:t>PROPOSED METHODOLOGY</a:t>
            </a:r>
          </a:p>
        </p:txBody>
      </p:sp>
      <p:graphicFrame>
        <p:nvGraphicFramePr>
          <p:cNvPr id="4" name="Content Placeholder 3">
            <a:extLst>
              <a:ext uri="{FF2B5EF4-FFF2-40B4-BE49-F238E27FC236}">
                <a16:creationId xmlns:a16="http://schemas.microsoft.com/office/drawing/2014/main" id="{641A0D5E-7A2F-E7AD-2A61-AF64484F5FC9}"/>
              </a:ext>
            </a:extLst>
          </p:cNvPr>
          <p:cNvGraphicFramePr>
            <a:graphicFrameLocks noGrp="1"/>
          </p:cNvGraphicFramePr>
          <p:nvPr>
            <p:ph idx="1"/>
            <p:extLst>
              <p:ext uri="{D42A27DB-BD31-4B8C-83A1-F6EECF244321}">
                <p14:modId xmlns:p14="http://schemas.microsoft.com/office/powerpoint/2010/main" val="3563528491"/>
              </p:ext>
            </p:extLst>
          </p:nvPr>
        </p:nvGraphicFramePr>
        <p:xfrm>
          <a:off x="838200" y="1458930"/>
          <a:ext cx="10761324" cy="47180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1833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604D102-9695-1077-524C-69F5F9C58670}"/>
              </a:ext>
            </a:extLst>
          </p:cNvPr>
          <p:cNvGraphicFramePr>
            <a:graphicFrameLocks noGrp="1"/>
          </p:cNvGraphicFramePr>
          <p:nvPr>
            <p:ph idx="1"/>
            <p:extLst>
              <p:ext uri="{D42A27DB-BD31-4B8C-83A1-F6EECF244321}">
                <p14:modId xmlns:p14="http://schemas.microsoft.com/office/powerpoint/2010/main" val="1651284553"/>
              </p:ext>
            </p:extLst>
          </p:nvPr>
        </p:nvGraphicFramePr>
        <p:xfrm>
          <a:off x="827925" y="1022868"/>
          <a:ext cx="10792147" cy="33641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2544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340</TotalTime>
  <Words>1038</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BLIND SPOT DETECTION TO ENHANCE ROAD SAFETY</vt:lpstr>
      <vt:lpstr>LITERATURE SURVEY</vt:lpstr>
      <vt:lpstr>PowerPoint Presentation</vt:lpstr>
      <vt:lpstr>PowerPoint Presentation</vt:lpstr>
      <vt:lpstr>PowerPoint Presentation</vt:lpstr>
      <vt:lpstr>PROPOSED METHODOLOGY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PORTABLE MAN HOLE GAS DETECTION USING IOT</dc:title>
  <dc:creator>Lokesh Babu A</dc:creator>
  <cp:lastModifiedBy>niranjana dinakaran</cp:lastModifiedBy>
  <cp:revision>28</cp:revision>
  <dcterms:created xsi:type="dcterms:W3CDTF">2024-09-03T15:59:05Z</dcterms:created>
  <dcterms:modified xsi:type="dcterms:W3CDTF">2024-10-07T18:15:08Z</dcterms:modified>
</cp:coreProperties>
</file>