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96" y="-7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ENOVO\Desktop\employe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 analysis.xlsx]Sheet2!PivotTable4</c:name>
    <c:fmtId val="4"/>
  </c:pivotSource>
  <c:chart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1502187226596698E-2"/>
          <c:y val="0.1606901596316854"/>
          <c:w val="0.72563125555251595"/>
          <c:h val="0.67982803379085899"/>
        </c:manualLayout>
      </c:layout>
      <c:barChart>
        <c:barDir val="col"/>
        <c:grouping val="clustered"/>
        <c:ser>
          <c:idx val="0"/>
          <c:order val="0"/>
          <c:tx>
            <c:strRef>
              <c:f>Sheet2!$D$10:$D$11</c:f>
              <c:strCache>
                <c:ptCount val="1"/>
                <c:pt idx="0">
                  <c:v>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Sheet2!$C$12:$C$15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Sheet2!$D$12:$D$15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Sheet2!$E$10:$E$11</c:f>
              <c:strCache>
                <c:ptCount val="1"/>
                <c:pt idx="0">
                  <c:v>LOW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Sheet2!$C$12:$C$15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Sheet2!$E$12:$E$15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Sheet2!$F$10:$F$11</c:f>
              <c:strCache>
                <c:ptCount val="1"/>
                <c:pt idx="0">
                  <c:v>MEDIUM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Sheet2!$C$12:$C$15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Sheet2!$F$12:$F$15</c:f>
              <c:numCache>
                <c:formatCode>General</c:formatCode>
                <c:ptCount val="3"/>
                <c:pt idx="0">
                  <c:v>7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Sheet2!$G$10:$G$11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Sheet2!$C$12:$C$15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Sheet2!$G$12:$G$15</c:f>
              <c:numCache>
                <c:formatCode>General</c:formatCode>
                <c:ptCount val="3"/>
                <c:pt idx="0">
                  <c:v>3</c:v>
                </c:pt>
                <c:pt idx="2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Sheet2!$H$10:$H$11</c:f>
              <c:strCache>
                <c:ptCount val="1"/>
                <c:pt idx="0">
                  <c:v>VERY LOW</c:v>
                </c:pt>
              </c:strCache>
            </c:strRef>
          </c:tx>
          <c:cat>
            <c:strRef>
              <c:f>Sheet2!$C$12:$C$15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Sheet2!$H$12:$H$15</c:f>
              <c:numCache>
                <c:formatCode>General</c:formatCode>
                <c:ptCount val="3"/>
                <c:pt idx="0">
                  <c:v>1</c:v>
                </c:pt>
                <c:pt idx="2">
                  <c:v>2</c:v>
                </c:pt>
              </c:numCache>
            </c:numRef>
          </c:val>
        </c:ser>
        <c:axId val="110574976"/>
        <c:axId val="110597248"/>
      </c:barChart>
      <c:catAx>
        <c:axId val="110574976"/>
        <c:scaling>
          <c:orientation val="minMax"/>
        </c:scaling>
        <c:axPos val="b"/>
        <c:tickLblPos val="nextTo"/>
        <c:crossAx val="110597248"/>
        <c:crosses val="autoZero"/>
        <c:auto val="1"/>
        <c:lblAlgn val="ctr"/>
        <c:lblOffset val="100"/>
      </c:catAx>
      <c:valAx>
        <c:axId val="110597248"/>
        <c:scaling>
          <c:orientation val="minMax"/>
        </c:scaling>
        <c:axPos val="l"/>
        <c:majorGridlines/>
        <c:numFmt formatCode="General" sourceLinked="1"/>
        <c:tickLblPos val="nextTo"/>
        <c:crossAx val="110574976"/>
        <c:crosses val="autoZero"/>
        <c:crossBetween val="between"/>
      </c:valAx>
    </c:plotArea>
    <c:legend>
      <c:legendPos val="r"/>
      <c:layout/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0.17761</cdr:x>
      <cdr:y>0.04189</cdr:y>
    </cdr:from>
    <cdr:to>
      <cdr:x>0.89704</cdr:x>
      <cdr:y>0.1439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51560" y="175260"/>
          <a:ext cx="4259580" cy="426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400" b="1"/>
            <a:t>Employee performance analysis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Niranjana</a:t>
            </a:r>
            <a:r>
              <a:rPr lang="en-US" sz="2400" dirty="0" smtClean="0"/>
              <a:t> U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312210029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General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dirty="0" err="1" smtClean="0"/>
              <a:t>Valliammal</a:t>
            </a:r>
            <a:r>
              <a:rPr lang="en-US" sz="2400" dirty="0" smtClean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09522" y="1500174"/>
            <a:ext cx="85725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Data set</a:t>
            </a:r>
            <a:r>
              <a:rPr lang="en-US" sz="3200" dirty="0" smtClean="0"/>
              <a:t>:  individual employees personal and official details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Data values</a:t>
            </a:r>
            <a:r>
              <a:rPr lang="en-US" sz="3200" dirty="0" smtClean="0"/>
              <a:t>: empty space, irrelevant data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Formula:</a:t>
            </a:r>
            <a:r>
              <a:rPr lang="en-US" sz="3200" dirty="0" smtClean="0"/>
              <a:t> very low, low, medium, high, very high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Pivot table</a:t>
            </a:r>
            <a:r>
              <a:rPr lang="en-US" sz="3200" dirty="0" smtClean="0"/>
              <a:t>: summary,  employee gender, employee id, employee performance score, employment type.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Report </a:t>
            </a:r>
            <a:r>
              <a:rPr lang="en-US" sz="3200" dirty="0" smtClean="0"/>
              <a:t>:  pie chart and bar </a:t>
            </a:r>
            <a:r>
              <a:rPr lang="en-US" sz="3200" dirty="0" err="1" smtClean="0"/>
              <a:t>grapgh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809720" y="1643050"/>
          <a:ext cx="6563682" cy="4162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5340" y="1500174"/>
            <a:ext cx="81439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>
                <a:solidFill>
                  <a:srgbClr val="00B0F0"/>
                </a:solidFill>
              </a:rPr>
              <a:t>Very low </a:t>
            </a:r>
            <a:r>
              <a:rPr lang="en-IN" sz="3200" dirty="0" smtClean="0"/>
              <a:t>performance</a:t>
            </a:r>
            <a:r>
              <a:rPr lang="en-IN" sz="3200" dirty="0" smtClean="0">
                <a:solidFill>
                  <a:srgbClr val="00B0F0"/>
                </a:solidFill>
              </a:rPr>
              <a:t> </a:t>
            </a:r>
            <a:r>
              <a:rPr lang="en-IN" sz="3200" dirty="0" smtClean="0"/>
              <a:t>is seen more in Part time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solidFill>
                  <a:srgbClr val="FF0000"/>
                </a:solidFill>
              </a:rPr>
              <a:t>Low</a:t>
            </a:r>
            <a:r>
              <a:rPr lang="en-IN" sz="3200" dirty="0" smtClean="0">
                <a:solidFill>
                  <a:srgbClr val="0070C0"/>
                </a:solidFill>
              </a:rPr>
              <a:t> </a:t>
            </a:r>
            <a:r>
              <a:rPr lang="en-IN" sz="3200" dirty="0" smtClean="0"/>
              <a:t>performance is noticed in contracted employee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Contracted employee has </a:t>
            </a:r>
            <a:r>
              <a:rPr lang="en-IN" sz="3200" dirty="0" smtClean="0">
                <a:solidFill>
                  <a:srgbClr val="92D050"/>
                </a:solidFill>
              </a:rPr>
              <a:t>Medium</a:t>
            </a:r>
            <a:r>
              <a:rPr lang="en-IN" sz="3200" dirty="0" smtClean="0"/>
              <a:t> performance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Both contract and full time employees has </a:t>
            </a:r>
            <a:r>
              <a:rPr lang="en-IN" sz="3200" dirty="0" smtClean="0">
                <a:solidFill>
                  <a:srgbClr val="7030A0"/>
                </a:solidFill>
              </a:rPr>
              <a:t>High performance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Contracted employee is found to be having </a:t>
            </a:r>
            <a:r>
              <a:rPr lang="en-IN" sz="3200" dirty="0" smtClean="0">
                <a:solidFill>
                  <a:srgbClr val="0070C0"/>
                </a:solidFill>
              </a:rPr>
              <a:t>Very high </a:t>
            </a:r>
            <a:r>
              <a:rPr lang="en-IN" sz="3200" dirty="0" smtClean="0"/>
              <a:t>performance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0960" y="1643050"/>
            <a:ext cx="6929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 smtClean="0"/>
              <a:t>Employees </a:t>
            </a:r>
            <a:r>
              <a:rPr lang="en-IN" sz="3200" dirty="0" smtClean="0"/>
              <a:t>performance is </a:t>
            </a:r>
            <a:r>
              <a:rPr lang="en-IN" sz="3200" dirty="0" smtClean="0"/>
              <a:t>scored based on their current rating. </a:t>
            </a:r>
            <a:endParaRPr lang="en-IN" sz="3200" dirty="0" smtClean="0"/>
          </a:p>
          <a:p>
            <a:pPr>
              <a:buFont typeface="Arial" pitchFamily="34" charset="0"/>
              <a:buChar char="•"/>
            </a:pPr>
            <a:r>
              <a:rPr lang="en-IN" sz="3200" dirty="0" smtClean="0"/>
              <a:t>As </a:t>
            </a:r>
            <a:r>
              <a:rPr lang="en-IN" sz="3200" dirty="0" smtClean="0"/>
              <a:t>there is  drastic change in performance </a:t>
            </a:r>
            <a:r>
              <a:rPr lang="en-IN" sz="3200" dirty="0" smtClean="0"/>
              <a:t>level Comparison </a:t>
            </a:r>
            <a:r>
              <a:rPr lang="en-IN" sz="3200" dirty="0" smtClean="0"/>
              <a:t>of the </a:t>
            </a:r>
            <a:r>
              <a:rPr lang="en-IN" sz="3200" dirty="0" smtClean="0"/>
              <a:t>employees </a:t>
            </a:r>
            <a:r>
              <a:rPr lang="en-IN" sz="3200" dirty="0" smtClean="0"/>
              <a:t>performance level with their classification has to be performed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588" y="571480"/>
            <a:ext cx="600079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09522" y="1785926"/>
            <a:ext cx="8572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Effective performance analysis helps in identifying strengths, areas for improvement, and aligning employee goals with organizational objectives</a:t>
            </a:r>
            <a:r>
              <a:rPr lang="en-US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As organization goals were not met, employees performance were analyzed by the classification of employees type of working.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Part time, full time and contracted workers were compared.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95274" y="2071678"/>
            <a:ext cx="77153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The end users of employee performance analysis typically include a range of stakeholders within an </a:t>
            </a:r>
            <a:r>
              <a:rPr lang="en-US" sz="3200" dirty="0" smtClean="0"/>
              <a:t>organization.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Department manager/ supervisor, Executive leadership, </a:t>
            </a:r>
            <a:r>
              <a:rPr lang="en-US" sz="3200" dirty="0" err="1" smtClean="0"/>
              <a:t>employess</a:t>
            </a:r>
            <a:r>
              <a:rPr lang="en-US" sz="3200" dirty="0" smtClean="0"/>
              <a:t>, training and development team, etc.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381356" y="2285992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5604" y="2143116"/>
            <a:ext cx="6643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Filter-removing the extra blanks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Find and replace-employee rating is changed </a:t>
            </a:r>
            <a:r>
              <a:rPr lang="en-IN" sz="2800" dirty="0" smtClean="0"/>
              <a:t>to VERYLOW,LOW,MEDIUM,HIGH,VERYHIGH</a:t>
            </a:r>
            <a:r>
              <a:rPr lang="en-IN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Pivotal table</a:t>
            </a:r>
            <a:r>
              <a:rPr lang="en-US" sz="2800" dirty="0" smtClean="0"/>
              <a:t>- selected data is </a:t>
            </a:r>
            <a:r>
              <a:rPr lang="en-US" sz="2800" dirty="0" err="1" smtClean="0"/>
              <a:t>summarised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Pie chart-result shows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64" y="1714488"/>
            <a:ext cx="83582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Rows</a:t>
            </a:r>
            <a:r>
              <a:rPr lang="en-IN" sz="3200" dirty="0" smtClean="0"/>
              <a:t>-employee classification: </a:t>
            </a:r>
            <a:r>
              <a:rPr lang="en-IN" sz="3200" i="1" dirty="0" smtClean="0"/>
              <a:t>part time, full time, contract</a:t>
            </a:r>
          </a:p>
          <a:p>
            <a:r>
              <a:rPr lang="en-IN" sz="3200" b="1" dirty="0" smtClean="0"/>
              <a:t>Column </a:t>
            </a:r>
            <a:r>
              <a:rPr lang="en-IN" sz="3200" dirty="0" smtClean="0"/>
              <a:t>-performance level: </a:t>
            </a:r>
            <a:r>
              <a:rPr lang="en-IN" sz="3200" i="1" dirty="0" smtClean="0"/>
              <a:t>VERYLOW,LOW,MEDIUM,HIGH,VERYHIGH.</a:t>
            </a:r>
          </a:p>
          <a:p>
            <a:r>
              <a:rPr lang="en-IN" sz="3200" b="1" dirty="0" smtClean="0"/>
              <a:t>Reporting filter</a:t>
            </a:r>
            <a:r>
              <a:rPr lang="en-IN" sz="3200" dirty="0" smtClean="0"/>
              <a:t>-gender code: </a:t>
            </a:r>
            <a:r>
              <a:rPr lang="en-IN" sz="3200" i="1" dirty="0" err="1" smtClean="0"/>
              <a:t>male,female</a:t>
            </a:r>
            <a:r>
              <a:rPr lang="en-IN" sz="3200" i="1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4034" y="2214554"/>
            <a:ext cx="7286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Performance level =IFS(Z3=5, “VERY HIGH’’ ,Z3=4, “HIGH’’,Z3=3“MEDIUM”Z3=“LOW”,Z3= “VERY LOW”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380</Words>
  <Application>Microsoft Office PowerPoint</Application>
  <PresentationFormat>Custom</PresentationFormat>
  <Paragraphs>67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15</cp:revision>
  <dcterms:created xsi:type="dcterms:W3CDTF">2024-03-29T15:07:22Z</dcterms:created>
  <dcterms:modified xsi:type="dcterms:W3CDTF">2024-08-29T16:31:21Z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