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8" r:id="rId13"/>
    <p:sldId id="32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96" y="-7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NOVO\Desktop\employe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analysis.xlsx]Sheet2!PivotTable4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915021872265967"/>
          <c:y val="0.1606901596316854"/>
          <c:w val="0.725631255552516"/>
          <c:h val="0.679828033790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Sheet2!$D$10:$D$11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Sheet2!$C$12:$C$15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Sheet2!$D$12:$D$15</c:f>
              <c:numCache>
                <c:formatCode>General</c:formatCode>
                <c:ptCount val="3"/>
                <c:pt idx="0">
                  <c:v>2.0</c:v>
                </c:pt>
                <c:pt idx="1">
                  <c:v>2.0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Sheet2!$E$10:$E$11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Sheet2!$C$12:$C$15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Sheet2!$E$12:$E$15</c:f>
              <c:numCache>
                <c:formatCode>General</c:formatCode>
                <c:ptCount val="3"/>
                <c:pt idx="0">
                  <c:v>6.0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Sheet2!$F$10:$F$11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Sheet2!$C$12:$C$15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Sheet2!$F$12:$F$15</c:f>
              <c:numCache>
                <c:formatCode>General</c:formatCode>
                <c:ptCount val="3"/>
                <c:pt idx="0">
                  <c:v>7.0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Sheet2!$G$10:$G$11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Sheet2!$C$12:$C$15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Sheet2!$G$12:$G$15</c:f>
              <c:numCache>
                <c:formatCode>General</c:formatCode>
                <c:ptCount val="3"/>
                <c:pt idx="0">
                  <c:v>3.0</c:v>
                </c:pt>
                <c:pt idx="2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Sheet2!$H$10:$H$11</c:f>
              <c:strCache>
                <c:ptCount val="1"/>
                <c:pt idx="0">
                  <c:v>VERY LOW</c:v>
                </c:pt>
              </c:strCache>
            </c:strRef>
          </c:tx>
          <c:invertIfNegative val="0"/>
          <c:cat>
            <c:strRef>
              <c:f>Sheet2!$C$12:$C$15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Sheet2!$H$12:$H$15</c:f>
              <c:numCache>
                <c:formatCode>General</c:formatCode>
                <c:ptCount val="3"/>
                <c:pt idx="0">
                  <c:v>1.0</c:v>
                </c:pt>
                <c:pt idx="2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574976"/>
        <c:axId val="110597248"/>
      </c:barChart>
      <c:catAx>
        <c:axId val="110574976"/>
        <c:scaling>
          <c:orientation val="minMax"/>
        </c:scaling>
        <c:delete val="0"/>
        <c:axPos val="b"/>
        <c:majorTickMark val="out"/>
        <c:minorTickMark val="none"/>
        <c:tickLblPos val="nextTo"/>
        <c:crossAx val="110597248"/>
        <c:crosses val="autoZero"/>
        <c:auto val="1"/>
        <c:lblAlgn val="ctr"/>
        <c:lblOffset val="100"/>
        <c:noMultiLvlLbl val="0"/>
      </c:catAx>
      <c:valAx>
        <c:axId val="110597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574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dirty="0" sz="2400" lang="en-US" err="1" smtClean="0"/>
              <a:t>Niranjana</a:t>
            </a:r>
            <a:r>
              <a:rPr dirty="0" sz="2400" lang="en-US" smtClean="0"/>
              <a:t> U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312210029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(</a:t>
            </a:r>
            <a:r>
              <a:rPr altLang="en-GB" dirty="0" sz="2400" lang="en-US" smtClean="0"/>
              <a:t>F9649F696F0CCA9A8B140000DE418EB6</a:t>
            </a:r>
            <a:r>
              <a:rPr altLang="en-GB" dirty="0" sz="2400" lang="en-US" smtClean="0"/>
              <a:t>)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 General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err="1" smtClean="0"/>
              <a:t>Valliammal</a:t>
            </a:r>
            <a:r>
              <a:rPr dirty="0" sz="2400" lang="en-US" smtClean="0"/>
              <a:t> college for women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6"/>
          <p:cNvSpPr txBox="1"/>
          <p:nvPr/>
        </p:nvSpPr>
        <p:spPr>
          <a:xfrm>
            <a:off x="309522" y="1500174"/>
            <a:ext cx="8572560" cy="4031873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200" lang="en-US" smtClean="0">
                <a:solidFill>
                  <a:srgbClr val="FF0000"/>
                </a:solidFill>
              </a:rPr>
              <a:t>Data set</a:t>
            </a:r>
            <a:r>
              <a:rPr dirty="0" sz="3200" lang="en-US" smtClean="0"/>
              <a:t>:  individual employees personal and official details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 smtClean="0">
                <a:solidFill>
                  <a:srgbClr val="FF0000"/>
                </a:solidFill>
              </a:rPr>
              <a:t>Data values</a:t>
            </a:r>
            <a:r>
              <a:rPr dirty="0" sz="3200" lang="en-US" smtClean="0"/>
              <a:t>: empty space, irrelevant data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 smtClean="0">
                <a:solidFill>
                  <a:srgbClr val="FF0000"/>
                </a:solidFill>
              </a:rPr>
              <a:t>Formula:</a:t>
            </a:r>
            <a:r>
              <a:rPr dirty="0" sz="3200" lang="en-US" smtClean="0"/>
              <a:t> very low, low, medium, high, very high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 smtClean="0">
                <a:solidFill>
                  <a:srgbClr val="FF0000"/>
                </a:solidFill>
              </a:rPr>
              <a:t>Pivot table</a:t>
            </a:r>
            <a:r>
              <a:rPr dirty="0" sz="3200" lang="en-US" smtClean="0"/>
              <a:t>: summary,  employee gender, employee id, employee performance score, employment type.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 smtClean="0">
                <a:solidFill>
                  <a:srgbClr val="FF0000"/>
                </a:solidFill>
              </a:rPr>
              <a:t>Report </a:t>
            </a:r>
            <a:r>
              <a:rPr dirty="0" sz="3200" lang="en-US" smtClean="0"/>
              <a:t>:  pie chart and bar </a:t>
            </a:r>
            <a:r>
              <a:rPr dirty="0" sz="3200" lang="en-US" err="1" smtClean="0"/>
              <a:t>grapgh</a:t>
            </a:r>
            <a:endParaRPr dirty="0" sz="3200" lang="en-US" smtClean="0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1809720" y="1643050"/>
          <a:ext cx="6563682" cy="4162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TextBox 2"/>
          <p:cNvSpPr txBox="1"/>
          <p:nvPr/>
        </p:nvSpPr>
        <p:spPr>
          <a:xfrm>
            <a:off x="1095340" y="1500174"/>
            <a:ext cx="8143932" cy="5016758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IN" smtClean="0">
                <a:solidFill>
                  <a:srgbClr val="00B0F0"/>
                </a:solidFill>
              </a:rPr>
              <a:t>Very low </a:t>
            </a:r>
            <a:r>
              <a:rPr dirty="0" sz="3200" lang="en-IN" smtClean="0"/>
              <a:t>performance</a:t>
            </a:r>
            <a:r>
              <a:rPr dirty="0" sz="3200" lang="en-IN" smtClean="0">
                <a:solidFill>
                  <a:srgbClr val="00B0F0"/>
                </a:solidFill>
              </a:rPr>
              <a:t> </a:t>
            </a:r>
            <a:r>
              <a:rPr dirty="0" sz="3200" lang="en-IN" smtClean="0"/>
              <a:t>is seen more in Part time</a:t>
            </a:r>
          </a:p>
          <a:p>
            <a:pPr>
              <a:buFont typeface="Wingdings" pitchFamily="2" charset="2"/>
              <a:buChar char="Ø"/>
            </a:pPr>
            <a:r>
              <a:rPr dirty="0" sz="3200" lang="en-IN" smtClean="0">
                <a:solidFill>
                  <a:srgbClr val="FF0000"/>
                </a:solidFill>
              </a:rPr>
              <a:t>Low</a:t>
            </a:r>
            <a:r>
              <a:rPr dirty="0" sz="3200" lang="en-IN" smtClean="0">
                <a:solidFill>
                  <a:srgbClr val="0070C0"/>
                </a:solidFill>
              </a:rPr>
              <a:t> </a:t>
            </a:r>
            <a:r>
              <a:rPr dirty="0" sz="3200" lang="en-IN" smtClean="0"/>
              <a:t>performance is noticed in contracted employee</a:t>
            </a:r>
          </a:p>
          <a:p>
            <a:pPr>
              <a:buFont typeface="Wingdings" pitchFamily="2" charset="2"/>
              <a:buChar char="Ø"/>
            </a:pPr>
            <a:r>
              <a:rPr dirty="0" sz="3200" lang="en-IN" smtClean="0"/>
              <a:t>Contracted employee has </a:t>
            </a:r>
            <a:r>
              <a:rPr dirty="0" sz="3200" lang="en-IN" smtClean="0">
                <a:solidFill>
                  <a:srgbClr val="92D050"/>
                </a:solidFill>
              </a:rPr>
              <a:t>Medium</a:t>
            </a:r>
            <a:r>
              <a:rPr dirty="0" sz="3200" lang="en-IN" smtClean="0"/>
              <a:t> performance</a:t>
            </a:r>
          </a:p>
          <a:p>
            <a:pPr>
              <a:buFont typeface="Wingdings" pitchFamily="2" charset="2"/>
              <a:buChar char="Ø"/>
            </a:pPr>
            <a:r>
              <a:rPr dirty="0" sz="3200" lang="en-IN" smtClean="0"/>
              <a:t>Both contract and full time employees has </a:t>
            </a:r>
            <a:r>
              <a:rPr dirty="0" sz="3200" lang="en-IN" smtClean="0">
                <a:solidFill>
                  <a:srgbClr val="7030A0"/>
                </a:solidFill>
              </a:rPr>
              <a:t>High performance</a:t>
            </a:r>
          </a:p>
          <a:p>
            <a:pPr>
              <a:buFont typeface="Wingdings" pitchFamily="2" charset="2"/>
              <a:buChar char="Ø"/>
            </a:pPr>
            <a:r>
              <a:rPr dirty="0" sz="3200" lang="en-IN" smtClean="0"/>
              <a:t>Contracted employee is found to be having </a:t>
            </a:r>
            <a:r>
              <a:rPr dirty="0" sz="3200" lang="en-IN" smtClean="0">
                <a:solidFill>
                  <a:srgbClr val="0070C0"/>
                </a:solidFill>
              </a:rPr>
              <a:t>Very high </a:t>
            </a:r>
            <a:r>
              <a:rPr dirty="0" sz="3200" lang="en-IN" smtClean="0"/>
              <a:t>performance</a:t>
            </a:r>
            <a:endParaRPr dirty="0" sz="320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8" name="TextBox 12"/>
          <p:cNvSpPr txBox="1"/>
          <p:nvPr/>
        </p:nvSpPr>
        <p:spPr>
          <a:xfrm>
            <a:off x="380960" y="1643050"/>
            <a:ext cx="6929486" cy="34696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200" lang="en-IN" smtClean="0"/>
              <a:t>Employees </a:t>
            </a:r>
            <a:r>
              <a:rPr dirty="0" sz="3200" lang="en-IN" smtClean="0"/>
              <a:t>performance is </a:t>
            </a:r>
            <a:r>
              <a:rPr dirty="0" sz="3200" lang="en-IN" smtClean="0"/>
              <a:t>scored based on their current rating. </a:t>
            </a:r>
            <a:endParaRPr dirty="0" sz="3200" lang="en-IN" smtClean="0"/>
          </a:p>
          <a:p>
            <a:pPr>
              <a:buFont typeface="Arial" pitchFamily="34" charset="0"/>
              <a:buChar char="•"/>
            </a:pPr>
            <a:r>
              <a:rPr dirty="0" sz="3200" lang="en-IN" smtClean="0"/>
              <a:t>As </a:t>
            </a:r>
            <a:r>
              <a:rPr dirty="0" sz="3200" lang="en-IN" smtClean="0"/>
              <a:t>there is  drastic change in performance </a:t>
            </a:r>
            <a:r>
              <a:rPr dirty="0" sz="3200" lang="en-IN" smtClean="0"/>
              <a:t>level Comparison </a:t>
            </a:r>
            <a:r>
              <a:rPr dirty="0" sz="3200" lang="en-IN" smtClean="0"/>
              <a:t>of the </a:t>
            </a:r>
            <a:r>
              <a:rPr dirty="0" sz="3200" lang="en-IN" smtClean="0"/>
              <a:t>employees </a:t>
            </a:r>
            <a:r>
              <a:rPr dirty="0" sz="3200" lang="en-IN" smtClean="0"/>
              <a:t>performance level with their classification has to be performed</a:t>
            </a:r>
            <a:endParaRPr dirty="0" sz="320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809588" y="571480"/>
            <a:ext cx="600079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6" name="TextBox 12"/>
          <p:cNvSpPr txBox="1"/>
          <p:nvPr/>
        </p:nvSpPr>
        <p:spPr>
          <a:xfrm>
            <a:off x="309522" y="1785926"/>
            <a:ext cx="8572560" cy="4917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200" lang="en-US" smtClean="0"/>
              <a:t>Effective performance analysis helps in identifying strengths, areas for improvement, and aligning employee goals with organizational objectives</a:t>
            </a:r>
            <a:r>
              <a:rPr dirty="0" sz="3200" lang="en-US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 smtClean="0"/>
              <a:t>As organization goals were not met, employees performance were analyzed by the classification of employees type of working.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 smtClean="0"/>
              <a:t>Part time, full time and contracted workers were compared.</a:t>
            </a:r>
          </a:p>
          <a:p>
            <a:endParaRPr dirty="0" sz="3200" lang="en-US" smtClean="0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595274" y="2071678"/>
            <a:ext cx="7715304" cy="29870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200" lang="en-US" smtClean="0"/>
              <a:t>The end users of employee performance analysis typically include a range of stakeholders within an </a:t>
            </a:r>
            <a:r>
              <a:rPr dirty="0" sz="3200" lang="en-US" smtClean="0"/>
              <a:t>organization.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 smtClean="0"/>
              <a:t>Department manager/ supervisor, Executive leadership, </a:t>
            </a:r>
            <a:r>
              <a:rPr dirty="0" sz="3200" lang="en-US" err="1" smtClean="0"/>
              <a:t>employess</a:t>
            </a:r>
            <a:r>
              <a:rPr dirty="0" sz="3200" lang="en-US" smtClean="0"/>
              <a:t>, training and development team, etc.</a:t>
            </a:r>
            <a:endParaRPr dirty="0" sz="320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381356" y="2285992"/>
            <a:ext cx="5429288" cy="369332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667" name="TextBox 10"/>
          <p:cNvSpPr txBox="1"/>
          <p:nvPr/>
        </p:nvSpPr>
        <p:spPr>
          <a:xfrm>
            <a:off x="3095604" y="2143116"/>
            <a:ext cx="6643734" cy="2677656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IN" smtClean="0"/>
              <a:t>Filter-removing the extra blanks </a:t>
            </a:r>
          </a:p>
          <a:p>
            <a:pPr>
              <a:buFont typeface="Arial" pitchFamily="34" charset="0"/>
              <a:buChar char="•"/>
            </a:pPr>
            <a:r>
              <a:rPr dirty="0" sz="2800" lang="en-IN" smtClean="0"/>
              <a:t>Find and replace-employee rating is changed </a:t>
            </a:r>
            <a:r>
              <a:rPr dirty="0" sz="2800" lang="en-IN" smtClean="0"/>
              <a:t>to VERYLOW,LOW,MEDIUM,HIGH,VERYHIGH</a:t>
            </a:r>
            <a:r>
              <a:rPr dirty="0" sz="2800" lang="en-IN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dirty="0" sz="2800" lang="en-IN" smtClean="0"/>
              <a:t>Pivotal table</a:t>
            </a:r>
            <a:r>
              <a:rPr dirty="0" sz="2800" lang="en-US" smtClean="0"/>
              <a:t>- selected data is </a:t>
            </a:r>
            <a:r>
              <a:rPr dirty="0" sz="2800" lang="en-US" err="1" smtClean="0"/>
              <a:t>summarised</a:t>
            </a:r>
            <a:r>
              <a:rPr dirty="0" sz="2800" lang="en-US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dirty="0" sz="2800" lang="en-IN" smtClean="0"/>
              <a:t>Pie chart-result shows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952464" y="1714488"/>
            <a:ext cx="8358246" cy="304698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IN" smtClean="0"/>
              <a:t>Rows</a:t>
            </a:r>
            <a:r>
              <a:rPr dirty="0" sz="3200" lang="en-IN" smtClean="0"/>
              <a:t>-employee classification: </a:t>
            </a:r>
            <a:r>
              <a:rPr dirty="0" sz="3200" i="1" lang="en-IN" smtClean="0"/>
              <a:t>part time, full time, contract</a:t>
            </a:r>
          </a:p>
          <a:p>
            <a:r>
              <a:rPr b="1" dirty="0" sz="3200" lang="en-IN" smtClean="0"/>
              <a:t>Column </a:t>
            </a:r>
            <a:r>
              <a:rPr dirty="0" sz="3200" lang="en-IN" smtClean="0"/>
              <a:t>-performance level: </a:t>
            </a:r>
            <a:r>
              <a:rPr dirty="0" sz="3200" i="1" lang="en-IN" smtClean="0"/>
              <a:t>VERYLOW,LOW,MEDIUM,HIGH,VERYHIGH.</a:t>
            </a:r>
          </a:p>
          <a:p>
            <a:r>
              <a:rPr b="1" dirty="0" sz="3200" lang="en-IN" smtClean="0"/>
              <a:t>Reporting filter</a:t>
            </a:r>
            <a:r>
              <a:rPr dirty="0" sz="3200" lang="en-IN" smtClean="0"/>
              <a:t>-gender code: </a:t>
            </a:r>
            <a:r>
              <a:rPr dirty="0" sz="3200" i="1" lang="en-IN" err="1" smtClean="0"/>
              <a:t>male,female</a:t>
            </a:r>
            <a:r>
              <a:rPr dirty="0" sz="3200" i="1" lang="en-IN" smtClean="0"/>
              <a:t> </a:t>
            </a:r>
          </a:p>
          <a:p>
            <a:endParaRPr dirty="0" sz="320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9"/>
          <p:cNvSpPr txBox="1"/>
          <p:nvPr/>
        </p:nvSpPr>
        <p:spPr>
          <a:xfrm>
            <a:off x="2024034" y="2214554"/>
            <a:ext cx="7286676" cy="15696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 smtClean="0"/>
              <a:t>Performance level =IFS(Z3=5, “VERY HIGH’’ ,Z3=4, “HIGH’’,Z3=3“MEDIUM”Z3=“LOW”,Z3= “VERY LOW”</a:t>
            </a:r>
            <a:endParaRPr dirty="0" sz="3200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LENOVO</cp:lastModifiedBy>
  <dcterms:created xsi:type="dcterms:W3CDTF">2024-03-29T04:07:22Z</dcterms:created>
  <dcterms:modified xsi:type="dcterms:W3CDTF">2024-09-04T06:54:43Z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fc90261b429e426b8a52ab45bdc115fc</vt:lpwstr>
  </property>
</Properties>
</file>