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9" r:id="rId4"/>
    <p:sldId id="290" r:id="rId5"/>
    <p:sldId id="282" r:id="rId6"/>
    <p:sldId id="283" r:id="rId7"/>
    <p:sldId id="260" r:id="rId8"/>
    <p:sldId id="263" r:id="rId9"/>
    <p:sldId id="286" r:id="rId10"/>
    <p:sldId id="262" r:id="rId11"/>
    <p:sldId id="287" r:id="rId12"/>
    <p:sldId id="288" r:id="rId13"/>
    <p:sldId id="267" r:id="rId14"/>
    <p:sldId id="280" r:id="rId15"/>
    <p:sldId id="268" r:id="rId16"/>
    <p:sldId id="278"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94" autoAdjust="0"/>
    <p:restoredTop sz="94662" autoAdjust="0"/>
  </p:normalViewPr>
  <p:slideViewPr>
    <p:cSldViewPr>
      <p:cViewPr>
        <p:scale>
          <a:sx n="66" d="100"/>
          <a:sy n="66" d="100"/>
        </p:scale>
        <p:origin x="-1332" y="-276"/>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622425"/>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IN" sz="3100" b="1" dirty="0" smtClean="0"/>
              <a:t>PCET’s</a:t>
            </a:r>
            <a:r>
              <a:rPr lang="en-IN" dirty="0" smtClean="0"/>
              <a:t> </a:t>
            </a:r>
            <a:br>
              <a:rPr lang="en-IN" dirty="0" smtClean="0"/>
            </a:br>
            <a:r>
              <a:rPr lang="en-IN" dirty="0" smtClean="0"/>
              <a:t>	     </a:t>
            </a:r>
            <a:r>
              <a:rPr lang="en-IN" sz="3600" b="1" dirty="0" smtClean="0"/>
              <a:t>Pimpri Chinchwad College of Engineering </a:t>
            </a:r>
            <a:br>
              <a:rPr lang="en-IN" sz="3600" b="1" dirty="0" smtClean="0"/>
            </a:br>
            <a:r>
              <a:rPr lang="en-IN" sz="3600" b="1" dirty="0" smtClean="0"/>
              <a:t>and Research, Ravet</a:t>
            </a:r>
            <a:endParaRPr lang="en-IN" sz="3600" b="1" dirty="0"/>
          </a:p>
        </p:txBody>
      </p:sp>
      <p:sp>
        <p:nvSpPr>
          <p:cNvPr id="3" name="Subtitle 2"/>
          <p:cNvSpPr>
            <a:spLocks noGrp="1"/>
          </p:cNvSpPr>
          <p:nvPr>
            <p:ph type="subTitle" idx="1"/>
          </p:nvPr>
        </p:nvSpPr>
        <p:spPr>
          <a:xfrm>
            <a:off x="457200" y="2133600"/>
            <a:ext cx="8458200" cy="1752600"/>
          </a:xfrm>
        </p:spPr>
        <p:txBody>
          <a:bodyPr/>
          <a:lstStyle/>
          <a:p>
            <a:r>
              <a:rPr lang="en-IN" dirty="0" smtClean="0">
                <a:solidFill>
                  <a:schemeClr val="tx1"/>
                </a:solidFill>
              </a:rPr>
              <a:t>Automatic Shopping Cart With Advanced Billing System</a:t>
            </a:r>
            <a:endParaRPr lang="en-IN" dirty="0">
              <a:solidFill>
                <a:schemeClr val="tx1"/>
              </a:solidFill>
            </a:endParaRPr>
          </a:p>
          <a:p>
            <a:endParaRPr lang="en-IN" dirty="0"/>
          </a:p>
        </p:txBody>
      </p:sp>
      <p:pic>
        <p:nvPicPr>
          <p:cNvPr id="1026" name="Picture 2"/>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10487"/>
          <a:stretch/>
        </p:blipFill>
        <p:spPr bwMode="auto">
          <a:xfrm>
            <a:off x="0" y="0"/>
            <a:ext cx="1710813" cy="1641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4038600"/>
            <a:ext cx="2514600" cy="2246769"/>
          </a:xfrm>
          <a:prstGeom prst="rect">
            <a:avLst/>
          </a:prstGeom>
          <a:noFill/>
        </p:spPr>
        <p:txBody>
          <a:bodyPr wrap="square" rtlCol="0">
            <a:spAutoFit/>
          </a:bodyPr>
          <a:lstStyle/>
          <a:p>
            <a:r>
              <a:rPr lang="en-IN" sz="2000" b="1" dirty="0" smtClean="0"/>
              <a:t>Group Members : </a:t>
            </a:r>
          </a:p>
          <a:p>
            <a:pPr marL="285750" indent="-285750">
              <a:lnSpc>
                <a:spcPct val="150000"/>
              </a:lnSpc>
              <a:buFont typeface="Arial" pitchFamily="34" charset="0"/>
              <a:buChar char="•"/>
            </a:pPr>
            <a:r>
              <a:rPr lang="en-IN" sz="2000" dirty="0" smtClean="0"/>
              <a:t>Niranjani  Wagh</a:t>
            </a:r>
          </a:p>
          <a:p>
            <a:pPr marL="285750" indent="-285750">
              <a:lnSpc>
                <a:spcPct val="150000"/>
              </a:lnSpc>
              <a:buFont typeface="Arial" pitchFamily="34" charset="0"/>
              <a:buChar char="•"/>
            </a:pPr>
            <a:r>
              <a:rPr lang="en-IN" sz="2000" dirty="0" smtClean="0"/>
              <a:t>Shraddha Waphare</a:t>
            </a:r>
          </a:p>
          <a:p>
            <a:pPr marL="285750" indent="-285750">
              <a:lnSpc>
                <a:spcPct val="150000"/>
              </a:lnSpc>
              <a:buFont typeface="Arial" pitchFamily="34" charset="0"/>
              <a:buChar char="•"/>
            </a:pPr>
            <a:r>
              <a:rPr lang="en-IN" sz="2000" dirty="0" smtClean="0"/>
              <a:t>Rachana Patil</a:t>
            </a:r>
          </a:p>
          <a:p>
            <a:pPr marL="285750" indent="-285750">
              <a:lnSpc>
                <a:spcPct val="150000"/>
              </a:lnSpc>
              <a:buFont typeface="Arial" pitchFamily="34" charset="0"/>
              <a:buChar char="•"/>
            </a:pPr>
            <a:r>
              <a:rPr lang="en-IN" sz="2000" dirty="0" smtClean="0"/>
              <a:t>Shrutika  Phalke</a:t>
            </a:r>
            <a:endParaRPr lang="en-IN" sz="2000" dirty="0"/>
          </a:p>
        </p:txBody>
      </p:sp>
      <p:sp>
        <p:nvSpPr>
          <p:cNvPr id="5" name="TextBox 4"/>
          <p:cNvSpPr txBox="1"/>
          <p:nvPr/>
        </p:nvSpPr>
        <p:spPr>
          <a:xfrm>
            <a:off x="6703142" y="5575060"/>
            <a:ext cx="2440858" cy="677108"/>
          </a:xfrm>
          <a:prstGeom prst="rect">
            <a:avLst/>
          </a:prstGeom>
          <a:noFill/>
        </p:spPr>
        <p:txBody>
          <a:bodyPr wrap="square" rtlCol="0">
            <a:spAutoFit/>
          </a:bodyPr>
          <a:lstStyle/>
          <a:p>
            <a:r>
              <a:rPr lang="en-IN" b="1" dirty="0" smtClean="0"/>
              <a:t>Guided By : </a:t>
            </a:r>
          </a:p>
          <a:p>
            <a:r>
              <a:rPr lang="en-IN" sz="2000" dirty="0" smtClean="0"/>
              <a:t>Prof. Jameer Kotwal</a:t>
            </a:r>
            <a:endParaRPr lang="en-IN" sz="2000" dirty="0"/>
          </a:p>
        </p:txBody>
      </p:sp>
      <p:pic>
        <p:nvPicPr>
          <p:cNvPr id="1027" name="Picture 3" descr="C:\Users\lenovo\Desktop\images.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71800" y="3788500"/>
            <a:ext cx="3124200" cy="274696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3824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IN" dirty="0" smtClean="0"/>
              <a:t>SOFTWARE AND HARDWARE REQUIREMENTS</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1206794063"/>
              </p:ext>
            </p:extLst>
          </p:nvPr>
        </p:nvGraphicFramePr>
        <p:xfrm>
          <a:off x="1752600" y="1752600"/>
          <a:ext cx="5257800" cy="2871957"/>
        </p:xfrm>
        <a:graphic>
          <a:graphicData uri="http://schemas.openxmlformats.org/drawingml/2006/table">
            <a:tbl>
              <a:tblPr/>
              <a:tblGrid>
                <a:gridCol w="1043376"/>
                <a:gridCol w="1534378"/>
                <a:gridCol w="2680046"/>
              </a:tblGrid>
              <a:tr h="462363">
                <a:tc>
                  <a:txBody>
                    <a:bodyPr/>
                    <a:lstStyle/>
                    <a:p>
                      <a:pPr algn="ctr">
                        <a:spcAft>
                          <a:spcPts val="0"/>
                        </a:spcAft>
                      </a:pPr>
                      <a:r>
                        <a:rPr lang="en-US" sz="1800" b="1" dirty="0">
                          <a:effectLst/>
                          <a:latin typeface="+mn-lt"/>
                          <a:ea typeface="Arial"/>
                          <a:cs typeface="Arial"/>
                        </a:rPr>
                        <a:t>Sr. No.</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a:effectLst/>
                          <a:latin typeface="+mn-lt"/>
                          <a:ea typeface="Arial"/>
                          <a:cs typeface="Arial"/>
                        </a:rPr>
                        <a:t>Parameter</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a:effectLst/>
                          <a:latin typeface="+mn-lt"/>
                          <a:ea typeface="Arial"/>
                          <a:cs typeface="Arial"/>
                        </a:rPr>
                        <a:t>Minimum Requirement</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89731">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37438">
                <a:tc>
                  <a:txBody>
                    <a:bodyPr/>
                    <a:lstStyle/>
                    <a:p>
                      <a:pPr algn="ctr">
                        <a:spcAft>
                          <a:spcPts val="0"/>
                        </a:spcAft>
                      </a:pPr>
                      <a:r>
                        <a:rPr lang="en-US" sz="1800" b="1" dirty="0">
                          <a:effectLst/>
                          <a:latin typeface="+mn-lt"/>
                          <a:ea typeface="Arial"/>
                          <a:cs typeface="Arial"/>
                        </a:rPr>
                        <a:t>1</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CPU Speed</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2 GHz</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89731">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37438">
                <a:tc>
                  <a:txBody>
                    <a:bodyPr/>
                    <a:lstStyle/>
                    <a:p>
                      <a:pPr algn="ctr">
                        <a:spcAft>
                          <a:spcPts val="0"/>
                        </a:spcAft>
                      </a:pPr>
                      <a:r>
                        <a:rPr lang="en-US" sz="1800" b="1">
                          <a:effectLst/>
                          <a:latin typeface="+mn-lt"/>
                          <a:ea typeface="Arial"/>
                          <a:cs typeface="Arial"/>
                        </a:rPr>
                        <a:t>2</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RAM</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3 GB</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177686">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437438">
                <a:tc>
                  <a:txBody>
                    <a:bodyPr/>
                    <a:lstStyle/>
                    <a:p>
                      <a:pPr algn="ctr">
                        <a:spcAft>
                          <a:spcPts val="0"/>
                        </a:spcAft>
                      </a:pPr>
                      <a:r>
                        <a:rPr lang="en-US" sz="1800" b="1">
                          <a:effectLst/>
                          <a:latin typeface="+mn-lt"/>
                          <a:ea typeface="Arial"/>
                          <a:cs typeface="Arial"/>
                        </a:rPr>
                        <a:t>3</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IN" sz="1800" b="1" dirty="0" smtClean="0">
                          <a:effectLst/>
                          <a:latin typeface="+mn-lt"/>
                          <a:ea typeface="Calibri"/>
                          <a:cs typeface="Arial"/>
                        </a:rPr>
                        <a:t>Rasp Pi</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b="1" dirty="0">
                          <a:effectLst/>
                          <a:latin typeface="+mn-lt"/>
                          <a:ea typeface="Arial"/>
                          <a:cs typeface="Arial"/>
                        </a:rPr>
                        <a:t>1 GB</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89731">
                <a:tc>
                  <a:txBody>
                    <a:bodyPr/>
                    <a:lstStyle/>
                    <a:p>
                      <a:pPr>
                        <a:spcAft>
                          <a:spcPts val="0"/>
                        </a:spcAft>
                      </a:pPr>
                      <a:r>
                        <a:rPr lang="en-US" sz="1800" b="1">
                          <a:effectLst/>
                          <a:latin typeface="+mn-lt"/>
                          <a:ea typeface="Times New Roman"/>
                          <a:cs typeface="Arial"/>
                        </a:rPr>
                        <a:t> </a:t>
                      </a:r>
                      <a:endParaRPr lang="en-IN" sz="1800" b="1">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800" b="1" dirty="0">
                          <a:effectLst/>
                          <a:latin typeface="+mn-lt"/>
                          <a:ea typeface="Times New Roman"/>
                          <a:cs typeface="Arial"/>
                        </a:rPr>
                        <a:t> </a:t>
                      </a:r>
                      <a:endParaRPr lang="en-IN" sz="1800" b="1" dirty="0">
                        <a:effectLst/>
                        <a:latin typeface="+mn-lt"/>
                        <a:ea typeface="Calibri"/>
                        <a:cs typeface="Arial"/>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1752600" y="4724400"/>
            <a:ext cx="5105400" cy="3416320"/>
          </a:xfrm>
          <a:prstGeom prst="rect">
            <a:avLst/>
          </a:prstGeom>
        </p:spPr>
        <p:txBody>
          <a:bodyPr wrap="square">
            <a:spAutoFit/>
          </a:bodyPr>
          <a:lstStyle/>
          <a:p>
            <a:pPr marL="285750" lvl="0" indent="-285750">
              <a:buFont typeface="Arial" pitchFamily="34" charset="0"/>
              <a:buChar char="•"/>
            </a:pPr>
            <a:r>
              <a:rPr lang="en-US" sz="2400" dirty="0"/>
              <a:t>Operating System: Windows</a:t>
            </a:r>
            <a:endParaRPr lang="en-IN" sz="2400" dirty="0"/>
          </a:p>
          <a:p>
            <a:r>
              <a:rPr lang="en-US" sz="2400" dirty="0"/>
              <a:t> </a:t>
            </a:r>
            <a:endParaRPr lang="en-IN" sz="2400" dirty="0"/>
          </a:p>
          <a:p>
            <a:pPr marL="285750" lvl="0" indent="-285750">
              <a:buFont typeface="Arial" pitchFamily="34" charset="0"/>
              <a:buChar char="•"/>
            </a:pPr>
            <a:r>
              <a:rPr lang="en-US" sz="2400" dirty="0"/>
              <a:t>IDE: </a:t>
            </a:r>
            <a:r>
              <a:rPr lang="en-US" sz="2400" dirty="0" err="1"/>
              <a:t>OpenCV</a:t>
            </a:r>
            <a:endParaRPr lang="en-IN" sz="2400" dirty="0"/>
          </a:p>
          <a:p>
            <a:r>
              <a:rPr lang="en-US" sz="2400" dirty="0"/>
              <a:t> </a:t>
            </a:r>
            <a:endParaRPr lang="en-IN" sz="2400" dirty="0"/>
          </a:p>
          <a:p>
            <a:pPr marL="285750" lvl="0" indent="-285750">
              <a:buFont typeface="Arial" pitchFamily="34" charset="0"/>
              <a:buChar char="•"/>
            </a:pPr>
            <a:r>
              <a:rPr lang="en-US" sz="2400" dirty="0"/>
              <a:t>Programming Language: </a:t>
            </a:r>
            <a:r>
              <a:rPr lang="en-US" sz="2400" dirty="0" smtClean="0"/>
              <a:t>Python</a:t>
            </a:r>
            <a:endParaRPr lang="en-IN" sz="2400" dirty="0"/>
          </a:p>
          <a:p>
            <a:pPr lvl="0"/>
            <a:r>
              <a:rPr lang="en-US" sz="2400" dirty="0"/>
              <a:t/>
            </a:r>
            <a:br>
              <a:rPr lang="en-US" sz="2400" dirty="0"/>
            </a:br>
            <a:r>
              <a:rPr lang="en-US" sz="2400" dirty="0"/>
              <a:t> </a:t>
            </a:r>
            <a:br>
              <a:rPr lang="en-US" sz="2400" dirty="0"/>
            </a:br>
            <a:r>
              <a:rPr lang="en-US" sz="2400" dirty="0"/>
              <a:t> </a:t>
            </a:r>
            <a:endParaRPr lang="en-IN" sz="2400" dirty="0"/>
          </a:p>
          <a:p>
            <a:endParaRPr lang="en-IN" sz="2400" dirty="0"/>
          </a:p>
        </p:txBody>
      </p:sp>
    </p:spTree>
    <p:extLst>
      <p:ext uri="{BB962C8B-B14F-4D97-AF65-F5344CB8AC3E}">
        <p14:creationId xmlns="" xmlns:p14="http://schemas.microsoft.com/office/powerpoint/2010/main" val="637724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5400000" scaled="1"/>
            <a:tileRect/>
          </a:gradFill>
          <a:ln>
            <a:solidFill>
              <a:srgbClr val="FFC000"/>
            </a:solidFill>
          </a:ln>
        </p:spPr>
        <p:txBody>
          <a:bodyPr/>
          <a:lstStyle/>
          <a:p>
            <a:r>
              <a:rPr lang="en-IN" dirty="0" smtClean="0"/>
              <a:t>SYSTEM ARCHITECHTURE</a:t>
            </a:r>
            <a:endParaRPr lang="en-IN" dirty="0"/>
          </a:p>
        </p:txBody>
      </p:sp>
      <p:pic>
        <p:nvPicPr>
          <p:cNvPr id="3" name="Picture 2" descr="C:\Users\Admin\Desktop\arch.png"/>
          <p:cNvPicPr/>
          <p:nvPr/>
        </p:nvPicPr>
        <p:blipFill>
          <a:blip r:embed="rId2"/>
          <a:srcRect/>
          <a:stretch>
            <a:fillRect/>
          </a:stretch>
        </p:blipFill>
        <p:spPr bwMode="auto">
          <a:xfrm>
            <a:off x="1219200" y="2057400"/>
            <a:ext cx="6934200" cy="3733800"/>
          </a:xfrm>
          <a:prstGeom prst="rect">
            <a:avLst/>
          </a:prstGeom>
          <a:noFill/>
          <a:ln w="9525">
            <a:noFill/>
            <a:miter lim="800000"/>
            <a:headEnd/>
            <a:tailEnd/>
          </a:ln>
        </p:spPr>
      </p:pic>
    </p:spTree>
    <p:extLst>
      <p:ext uri="{BB962C8B-B14F-4D97-AF65-F5344CB8AC3E}">
        <p14:creationId xmlns="" xmlns:p14="http://schemas.microsoft.com/office/powerpoint/2010/main" val="201053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09600" y="427038"/>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smtClean="0"/>
              <a:t>PROPOSED SYSTEM</a:t>
            </a:r>
            <a:endParaRPr lang="en-IN" dirty="0"/>
          </a:p>
        </p:txBody>
      </p:sp>
      <p:sp>
        <p:nvSpPr>
          <p:cNvPr id="4" name="TextBox 3"/>
          <p:cNvSpPr txBox="1"/>
          <p:nvPr/>
        </p:nvSpPr>
        <p:spPr>
          <a:xfrm>
            <a:off x="624114" y="1828800"/>
            <a:ext cx="8077200" cy="5262979"/>
          </a:xfrm>
          <a:prstGeom prst="rect">
            <a:avLst/>
          </a:prstGeom>
          <a:noFill/>
        </p:spPr>
        <p:txBody>
          <a:bodyPr wrap="square" rtlCol="0">
            <a:spAutoFit/>
          </a:bodyPr>
          <a:lstStyle/>
          <a:p>
            <a:pPr marL="285750" indent="-285750" algn="just">
              <a:buFont typeface="Arial" pitchFamily="34" charset="0"/>
              <a:buChar char="•"/>
            </a:pPr>
            <a:r>
              <a:rPr lang="en-US" sz="2400" dirty="0"/>
              <a:t> Whenever user puts a product into the cart, </a:t>
            </a:r>
            <a:r>
              <a:rPr lang="en-US" sz="2400" dirty="0" smtClean="0"/>
              <a:t>the </a:t>
            </a:r>
            <a:r>
              <a:rPr lang="en-US" sz="2400" dirty="0"/>
              <a:t>camera will capture the images. These images are compared with the images present in the database using SIFT algorithm</a:t>
            </a:r>
            <a:r>
              <a:rPr lang="en-US" sz="2400" dirty="0" smtClean="0"/>
              <a:t>.</a:t>
            </a:r>
          </a:p>
          <a:p>
            <a:pPr marL="285750" indent="-285750" algn="just">
              <a:buFont typeface="Arial" pitchFamily="34" charset="0"/>
              <a:buChar char="•"/>
            </a:pPr>
            <a:r>
              <a:rPr lang="en-US" sz="2400" dirty="0" smtClean="0"/>
              <a:t> </a:t>
            </a:r>
            <a:r>
              <a:rPr lang="en-US" sz="2400" dirty="0"/>
              <a:t>Once the images are matched, the correct product will be recognized and the corresponding amount will be displayed on the screen</a:t>
            </a:r>
            <a:r>
              <a:rPr lang="en-US" sz="2400" dirty="0" smtClean="0"/>
              <a:t>.</a:t>
            </a:r>
          </a:p>
          <a:p>
            <a:pPr marL="285750" indent="-285750" algn="just">
              <a:buFont typeface="Arial" pitchFamily="34" charset="0"/>
              <a:buChar char="•"/>
            </a:pPr>
            <a:r>
              <a:rPr lang="en-US" sz="2400" dirty="0" smtClean="0"/>
              <a:t> </a:t>
            </a:r>
            <a:r>
              <a:rPr lang="en-US" sz="2400" dirty="0"/>
              <a:t>If the user removes any product, images are captured again </a:t>
            </a:r>
            <a:r>
              <a:rPr lang="en-US" sz="2400" dirty="0" smtClean="0"/>
              <a:t>and </a:t>
            </a:r>
            <a:r>
              <a:rPr lang="en-US" sz="2400" dirty="0"/>
              <a:t>compared with the database images. </a:t>
            </a:r>
            <a:endParaRPr lang="en-US" sz="2400" dirty="0" smtClean="0"/>
          </a:p>
          <a:p>
            <a:pPr marL="285750" indent="-285750" algn="just">
              <a:buFont typeface="Arial" pitchFamily="34" charset="0"/>
              <a:buChar char="•"/>
            </a:pPr>
            <a:r>
              <a:rPr lang="en-US" sz="2400" dirty="0" smtClean="0"/>
              <a:t>After </a:t>
            </a:r>
            <a:r>
              <a:rPr lang="en-US" sz="2400" dirty="0"/>
              <a:t>product recognition the respective amount is reduced from the total amount. The camera will not capture images of the products present in the vicinity of the </a:t>
            </a:r>
            <a:r>
              <a:rPr lang="en-US" sz="2400" dirty="0" smtClean="0"/>
              <a:t>cart. </a:t>
            </a:r>
          </a:p>
          <a:p>
            <a:pPr marL="285750" indent="-285750" algn="just">
              <a:buFont typeface="Arial" pitchFamily="34" charset="0"/>
              <a:buChar char="•"/>
            </a:pPr>
            <a:r>
              <a:rPr lang="en-US" sz="2400" dirty="0" smtClean="0"/>
              <a:t>The </a:t>
            </a:r>
            <a:r>
              <a:rPr lang="en-US" sz="2400" dirty="0"/>
              <a:t>payment mode depends on the grocery store or shopping mall authorities.</a:t>
            </a:r>
            <a:endParaRPr lang="en-IN" sz="2400" b="1" dirty="0"/>
          </a:p>
          <a:p>
            <a:pPr marL="285750" indent="-285750" algn="just">
              <a:buFont typeface="Arial" pitchFamily="34" charset="0"/>
              <a:buChar char="•"/>
            </a:pPr>
            <a:endParaRPr lang="en-IN" sz="2400" dirty="0"/>
          </a:p>
        </p:txBody>
      </p:sp>
    </p:spTree>
    <p:extLst>
      <p:ext uri="{BB962C8B-B14F-4D97-AF65-F5344CB8AC3E}">
        <p14:creationId xmlns="" xmlns:p14="http://schemas.microsoft.com/office/powerpoint/2010/main" val="245131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WORKING</a:t>
            </a:r>
            <a:endParaRPr lang="en-IN" dirty="0"/>
          </a:p>
        </p:txBody>
      </p:sp>
      <p:pic>
        <p:nvPicPr>
          <p:cNvPr id="4"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590800" y="1828800"/>
            <a:ext cx="3581400" cy="46482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 xmlns:p14="http://schemas.microsoft.com/office/powerpoint/2010/main" val="142624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676400"/>
            <a:ext cx="7848600" cy="4483279"/>
          </a:xfrm>
          <a:prstGeom prst="rect">
            <a:avLst/>
          </a:prstGeom>
        </p:spPr>
        <p:txBody>
          <a:bodyPr wrap="square">
            <a:spAutoFit/>
          </a:bodyPr>
          <a:lstStyle/>
          <a:p>
            <a:pPr marL="342900" lvl="0" indent="-342900">
              <a:lnSpc>
                <a:spcPct val="150000"/>
              </a:lnSpc>
              <a:spcBef>
                <a:spcPts val="1001"/>
              </a:spcBef>
              <a:buSzPct val="100000"/>
              <a:buFont typeface="Arial" pitchFamily="34" charset="0"/>
              <a:buChar char="•"/>
            </a:pPr>
            <a:r>
              <a:rPr lang="en-IN" sz="2400" dirty="0"/>
              <a:t>The user will insert the item into the cart.</a:t>
            </a:r>
          </a:p>
          <a:p>
            <a:pPr marL="342900" lvl="0" indent="-342900">
              <a:lnSpc>
                <a:spcPct val="150000"/>
              </a:lnSpc>
              <a:spcBef>
                <a:spcPts val="1001"/>
              </a:spcBef>
              <a:buSzPct val="100000"/>
              <a:buFont typeface="Arial" pitchFamily="34" charset="0"/>
              <a:buChar char="•"/>
            </a:pPr>
            <a:r>
              <a:rPr lang="en-IN" sz="2400" dirty="0"/>
              <a:t>As the item will cross the detection sheet , the camera will capture the image.</a:t>
            </a:r>
          </a:p>
          <a:p>
            <a:pPr marL="342900" lvl="0" indent="-342900">
              <a:lnSpc>
                <a:spcPct val="150000"/>
              </a:lnSpc>
              <a:spcBef>
                <a:spcPts val="1001"/>
              </a:spcBef>
              <a:buSzPct val="100000"/>
              <a:buFont typeface="Arial" pitchFamily="34" charset="0"/>
              <a:buChar char="•"/>
              <a:tabLst>
                <a:tab pos="0" algn="l"/>
              </a:tabLst>
            </a:pPr>
            <a:r>
              <a:rPr lang="en-IN" sz="2400" dirty="0"/>
              <a:t>SIFT Algorithm will be implemented.</a:t>
            </a:r>
          </a:p>
          <a:p>
            <a:pPr marL="342900" lvl="0" indent="-342900">
              <a:lnSpc>
                <a:spcPct val="150000"/>
              </a:lnSpc>
              <a:spcBef>
                <a:spcPts val="1001"/>
              </a:spcBef>
              <a:buSzPct val="100000"/>
              <a:buFont typeface="Arial" pitchFamily="34" charset="0"/>
              <a:buChar char="•"/>
            </a:pPr>
            <a:r>
              <a:rPr lang="en-IN" sz="2400" dirty="0"/>
              <a:t>Addition and deletion of the item from the database will be depending on the movement of the item.</a:t>
            </a:r>
          </a:p>
          <a:p>
            <a:pPr marL="342900" lvl="0" indent="-342900">
              <a:lnSpc>
                <a:spcPct val="150000"/>
              </a:lnSpc>
              <a:spcBef>
                <a:spcPts val="1001"/>
              </a:spcBef>
              <a:buSzPct val="100000"/>
              <a:buFont typeface="Arial" pitchFamily="34" charset="0"/>
              <a:buChar char="•"/>
            </a:pPr>
            <a:r>
              <a:rPr lang="en-IN" sz="2400" dirty="0"/>
              <a:t>Subtotal of all the purchased items</a:t>
            </a:r>
            <a:r>
              <a:rPr lang="en-IN" sz="2400" dirty="0" smtClean="0"/>
              <a:t>.</a:t>
            </a:r>
            <a:endParaRPr lang="en-IN" sz="2400" dirty="0"/>
          </a:p>
        </p:txBody>
      </p:sp>
      <p:sp>
        <p:nvSpPr>
          <p:cNvPr id="5" name="Title 1"/>
          <p:cNvSpPr>
            <a:spLocks noGrp="1"/>
          </p:cNvSpPr>
          <p:nvPr>
            <p:ph type="title"/>
          </p:nvPr>
        </p:nvSpPr>
        <p:spPr>
          <a:xfrm>
            <a:off x="457200" y="274638"/>
            <a:ext cx="8229600" cy="1143000"/>
          </a:xfrm>
        </p:spPr>
        <p:style>
          <a:lnRef idx="1">
            <a:schemeClr val="accent6"/>
          </a:lnRef>
          <a:fillRef idx="2">
            <a:schemeClr val="accent6"/>
          </a:fillRef>
          <a:effectRef idx="1">
            <a:schemeClr val="accent6"/>
          </a:effectRef>
          <a:fontRef idx="minor">
            <a:schemeClr val="dk1"/>
          </a:fontRef>
        </p:style>
        <p:txBody>
          <a:bodyPr/>
          <a:lstStyle/>
          <a:p>
            <a:r>
              <a:rPr lang="en-IN" dirty="0" smtClean="0"/>
              <a:t>WORKING</a:t>
            </a:r>
            <a:endParaRPr lang="en-IN" dirty="0"/>
          </a:p>
        </p:txBody>
      </p:sp>
    </p:spTree>
    <p:extLst>
      <p:ext uri="{BB962C8B-B14F-4D97-AF65-F5344CB8AC3E}">
        <p14:creationId xmlns="" xmlns:p14="http://schemas.microsoft.com/office/powerpoint/2010/main" val="414671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EXPECTED OUTPUT</a:t>
            </a:r>
            <a:endParaRPr lang="en-IN" dirty="0"/>
          </a:p>
        </p:txBody>
      </p:sp>
      <p:sp>
        <p:nvSpPr>
          <p:cNvPr id="3" name="TextBox 2"/>
          <p:cNvSpPr txBox="1"/>
          <p:nvPr/>
        </p:nvSpPr>
        <p:spPr>
          <a:xfrm>
            <a:off x="457200" y="1676400"/>
            <a:ext cx="8305800" cy="3785652"/>
          </a:xfrm>
          <a:prstGeom prst="rect">
            <a:avLst/>
          </a:prstGeom>
          <a:noFill/>
        </p:spPr>
        <p:txBody>
          <a:bodyPr wrap="square" rtlCol="0">
            <a:spAutoFit/>
          </a:bodyPr>
          <a:lstStyle/>
          <a:p>
            <a:pPr marL="457200" indent="-457200">
              <a:lnSpc>
                <a:spcPct val="150000"/>
              </a:lnSpc>
              <a:buFont typeface="Arial" pitchFamily="34" charset="0"/>
              <a:buChar char="•"/>
            </a:pPr>
            <a:r>
              <a:rPr lang="en-IN" sz="2400" dirty="0" smtClean="0"/>
              <a:t>The system should capture the images of the shopping items.</a:t>
            </a:r>
          </a:p>
          <a:p>
            <a:pPr marL="457200" indent="-457200">
              <a:lnSpc>
                <a:spcPct val="150000"/>
              </a:lnSpc>
              <a:buFont typeface="Arial" pitchFamily="34" charset="0"/>
              <a:buChar char="•"/>
            </a:pPr>
            <a:r>
              <a:rPr lang="en-IN" sz="2400" dirty="0" smtClean="0"/>
              <a:t>It should correspondingly add the prices of the purchased items in the subtotal.</a:t>
            </a:r>
          </a:p>
          <a:p>
            <a:pPr marL="457200" indent="-457200">
              <a:lnSpc>
                <a:spcPct val="150000"/>
              </a:lnSpc>
              <a:buFont typeface="Arial" pitchFamily="34" charset="0"/>
              <a:buChar char="•"/>
            </a:pPr>
            <a:r>
              <a:rPr lang="en-IN" sz="2400" dirty="0" smtClean="0"/>
              <a:t>The item should also  be deleted from the total if the customer doesn’t wish to buy that item. </a:t>
            </a:r>
          </a:p>
          <a:p>
            <a:pPr marL="457200" indent="-457200">
              <a:lnSpc>
                <a:spcPct val="150000"/>
              </a:lnSpc>
              <a:buFont typeface="Arial" pitchFamily="34" charset="0"/>
              <a:buChar char="•"/>
            </a:pPr>
            <a:r>
              <a:rPr lang="en-IN" sz="2400" dirty="0" smtClean="0"/>
              <a:t>The subtotal of the purchased items should be displayed.</a:t>
            </a:r>
          </a:p>
          <a:p>
            <a:endParaRPr lang="en-IN" sz="2400" dirty="0"/>
          </a:p>
        </p:txBody>
      </p:sp>
    </p:spTree>
    <p:extLst>
      <p:ext uri="{BB962C8B-B14F-4D97-AF65-F5344CB8AC3E}">
        <p14:creationId xmlns="" xmlns:p14="http://schemas.microsoft.com/office/powerpoint/2010/main" val="682927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APPLICATION</a:t>
            </a:r>
            <a:endParaRPr lang="en-IN" dirty="0"/>
          </a:p>
        </p:txBody>
      </p:sp>
      <p:sp>
        <p:nvSpPr>
          <p:cNvPr id="3" name="TextBox 2"/>
          <p:cNvSpPr txBox="1"/>
          <p:nvPr/>
        </p:nvSpPr>
        <p:spPr>
          <a:xfrm>
            <a:off x="685800" y="1828800"/>
            <a:ext cx="7848600" cy="1569660"/>
          </a:xfrm>
          <a:prstGeom prst="rect">
            <a:avLst/>
          </a:prstGeom>
          <a:noFill/>
        </p:spPr>
        <p:txBody>
          <a:bodyPr wrap="square" rtlCol="0">
            <a:spAutoFit/>
          </a:bodyPr>
          <a:lstStyle/>
          <a:p>
            <a:r>
              <a:rPr lang="en-US" sz="2400" dirty="0"/>
              <a:t>The major application of automatic cart is in shopping malls. The main purpose is to reduce the time required to scan the products in the queue of billing.</a:t>
            </a:r>
            <a:endParaRPr lang="en-IN" sz="2400" dirty="0"/>
          </a:p>
          <a:p>
            <a:r>
              <a:rPr lang="en-US" sz="2400" dirty="0"/>
              <a:t> </a:t>
            </a:r>
            <a:endParaRPr lang="en-IN" sz="2400" dirty="0"/>
          </a:p>
        </p:txBody>
      </p:sp>
    </p:spTree>
    <p:extLst>
      <p:ext uri="{BB962C8B-B14F-4D97-AF65-F5344CB8AC3E}">
        <p14:creationId xmlns="" xmlns:p14="http://schemas.microsoft.com/office/powerpoint/2010/main" val="33971221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style>
          <a:lnRef idx="1">
            <a:schemeClr val="accent6"/>
          </a:lnRef>
          <a:fillRef idx="2">
            <a:schemeClr val="accent6"/>
          </a:fillRef>
          <a:effectRef idx="1">
            <a:schemeClr val="accent6"/>
          </a:effectRef>
          <a:fontRef idx="minor">
            <a:schemeClr val="dk1"/>
          </a:fontRef>
        </p:style>
        <p:txBody>
          <a:bodyPr/>
          <a:lstStyle/>
          <a:p>
            <a:r>
              <a:rPr lang="en-IN" dirty="0" smtClean="0"/>
              <a:t>FUTURE SCOPE</a:t>
            </a:r>
            <a:endParaRPr lang="en-IN" dirty="0"/>
          </a:p>
        </p:txBody>
      </p:sp>
      <p:sp>
        <p:nvSpPr>
          <p:cNvPr id="3" name="TextBox 2"/>
          <p:cNvSpPr txBox="1"/>
          <p:nvPr/>
        </p:nvSpPr>
        <p:spPr>
          <a:xfrm>
            <a:off x="457200" y="1752600"/>
            <a:ext cx="8077200" cy="5632311"/>
          </a:xfrm>
          <a:prstGeom prst="rect">
            <a:avLst/>
          </a:prstGeom>
          <a:noFill/>
        </p:spPr>
        <p:txBody>
          <a:bodyPr wrap="square" rtlCol="0">
            <a:spAutoFit/>
          </a:bodyPr>
          <a:lstStyle/>
          <a:p>
            <a:pPr lvl="1" indent="-457200">
              <a:lnSpc>
                <a:spcPct val="150000"/>
              </a:lnSpc>
              <a:buFont typeface="Wingdings" pitchFamily="2" charset="2"/>
              <a:buChar char="Ø"/>
            </a:pPr>
            <a:r>
              <a:rPr lang="en-IN" sz="2400" dirty="0" smtClean="0">
                <a:cs typeface="Times New Roman" pitchFamily="18" charset="0"/>
              </a:rPr>
              <a:t>The proposed system does not make use of any intricate routing system model architecture instead it uses simple algorithm to banish existing problems. </a:t>
            </a:r>
          </a:p>
          <a:p>
            <a:pPr lvl="1" indent="-457200">
              <a:lnSpc>
                <a:spcPct val="150000"/>
              </a:lnSpc>
              <a:buFont typeface="Wingdings" pitchFamily="2" charset="2"/>
              <a:buChar char="Ø"/>
            </a:pPr>
            <a:r>
              <a:rPr lang="en-IN" sz="2400" dirty="0" smtClean="0">
                <a:cs typeface="Times New Roman" pitchFamily="18" charset="0"/>
              </a:rPr>
              <a:t>This system can also be further extended to prevent the missing of RFID tag in one or more products.</a:t>
            </a:r>
          </a:p>
          <a:p>
            <a:pPr lvl="1" indent="-457200">
              <a:lnSpc>
                <a:spcPct val="150000"/>
              </a:lnSpc>
              <a:buFont typeface="Wingdings" pitchFamily="2" charset="2"/>
              <a:buChar char="Ø"/>
            </a:pPr>
            <a:r>
              <a:rPr lang="en-IN" sz="2400" dirty="0" smtClean="0">
                <a:cs typeface="Times New Roman" pitchFamily="18" charset="0"/>
              </a:rPr>
              <a:t> It can be concluded that the initial cost of the system may be high but in subsequent years the system will be more beneficial when compared with the manual or barcode type of shopping system.</a:t>
            </a:r>
          </a:p>
          <a:p>
            <a:pPr marL="457200" indent="-457200">
              <a:lnSpc>
                <a:spcPct val="150000"/>
              </a:lnSpc>
              <a:buFont typeface="Wingdings" pitchFamily="2" charset="2"/>
              <a:buChar char="Ø"/>
            </a:pPr>
            <a:endParaRPr lang="en-IN" sz="2400" dirty="0"/>
          </a:p>
        </p:txBody>
      </p:sp>
    </p:spTree>
    <p:extLst>
      <p:ext uri="{BB962C8B-B14F-4D97-AF65-F5344CB8AC3E}">
        <p14:creationId xmlns="" xmlns:p14="http://schemas.microsoft.com/office/powerpoint/2010/main" val="13153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CONCLUSION</a:t>
            </a:r>
            <a:endParaRPr lang="en-IN" dirty="0"/>
          </a:p>
        </p:txBody>
      </p:sp>
      <p:sp>
        <p:nvSpPr>
          <p:cNvPr id="3" name="Rectangle 2"/>
          <p:cNvSpPr/>
          <p:nvPr/>
        </p:nvSpPr>
        <p:spPr>
          <a:xfrm>
            <a:off x="457200" y="1656720"/>
            <a:ext cx="8229600" cy="4327851"/>
          </a:xfrm>
          <a:prstGeom prst="rect">
            <a:avLst/>
          </a:prstGeom>
        </p:spPr>
        <p:txBody>
          <a:bodyPr wrap="square">
            <a:spAutoFit/>
          </a:bodyPr>
          <a:lstStyle/>
          <a:p>
            <a:pPr algn="just">
              <a:lnSpc>
                <a:spcPct val="150000"/>
              </a:lnSpc>
              <a:spcBef>
                <a:spcPts val="1001"/>
              </a:spcBef>
              <a:buSzPct val="100000"/>
            </a:pPr>
            <a:r>
              <a:rPr lang="en-US" sz="2000" dirty="0"/>
              <a:t>Thus, a system called Automatic Shopping Cart with Advanced Billing Sys-tem will be developed using SIFT algorithm, Image Processing, Machine Learning. </a:t>
            </a:r>
            <a:r>
              <a:rPr lang="en-US" sz="2000" dirty="0" smtClean="0"/>
              <a:t>As </a:t>
            </a:r>
            <a:r>
              <a:rPr lang="en-US" sz="2000" dirty="0"/>
              <a:t>we have overcome the two measure problems of computational time and physical wastage of time thus, the time complexity is reduced. These problems were overcome by using the image capturing technique in the shopping cart itself. The computational time could be greatly reduced by using above technologies. In turn, the waiting time of the user will be reduced and the shopping experience will be enhanced.</a:t>
            </a:r>
            <a:endParaRPr lang="en-IN" sz="2000" dirty="0"/>
          </a:p>
          <a:p>
            <a:pPr lvl="0" algn="just">
              <a:lnSpc>
                <a:spcPct val="150000"/>
              </a:lnSpc>
              <a:spcBef>
                <a:spcPts val="1001"/>
              </a:spcBef>
              <a:buSzPct val="100000"/>
              <a:buFont typeface="Arial" pitchFamily="34"/>
              <a:buChar char="•"/>
            </a:pPr>
            <a:endParaRPr lang="en-IN" sz="2000" dirty="0"/>
          </a:p>
        </p:txBody>
      </p:sp>
    </p:spTree>
    <p:extLst>
      <p:ext uri="{BB962C8B-B14F-4D97-AF65-F5344CB8AC3E}">
        <p14:creationId xmlns="" xmlns:p14="http://schemas.microsoft.com/office/powerpoint/2010/main" val="67199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590800"/>
            <a:ext cx="7391400" cy="1477328"/>
          </a:xfrm>
          <a:prstGeom prst="rect">
            <a:avLst/>
          </a:prstGeom>
          <a:noFill/>
        </p:spPr>
        <p:txBody>
          <a:bodyPr wrap="square" rtlCol="0">
            <a:spAutoFit/>
          </a:bodyPr>
          <a:lstStyle/>
          <a:p>
            <a:pPr algn="ctr"/>
            <a:r>
              <a:rPr lang="en-IN" sz="9000" b="1" dirty="0" smtClean="0"/>
              <a:t>THANK YOU</a:t>
            </a:r>
            <a:endParaRPr lang="en-IN" sz="9000" b="1" dirty="0"/>
          </a:p>
        </p:txBody>
      </p:sp>
    </p:spTree>
    <p:extLst>
      <p:ext uri="{BB962C8B-B14F-4D97-AF65-F5344CB8AC3E}">
        <p14:creationId xmlns="" xmlns:p14="http://schemas.microsoft.com/office/powerpoint/2010/main" val="3077417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INTRODUCTION</a:t>
            </a:r>
            <a:endParaRPr lang="en-IN" dirty="0"/>
          </a:p>
        </p:txBody>
      </p:sp>
      <p:sp>
        <p:nvSpPr>
          <p:cNvPr id="3" name="TextBox 2"/>
          <p:cNvSpPr txBox="1"/>
          <p:nvPr/>
        </p:nvSpPr>
        <p:spPr>
          <a:xfrm>
            <a:off x="533400" y="1530742"/>
            <a:ext cx="8229600" cy="3457357"/>
          </a:xfrm>
          <a:prstGeom prst="rect">
            <a:avLst/>
          </a:prstGeom>
          <a:noFill/>
        </p:spPr>
        <p:txBody>
          <a:bodyPr wrap="square" rtlCol="0">
            <a:spAutoFit/>
          </a:bodyPr>
          <a:lstStyle/>
          <a:p>
            <a:pPr marL="393700" marR="410210" algn="just">
              <a:lnSpc>
                <a:spcPct val="100000"/>
              </a:lnSpc>
              <a:spcAft>
                <a:spcPts val="0"/>
              </a:spcAft>
            </a:pPr>
            <a:endParaRPr lang="en-US" sz="2400" dirty="0" smtClean="0">
              <a:ea typeface="Arial"/>
              <a:cs typeface="Arial"/>
            </a:endParaRPr>
          </a:p>
          <a:p>
            <a:pPr marL="393700" marR="410210" algn="just">
              <a:lnSpc>
                <a:spcPct val="100000"/>
              </a:lnSpc>
              <a:spcAft>
                <a:spcPts val="0"/>
              </a:spcAft>
            </a:pPr>
            <a:r>
              <a:rPr lang="en-US" sz="2400" dirty="0" smtClean="0">
                <a:ea typeface="Arial"/>
                <a:cs typeface="Arial"/>
              </a:rPr>
              <a:t>The </a:t>
            </a:r>
            <a:r>
              <a:rPr lang="en-US" sz="2400" dirty="0">
                <a:ea typeface="Arial"/>
                <a:cs typeface="Arial"/>
              </a:rPr>
              <a:t>basic idea is to give a </a:t>
            </a:r>
            <a:r>
              <a:rPr lang="en-US" sz="2400" dirty="0" smtClean="0">
                <a:ea typeface="Arial"/>
                <a:cs typeface="Arial"/>
              </a:rPr>
              <a:t>efficient </a:t>
            </a:r>
            <a:r>
              <a:rPr lang="en-US" sz="2400" dirty="0">
                <a:ea typeface="Arial"/>
                <a:cs typeface="Arial"/>
              </a:rPr>
              <a:t>shopping way to customers. The main purpose is to reduce the waiting hours for billing in malls. This can be achieved by automation and hence we are automating the shopping cart. This will include the automatic scanning of products and generation of lump sum amount.</a:t>
            </a:r>
            <a:endParaRPr lang="en-IN" sz="2400" dirty="0">
              <a:ea typeface="Calibri"/>
              <a:cs typeface="Arial"/>
            </a:endParaRPr>
          </a:p>
          <a:p>
            <a:pPr>
              <a:lnSpc>
                <a:spcPts val="1000"/>
              </a:lnSpc>
              <a:spcAft>
                <a:spcPts val="0"/>
              </a:spcAft>
            </a:pPr>
            <a:r>
              <a:rPr lang="en-US" sz="2400" dirty="0">
                <a:ea typeface="Times New Roman"/>
                <a:cs typeface="Arial"/>
              </a:rPr>
              <a:t> </a:t>
            </a:r>
            <a:endParaRPr lang="en-IN" sz="2400" dirty="0">
              <a:ea typeface="Calibri"/>
              <a:cs typeface="Arial"/>
            </a:endParaRPr>
          </a:p>
          <a:p>
            <a:pPr>
              <a:lnSpc>
                <a:spcPts val="1180"/>
              </a:lnSpc>
              <a:spcAft>
                <a:spcPts val="0"/>
              </a:spcAft>
            </a:pPr>
            <a:r>
              <a:rPr lang="en-US" sz="2400" dirty="0">
                <a:ea typeface="Times New Roman"/>
                <a:cs typeface="Arial"/>
              </a:rPr>
              <a:t> </a:t>
            </a:r>
            <a:endParaRPr lang="en-IN" sz="2400" dirty="0">
              <a:ea typeface="Calibri"/>
              <a:cs typeface="Arial"/>
            </a:endParaRPr>
          </a:p>
          <a:p>
            <a:pPr lvl="0">
              <a:spcBef>
                <a:spcPts val="1001"/>
              </a:spcBef>
              <a:buSzPct val="100000"/>
            </a:pPr>
            <a:endParaRPr lang="en-IN" sz="2400" dirty="0"/>
          </a:p>
        </p:txBody>
      </p:sp>
    </p:spTree>
    <p:extLst>
      <p:ext uri="{BB962C8B-B14F-4D97-AF65-F5344CB8AC3E}">
        <p14:creationId xmlns="" xmlns:p14="http://schemas.microsoft.com/office/powerpoint/2010/main" val="437466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IMAGE PROCESSING</a:t>
            </a:r>
            <a:endParaRPr lang="en-IN" dirty="0"/>
          </a:p>
        </p:txBody>
      </p:sp>
      <p:sp>
        <p:nvSpPr>
          <p:cNvPr id="4" name="Rectangle 3"/>
          <p:cNvSpPr/>
          <p:nvPr/>
        </p:nvSpPr>
        <p:spPr>
          <a:xfrm>
            <a:off x="381000" y="1905000"/>
            <a:ext cx="8077200" cy="3046988"/>
          </a:xfrm>
          <a:prstGeom prst="rect">
            <a:avLst/>
          </a:prstGeom>
        </p:spPr>
        <p:txBody>
          <a:bodyPr wrap="square">
            <a:spAutoFit/>
          </a:bodyPr>
          <a:lstStyle/>
          <a:p>
            <a:r>
              <a:rPr lang="en-IN" sz="2400" dirty="0"/>
              <a:t>Image processing is a method to perform some operations on an image, in order to get an enhanced image or to extract some useful information from it. It is a type of signal processing in which input is an image and output may be image or characteristics/features associated with that image. Nowadays, image processing is among rapidly growing technologies. It forms core research area within engineering and computer science disciplines too</a:t>
            </a:r>
            <a:r>
              <a:rPr lang="en-IN" sz="2400" dirty="0" smtClean="0"/>
              <a:t>.</a:t>
            </a:r>
            <a:endParaRPr lang="en-IN" sz="2400" dirty="0"/>
          </a:p>
        </p:txBody>
      </p:sp>
      <p:pic>
        <p:nvPicPr>
          <p:cNvPr id="9218" name="Picture 2" descr="C:\Users\lenovo\Desktop\images 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5105400"/>
            <a:ext cx="2771775" cy="15049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32252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409576"/>
            <a:ext cx="8229600" cy="1143000"/>
          </a:xfrm>
          <a:prstGeom prst="rect">
            <a:avLst/>
          </a:prstGeom>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mtClean="0"/>
              <a:t>IMAGE PROCESSING</a:t>
            </a:r>
            <a:endParaRPr lang="en-IN" dirty="0"/>
          </a:p>
        </p:txBody>
      </p:sp>
      <p:sp>
        <p:nvSpPr>
          <p:cNvPr id="5" name="TextBox 4"/>
          <p:cNvSpPr txBox="1"/>
          <p:nvPr/>
        </p:nvSpPr>
        <p:spPr>
          <a:xfrm>
            <a:off x="457200" y="1905000"/>
            <a:ext cx="8229600" cy="2308324"/>
          </a:xfrm>
          <a:prstGeom prst="rect">
            <a:avLst/>
          </a:prstGeom>
          <a:noFill/>
        </p:spPr>
        <p:txBody>
          <a:bodyPr wrap="square" rtlCol="0">
            <a:spAutoFit/>
          </a:bodyPr>
          <a:lstStyle/>
          <a:p>
            <a:r>
              <a:rPr lang="en-IN" sz="2400" dirty="0"/>
              <a:t>Image processing basically includes the following three steps:</a:t>
            </a:r>
          </a:p>
          <a:p>
            <a:pPr marL="342900" indent="-342900">
              <a:buFont typeface="Arial" pitchFamily="34" charset="0"/>
              <a:buChar char="•"/>
            </a:pPr>
            <a:r>
              <a:rPr lang="en-IN" sz="2400" dirty="0"/>
              <a:t>Importing the image via image acquisition tools;</a:t>
            </a:r>
          </a:p>
          <a:p>
            <a:pPr marL="342900" indent="-342900">
              <a:buFont typeface="Arial" pitchFamily="34" charset="0"/>
              <a:buChar char="•"/>
            </a:pPr>
            <a:r>
              <a:rPr lang="en-IN" sz="2400" dirty="0"/>
              <a:t>Analysing and manipulating the image;</a:t>
            </a:r>
          </a:p>
          <a:p>
            <a:pPr marL="342900" indent="-342900">
              <a:buFont typeface="Arial" pitchFamily="34" charset="0"/>
              <a:buChar char="•"/>
            </a:pPr>
            <a:r>
              <a:rPr lang="en-IN" sz="2400" dirty="0"/>
              <a:t>Output in which result can be altered image or report that is based on image analysis.</a:t>
            </a:r>
          </a:p>
          <a:p>
            <a:endParaRPr lang="en-IN" sz="2400" dirty="0"/>
          </a:p>
        </p:txBody>
      </p:sp>
    </p:spTree>
    <p:extLst>
      <p:ext uri="{BB962C8B-B14F-4D97-AF65-F5344CB8AC3E}">
        <p14:creationId xmlns="" xmlns:p14="http://schemas.microsoft.com/office/powerpoint/2010/main" val="214268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SIFT </a:t>
            </a:r>
            <a:endParaRPr lang="en-IN" dirty="0"/>
          </a:p>
        </p:txBody>
      </p:sp>
      <p:sp>
        <p:nvSpPr>
          <p:cNvPr id="6" name="Rectangle 5"/>
          <p:cNvSpPr/>
          <p:nvPr/>
        </p:nvSpPr>
        <p:spPr>
          <a:xfrm>
            <a:off x="838200" y="1752600"/>
            <a:ext cx="7086600" cy="2308324"/>
          </a:xfrm>
          <a:prstGeom prst="rect">
            <a:avLst/>
          </a:prstGeom>
        </p:spPr>
        <p:txBody>
          <a:bodyPr wrap="square">
            <a:spAutoFit/>
          </a:bodyPr>
          <a:lstStyle/>
          <a:p>
            <a:r>
              <a:rPr lang="en-IN" sz="2400" dirty="0" smtClean="0"/>
              <a:t>Matching features across different images in a common problem in computer vision. When all images are similar in nature (same scale, orientation, </a:t>
            </a:r>
            <a:r>
              <a:rPr lang="en-IN" sz="2400" dirty="0" err="1" smtClean="0"/>
              <a:t>etc</a:t>
            </a:r>
            <a:r>
              <a:rPr lang="en-IN" sz="2400" dirty="0" smtClean="0"/>
              <a:t>) simple corner detectors can work. But when you have images of different scales and rotations, you need to use the Scale Invariant Feature Transform.</a:t>
            </a:r>
            <a:endParaRPr lang="en-IN" sz="2400" dirty="0"/>
          </a:p>
        </p:txBody>
      </p:sp>
    </p:spTree>
    <p:extLst>
      <p:ext uri="{BB962C8B-B14F-4D97-AF65-F5344CB8AC3E}">
        <p14:creationId xmlns="" xmlns:p14="http://schemas.microsoft.com/office/powerpoint/2010/main" val="1488676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 xmlns:a14="http://schemas.microsoft.com/office/drawing/2010/main" val="0"/>
              </a:ext>
            </a:extLst>
          </a:blip>
          <a:srcRect/>
          <a:stretch>
            <a:fillRect/>
          </a:stretch>
        </p:blipFill>
        <p:spPr bwMode="auto">
          <a:xfrm>
            <a:off x="1981200" y="304800"/>
            <a:ext cx="5181600" cy="6248400"/>
          </a:xfrm>
          <a:prstGeom prst="rect">
            <a:avLst/>
          </a:prstGeom>
          <a:noFill/>
          <a:ln>
            <a:noFill/>
          </a:ln>
        </p:spPr>
      </p:pic>
    </p:spTree>
    <p:extLst>
      <p:ext uri="{BB962C8B-B14F-4D97-AF65-F5344CB8AC3E}">
        <p14:creationId xmlns="" xmlns:p14="http://schemas.microsoft.com/office/powerpoint/2010/main" val="2309630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MOTIVATION</a:t>
            </a:r>
            <a:endParaRPr lang="en-IN" dirty="0"/>
          </a:p>
        </p:txBody>
      </p:sp>
      <p:sp>
        <p:nvSpPr>
          <p:cNvPr id="3" name="Rectangle 2"/>
          <p:cNvSpPr/>
          <p:nvPr/>
        </p:nvSpPr>
        <p:spPr>
          <a:xfrm>
            <a:off x="457200" y="1600200"/>
            <a:ext cx="473206" cy="464871"/>
          </a:xfrm>
          <a:prstGeom prst="rect">
            <a:avLst/>
          </a:prstGeom>
        </p:spPr>
        <p:txBody>
          <a:bodyPr wrap="none">
            <a:spAutoFit/>
          </a:bodyPr>
          <a:lstStyle/>
          <a:p>
            <a:pPr marL="285750" indent="-285750">
              <a:lnSpc>
                <a:spcPct val="150000"/>
              </a:lnSpc>
              <a:buFont typeface="Arial" pitchFamily="34" charset="0"/>
              <a:buChar char="•"/>
            </a:pPr>
            <a:endParaRPr lang="en-IN" i="1" dirty="0"/>
          </a:p>
        </p:txBody>
      </p:sp>
      <p:sp>
        <p:nvSpPr>
          <p:cNvPr id="5" name="Rectangle 4"/>
          <p:cNvSpPr/>
          <p:nvPr/>
        </p:nvSpPr>
        <p:spPr>
          <a:xfrm>
            <a:off x="457200" y="2136339"/>
            <a:ext cx="8229600" cy="3046988"/>
          </a:xfrm>
          <a:prstGeom prst="rect">
            <a:avLst/>
          </a:prstGeom>
        </p:spPr>
        <p:txBody>
          <a:bodyPr wrap="square">
            <a:spAutoFit/>
          </a:bodyPr>
          <a:lstStyle/>
          <a:p>
            <a:pPr marL="736600" marR="410210" indent="-342900" algn="just">
              <a:lnSpc>
                <a:spcPct val="100000"/>
              </a:lnSpc>
              <a:spcAft>
                <a:spcPts val="0"/>
              </a:spcAft>
              <a:buFont typeface="Arial" pitchFamily="34" charset="0"/>
              <a:buChar char="•"/>
            </a:pPr>
            <a:r>
              <a:rPr lang="en-US" sz="2400" dirty="0">
                <a:ea typeface="Arial"/>
                <a:cs typeface="Arial"/>
              </a:rPr>
              <a:t>The long queues in the shopping malls create impassiveness among the </a:t>
            </a:r>
            <a:r>
              <a:rPr lang="en-US" sz="2400" dirty="0" smtClean="0">
                <a:ea typeface="Arial"/>
                <a:cs typeface="Arial"/>
              </a:rPr>
              <a:t>customers</a:t>
            </a:r>
            <a:r>
              <a:rPr lang="en-US" sz="2400" dirty="0">
                <a:ea typeface="Arial"/>
                <a:cs typeface="Arial"/>
              </a:rPr>
              <a:t>. </a:t>
            </a:r>
            <a:endParaRPr lang="en-US" sz="2400" dirty="0" smtClean="0">
              <a:ea typeface="Arial"/>
              <a:cs typeface="Arial"/>
            </a:endParaRPr>
          </a:p>
          <a:p>
            <a:pPr marL="736600" marR="410210" indent="-342900" algn="just">
              <a:lnSpc>
                <a:spcPct val="100000"/>
              </a:lnSpc>
              <a:spcAft>
                <a:spcPts val="0"/>
              </a:spcAft>
              <a:buFont typeface="Arial" pitchFamily="34" charset="0"/>
              <a:buChar char="•"/>
            </a:pPr>
            <a:r>
              <a:rPr lang="en-US" sz="2400" dirty="0" smtClean="0">
                <a:ea typeface="Arial"/>
                <a:cs typeface="Arial"/>
              </a:rPr>
              <a:t>This </a:t>
            </a:r>
            <a:r>
              <a:rPr lang="en-US" sz="2400" dirty="0">
                <a:ea typeface="Arial"/>
                <a:cs typeface="Arial"/>
              </a:rPr>
              <a:t>may cause the reduction in the ROI (Return on investment). </a:t>
            </a:r>
            <a:endParaRPr lang="en-US" sz="2400" dirty="0" smtClean="0">
              <a:ea typeface="Arial"/>
              <a:cs typeface="Arial"/>
            </a:endParaRPr>
          </a:p>
          <a:p>
            <a:pPr marL="736600" marR="410210" indent="-342900" algn="just">
              <a:lnSpc>
                <a:spcPct val="100000"/>
              </a:lnSpc>
              <a:spcAft>
                <a:spcPts val="0"/>
              </a:spcAft>
              <a:buFont typeface="Arial" pitchFamily="34" charset="0"/>
              <a:buChar char="•"/>
            </a:pPr>
            <a:r>
              <a:rPr lang="en-US" sz="2400" dirty="0" smtClean="0">
                <a:ea typeface="Arial"/>
                <a:cs typeface="Arial"/>
              </a:rPr>
              <a:t>Thus </a:t>
            </a:r>
            <a:r>
              <a:rPr lang="en-US" sz="2400" dirty="0">
                <a:ea typeface="Arial"/>
                <a:cs typeface="Arial"/>
              </a:rPr>
              <a:t>shopping malls are facing a lot of complications. </a:t>
            </a:r>
            <a:endParaRPr lang="en-US" sz="2400" dirty="0" smtClean="0">
              <a:ea typeface="Arial"/>
              <a:cs typeface="Arial"/>
            </a:endParaRPr>
          </a:p>
          <a:p>
            <a:pPr marL="736600" marR="410210" indent="-342900" algn="just">
              <a:lnSpc>
                <a:spcPct val="100000"/>
              </a:lnSpc>
              <a:spcAft>
                <a:spcPts val="0"/>
              </a:spcAft>
              <a:buFont typeface="Arial" pitchFamily="34" charset="0"/>
              <a:buChar char="•"/>
            </a:pPr>
            <a:r>
              <a:rPr lang="en-US" sz="2400" dirty="0" smtClean="0">
                <a:ea typeface="Arial"/>
                <a:cs typeface="Arial"/>
              </a:rPr>
              <a:t>Due </a:t>
            </a:r>
            <a:r>
              <a:rPr lang="en-US" sz="2400" dirty="0">
                <a:ea typeface="Arial"/>
                <a:cs typeface="Arial"/>
              </a:rPr>
              <a:t>to this the </a:t>
            </a:r>
            <a:r>
              <a:rPr lang="en-US" sz="2400" dirty="0" smtClean="0">
                <a:ea typeface="Arial"/>
                <a:cs typeface="Arial"/>
              </a:rPr>
              <a:t>working flow of </a:t>
            </a:r>
            <a:r>
              <a:rPr lang="en-US" sz="2400" dirty="0">
                <a:ea typeface="Arial"/>
                <a:cs typeface="Arial"/>
              </a:rPr>
              <a:t>the malls has to be changed. This is the main motivation behind this project.</a:t>
            </a:r>
            <a:endParaRPr lang="en-IN" sz="2400" dirty="0">
              <a:ea typeface="Calibri"/>
              <a:cs typeface="Arial"/>
            </a:endParaRPr>
          </a:p>
        </p:txBody>
      </p:sp>
    </p:spTree>
    <p:extLst>
      <p:ext uri="{BB962C8B-B14F-4D97-AF65-F5344CB8AC3E}">
        <p14:creationId xmlns="" xmlns:p14="http://schemas.microsoft.com/office/powerpoint/2010/main" val="1206902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LITERATURE SURVEY</a:t>
            </a:r>
            <a:endParaRPr lang="en-IN" dirty="0"/>
          </a:p>
        </p:txBody>
      </p:sp>
      <p:sp>
        <p:nvSpPr>
          <p:cNvPr id="3" name="Rectangle 2"/>
          <p:cNvSpPr/>
          <p:nvPr/>
        </p:nvSpPr>
        <p:spPr>
          <a:xfrm>
            <a:off x="533400" y="1447800"/>
            <a:ext cx="8153400" cy="4524315"/>
          </a:xfrm>
          <a:prstGeom prst="rect">
            <a:avLst/>
          </a:prstGeom>
        </p:spPr>
        <p:txBody>
          <a:bodyPr wrap="square">
            <a:spAutoFit/>
          </a:bodyPr>
          <a:lstStyle/>
          <a:p>
            <a:pPr marL="342900" indent="-342900">
              <a:buFont typeface="Arial" pitchFamily="34" charset="0"/>
              <a:buChar char="•"/>
            </a:pPr>
            <a:r>
              <a:rPr lang="en-US" sz="2400" dirty="0"/>
              <a:t> </a:t>
            </a:r>
            <a:r>
              <a:rPr lang="en-US" sz="2400" b="1" dirty="0"/>
              <a:t>Object Recognition in Shopping Cart</a:t>
            </a:r>
            <a:endParaRPr lang="en-IN" sz="2400" dirty="0"/>
          </a:p>
          <a:p>
            <a:r>
              <a:rPr lang="en-US" sz="2400" dirty="0"/>
              <a:t> </a:t>
            </a:r>
            <a:endParaRPr lang="en-IN" sz="2400" dirty="0"/>
          </a:p>
          <a:p>
            <a:r>
              <a:rPr lang="en-US" sz="2400" dirty="0"/>
              <a:t>Authors :- </a:t>
            </a:r>
            <a:r>
              <a:rPr lang="en-US" sz="2400" dirty="0" err="1"/>
              <a:t>Pradeep</a:t>
            </a:r>
            <a:r>
              <a:rPr lang="en-US" sz="2400" dirty="0"/>
              <a:t> </a:t>
            </a:r>
            <a:r>
              <a:rPr lang="en-US" sz="2400" dirty="0" err="1"/>
              <a:t>Gurunathan</a:t>
            </a:r>
            <a:r>
              <a:rPr lang="en-US" sz="2400" dirty="0"/>
              <a:t>, Vishal </a:t>
            </a:r>
            <a:r>
              <a:rPr lang="en-US" sz="2400" dirty="0" err="1"/>
              <a:t>Guruprasad</a:t>
            </a:r>
            <a:r>
              <a:rPr lang="en-US" sz="2400" dirty="0"/>
              <a:t>, </a:t>
            </a:r>
            <a:r>
              <a:rPr lang="en-US" sz="2400" dirty="0" err="1"/>
              <a:t>Ganveer</a:t>
            </a:r>
            <a:r>
              <a:rPr lang="en-US" sz="2400" dirty="0"/>
              <a:t> N</a:t>
            </a:r>
            <a:endParaRPr lang="en-IN" sz="2400" dirty="0"/>
          </a:p>
          <a:p>
            <a:r>
              <a:rPr lang="en-US" sz="2400" dirty="0"/>
              <a:t> </a:t>
            </a:r>
            <a:endParaRPr lang="en-IN" sz="2400" dirty="0"/>
          </a:p>
          <a:p>
            <a:pPr marL="342900" indent="-342900">
              <a:buFont typeface="Arial" pitchFamily="34" charset="0"/>
              <a:buChar char="•"/>
            </a:pPr>
            <a:r>
              <a:rPr lang="en-US" sz="2400" b="1" dirty="0"/>
              <a:t>Smart Shopping Cart For Automated Billing Purpose Using</a:t>
            </a:r>
            <a:r>
              <a:rPr lang="en-US" sz="2400" dirty="0"/>
              <a:t> Wireless Sensor Networks</a:t>
            </a:r>
            <a:endParaRPr lang="en-IN" sz="2400" dirty="0"/>
          </a:p>
          <a:p>
            <a:r>
              <a:rPr lang="en-US" sz="2400" dirty="0"/>
              <a:t> </a:t>
            </a:r>
            <a:endParaRPr lang="en-IN" sz="2400" dirty="0"/>
          </a:p>
          <a:p>
            <a:r>
              <a:rPr lang="en-US" sz="2400" dirty="0"/>
              <a:t>Authors :- </a:t>
            </a:r>
            <a:r>
              <a:rPr lang="en-US" sz="2400" dirty="0" err="1"/>
              <a:t>Udita</a:t>
            </a:r>
            <a:r>
              <a:rPr lang="en-US" sz="2400" dirty="0"/>
              <a:t> </a:t>
            </a:r>
            <a:r>
              <a:rPr lang="en-US" sz="2400" dirty="0" err="1"/>
              <a:t>Gangwal</a:t>
            </a:r>
            <a:r>
              <a:rPr lang="en-US" sz="2400" dirty="0"/>
              <a:t>, </a:t>
            </a:r>
            <a:r>
              <a:rPr lang="en-US" sz="2400" dirty="0" err="1"/>
              <a:t>Sanchita</a:t>
            </a:r>
            <a:r>
              <a:rPr lang="en-US" sz="2400" dirty="0"/>
              <a:t> Roy, </a:t>
            </a:r>
            <a:r>
              <a:rPr lang="en-US" sz="2400" dirty="0" err="1"/>
              <a:t>Jyotsna</a:t>
            </a:r>
            <a:r>
              <a:rPr lang="en-US" sz="2400" dirty="0"/>
              <a:t> </a:t>
            </a:r>
            <a:r>
              <a:rPr lang="en-US" sz="2400" dirty="0" err="1"/>
              <a:t>Bapat</a:t>
            </a:r>
            <a:endParaRPr lang="en-IN" sz="2400" dirty="0"/>
          </a:p>
          <a:p>
            <a:r>
              <a:rPr lang="en-US" sz="2400" dirty="0"/>
              <a:t> </a:t>
            </a:r>
            <a:endParaRPr lang="en-IN" sz="2400" dirty="0"/>
          </a:p>
          <a:p>
            <a:pPr marL="342900" indent="-342900">
              <a:buFont typeface="Arial" pitchFamily="34" charset="0"/>
              <a:buChar char="•"/>
            </a:pPr>
            <a:r>
              <a:rPr lang="en-US" sz="2400" b="1" dirty="0"/>
              <a:t>Smart Trolley In Mega Mall</a:t>
            </a:r>
            <a:r>
              <a:rPr lang="en-US" sz="2400" dirty="0"/>
              <a:t> Authors :- J. S. </a:t>
            </a:r>
            <a:r>
              <a:rPr lang="en-US" sz="2400" dirty="0" err="1"/>
              <a:t>Awati</a:t>
            </a:r>
            <a:r>
              <a:rPr lang="en-US" sz="2400" dirty="0"/>
              <a:t>, S. B. </a:t>
            </a:r>
            <a:r>
              <a:rPr lang="en-US" sz="2400" dirty="0" err="1"/>
              <a:t>Awati</a:t>
            </a:r>
            <a:endParaRPr lang="en-IN" sz="2400" dirty="0"/>
          </a:p>
          <a:p>
            <a:r>
              <a:rPr lang="en-US" sz="2400" dirty="0"/>
              <a:t/>
            </a:r>
            <a:br>
              <a:rPr lang="en-US" sz="2400" dirty="0"/>
            </a:br>
            <a:endParaRPr lang="en-IN" sz="2400" dirty="0"/>
          </a:p>
        </p:txBody>
      </p:sp>
    </p:spTree>
    <p:extLst>
      <p:ext uri="{BB962C8B-B14F-4D97-AF65-F5344CB8AC3E}">
        <p14:creationId xmlns="" xmlns:p14="http://schemas.microsoft.com/office/powerpoint/2010/main" val="1243310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2">
            <a:schemeClr val="accent6"/>
          </a:fillRef>
          <a:effectRef idx="1">
            <a:schemeClr val="accent6"/>
          </a:effectRef>
          <a:fontRef idx="minor">
            <a:schemeClr val="dk1"/>
          </a:fontRef>
        </p:style>
        <p:txBody>
          <a:bodyPr/>
          <a:lstStyle/>
          <a:p>
            <a:r>
              <a:rPr lang="en-IN" dirty="0" smtClean="0"/>
              <a:t>GOALS AND OBJECTIVES</a:t>
            </a:r>
            <a:endParaRPr lang="en-IN" dirty="0"/>
          </a:p>
        </p:txBody>
      </p:sp>
      <p:sp>
        <p:nvSpPr>
          <p:cNvPr id="3" name="Rectangle 2"/>
          <p:cNvSpPr/>
          <p:nvPr/>
        </p:nvSpPr>
        <p:spPr>
          <a:xfrm>
            <a:off x="838200" y="2286000"/>
            <a:ext cx="7315200" cy="3046988"/>
          </a:xfrm>
          <a:prstGeom prst="rect">
            <a:avLst/>
          </a:prstGeom>
        </p:spPr>
        <p:txBody>
          <a:bodyPr wrap="square">
            <a:spAutoFit/>
          </a:bodyPr>
          <a:lstStyle/>
          <a:p>
            <a:pPr marL="342900" lvl="0" indent="-342900" algn="just">
              <a:buFont typeface="Arial" pitchFamily="34" charset="0"/>
              <a:buChar char="•"/>
            </a:pPr>
            <a:r>
              <a:rPr lang="en-US" sz="2400" dirty="0"/>
              <a:t>To reduce the time of scanning the products by replacing the scanner to image processing techniques.</a:t>
            </a:r>
            <a:endParaRPr lang="en-IN" sz="2400" dirty="0"/>
          </a:p>
          <a:p>
            <a:pPr algn="just"/>
            <a:r>
              <a:rPr lang="en-US" sz="2400" dirty="0"/>
              <a:t> </a:t>
            </a:r>
            <a:endParaRPr lang="en-IN" sz="2400" dirty="0"/>
          </a:p>
          <a:p>
            <a:pPr marL="342900" lvl="0" indent="-342900" algn="just">
              <a:buFont typeface="Arial" pitchFamily="34" charset="0"/>
              <a:buChar char="•"/>
            </a:pPr>
            <a:r>
              <a:rPr lang="en-US" sz="2400" dirty="0"/>
              <a:t>To reduce the long queues by implementing the SIFT algorithm.</a:t>
            </a:r>
            <a:endParaRPr lang="en-IN" sz="2400" dirty="0"/>
          </a:p>
          <a:p>
            <a:pPr algn="just"/>
            <a:r>
              <a:rPr lang="en-US" sz="2400" dirty="0"/>
              <a:t> </a:t>
            </a:r>
            <a:endParaRPr lang="en-IN" sz="2400" dirty="0"/>
          </a:p>
          <a:p>
            <a:pPr marL="342900" lvl="0" indent="-342900" algn="just">
              <a:buFont typeface="Arial" pitchFamily="34" charset="0"/>
              <a:buChar char="•"/>
            </a:pPr>
            <a:r>
              <a:rPr lang="en-US" sz="2400" dirty="0"/>
              <a:t>To increase the overall revenue of the shopping malls by increasing the ROI.</a:t>
            </a:r>
            <a:endParaRPr lang="en-IN" sz="2400" dirty="0"/>
          </a:p>
        </p:txBody>
      </p:sp>
    </p:spTree>
    <p:extLst>
      <p:ext uri="{BB962C8B-B14F-4D97-AF65-F5344CB8AC3E}">
        <p14:creationId xmlns="" xmlns:p14="http://schemas.microsoft.com/office/powerpoint/2010/main" val="3600312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TotalTime>
  <Words>728</Words>
  <Application>Microsoft Office PowerPoint</Application>
  <PresentationFormat>On-screen Show (4:3)</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PCET’s        Pimpri Chinchwad College of Engineering  and Research, Ravet</vt:lpstr>
      <vt:lpstr>INTRODUCTION</vt:lpstr>
      <vt:lpstr>IMAGE PROCESSING</vt:lpstr>
      <vt:lpstr>Slide 4</vt:lpstr>
      <vt:lpstr>SIFT </vt:lpstr>
      <vt:lpstr>Slide 6</vt:lpstr>
      <vt:lpstr>MOTIVATION</vt:lpstr>
      <vt:lpstr>LITERATURE SURVEY</vt:lpstr>
      <vt:lpstr>GOALS AND OBJECTIVES</vt:lpstr>
      <vt:lpstr>SOFTWARE AND HARDWARE REQUIREMENTS</vt:lpstr>
      <vt:lpstr>SYSTEM ARCHITECHTURE</vt:lpstr>
      <vt:lpstr>Slide 12</vt:lpstr>
      <vt:lpstr>WORKING</vt:lpstr>
      <vt:lpstr>WORKING</vt:lpstr>
      <vt:lpstr>EXPECTED OUTPUT</vt:lpstr>
      <vt:lpstr>APPLICATION</vt:lpstr>
      <vt:lpstr>FUTURE SCOPE</vt:lpstr>
      <vt:lpstr>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PCET’s        Pimpri Chinchwad College of Engineering  and Research, Ravet</dc:title>
  <dc:creator>SANIYA</dc:creator>
  <cp:lastModifiedBy>dell</cp:lastModifiedBy>
  <cp:revision>71</cp:revision>
  <dcterms:created xsi:type="dcterms:W3CDTF">2006-08-16T00:00:00Z</dcterms:created>
  <dcterms:modified xsi:type="dcterms:W3CDTF">2019-06-01T06:51:08Z</dcterms:modified>
</cp:coreProperties>
</file>