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59" r:id="rId4"/>
    <p:sldId id="261" r:id="rId5"/>
    <p:sldId id="260" r:id="rId6"/>
    <p:sldId id="262" r:id="rId7"/>
    <p:sldId id="263" r:id="rId8"/>
    <p:sldId id="290" r:id="rId9"/>
    <p:sldId id="291" r:id="rId10"/>
    <p:sldId id="264" r:id="rId11"/>
    <p:sldId id="265" r:id="rId12"/>
    <p:sldId id="266" r:id="rId13"/>
    <p:sldId id="267" r:id="rId14"/>
    <p:sldId id="268" r:id="rId15"/>
    <p:sldId id="269" r:id="rId16"/>
    <p:sldId id="271" r:id="rId17"/>
    <p:sldId id="292" r:id="rId18"/>
    <p:sldId id="293" r:id="rId19"/>
    <p:sldId id="294" r:id="rId20"/>
    <p:sldId id="272" r:id="rId21"/>
    <p:sldId id="278" r:id="rId22"/>
    <p:sldId id="295" r:id="rId23"/>
    <p:sldId id="277" r:id="rId24"/>
    <p:sldId id="274" r:id="rId25"/>
    <p:sldId id="275" r:id="rId26"/>
    <p:sldId id="289" r:id="rId27"/>
    <p:sldId id="281" r:id="rId28"/>
    <p:sldId id="282" r:id="rId29"/>
    <p:sldId id="283" r:id="rId30"/>
    <p:sldId id="284" r:id="rId31"/>
    <p:sldId id="285" r:id="rId32"/>
    <p:sldId id="270" r:id="rId33"/>
    <p:sldId id="297" r:id="rId34"/>
    <p:sldId id="298" r:id="rId35"/>
    <p:sldId id="276" r:id="rId36"/>
    <p:sldId id="29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3" y="3085765"/>
            <a:ext cx="11262867"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10993549" cy="1475013"/>
          </a:xfrm>
          <a:effectLst/>
        </p:spPr>
        <p:txBody>
          <a:bodyPr anchor="b">
            <a:normAutofit/>
          </a:bodyPr>
          <a:lstStyle>
            <a:lvl1pPr>
              <a:defRPr sz="113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3" y="2495453"/>
            <a:ext cx="10993547" cy="590321"/>
          </a:xfrm>
        </p:spPr>
        <p:txBody>
          <a:bodyPr anchor="t">
            <a:normAutofit/>
          </a:bodyPr>
          <a:lstStyle>
            <a:lvl1pPr marL="0" indent="0" algn="l">
              <a:buNone/>
              <a:defRPr sz="506" cap="all">
                <a:solidFill>
                  <a:schemeClr val="accent2"/>
                </a:solidFill>
              </a:defRPr>
            </a:lvl1pPr>
            <a:lvl2pPr marL="144661" indent="0" algn="ctr">
              <a:buNone/>
              <a:defRPr>
                <a:solidFill>
                  <a:schemeClr val="tx1">
                    <a:tint val="75000"/>
                  </a:schemeClr>
                </a:solidFill>
              </a:defRPr>
            </a:lvl2pPr>
            <a:lvl3pPr marL="289322" indent="0" algn="ctr">
              <a:buNone/>
              <a:defRPr>
                <a:solidFill>
                  <a:schemeClr val="tx1">
                    <a:tint val="75000"/>
                  </a:schemeClr>
                </a:solidFill>
              </a:defRPr>
            </a:lvl3pPr>
            <a:lvl4pPr marL="433983" indent="0" algn="ctr">
              <a:buNone/>
              <a:defRPr>
                <a:solidFill>
                  <a:schemeClr val="tx1">
                    <a:tint val="75000"/>
                  </a:schemeClr>
                </a:solidFill>
              </a:defRPr>
            </a:lvl4pPr>
            <a:lvl5pPr marL="578644" indent="0" algn="ctr">
              <a:buNone/>
              <a:defRPr>
                <a:solidFill>
                  <a:schemeClr val="tx1">
                    <a:tint val="75000"/>
                  </a:schemeClr>
                </a:solidFill>
              </a:defRPr>
            </a:lvl5pPr>
            <a:lvl6pPr marL="723305" indent="0" algn="ctr">
              <a:buNone/>
              <a:defRPr>
                <a:solidFill>
                  <a:schemeClr val="tx1">
                    <a:tint val="75000"/>
                  </a:schemeClr>
                </a:solidFill>
              </a:defRPr>
            </a:lvl6pPr>
            <a:lvl7pPr marL="867966" indent="0" algn="ctr">
              <a:buNone/>
              <a:defRPr>
                <a:solidFill>
                  <a:schemeClr val="tx1">
                    <a:tint val="75000"/>
                  </a:schemeClr>
                </a:solidFill>
              </a:defRPr>
            </a:lvl7pPr>
            <a:lvl8pPr marL="1012627" indent="0" algn="ctr">
              <a:buNone/>
              <a:defRPr>
                <a:solidFill>
                  <a:schemeClr val="tx1">
                    <a:tint val="75000"/>
                  </a:schemeClr>
                </a:solidFill>
              </a:defRPr>
            </a:lvl8pPr>
            <a:lvl9pPr marL="115728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45"/>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581193" y="5951819"/>
            <a:ext cx="6917211"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45"/>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847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5" y="614407"/>
            <a:ext cx="11309339"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519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6"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3" y="675729"/>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9" y="675729"/>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6" y="5956145"/>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a:xfrm>
            <a:off x="774929" y="5951819"/>
            <a:ext cx="7896279" cy="365125"/>
          </a:xfrm>
        </p:spPr>
        <p:txBody>
          <a:bodyPr/>
          <a:lstStyle/>
          <a:p>
            <a:endParaRPr lang="en-US" dirty="0"/>
          </a:p>
        </p:txBody>
      </p:sp>
      <p:sp>
        <p:nvSpPr>
          <p:cNvPr id="6" name="Slide Number Placeholder 5"/>
          <p:cNvSpPr>
            <a:spLocks noGrp="1"/>
          </p:cNvSpPr>
          <p:nvPr>
            <p:ph type="sldNum" sz="quarter" idx="12"/>
          </p:nvPr>
        </p:nvSpPr>
        <p:spPr>
          <a:xfrm>
            <a:off x="10446617" y="5956145"/>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715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5" y="614407"/>
            <a:ext cx="11309339"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8" y="2180502"/>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3" y="5956145"/>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962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82"/>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8" y="3043915"/>
            <a:ext cx="11029615" cy="1497507"/>
          </a:xfrm>
        </p:spPr>
        <p:txBody>
          <a:bodyPr anchor="b">
            <a:normAutofit/>
          </a:bodyPr>
          <a:lstStyle>
            <a:lvl1pPr algn="l">
              <a:defRPr sz="1139"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8" y="4541417"/>
            <a:ext cx="11029615" cy="600556"/>
          </a:xfrm>
        </p:spPr>
        <p:txBody>
          <a:bodyPr anchor="t">
            <a:normAutofit/>
          </a:bodyPr>
          <a:lstStyle>
            <a:lvl1pPr marL="0" indent="0" algn="l">
              <a:buNone/>
              <a:defRPr sz="570" cap="all">
                <a:solidFill>
                  <a:schemeClr val="accent2"/>
                </a:solidFill>
              </a:defRPr>
            </a:lvl1pPr>
            <a:lvl2pPr marL="144661" indent="0">
              <a:buNone/>
              <a:defRPr sz="570">
                <a:solidFill>
                  <a:schemeClr val="tx1">
                    <a:tint val="75000"/>
                  </a:schemeClr>
                </a:solidFill>
              </a:defRPr>
            </a:lvl2pPr>
            <a:lvl3pPr marL="289322" indent="0">
              <a:buNone/>
              <a:defRPr sz="506">
                <a:solidFill>
                  <a:schemeClr val="tx1">
                    <a:tint val="75000"/>
                  </a:schemeClr>
                </a:solidFill>
              </a:defRPr>
            </a:lvl3pPr>
            <a:lvl4pPr marL="433983" indent="0">
              <a:buNone/>
              <a:defRPr sz="443">
                <a:solidFill>
                  <a:schemeClr val="tx1">
                    <a:tint val="75000"/>
                  </a:schemeClr>
                </a:solidFill>
              </a:defRPr>
            </a:lvl4pPr>
            <a:lvl5pPr marL="578644" indent="0">
              <a:buNone/>
              <a:defRPr sz="443">
                <a:solidFill>
                  <a:schemeClr val="tx1">
                    <a:tint val="75000"/>
                  </a:schemeClr>
                </a:solidFill>
              </a:defRPr>
            </a:lvl5pPr>
            <a:lvl6pPr marL="723305" indent="0">
              <a:buNone/>
              <a:defRPr sz="443">
                <a:solidFill>
                  <a:schemeClr val="tx1">
                    <a:tint val="75000"/>
                  </a:schemeClr>
                </a:solidFill>
              </a:defRPr>
            </a:lvl6pPr>
            <a:lvl7pPr marL="867966" indent="0">
              <a:buNone/>
              <a:defRPr sz="443">
                <a:solidFill>
                  <a:schemeClr val="tx1">
                    <a:tint val="75000"/>
                  </a:schemeClr>
                </a:solidFill>
              </a:defRPr>
            </a:lvl7pPr>
            <a:lvl8pPr marL="1012627" indent="0">
              <a:buNone/>
              <a:defRPr sz="443">
                <a:solidFill>
                  <a:schemeClr val="tx1">
                    <a:tint val="75000"/>
                  </a:schemeClr>
                </a:solidFill>
              </a:defRPr>
            </a:lvl8pPr>
            <a:lvl9pPr marL="1157288" indent="0">
              <a:buNone/>
              <a:defRPr sz="4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143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4"/>
            <a:ext cx="5422391"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838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21" y="2250900"/>
            <a:ext cx="5087075" cy="536005"/>
          </a:xfrm>
        </p:spPr>
        <p:txBody>
          <a:bodyPr anchor="b">
            <a:noAutofit/>
          </a:bodyPr>
          <a:lstStyle>
            <a:lvl1pPr marL="0" indent="0">
              <a:buNone/>
              <a:defRPr sz="697" b="0">
                <a:solidFill>
                  <a:schemeClr val="accent2"/>
                </a:solidFill>
              </a:defRPr>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a:t>Click to edit Master text styles</a:t>
            </a:r>
          </a:p>
        </p:txBody>
      </p:sp>
      <p:sp>
        <p:nvSpPr>
          <p:cNvPr id="4" name="Content Placeholder 3"/>
          <p:cNvSpPr>
            <a:spLocks noGrp="1"/>
          </p:cNvSpPr>
          <p:nvPr>
            <p:ph sz="half" idx="2"/>
          </p:nvPr>
        </p:nvSpPr>
        <p:spPr>
          <a:xfrm>
            <a:off x="581195"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41" y="2250900"/>
            <a:ext cx="5087073" cy="553373"/>
          </a:xfrm>
        </p:spPr>
        <p:txBody>
          <a:bodyPr anchor="b">
            <a:noAutofit/>
          </a:bodyPr>
          <a:lstStyle>
            <a:lvl1pPr marL="0" indent="0">
              <a:buNone/>
              <a:defRPr sz="697" b="0">
                <a:solidFill>
                  <a:schemeClr val="accent2"/>
                </a:solidFill>
              </a:defRPr>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a:t>Click to edit Master text styles</a:t>
            </a:r>
          </a:p>
        </p:txBody>
      </p:sp>
      <p:sp>
        <p:nvSpPr>
          <p:cNvPr id="6" name="Content Placeholder 5"/>
          <p:cNvSpPr>
            <a:spLocks noGrp="1"/>
          </p:cNvSpPr>
          <p:nvPr>
            <p:ph sz="quarter" idx="4"/>
          </p:nvPr>
        </p:nvSpPr>
        <p:spPr>
          <a:xfrm>
            <a:off x="6217711"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350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5"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8561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561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633"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633">
                <a:solidFill>
                  <a:schemeClr val="tx2"/>
                </a:solidFill>
              </a:defRPr>
            </a:lvl1pPr>
            <a:lvl2pPr>
              <a:defRPr sz="570">
                <a:solidFill>
                  <a:schemeClr val="tx2"/>
                </a:solidFill>
              </a:defRPr>
            </a:lvl2pPr>
            <a:lvl3pPr>
              <a:defRPr sz="506">
                <a:solidFill>
                  <a:schemeClr val="tx2"/>
                </a:solidFill>
              </a:defRPr>
            </a:lvl3pPr>
            <a:lvl4pPr>
              <a:defRPr sz="443">
                <a:solidFill>
                  <a:schemeClr val="tx2"/>
                </a:solidFill>
              </a:defRPr>
            </a:lvl4pPr>
            <a:lvl5pPr>
              <a:defRPr sz="443">
                <a:solidFill>
                  <a:schemeClr val="tx2"/>
                </a:solidFill>
              </a:defRPr>
            </a:lvl5pPr>
            <a:lvl6pPr>
              <a:defRPr sz="443">
                <a:solidFill>
                  <a:schemeClr val="tx2"/>
                </a:solidFill>
              </a:defRPr>
            </a:lvl6pPr>
            <a:lvl7pPr>
              <a:defRPr sz="443">
                <a:solidFill>
                  <a:schemeClr val="tx2"/>
                </a:solidFill>
              </a:defRPr>
            </a:lvl7pPr>
            <a:lvl8pPr>
              <a:defRPr sz="443">
                <a:solidFill>
                  <a:schemeClr val="tx2"/>
                </a:solidFill>
              </a:defRPr>
            </a:lvl8pPr>
            <a:lvl9pPr>
              <a:defRPr sz="443">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5" y="5262304"/>
            <a:ext cx="5869987" cy="689515"/>
          </a:xfrm>
        </p:spPr>
        <p:txBody>
          <a:bodyPr anchor="ctr">
            <a:normAutofit/>
          </a:bodyPr>
          <a:lstStyle>
            <a:lvl1pPr marL="0" indent="0" algn="r">
              <a:buNone/>
              <a:defRPr sz="348">
                <a:solidFill>
                  <a:schemeClr val="bg1"/>
                </a:solidFill>
              </a:defRPr>
            </a:lvl1pPr>
            <a:lvl2pPr marL="144661" indent="0">
              <a:buNone/>
              <a:defRPr sz="348"/>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440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76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506"/>
            </a:lvl1pPr>
            <a:lvl2pPr marL="144661" indent="0">
              <a:buNone/>
              <a:defRPr sz="506"/>
            </a:lvl2pPr>
            <a:lvl3pPr marL="289322" indent="0">
              <a:buNone/>
              <a:defRPr sz="506"/>
            </a:lvl3pPr>
            <a:lvl4pPr marL="433983" indent="0">
              <a:buNone/>
              <a:defRPr sz="506"/>
            </a:lvl4pPr>
            <a:lvl5pPr marL="578644" indent="0">
              <a:buNone/>
              <a:defRPr sz="506"/>
            </a:lvl5pPr>
            <a:lvl6pPr marL="723305" indent="0">
              <a:buNone/>
              <a:defRPr sz="506"/>
            </a:lvl6pPr>
            <a:lvl7pPr marL="867966" indent="0">
              <a:buNone/>
              <a:defRPr sz="506"/>
            </a:lvl7pPr>
            <a:lvl8pPr marL="1012627" indent="0">
              <a:buNone/>
              <a:defRPr sz="506"/>
            </a:lvl8pPr>
            <a:lvl9pPr marL="1157288" indent="0">
              <a:buNone/>
              <a:defRPr sz="506"/>
            </a:lvl9pPr>
          </a:lstStyle>
          <a:p>
            <a:r>
              <a:rPr lang="en-US"/>
              <a:t>Click icon to add picture</a:t>
            </a:r>
            <a:endParaRPr lang="en-US" dirty="0"/>
          </a:p>
        </p:txBody>
      </p:sp>
      <p:sp>
        <p:nvSpPr>
          <p:cNvPr id="4" name="Text Placeholder 3"/>
          <p:cNvSpPr>
            <a:spLocks noGrp="1"/>
          </p:cNvSpPr>
          <p:nvPr>
            <p:ph type="body" sz="half" idx="2"/>
          </p:nvPr>
        </p:nvSpPr>
        <p:spPr>
          <a:xfrm>
            <a:off x="581197" y="5260135"/>
            <a:ext cx="11029617" cy="598671"/>
          </a:xfrm>
        </p:spPr>
        <p:txBody>
          <a:bodyPr>
            <a:normAutofit/>
          </a:bodyPr>
          <a:lstStyle>
            <a:lvl1pPr marL="0" indent="0">
              <a:buNone/>
              <a:defRPr sz="380"/>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07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6" y="5956145"/>
            <a:ext cx="2844799" cy="365125"/>
          </a:xfrm>
          <a:prstGeom prst="rect">
            <a:avLst/>
          </a:prstGeom>
        </p:spPr>
        <p:txBody>
          <a:bodyPr vert="horz" lIns="91440" tIns="45720" rIns="91440" bIns="45720" rtlCol="0" anchor="ctr"/>
          <a:lstStyle>
            <a:lvl1pPr algn="r">
              <a:defRPr sz="285">
                <a:solidFill>
                  <a:schemeClr val="accent2"/>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581193" y="5951819"/>
            <a:ext cx="6917211" cy="365125"/>
          </a:xfrm>
          <a:prstGeom prst="rect">
            <a:avLst/>
          </a:prstGeom>
        </p:spPr>
        <p:txBody>
          <a:bodyPr vert="horz" lIns="91440" tIns="45720" rIns="91440" bIns="45720" rtlCol="0" anchor="ctr"/>
          <a:lstStyle>
            <a:lvl1pPr algn="l">
              <a:defRPr sz="28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5" y="5956145"/>
            <a:ext cx="1052511" cy="365125"/>
          </a:xfrm>
          <a:prstGeom prst="rect">
            <a:avLst/>
          </a:prstGeom>
        </p:spPr>
        <p:txBody>
          <a:bodyPr vert="horz" lIns="91440" tIns="45720" rIns="91440" bIns="45720" rtlCol="0" anchor="ctr"/>
          <a:lstStyle>
            <a:lvl1pPr algn="r">
              <a:defRPr sz="285">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3"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0627937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2.xml" /><Relationship Id="rId4" Type="http://schemas.openxmlformats.org/officeDocument/2006/relationships/image" Target="../media/image18.jpeg" /></Relationships>
</file>

<file path=ppt/slides/_rels/slide22.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hyperlink" Target="https://www.instagram.com/p/C596blRRW48/?igsh=dmF5bW4xbGhvZmlq" TargetMode="Externa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image" Target="../media/image23.jpeg" /><Relationship Id="rId1" Type="http://schemas.openxmlformats.org/officeDocument/2006/relationships/slideLayout" Target="../slideLayouts/slideLayout7.xml" /><Relationship Id="rId4" Type="http://schemas.openxmlformats.org/officeDocument/2006/relationships/image" Target="../media/image25.jpeg" /></Relationships>
</file>

<file path=ppt/slides/_rels/slide31.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3" Type="http://schemas.openxmlformats.org/officeDocument/2006/relationships/image" Target="../media/image28.jpeg" /><Relationship Id="rId2" Type="http://schemas.openxmlformats.org/officeDocument/2006/relationships/image" Target="../media/image27.jpeg" /><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3" Type="http://schemas.openxmlformats.org/officeDocument/2006/relationships/image" Target="../media/image30.jpeg" /><Relationship Id="rId2" Type="http://schemas.openxmlformats.org/officeDocument/2006/relationships/image" Target="../media/image29.jpeg" /><Relationship Id="rId1" Type="http://schemas.openxmlformats.org/officeDocument/2006/relationships/slideLayout" Target="../slideLayouts/slideLayout7.xml" /><Relationship Id="rId4" Type="http://schemas.openxmlformats.org/officeDocument/2006/relationships/image" Target="../media/image31.jpeg" /></Relationships>
</file>

<file path=ppt/slides/_rels/slide34.xml.rels><?xml version="1.0" encoding="UTF-8" standalone="yes"?>
<Relationships xmlns="http://schemas.openxmlformats.org/package/2006/relationships"><Relationship Id="rId3" Type="http://schemas.openxmlformats.org/officeDocument/2006/relationships/image" Target="../media/image32.jpeg" /><Relationship Id="rId2" Type="http://schemas.openxmlformats.org/officeDocument/2006/relationships/hyperlink" Target="https://www.facebook.com/profile.php?id=61558461191550&amp;mibextid=ZbWKwL" TargetMode="Externa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33.jpe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image" Target="../media/image34.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8" Type="http://schemas.openxmlformats.org/officeDocument/2006/relationships/image" Target="../media/image10.jpeg" /><Relationship Id="rId3" Type="http://schemas.openxmlformats.org/officeDocument/2006/relationships/image" Target="../media/image5.jpeg" /><Relationship Id="rId7" Type="http://schemas.openxmlformats.org/officeDocument/2006/relationships/image" Target="../media/image9.jpeg" /><Relationship Id="rId2" Type="http://schemas.openxmlformats.org/officeDocument/2006/relationships/image" Target="../media/image4.jpeg" /><Relationship Id="rId1" Type="http://schemas.openxmlformats.org/officeDocument/2006/relationships/slideLayout" Target="../slideLayouts/slideLayout7.xml" /><Relationship Id="rId6" Type="http://schemas.openxmlformats.org/officeDocument/2006/relationships/image" Target="../media/image8.jpeg" /><Relationship Id="rId5" Type="http://schemas.openxmlformats.org/officeDocument/2006/relationships/image" Target="../media/image7.jpeg" /><Relationship Id="rId4" Type="http://schemas.openxmlformats.org/officeDocument/2006/relationships/image" Target="../media/image6.jpeg" /><Relationship Id="rId9" Type="http://schemas.openxmlformats.org/officeDocument/2006/relationships/image" Target="../media/image11.jpeg" /></Relationships>
</file>

<file path=ppt/slides/_rels/slide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9BF558-515C-D3E6-6F81-BF0512B342AA}"/>
              </a:ext>
            </a:extLst>
          </p:cNvPr>
          <p:cNvSpPr>
            <a:spLocks noGrp="1"/>
          </p:cNvSpPr>
          <p:nvPr>
            <p:ph type="ctrTitle"/>
          </p:nvPr>
        </p:nvSpPr>
        <p:spPr>
          <a:xfrm>
            <a:off x="1212622" y="1502558"/>
            <a:ext cx="6183872" cy="1188168"/>
          </a:xfrm>
        </p:spPr>
        <p:txBody>
          <a:bodyPr>
            <a:normAutofit/>
          </a:bodyPr>
          <a:lstStyle/>
          <a:p>
            <a:r>
              <a:rPr lang="en-GB" sz="3200" b="1" dirty="0"/>
              <a:t>BRITANNIA</a:t>
            </a:r>
            <a:r>
              <a:rPr lang="en-GB" sz="3200" dirty="0"/>
              <a:t> </a:t>
            </a:r>
            <a:endParaRPr lang="en-US" sz="3200" dirty="0"/>
          </a:p>
        </p:txBody>
      </p:sp>
      <p:pic>
        <p:nvPicPr>
          <p:cNvPr id="9" name="Picture 8">
            <a:extLst>
              <a:ext uri="{FF2B5EF4-FFF2-40B4-BE49-F238E27FC236}">
                <a16:creationId xmlns:a16="http://schemas.microsoft.com/office/drawing/2014/main" id="{43ED96EB-0B2A-D0DC-E513-23A0EEB08679}"/>
              </a:ext>
            </a:extLst>
          </p:cNvPr>
          <p:cNvPicPr>
            <a:picLocks noChangeAspect="1"/>
          </p:cNvPicPr>
          <p:nvPr/>
        </p:nvPicPr>
        <p:blipFill>
          <a:blip r:embed="rId2"/>
          <a:stretch>
            <a:fillRect/>
          </a:stretch>
        </p:blipFill>
        <p:spPr>
          <a:xfrm>
            <a:off x="3367766" y="3429001"/>
            <a:ext cx="4879076" cy="1720239"/>
          </a:xfrm>
          <a:prstGeom prst="rect">
            <a:avLst/>
          </a:prstGeom>
        </p:spPr>
      </p:pic>
      <p:sp>
        <p:nvSpPr>
          <p:cNvPr id="2" name="TextBox 1">
            <a:extLst>
              <a:ext uri="{FF2B5EF4-FFF2-40B4-BE49-F238E27FC236}">
                <a16:creationId xmlns:a16="http://schemas.microsoft.com/office/drawing/2014/main" id="{CF44CEA7-5975-CBE4-3553-2CC19CF60C10}"/>
              </a:ext>
            </a:extLst>
          </p:cNvPr>
          <p:cNvSpPr txBox="1"/>
          <p:nvPr/>
        </p:nvSpPr>
        <p:spPr>
          <a:xfrm>
            <a:off x="5807305" y="3140619"/>
            <a:ext cx="578644" cy="578644"/>
          </a:xfrm>
          <a:prstGeom prst="rect">
            <a:avLst/>
          </a:prstGeom>
          <a:noFill/>
        </p:spPr>
        <p:txBody>
          <a:bodyPr wrap="square" rtlCol="0">
            <a:spAutoFit/>
          </a:bodyPr>
          <a:lstStyle/>
          <a:p>
            <a:pPr algn="l"/>
            <a:endParaRPr lang="en-US" sz="570" dirty="0"/>
          </a:p>
        </p:txBody>
      </p:sp>
    </p:spTree>
    <p:extLst>
      <p:ext uri="{BB962C8B-B14F-4D97-AF65-F5344CB8AC3E}">
        <p14:creationId xmlns:p14="http://schemas.microsoft.com/office/powerpoint/2010/main" val="307405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F5A5-1ECE-68EB-2BB9-A11F8D202FA6}"/>
              </a:ext>
            </a:extLst>
          </p:cNvPr>
          <p:cNvSpPr>
            <a:spLocks noGrp="1"/>
          </p:cNvSpPr>
          <p:nvPr>
            <p:ph type="title"/>
          </p:nvPr>
        </p:nvSpPr>
        <p:spPr>
          <a:xfrm>
            <a:off x="1080655" y="-95255"/>
            <a:ext cx="9844644" cy="1769423"/>
          </a:xfrm>
        </p:spPr>
        <p:txBody>
          <a:bodyPr>
            <a:normAutofit/>
          </a:bodyPr>
          <a:lstStyle/>
          <a:p>
            <a:pPr algn="ctr"/>
            <a:br>
              <a:rPr lang="en-GB" b="1" i="1" dirty="0"/>
            </a:br>
            <a:r>
              <a:rPr lang="en-GB" b="1" i="1" dirty="0"/>
              <a:t>Brand study, competitor analysis &amp; Buyer’s / audience persona</a:t>
            </a:r>
            <a:endParaRPr lang="en-US" b="1" i="1" dirty="0"/>
          </a:p>
        </p:txBody>
      </p:sp>
      <p:sp>
        <p:nvSpPr>
          <p:cNvPr id="6" name="TextBox 5">
            <a:extLst>
              <a:ext uri="{FF2B5EF4-FFF2-40B4-BE49-F238E27FC236}">
                <a16:creationId xmlns:a16="http://schemas.microsoft.com/office/drawing/2014/main" id="{017AFFBB-F289-A090-0819-A46F0B0834AD}"/>
              </a:ext>
            </a:extLst>
          </p:cNvPr>
          <p:cNvSpPr txBox="1"/>
          <p:nvPr/>
        </p:nvSpPr>
        <p:spPr>
          <a:xfrm rot="10625912" flipV="1">
            <a:off x="4237897" y="3565184"/>
            <a:ext cx="5220540" cy="300083"/>
          </a:xfrm>
          <a:prstGeom prst="rect">
            <a:avLst/>
          </a:prstGeom>
          <a:noFill/>
        </p:spPr>
        <p:txBody>
          <a:bodyPr wrap="square" rtlCol="0">
            <a:spAutoFit/>
          </a:bodyPr>
          <a:lstStyle/>
          <a:p>
            <a:pPr algn="l"/>
            <a:endParaRPr lang="en-US" sz="1500" b="1" i="1" u="sng" dirty="0">
              <a:solidFill>
                <a:schemeClr val="accent1"/>
              </a:solidFill>
            </a:endParaRPr>
          </a:p>
        </p:txBody>
      </p:sp>
      <p:sp>
        <p:nvSpPr>
          <p:cNvPr id="3" name="TextBox 2">
            <a:extLst>
              <a:ext uri="{FF2B5EF4-FFF2-40B4-BE49-F238E27FC236}">
                <a16:creationId xmlns:a16="http://schemas.microsoft.com/office/drawing/2014/main" id="{F820EF81-B2B5-A4BB-8E59-A206DC5883EE}"/>
              </a:ext>
            </a:extLst>
          </p:cNvPr>
          <p:cNvSpPr txBox="1"/>
          <p:nvPr/>
        </p:nvSpPr>
        <p:spPr>
          <a:xfrm rot="10800000" flipV="1">
            <a:off x="593767" y="2188545"/>
            <a:ext cx="10474036" cy="2862322"/>
          </a:xfrm>
          <a:prstGeom prst="rect">
            <a:avLst/>
          </a:prstGeom>
          <a:noFill/>
        </p:spPr>
        <p:txBody>
          <a:bodyPr wrap="square" rtlCol="0">
            <a:spAutoFit/>
          </a:bodyPr>
          <a:lstStyle/>
          <a:p>
            <a:pPr marL="257175" indent="-257175" algn="l">
              <a:buFont typeface="Arial" panose="020B0604020202020204" pitchFamily="34" charset="0"/>
              <a:buChar char="•"/>
            </a:pPr>
            <a:r>
              <a:rPr lang="en-GB" sz="2000" b="1" i="1" u="sng" dirty="0">
                <a:solidFill>
                  <a:schemeClr val="accent1"/>
                </a:solidFill>
              </a:rPr>
              <a:t> Competitor Analysis; </a:t>
            </a:r>
            <a:r>
              <a:rPr lang="en-GB" sz="2000" i="1" dirty="0"/>
              <a:t>Britannia’s competitors and similar companies include Tata Consumer Products, Ainsworth Pet Nutrition, </a:t>
            </a:r>
            <a:r>
              <a:rPr lang="en-GB" sz="2000" i="1" dirty="0" err="1"/>
              <a:t>Scandi</a:t>
            </a:r>
            <a:r>
              <a:rPr lang="en-GB" sz="2000" i="1" dirty="0"/>
              <a:t> Standard and Lotus Chocolate. Britannia is India’s Foods Company While </a:t>
            </a:r>
            <a:r>
              <a:rPr lang="en-GB" sz="2000" i="1" dirty="0" err="1"/>
              <a:t>Parle</a:t>
            </a:r>
            <a:r>
              <a:rPr lang="en-GB" sz="2000" i="1" dirty="0"/>
              <a:t> dominates in terms of value and volume, this year it saw a surprising growth of Britannia which surpassed </a:t>
            </a:r>
            <a:r>
              <a:rPr lang="en-GB" sz="2000" i="1" dirty="0" err="1"/>
              <a:t>Parle</a:t>
            </a:r>
            <a:r>
              <a:rPr lang="en-GB" sz="2000" i="1" dirty="0"/>
              <a:t> by 0.5%. Britannia’s market share was a little over 28% in value terms in April this year, while </a:t>
            </a:r>
            <a:r>
              <a:rPr lang="en-GB" sz="2000" i="1" dirty="0" err="1"/>
              <a:t>Parle’s</a:t>
            </a:r>
            <a:r>
              <a:rPr lang="en-GB" sz="2000" i="1" dirty="0"/>
              <a:t> value share during the month stood at a little over 27.5%.</a:t>
            </a:r>
          </a:p>
          <a:p>
            <a:pPr marL="257175" indent="-257175" algn="l">
              <a:buFont typeface="Arial" panose="020B0604020202020204" pitchFamily="34" charset="0"/>
              <a:buChar char="•"/>
            </a:pPr>
            <a:endParaRPr lang="en-GB" sz="2000" b="1" i="1" u="sng" dirty="0">
              <a:solidFill>
                <a:schemeClr val="accent1"/>
              </a:solidFill>
            </a:endParaRPr>
          </a:p>
          <a:p>
            <a:pPr marL="257175" indent="-257175" algn="l">
              <a:buFont typeface="Arial" panose="020B0604020202020204" pitchFamily="34" charset="0"/>
              <a:buChar char="•"/>
            </a:pPr>
            <a:r>
              <a:rPr lang="en-GB" sz="2000" b="1" u="sng" dirty="0">
                <a:solidFill>
                  <a:schemeClr val="accent1"/>
                </a:solidFill>
              </a:rPr>
              <a:t>Competitor 1;</a:t>
            </a:r>
          </a:p>
          <a:p>
            <a:pPr marL="257175" indent="-257175" algn="l">
              <a:buFont typeface="Arial" panose="020B0604020202020204" pitchFamily="34" charset="0"/>
              <a:buChar char="•"/>
            </a:pPr>
            <a:r>
              <a:rPr lang="en-GB" sz="2000" b="1" u="sng" dirty="0">
                <a:solidFill>
                  <a:schemeClr val="accent1"/>
                </a:solidFill>
              </a:rPr>
              <a:t>Competitor 2;</a:t>
            </a:r>
          </a:p>
          <a:p>
            <a:pPr marL="257175" indent="-257175" algn="l">
              <a:buFont typeface="Arial" panose="020B0604020202020204" pitchFamily="34" charset="0"/>
              <a:buChar char="•"/>
            </a:pPr>
            <a:r>
              <a:rPr lang="en-GB" sz="2000" b="1" u="sng" dirty="0">
                <a:solidFill>
                  <a:schemeClr val="accent1"/>
                </a:solidFill>
              </a:rPr>
              <a:t>Competitor 3;</a:t>
            </a:r>
            <a:endParaRPr lang="en-US" sz="2000" b="1" u="sng" dirty="0">
              <a:solidFill>
                <a:schemeClr val="accent1"/>
              </a:solidFill>
            </a:endParaRPr>
          </a:p>
        </p:txBody>
      </p:sp>
    </p:spTree>
    <p:extLst>
      <p:ext uri="{BB962C8B-B14F-4D97-AF65-F5344CB8AC3E}">
        <p14:creationId xmlns:p14="http://schemas.microsoft.com/office/powerpoint/2010/main" val="2443874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9FC0711-4ACA-F094-8788-56B5CC861699}"/>
              </a:ext>
            </a:extLst>
          </p:cNvPr>
          <p:cNvSpPr>
            <a:spLocks noGrp="1"/>
          </p:cNvSpPr>
          <p:nvPr>
            <p:ph type="title"/>
          </p:nvPr>
        </p:nvSpPr>
        <p:spPr/>
        <p:txBody>
          <a:bodyPr/>
          <a:lstStyle/>
          <a:p>
            <a:r>
              <a:rPr lang="en-GB" b="1" dirty="0"/>
              <a:t>Competitor 1:</a:t>
            </a:r>
            <a:r>
              <a:rPr lang="en-GB" i="1" dirty="0"/>
              <a:t> ”</a:t>
            </a:r>
            <a:r>
              <a:rPr lang="en-GB" sz="1800" i="1" dirty="0"/>
              <a:t>Tata consumer products</a:t>
            </a:r>
            <a:r>
              <a:rPr lang="en-GB" i="1" dirty="0"/>
              <a:t> “</a:t>
            </a:r>
            <a:endParaRPr lang="en-US" b="1" dirty="0"/>
          </a:p>
        </p:txBody>
      </p:sp>
      <p:sp>
        <p:nvSpPr>
          <p:cNvPr id="6" name="Content Placeholder 5">
            <a:extLst>
              <a:ext uri="{FF2B5EF4-FFF2-40B4-BE49-F238E27FC236}">
                <a16:creationId xmlns:a16="http://schemas.microsoft.com/office/drawing/2014/main" id="{DCB6C1E0-FC41-681F-7CBD-8CEA07EDB02B}"/>
              </a:ext>
            </a:extLst>
          </p:cNvPr>
          <p:cNvSpPr>
            <a:spLocks noGrp="1"/>
          </p:cNvSpPr>
          <p:nvPr>
            <p:ph sz="half" idx="1"/>
          </p:nvPr>
        </p:nvSpPr>
        <p:spPr>
          <a:xfrm>
            <a:off x="938151" y="2126085"/>
            <a:ext cx="10105901" cy="2184658"/>
          </a:xfrm>
        </p:spPr>
        <p:txBody>
          <a:bodyPr>
            <a:normAutofit/>
          </a:bodyPr>
          <a:lstStyle/>
          <a:p>
            <a:r>
              <a:rPr lang="en-GB" sz="2000" b="1" i="1" u="sng" dirty="0">
                <a:solidFill>
                  <a:schemeClr val="accent1"/>
                </a:solidFill>
              </a:rPr>
              <a:t>USP ; </a:t>
            </a:r>
            <a:r>
              <a:rPr lang="en-GB" sz="2000" i="1" dirty="0">
                <a:solidFill>
                  <a:schemeClr val="tx1"/>
                </a:solidFill>
              </a:rPr>
              <a:t>Our strengths lie in our deep understanding of our consumers in India and in international markets with our iconic market-leading brands and wide consumer reach. We are committed to delivering high-quality, innovative, tasteful and convenient products with goodness at its core.</a:t>
            </a:r>
            <a:endParaRPr lang="en-US" sz="2000" b="1" i="1" u="sng" dirty="0">
              <a:solidFill>
                <a:schemeClr val="tx1"/>
              </a:solidFill>
            </a:endParaRPr>
          </a:p>
        </p:txBody>
      </p:sp>
      <p:sp>
        <p:nvSpPr>
          <p:cNvPr id="9" name="TextBox 8">
            <a:extLst>
              <a:ext uri="{FF2B5EF4-FFF2-40B4-BE49-F238E27FC236}">
                <a16:creationId xmlns:a16="http://schemas.microsoft.com/office/drawing/2014/main" id="{C6FA28E0-71B1-5F17-42D8-6748BAF2B5EA}"/>
              </a:ext>
            </a:extLst>
          </p:cNvPr>
          <p:cNvSpPr txBox="1"/>
          <p:nvPr/>
        </p:nvSpPr>
        <p:spPr>
          <a:xfrm>
            <a:off x="6210300" y="8836291"/>
            <a:ext cx="1371600" cy="1371600"/>
          </a:xfrm>
          <a:prstGeom prst="rect">
            <a:avLst/>
          </a:prstGeom>
          <a:noFill/>
        </p:spPr>
        <p:txBody>
          <a:bodyPr wrap="square" rtlCol="0">
            <a:spAutoFit/>
          </a:bodyPr>
          <a:lstStyle/>
          <a:p>
            <a:pPr algn="l"/>
            <a:endParaRPr lang="en-US" sz="1350" dirty="0"/>
          </a:p>
        </p:txBody>
      </p:sp>
      <p:sp>
        <p:nvSpPr>
          <p:cNvPr id="10" name="TextBox 9">
            <a:extLst>
              <a:ext uri="{FF2B5EF4-FFF2-40B4-BE49-F238E27FC236}">
                <a16:creationId xmlns:a16="http://schemas.microsoft.com/office/drawing/2014/main" id="{4E90C30C-6581-8B7E-8FC3-534972B83B13}"/>
              </a:ext>
            </a:extLst>
          </p:cNvPr>
          <p:cNvSpPr txBox="1"/>
          <p:nvPr/>
        </p:nvSpPr>
        <p:spPr>
          <a:xfrm>
            <a:off x="6838555" y="-258596"/>
            <a:ext cx="1371600" cy="1371600"/>
          </a:xfrm>
          <a:prstGeom prst="rect">
            <a:avLst/>
          </a:prstGeom>
          <a:noFill/>
        </p:spPr>
        <p:txBody>
          <a:bodyPr wrap="square" rtlCol="0">
            <a:spAutoFit/>
          </a:bodyPr>
          <a:lstStyle/>
          <a:p>
            <a:pPr algn="l"/>
            <a:endParaRPr lang="en-US" sz="1350" dirty="0"/>
          </a:p>
        </p:txBody>
      </p:sp>
      <p:sp>
        <p:nvSpPr>
          <p:cNvPr id="14" name="TextBox 13">
            <a:extLst>
              <a:ext uri="{FF2B5EF4-FFF2-40B4-BE49-F238E27FC236}">
                <a16:creationId xmlns:a16="http://schemas.microsoft.com/office/drawing/2014/main" id="{36C23150-F8E2-6949-5C2E-B0DC28D5D5E7}"/>
              </a:ext>
            </a:extLst>
          </p:cNvPr>
          <p:cNvSpPr txBox="1"/>
          <p:nvPr/>
        </p:nvSpPr>
        <p:spPr>
          <a:xfrm>
            <a:off x="6838555" y="2688317"/>
            <a:ext cx="1371600" cy="1371600"/>
          </a:xfrm>
          <a:prstGeom prst="rect">
            <a:avLst/>
          </a:prstGeom>
          <a:noFill/>
        </p:spPr>
        <p:txBody>
          <a:bodyPr wrap="square" rtlCol="0">
            <a:spAutoFit/>
          </a:bodyPr>
          <a:lstStyle/>
          <a:p>
            <a:pPr algn="l"/>
            <a:endParaRPr lang="en-US" sz="1350" dirty="0"/>
          </a:p>
        </p:txBody>
      </p:sp>
      <p:sp>
        <p:nvSpPr>
          <p:cNvPr id="16" name="Content Placeholder 15">
            <a:extLst>
              <a:ext uri="{FF2B5EF4-FFF2-40B4-BE49-F238E27FC236}">
                <a16:creationId xmlns:a16="http://schemas.microsoft.com/office/drawing/2014/main" id="{415A73CC-F8CD-4D61-E9A9-120860C74E89}"/>
              </a:ext>
            </a:extLst>
          </p:cNvPr>
          <p:cNvSpPr>
            <a:spLocks noGrp="1"/>
          </p:cNvSpPr>
          <p:nvPr>
            <p:ph sz="half" idx="2"/>
          </p:nvPr>
        </p:nvSpPr>
        <p:spPr>
          <a:xfrm>
            <a:off x="938151" y="3341746"/>
            <a:ext cx="9782794" cy="3062458"/>
          </a:xfrm>
        </p:spPr>
        <p:txBody>
          <a:bodyPr>
            <a:normAutofit/>
          </a:bodyPr>
          <a:lstStyle/>
          <a:p>
            <a:r>
              <a:rPr lang="en-GB" sz="2000" b="1" i="1" u="sng" dirty="0">
                <a:solidFill>
                  <a:schemeClr val="accent1"/>
                </a:solidFill>
              </a:rPr>
              <a:t>Online </a:t>
            </a:r>
            <a:r>
              <a:rPr lang="en-GB" sz="2000" b="1" i="1" u="sng" dirty="0" err="1">
                <a:solidFill>
                  <a:schemeClr val="accent1"/>
                </a:solidFill>
              </a:rPr>
              <a:t>communication</a:t>
            </a:r>
            <a:r>
              <a:rPr lang="en-GB" sz="2000" b="1" i="1" u="sng" dirty="0" err="1">
                <a:solidFill>
                  <a:schemeClr val="tx1"/>
                </a:solidFill>
              </a:rPr>
              <a:t>:</a:t>
            </a:r>
            <a:r>
              <a:rPr lang="en-GB" sz="2000" i="1" dirty="0" err="1">
                <a:solidFill>
                  <a:schemeClr val="tx1"/>
                </a:solidFill>
              </a:rPr>
              <a:t>Tata</a:t>
            </a:r>
            <a:r>
              <a:rPr lang="en-GB" sz="2000" i="1" dirty="0">
                <a:solidFill>
                  <a:schemeClr val="tx1"/>
                </a:solidFill>
              </a:rPr>
              <a:t> Group has various online communication channels, including its official website, social media accounts, email newsletters, and possibly </a:t>
            </a:r>
            <a:r>
              <a:rPr lang="en-GB" sz="2000" i="1" dirty="0" err="1">
                <a:solidFill>
                  <a:schemeClr val="tx1"/>
                </a:solidFill>
              </a:rPr>
              <a:t>chatbots</a:t>
            </a:r>
            <a:r>
              <a:rPr lang="en-GB" sz="2000" i="1" dirty="0">
                <a:solidFill>
                  <a:schemeClr val="tx1"/>
                </a:solidFill>
              </a:rPr>
              <a:t> or online customer support services depending on the specific businesses within the group.</a:t>
            </a:r>
            <a:endParaRPr lang="en-US" sz="2000" i="1" dirty="0">
              <a:solidFill>
                <a:schemeClr val="tx1"/>
              </a:solidFill>
            </a:endParaRPr>
          </a:p>
        </p:txBody>
      </p:sp>
    </p:spTree>
    <p:extLst>
      <p:ext uri="{BB962C8B-B14F-4D97-AF65-F5344CB8AC3E}">
        <p14:creationId xmlns:p14="http://schemas.microsoft.com/office/powerpoint/2010/main" val="298329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EF8598-A328-4BAE-C5BF-DF11E1965627}"/>
              </a:ext>
            </a:extLst>
          </p:cNvPr>
          <p:cNvSpPr txBox="1"/>
          <p:nvPr/>
        </p:nvSpPr>
        <p:spPr>
          <a:xfrm>
            <a:off x="5410200" y="2744932"/>
            <a:ext cx="1371600" cy="1371600"/>
          </a:xfrm>
          <a:prstGeom prst="rect">
            <a:avLst/>
          </a:prstGeom>
          <a:noFill/>
        </p:spPr>
        <p:txBody>
          <a:bodyPr wrap="square" rtlCol="0">
            <a:spAutoFit/>
          </a:bodyPr>
          <a:lstStyle/>
          <a:p>
            <a:pPr algn="l"/>
            <a:endParaRPr lang="en-US" sz="1350" dirty="0"/>
          </a:p>
        </p:txBody>
      </p:sp>
      <p:sp>
        <p:nvSpPr>
          <p:cNvPr id="13" name="TextBox 12">
            <a:extLst>
              <a:ext uri="{FF2B5EF4-FFF2-40B4-BE49-F238E27FC236}">
                <a16:creationId xmlns:a16="http://schemas.microsoft.com/office/drawing/2014/main" id="{5488E608-742C-B1B1-7C0D-C502F9838E6A}"/>
              </a:ext>
            </a:extLst>
          </p:cNvPr>
          <p:cNvSpPr txBox="1"/>
          <p:nvPr/>
        </p:nvSpPr>
        <p:spPr>
          <a:xfrm>
            <a:off x="2882487" y="998113"/>
            <a:ext cx="5354782" cy="1200329"/>
          </a:xfrm>
          <a:prstGeom prst="rect">
            <a:avLst/>
          </a:prstGeom>
          <a:noFill/>
        </p:spPr>
        <p:txBody>
          <a:bodyPr wrap="square" rtlCol="0">
            <a:spAutoFit/>
          </a:bodyPr>
          <a:lstStyle/>
          <a:p>
            <a:pPr marL="257175" indent="-257175" algn="l">
              <a:buFont typeface="Arial" panose="020B0604020202020204" pitchFamily="34" charset="0"/>
              <a:buChar char="•"/>
            </a:pPr>
            <a:r>
              <a:rPr lang="en-GB" b="1" u="sng" dirty="0">
                <a:solidFill>
                  <a:srgbClr val="00B050"/>
                </a:solidFill>
              </a:rPr>
              <a:t>Strength ‘s :</a:t>
            </a:r>
            <a:endParaRPr lang="en-GB" b="1" u="sng" dirty="0">
              <a:solidFill>
                <a:schemeClr val="bg1"/>
              </a:solidFill>
            </a:endParaRPr>
          </a:p>
          <a:p>
            <a:pPr marL="257175" indent="-257175" algn="l">
              <a:buFont typeface="Arial" panose="020B0604020202020204" pitchFamily="34" charset="0"/>
              <a:buChar char="•"/>
            </a:pPr>
            <a:r>
              <a:rPr lang="en-GB" i="1" dirty="0"/>
              <a:t>Mutual Funds Increased Shareholding in Past Month
Consistent Highest Return Stocks over Five Years – Nifty50</a:t>
            </a:r>
          </a:p>
        </p:txBody>
      </p:sp>
      <p:sp>
        <p:nvSpPr>
          <p:cNvPr id="14" name="TextBox 13">
            <a:extLst>
              <a:ext uri="{FF2B5EF4-FFF2-40B4-BE49-F238E27FC236}">
                <a16:creationId xmlns:a16="http://schemas.microsoft.com/office/drawing/2014/main" id="{B2AE8D16-4F31-8077-FBF1-E183C84753DB}"/>
              </a:ext>
            </a:extLst>
          </p:cNvPr>
          <p:cNvSpPr txBox="1"/>
          <p:nvPr/>
        </p:nvSpPr>
        <p:spPr>
          <a:xfrm>
            <a:off x="2991362" y="2341786"/>
            <a:ext cx="5857012" cy="1477328"/>
          </a:xfrm>
          <a:prstGeom prst="rect">
            <a:avLst/>
          </a:prstGeom>
          <a:noFill/>
        </p:spPr>
        <p:txBody>
          <a:bodyPr wrap="square" rtlCol="0">
            <a:spAutoFit/>
          </a:bodyPr>
          <a:lstStyle/>
          <a:p>
            <a:pPr marL="285750" indent="-285750" algn="l">
              <a:buFont typeface="Arial" panose="020B0604020202020204" pitchFamily="34" charset="0"/>
              <a:buChar char="•"/>
            </a:pPr>
            <a:r>
              <a:rPr lang="en-GB" b="1" dirty="0">
                <a:solidFill>
                  <a:srgbClr val="FFC000"/>
                </a:solidFill>
              </a:rPr>
              <a:t>    </a:t>
            </a:r>
            <a:r>
              <a:rPr lang="en-GB" b="1" u="sng" dirty="0">
                <a:solidFill>
                  <a:srgbClr val="FFC000"/>
                </a:solidFill>
              </a:rPr>
              <a:t>Weakness ;</a:t>
            </a:r>
          </a:p>
          <a:p>
            <a:pPr marL="285750" indent="-285750" algn="l">
              <a:buFont typeface="Arial" panose="020B0604020202020204" pitchFamily="34" charset="0"/>
              <a:buChar char="•"/>
            </a:pPr>
            <a:r>
              <a:rPr lang="en-GB" i="1" dirty="0"/>
              <a:t>PE higher than Industry PE
Poor cash generated from core business – Declining Cash Flow from Operations for last 2 years</a:t>
            </a:r>
          </a:p>
          <a:p>
            <a:pPr algn="l"/>
            <a:endParaRPr lang="en-US" i="1" dirty="0">
              <a:solidFill>
                <a:schemeClr val="bg1"/>
              </a:solidFill>
            </a:endParaRPr>
          </a:p>
        </p:txBody>
      </p:sp>
      <p:sp>
        <p:nvSpPr>
          <p:cNvPr id="16" name="TextBox 15">
            <a:extLst>
              <a:ext uri="{FF2B5EF4-FFF2-40B4-BE49-F238E27FC236}">
                <a16:creationId xmlns:a16="http://schemas.microsoft.com/office/drawing/2014/main" id="{5ECFFF3A-36C9-4F50-A219-F04837C73F6A}"/>
              </a:ext>
            </a:extLst>
          </p:cNvPr>
          <p:cNvSpPr txBox="1"/>
          <p:nvPr/>
        </p:nvSpPr>
        <p:spPr>
          <a:xfrm>
            <a:off x="2991362" y="3798695"/>
            <a:ext cx="5794667" cy="1200329"/>
          </a:xfrm>
          <a:prstGeom prst="rect">
            <a:avLst/>
          </a:prstGeom>
          <a:noFill/>
        </p:spPr>
        <p:txBody>
          <a:bodyPr wrap="square" rtlCol="0">
            <a:spAutoFit/>
          </a:bodyPr>
          <a:lstStyle/>
          <a:p>
            <a:pPr algn="l"/>
            <a:r>
              <a:rPr lang="en-GB" b="1" u="sng" dirty="0">
                <a:solidFill>
                  <a:schemeClr val="accent5"/>
                </a:solidFill>
              </a:rPr>
              <a:t>Opportunity’s :</a:t>
            </a:r>
          </a:p>
          <a:p>
            <a:pPr marL="214313" indent="-214313" algn="l">
              <a:buFont typeface="Arial" panose="020B0604020202020204" pitchFamily="34" charset="0"/>
              <a:buChar char="•"/>
            </a:pPr>
            <a:r>
              <a:rPr lang="en-GB" i="1" dirty="0"/>
              <a:t>Companies with Upcoming Results
Expensive Performers (DVM)
High Momentum Scores (Technical Scores greater than 50)</a:t>
            </a:r>
            <a:endParaRPr lang="en-US" i="1" dirty="0"/>
          </a:p>
        </p:txBody>
      </p:sp>
      <p:sp>
        <p:nvSpPr>
          <p:cNvPr id="17" name="TextBox 16">
            <a:extLst>
              <a:ext uri="{FF2B5EF4-FFF2-40B4-BE49-F238E27FC236}">
                <a16:creationId xmlns:a16="http://schemas.microsoft.com/office/drawing/2014/main" id="{746BDB4C-FD7A-C6DE-D93D-28A5A2BC8CA7}"/>
              </a:ext>
            </a:extLst>
          </p:cNvPr>
          <p:cNvSpPr txBox="1"/>
          <p:nvPr/>
        </p:nvSpPr>
        <p:spPr>
          <a:xfrm>
            <a:off x="2991362" y="5136797"/>
            <a:ext cx="5614294" cy="1200329"/>
          </a:xfrm>
          <a:prstGeom prst="rect">
            <a:avLst/>
          </a:prstGeom>
          <a:noFill/>
        </p:spPr>
        <p:txBody>
          <a:bodyPr wrap="square" rtlCol="0">
            <a:spAutoFit/>
          </a:bodyPr>
          <a:lstStyle/>
          <a:p>
            <a:pPr algn="l"/>
            <a:r>
              <a:rPr lang="en-GB" b="1" u="sng" dirty="0">
                <a:solidFill>
                  <a:schemeClr val="accent3">
                    <a:lumMod val="75000"/>
                  </a:schemeClr>
                </a:solidFill>
              </a:rPr>
              <a:t>Threats :</a:t>
            </a:r>
          </a:p>
          <a:p>
            <a:pPr marL="214313" indent="-214313" algn="l">
              <a:buFont typeface="Arial" panose="020B0604020202020204" pitchFamily="34" charset="0"/>
              <a:buChar char="•"/>
            </a:pPr>
            <a:r>
              <a:rPr lang="en-GB" i="1" dirty="0"/>
              <a:t>Promoter decreasing their shareholding
PEG greater than Industry PEG
High PE (PE &gt; 40)</a:t>
            </a:r>
            <a:endParaRPr lang="en-US" i="1" dirty="0"/>
          </a:p>
        </p:txBody>
      </p:sp>
    </p:spTree>
    <p:extLst>
      <p:ext uri="{BB962C8B-B14F-4D97-AF65-F5344CB8AC3E}">
        <p14:creationId xmlns:p14="http://schemas.microsoft.com/office/powerpoint/2010/main" val="174147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7B57-C172-A1C6-1EAA-9474DEFE7054}"/>
              </a:ext>
            </a:extLst>
          </p:cNvPr>
          <p:cNvSpPr>
            <a:spLocks noGrp="1"/>
          </p:cNvSpPr>
          <p:nvPr>
            <p:ph type="title"/>
          </p:nvPr>
        </p:nvSpPr>
        <p:spPr/>
        <p:txBody>
          <a:bodyPr/>
          <a:lstStyle/>
          <a:p>
            <a:r>
              <a:rPr lang="en-GB" b="1" dirty="0"/>
              <a:t>Competitor 2 : </a:t>
            </a:r>
            <a:r>
              <a:rPr lang="en-GB" b="1" i="1" u="sng" dirty="0"/>
              <a:t> </a:t>
            </a:r>
            <a:r>
              <a:rPr lang="en-GB" i="1" dirty="0"/>
              <a:t>“Dabur”</a:t>
            </a:r>
            <a:endParaRPr lang="en-US" b="1" u="sng" dirty="0"/>
          </a:p>
        </p:txBody>
      </p:sp>
      <p:sp>
        <p:nvSpPr>
          <p:cNvPr id="3" name="Content Placeholder 2">
            <a:extLst>
              <a:ext uri="{FF2B5EF4-FFF2-40B4-BE49-F238E27FC236}">
                <a16:creationId xmlns:a16="http://schemas.microsoft.com/office/drawing/2014/main" id="{C76728FC-0C63-2433-0FBD-01BC8CAA827C}"/>
              </a:ext>
            </a:extLst>
          </p:cNvPr>
          <p:cNvSpPr>
            <a:spLocks noGrp="1"/>
          </p:cNvSpPr>
          <p:nvPr>
            <p:ph idx="1"/>
          </p:nvPr>
        </p:nvSpPr>
        <p:spPr>
          <a:xfrm>
            <a:off x="890649" y="2513410"/>
            <a:ext cx="10105902" cy="2628635"/>
          </a:xfrm>
        </p:spPr>
        <p:txBody>
          <a:bodyPr>
            <a:noAutofit/>
          </a:bodyPr>
          <a:lstStyle/>
          <a:p>
            <a:r>
              <a:rPr lang="en-GB" sz="2000" b="1" i="1" u="sng" dirty="0">
                <a:solidFill>
                  <a:schemeClr val="accent1"/>
                </a:solidFill>
              </a:rPr>
              <a:t>UPI’s ; </a:t>
            </a:r>
            <a:r>
              <a:rPr lang="en-GB" sz="2000" i="1" dirty="0">
                <a:solidFill>
                  <a:schemeClr val="tx1"/>
                </a:solidFill>
              </a:rPr>
              <a:t>Dabur provides a unique platform by offering products that encapsulate the goodness of Ayurveda and are in sync with consumer preferences Dabur’s positioning on the ‘health and wellness’ platform, backed by its </a:t>
            </a:r>
            <a:r>
              <a:rPr lang="en-GB" sz="2000" i="1" dirty="0" err="1">
                <a:solidFill>
                  <a:schemeClr val="tx1"/>
                </a:solidFill>
              </a:rPr>
              <a:t>ayurvedic</a:t>
            </a:r>
            <a:r>
              <a:rPr lang="en-GB" sz="2000" i="1" dirty="0">
                <a:solidFill>
                  <a:schemeClr val="tx1"/>
                </a:solidFill>
              </a:rPr>
              <a:t>, natural and herbal (ANH) image is very progressive. </a:t>
            </a:r>
          </a:p>
          <a:p>
            <a:r>
              <a:rPr lang="en-GB" sz="2000" b="1" i="1" u="sng" dirty="0">
                <a:solidFill>
                  <a:schemeClr val="accent1"/>
                </a:solidFill>
              </a:rPr>
              <a:t>Online communication</a:t>
            </a:r>
            <a:r>
              <a:rPr lang="en-GB" sz="2000" b="1" i="1" u="sng" dirty="0">
                <a:solidFill>
                  <a:schemeClr val="tx1"/>
                </a:solidFill>
              </a:rPr>
              <a:t> : </a:t>
            </a:r>
            <a:r>
              <a:rPr lang="en-GB" sz="2000" i="1" dirty="0">
                <a:solidFill>
                  <a:schemeClr val="tx1"/>
                </a:solidFill>
              </a:rPr>
              <a:t>Dabur, like many companies, utilizes online communication channels such as its official website, social media platforms, email newsletters, and possibly online forums or chat support to engage with customers, share updates, and provide customer service</a:t>
            </a:r>
            <a:endParaRPr lang="en-US" sz="2000" i="1" dirty="0">
              <a:solidFill>
                <a:schemeClr val="tx1"/>
              </a:solidFill>
            </a:endParaRPr>
          </a:p>
        </p:txBody>
      </p:sp>
    </p:spTree>
    <p:extLst>
      <p:ext uri="{BB962C8B-B14F-4D97-AF65-F5344CB8AC3E}">
        <p14:creationId xmlns:p14="http://schemas.microsoft.com/office/powerpoint/2010/main" val="385354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D36E24-157F-4BEA-BA6C-1441175718CD}"/>
              </a:ext>
            </a:extLst>
          </p:cNvPr>
          <p:cNvSpPr txBox="1"/>
          <p:nvPr/>
        </p:nvSpPr>
        <p:spPr>
          <a:xfrm>
            <a:off x="2863275" y="563176"/>
            <a:ext cx="3343563" cy="1631216"/>
          </a:xfrm>
          <a:prstGeom prst="rect">
            <a:avLst/>
          </a:prstGeom>
          <a:noFill/>
        </p:spPr>
        <p:txBody>
          <a:bodyPr wrap="square" rtlCol="0">
            <a:spAutoFit/>
          </a:bodyPr>
          <a:lstStyle/>
          <a:p>
            <a:pPr algn="l"/>
            <a:r>
              <a:rPr lang="en-GB" sz="2000" i="1" u="sng" dirty="0">
                <a:solidFill>
                  <a:srgbClr val="00B050"/>
                </a:solidFill>
              </a:rPr>
              <a:t>Strength’s</a:t>
            </a:r>
            <a:r>
              <a:rPr lang="en-GB" sz="2000" i="1" u="sng" dirty="0">
                <a:solidFill>
                  <a:schemeClr val="bg2"/>
                </a:solidFill>
              </a:rPr>
              <a:t> :</a:t>
            </a:r>
            <a:endParaRPr lang="en-GB" sz="2000" i="1" dirty="0">
              <a:solidFill>
                <a:schemeClr val="bg2"/>
              </a:solidFill>
            </a:endParaRPr>
          </a:p>
          <a:p>
            <a:pPr marL="214313" indent="-214313" algn="l">
              <a:buFont typeface="Arial" panose="020B0604020202020204" pitchFamily="34" charset="0"/>
              <a:buChar char="•"/>
            </a:pPr>
            <a:r>
              <a:rPr lang="en-GB" sz="2000" i="1" dirty="0"/>
              <a:t>Market share </a:t>
            </a:r>
          </a:p>
          <a:p>
            <a:pPr marL="214313" indent="-214313" algn="l">
              <a:buFont typeface="Arial" panose="020B0604020202020204" pitchFamily="34" charset="0"/>
              <a:buChar char="•"/>
            </a:pPr>
            <a:r>
              <a:rPr lang="en-GB" sz="2000" i="1" dirty="0"/>
              <a:t>Lower price </a:t>
            </a:r>
          </a:p>
          <a:p>
            <a:pPr marL="214313" indent="-214313" algn="l">
              <a:buFont typeface="Arial" panose="020B0604020202020204" pitchFamily="34" charset="0"/>
              <a:buChar char="•"/>
            </a:pPr>
            <a:r>
              <a:rPr lang="en-GB" sz="2000" i="1" dirty="0"/>
              <a:t>Health </a:t>
            </a:r>
            <a:r>
              <a:rPr lang="en-GB" sz="2000" i="1" dirty="0" err="1"/>
              <a:t>representer</a:t>
            </a:r>
            <a:endParaRPr lang="en-GB" sz="2000" i="1" dirty="0"/>
          </a:p>
          <a:p>
            <a:pPr marL="214313" indent="-214313" algn="l">
              <a:buFont typeface="Arial" panose="020B0604020202020204" pitchFamily="34" charset="0"/>
              <a:buChar char="•"/>
            </a:pPr>
            <a:r>
              <a:rPr lang="en-GB" sz="2000" i="1" dirty="0"/>
              <a:t>Website &amp; E-commerce</a:t>
            </a:r>
            <a:r>
              <a:rPr lang="en-GB" sz="2000" i="1" u="sng" dirty="0"/>
              <a:t> </a:t>
            </a:r>
            <a:endParaRPr lang="en-US" sz="2000" i="1" u="sng" dirty="0"/>
          </a:p>
        </p:txBody>
      </p:sp>
      <p:sp>
        <p:nvSpPr>
          <p:cNvPr id="7" name="TextBox 6">
            <a:extLst>
              <a:ext uri="{FF2B5EF4-FFF2-40B4-BE49-F238E27FC236}">
                <a16:creationId xmlns:a16="http://schemas.microsoft.com/office/drawing/2014/main" id="{80D26D44-69CC-02B9-9C5D-3661F3AA98C7}"/>
              </a:ext>
            </a:extLst>
          </p:cNvPr>
          <p:cNvSpPr txBox="1"/>
          <p:nvPr/>
        </p:nvSpPr>
        <p:spPr>
          <a:xfrm>
            <a:off x="2863275" y="2121979"/>
            <a:ext cx="4747285" cy="1631216"/>
          </a:xfrm>
          <a:prstGeom prst="rect">
            <a:avLst/>
          </a:prstGeom>
          <a:noFill/>
        </p:spPr>
        <p:txBody>
          <a:bodyPr wrap="square" rtlCol="0">
            <a:spAutoFit/>
          </a:bodyPr>
          <a:lstStyle/>
          <a:p>
            <a:pPr algn="l"/>
            <a:r>
              <a:rPr lang="en-GB" sz="2000" b="1" i="1" u="sng" dirty="0">
                <a:solidFill>
                  <a:srgbClr val="FFC000"/>
                </a:solidFill>
              </a:rPr>
              <a:t>Weakness ;</a:t>
            </a:r>
            <a:endParaRPr lang="en-GB" sz="2000" i="1" dirty="0">
              <a:solidFill>
                <a:schemeClr val="bg2"/>
              </a:solidFill>
            </a:endParaRPr>
          </a:p>
          <a:p>
            <a:pPr marL="214313" indent="-214313" algn="l">
              <a:buFont typeface="Arial" panose="020B0604020202020204" pitchFamily="34" charset="0"/>
              <a:buChar char="•"/>
            </a:pPr>
            <a:r>
              <a:rPr lang="en-GB" sz="2000" i="1" dirty="0" err="1"/>
              <a:t>Duplicacy</a:t>
            </a:r>
            <a:endParaRPr lang="en-GB" sz="2000" i="1" dirty="0"/>
          </a:p>
          <a:p>
            <a:pPr marL="214313" indent="-214313" algn="l">
              <a:buFont typeface="Arial" panose="020B0604020202020204" pitchFamily="34" charset="0"/>
              <a:buChar char="•"/>
            </a:pPr>
            <a:r>
              <a:rPr lang="en-GB" sz="2000" i="1" dirty="0"/>
              <a:t>Rules &amp; Regulations </a:t>
            </a:r>
          </a:p>
          <a:p>
            <a:pPr marL="214313" indent="-214313" algn="l">
              <a:buFont typeface="Arial" panose="020B0604020202020204" pitchFamily="34" charset="0"/>
              <a:buChar char="•"/>
            </a:pPr>
            <a:r>
              <a:rPr lang="en-GB" sz="2000" i="1" dirty="0"/>
              <a:t>International tooth paste competitors </a:t>
            </a:r>
          </a:p>
          <a:p>
            <a:pPr algn="l"/>
            <a:endParaRPr lang="en-US" sz="2000" i="1" dirty="0">
              <a:solidFill>
                <a:schemeClr val="bg2"/>
              </a:solidFill>
            </a:endParaRPr>
          </a:p>
        </p:txBody>
      </p:sp>
      <p:sp>
        <p:nvSpPr>
          <p:cNvPr id="8" name="TextBox 7">
            <a:extLst>
              <a:ext uri="{FF2B5EF4-FFF2-40B4-BE49-F238E27FC236}">
                <a16:creationId xmlns:a16="http://schemas.microsoft.com/office/drawing/2014/main" id="{E2180DC1-67FF-DA7C-3EFB-D7323114FE77}"/>
              </a:ext>
            </a:extLst>
          </p:cNvPr>
          <p:cNvSpPr txBox="1"/>
          <p:nvPr/>
        </p:nvSpPr>
        <p:spPr>
          <a:xfrm flipH="1">
            <a:off x="2763982" y="3429000"/>
            <a:ext cx="6885710" cy="1631216"/>
          </a:xfrm>
          <a:prstGeom prst="rect">
            <a:avLst/>
          </a:prstGeom>
          <a:noFill/>
        </p:spPr>
        <p:txBody>
          <a:bodyPr wrap="square" rtlCol="0">
            <a:spAutoFit/>
          </a:bodyPr>
          <a:lstStyle/>
          <a:p>
            <a:pPr algn="l"/>
            <a:r>
              <a:rPr lang="en-GB" sz="2000" b="1" i="1" u="sng" dirty="0">
                <a:solidFill>
                  <a:schemeClr val="accent5"/>
                </a:solidFill>
              </a:rPr>
              <a:t>Opportunities ;</a:t>
            </a:r>
            <a:endParaRPr lang="en-GB" sz="2000" i="1" dirty="0">
              <a:solidFill>
                <a:schemeClr val="bg2"/>
              </a:solidFill>
            </a:endParaRPr>
          </a:p>
          <a:p>
            <a:pPr marL="214313" indent="-214313" algn="l">
              <a:buFont typeface="Arial" panose="020B0604020202020204" pitchFamily="34" charset="0"/>
              <a:buChar char="•"/>
            </a:pPr>
            <a:r>
              <a:rPr lang="en-GB" sz="2000" i="1" dirty="0"/>
              <a:t>Recent health activity </a:t>
            </a:r>
          </a:p>
          <a:p>
            <a:pPr marL="214313" indent="-214313" algn="l">
              <a:buFont typeface="Arial" panose="020B0604020202020204" pitchFamily="34" charset="0"/>
              <a:buChar char="•"/>
            </a:pPr>
            <a:r>
              <a:rPr lang="en-GB" sz="2000" i="1" dirty="0"/>
              <a:t>Demand in foreign markets </a:t>
            </a:r>
          </a:p>
          <a:p>
            <a:pPr marL="214313" indent="-214313" algn="l">
              <a:buFont typeface="Arial" panose="020B0604020202020204" pitchFamily="34" charset="0"/>
              <a:buChar char="•"/>
            </a:pPr>
            <a:r>
              <a:rPr lang="en-GB" sz="2000" i="1" dirty="0"/>
              <a:t>International of </a:t>
            </a:r>
            <a:r>
              <a:rPr lang="en-GB" sz="2000" i="1" dirty="0" err="1"/>
              <a:t>ayurvedic</a:t>
            </a:r>
            <a:r>
              <a:rPr lang="en-GB" sz="2000" i="1" dirty="0"/>
              <a:t> beverage </a:t>
            </a:r>
          </a:p>
          <a:p>
            <a:pPr marL="214313" indent="-214313" algn="l">
              <a:buFont typeface="Arial" panose="020B0604020202020204" pitchFamily="34" charset="0"/>
              <a:buChar char="•"/>
            </a:pPr>
            <a:r>
              <a:rPr lang="en-GB" sz="2000" i="1" dirty="0"/>
              <a:t>Yoga &amp; </a:t>
            </a:r>
            <a:r>
              <a:rPr lang="en-GB" sz="2000" i="1" dirty="0" err="1"/>
              <a:t>ayurvedic</a:t>
            </a:r>
            <a:r>
              <a:rPr lang="en-GB" sz="2000" i="1" dirty="0"/>
              <a:t> all over the world </a:t>
            </a:r>
            <a:endParaRPr lang="en-US" sz="2000" i="1" dirty="0"/>
          </a:p>
        </p:txBody>
      </p:sp>
      <p:sp>
        <p:nvSpPr>
          <p:cNvPr id="9" name="TextBox 8">
            <a:extLst>
              <a:ext uri="{FF2B5EF4-FFF2-40B4-BE49-F238E27FC236}">
                <a16:creationId xmlns:a16="http://schemas.microsoft.com/office/drawing/2014/main" id="{FF6D4946-6A1E-7C00-206B-91BA4B10A1A8}"/>
              </a:ext>
            </a:extLst>
          </p:cNvPr>
          <p:cNvSpPr txBox="1"/>
          <p:nvPr/>
        </p:nvSpPr>
        <p:spPr>
          <a:xfrm>
            <a:off x="2763982" y="5043799"/>
            <a:ext cx="5832764" cy="1323439"/>
          </a:xfrm>
          <a:prstGeom prst="rect">
            <a:avLst/>
          </a:prstGeom>
          <a:noFill/>
        </p:spPr>
        <p:txBody>
          <a:bodyPr wrap="square" rtlCol="0">
            <a:spAutoFit/>
          </a:bodyPr>
          <a:lstStyle/>
          <a:p>
            <a:pPr algn="l"/>
            <a:r>
              <a:rPr lang="en-GB" sz="2000" b="1" i="1" u="sng" dirty="0">
                <a:solidFill>
                  <a:srgbClr val="FFC000"/>
                </a:solidFill>
              </a:rPr>
              <a:t>Threads ;</a:t>
            </a:r>
          </a:p>
          <a:p>
            <a:pPr marL="214313" indent="-214313" algn="l">
              <a:buFont typeface="Arial" panose="020B0604020202020204" pitchFamily="34" charset="0"/>
              <a:buChar char="•"/>
            </a:pPr>
            <a:r>
              <a:rPr lang="en-GB" sz="2000" i="1" dirty="0"/>
              <a:t>To Many products </a:t>
            </a:r>
          </a:p>
          <a:p>
            <a:pPr marL="214313" indent="-214313" algn="l">
              <a:buFont typeface="Arial" panose="020B0604020202020204" pitchFamily="34" charset="0"/>
              <a:buChar char="•"/>
            </a:pPr>
            <a:r>
              <a:rPr lang="en-GB" sz="2000" i="1" dirty="0"/>
              <a:t>Computation from MNC’s</a:t>
            </a:r>
          </a:p>
          <a:p>
            <a:pPr marL="214313" indent="-214313" algn="l">
              <a:buFont typeface="Arial" panose="020B0604020202020204" pitchFamily="34" charset="0"/>
              <a:buChar char="•"/>
            </a:pPr>
            <a:r>
              <a:rPr lang="en-GB" sz="2000" i="1" dirty="0"/>
              <a:t>Entrance of local bodies</a:t>
            </a:r>
            <a:endParaRPr lang="en-US" sz="2000" i="1" dirty="0"/>
          </a:p>
        </p:txBody>
      </p:sp>
    </p:spTree>
    <p:extLst>
      <p:ext uri="{BB962C8B-B14F-4D97-AF65-F5344CB8AC3E}">
        <p14:creationId xmlns:p14="http://schemas.microsoft.com/office/powerpoint/2010/main" val="199567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0F9A-EB14-8462-A821-04C28FEDA69A}"/>
              </a:ext>
            </a:extLst>
          </p:cNvPr>
          <p:cNvSpPr>
            <a:spLocks noGrp="1"/>
          </p:cNvSpPr>
          <p:nvPr>
            <p:ph type="title"/>
          </p:nvPr>
        </p:nvSpPr>
        <p:spPr/>
        <p:txBody>
          <a:bodyPr/>
          <a:lstStyle/>
          <a:p>
            <a:r>
              <a:rPr lang="en-GB" b="1" i="1" u="sng" dirty="0"/>
              <a:t>Competitor 3 ;  </a:t>
            </a:r>
            <a:r>
              <a:rPr lang="en-GB" i="1" dirty="0"/>
              <a:t>“ </a:t>
            </a:r>
            <a:r>
              <a:rPr lang="en-GB" i="1" dirty="0" err="1"/>
              <a:t>Adf</a:t>
            </a:r>
            <a:r>
              <a:rPr lang="en-GB" i="1" dirty="0"/>
              <a:t> foods”</a:t>
            </a:r>
            <a:endParaRPr lang="en-US" b="1" i="1" u="sng" dirty="0"/>
          </a:p>
        </p:txBody>
      </p:sp>
      <p:sp>
        <p:nvSpPr>
          <p:cNvPr id="8" name="TextBox 7">
            <a:extLst>
              <a:ext uri="{FF2B5EF4-FFF2-40B4-BE49-F238E27FC236}">
                <a16:creationId xmlns:a16="http://schemas.microsoft.com/office/drawing/2014/main" id="{3A261AFE-BB2B-759D-06F1-20374383D20F}"/>
              </a:ext>
            </a:extLst>
          </p:cNvPr>
          <p:cNvSpPr txBox="1"/>
          <p:nvPr/>
        </p:nvSpPr>
        <p:spPr>
          <a:xfrm>
            <a:off x="760021" y="2419352"/>
            <a:ext cx="9844644" cy="3170099"/>
          </a:xfrm>
          <a:prstGeom prst="rect">
            <a:avLst/>
          </a:prstGeom>
          <a:noFill/>
        </p:spPr>
        <p:txBody>
          <a:bodyPr wrap="square" rtlCol="0">
            <a:spAutoFit/>
          </a:bodyPr>
          <a:lstStyle/>
          <a:p>
            <a:pPr marL="257175" indent="-257175" algn="l">
              <a:buFont typeface="Arial" panose="020B0604020202020204" pitchFamily="34" charset="0"/>
              <a:buChar char="•"/>
            </a:pPr>
            <a:r>
              <a:rPr lang="en-GB" sz="2000" b="1" i="1" u="sng" dirty="0">
                <a:solidFill>
                  <a:schemeClr val="accent1"/>
                </a:solidFill>
              </a:rPr>
              <a:t>USP ; </a:t>
            </a:r>
            <a:r>
              <a:rPr lang="en-GB" sz="2000" i="1" dirty="0"/>
              <a:t>Pack and preserve the rich authentic Indian taste in the form of quality products and send it all across the globe ADF Foods (ADF) is a leading manufacturer of prepared ethnic food, offering frozen foods, ready-to-eat (RTE) items such as curries and rice, ready-to-cook (RTC) items, chutneys, sauces, pickles, spices, pastes, dips and milk drinks under its 5 Flagship brands.</a:t>
            </a:r>
          </a:p>
          <a:p>
            <a:pPr marL="257175" indent="-257175" algn="l">
              <a:buFont typeface="Arial" panose="020B0604020202020204" pitchFamily="34" charset="0"/>
              <a:buChar char="•"/>
            </a:pPr>
            <a:endParaRPr lang="en-GB" sz="2000" i="1" dirty="0"/>
          </a:p>
          <a:p>
            <a:pPr marL="257175" indent="-257175" algn="l">
              <a:buFont typeface="Arial" panose="020B0604020202020204" pitchFamily="34" charset="0"/>
              <a:buChar char="•"/>
            </a:pPr>
            <a:r>
              <a:rPr lang="en-GB" sz="2000" b="1" i="1" u="sng" dirty="0">
                <a:solidFill>
                  <a:schemeClr val="accent1"/>
                </a:solidFill>
              </a:rPr>
              <a:t>Online Communication ;  </a:t>
            </a:r>
            <a:r>
              <a:rPr lang="en-GB" sz="2000" i="1" dirty="0"/>
              <a:t>Our wide range of ethnic foods, include Indian, Middle Eastern, Mediterranean and other global cuisines. Our products are suited to, and serve, a vast number of geographies. We reach out to consumers everywhere with our unparalleled network of 180+ distributors spread across 55 countries. From masala pastes to meatless meatballs; </a:t>
            </a:r>
            <a:r>
              <a:rPr lang="en-GB" sz="2000" i="1" dirty="0" err="1"/>
              <a:t>parathas</a:t>
            </a:r>
            <a:r>
              <a:rPr lang="en-GB" sz="2000" i="1" dirty="0"/>
              <a:t> to pickles, we are passionate about feeding the world, and have something for everyone</a:t>
            </a:r>
            <a:endParaRPr lang="en-US" sz="2000" i="1" dirty="0"/>
          </a:p>
        </p:txBody>
      </p:sp>
    </p:spTree>
    <p:extLst>
      <p:ext uri="{BB962C8B-B14F-4D97-AF65-F5344CB8AC3E}">
        <p14:creationId xmlns:p14="http://schemas.microsoft.com/office/powerpoint/2010/main" val="40836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FF868-7176-31F3-7D98-D1B21D4D9774}"/>
              </a:ext>
            </a:extLst>
          </p:cNvPr>
          <p:cNvSpPr txBox="1"/>
          <p:nvPr/>
        </p:nvSpPr>
        <p:spPr>
          <a:xfrm>
            <a:off x="5410200" y="2744932"/>
            <a:ext cx="1371600" cy="1371600"/>
          </a:xfrm>
          <a:prstGeom prst="rect">
            <a:avLst/>
          </a:prstGeom>
          <a:noFill/>
        </p:spPr>
        <p:txBody>
          <a:bodyPr wrap="square" rtlCol="0">
            <a:spAutoFit/>
          </a:bodyPr>
          <a:lstStyle/>
          <a:p>
            <a:pPr algn="l"/>
            <a:endParaRPr lang="en-US" sz="1350" dirty="0"/>
          </a:p>
        </p:txBody>
      </p:sp>
      <p:sp>
        <p:nvSpPr>
          <p:cNvPr id="4" name="TextBox 3">
            <a:extLst>
              <a:ext uri="{FF2B5EF4-FFF2-40B4-BE49-F238E27FC236}">
                <a16:creationId xmlns:a16="http://schemas.microsoft.com/office/drawing/2014/main" id="{39596FAE-40AE-8789-92D4-2721FA72DB92}"/>
              </a:ext>
            </a:extLst>
          </p:cNvPr>
          <p:cNvSpPr txBox="1"/>
          <p:nvPr/>
        </p:nvSpPr>
        <p:spPr>
          <a:xfrm>
            <a:off x="5410200" y="2744932"/>
            <a:ext cx="1371600" cy="1371600"/>
          </a:xfrm>
          <a:prstGeom prst="rect">
            <a:avLst/>
          </a:prstGeom>
          <a:noFill/>
        </p:spPr>
        <p:txBody>
          <a:bodyPr wrap="square" rtlCol="0">
            <a:spAutoFit/>
          </a:bodyPr>
          <a:lstStyle/>
          <a:p>
            <a:pPr algn="l"/>
            <a:endParaRPr lang="en-US" sz="1350" dirty="0"/>
          </a:p>
        </p:txBody>
      </p:sp>
      <p:sp>
        <p:nvSpPr>
          <p:cNvPr id="5" name="TextBox 4">
            <a:extLst>
              <a:ext uri="{FF2B5EF4-FFF2-40B4-BE49-F238E27FC236}">
                <a16:creationId xmlns:a16="http://schemas.microsoft.com/office/drawing/2014/main" id="{B4372529-D81E-3D65-3224-FBAA999C6022}"/>
              </a:ext>
            </a:extLst>
          </p:cNvPr>
          <p:cNvSpPr txBox="1"/>
          <p:nvPr/>
        </p:nvSpPr>
        <p:spPr>
          <a:xfrm>
            <a:off x="2680361" y="611997"/>
            <a:ext cx="6533405" cy="1477328"/>
          </a:xfrm>
          <a:prstGeom prst="rect">
            <a:avLst/>
          </a:prstGeom>
          <a:noFill/>
        </p:spPr>
        <p:txBody>
          <a:bodyPr wrap="square" rtlCol="0">
            <a:spAutoFit/>
          </a:bodyPr>
          <a:lstStyle/>
          <a:p>
            <a:pPr algn="l"/>
            <a:r>
              <a:rPr lang="en-GB" b="1" i="1" u="sng" dirty="0">
                <a:solidFill>
                  <a:srgbClr val="00B050"/>
                </a:solidFill>
              </a:rPr>
              <a:t>Strength ‘s :</a:t>
            </a:r>
          </a:p>
          <a:p>
            <a:pPr marL="257175" indent="-257175" algn="l">
              <a:buFont typeface="Arial" panose="020B0604020202020204" pitchFamily="34" charset="0"/>
              <a:buChar char="•"/>
            </a:pPr>
            <a:r>
              <a:rPr lang="en-GB" i="1" dirty="0"/>
              <a:t>It has a strong and active R&amp;D unit which is continuously engaged in adding new products to its product portfolio.
Company has several tie-ups in UK, US, Middle East, Australia, Canada and Asia, to ensure extensive distribution of products.</a:t>
            </a:r>
            <a:endParaRPr lang="en-US" i="1" dirty="0"/>
          </a:p>
        </p:txBody>
      </p:sp>
      <p:sp>
        <p:nvSpPr>
          <p:cNvPr id="6" name="TextBox 5">
            <a:extLst>
              <a:ext uri="{FF2B5EF4-FFF2-40B4-BE49-F238E27FC236}">
                <a16:creationId xmlns:a16="http://schemas.microsoft.com/office/drawing/2014/main" id="{48A6E1E2-EEF4-A011-B5D7-F2E935F3B974}"/>
              </a:ext>
            </a:extLst>
          </p:cNvPr>
          <p:cNvSpPr txBox="1"/>
          <p:nvPr/>
        </p:nvSpPr>
        <p:spPr>
          <a:xfrm>
            <a:off x="2749879" y="2009881"/>
            <a:ext cx="6394367" cy="923330"/>
          </a:xfrm>
          <a:prstGeom prst="rect">
            <a:avLst/>
          </a:prstGeom>
          <a:noFill/>
        </p:spPr>
        <p:txBody>
          <a:bodyPr wrap="square" rtlCol="0">
            <a:spAutoFit/>
          </a:bodyPr>
          <a:lstStyle/>
          <a:p>
            <a:pPr algn="l"/>
            <a:r>
              <a:rPr lang="en-GB" b="1" i="1" u="sng" dirty="0">
                <a:solidFill>
                  <a:srgbClr val="FFFF00"/>
                </a:solidFill>
              </a:rPr>
              <a:t>Weakness ;</a:t>
            </a:r>
          </a:p>
          <a:p>
            <a:pPr marL="214313" indent="-214313" algn="l">
              <a:buFont typeface="Arial" panose="020B0604020202020204" pitchFamily="34" charset="0"/>
              <a:buChar char="•"/>
            </a:pPr>
            <a:r>
              <a:rPr lang="en-GB" i="1" dirty="0"/>
              <a:t>High requirement of working capital.
Divergent food habits of people in the global market affects demand.</a:t>
            </a:r>
            <a:endParaRPr lang="en-US" i="1" dirty="0"/>
          </a:p>
        </p:txBody>
      </p:sp>
      <p:sp>
        <p:nvSpPr>
          <p:cNvPr id="7" name="TextBox 6">
            <a:extLst>
              <a:ext uri="{FF2B5EF4-FFF2-40B4-BE49-F238E27FC236}">
                <a16:creationId xmlns:a16="http://schemas.microsoft.com/office/drawing/2014/main" id="{2DC2DEAB-9F98-D021-55B7-575DE0238EF3}"/>
              </a:ext>
            </a:extLst>
          </p:cNvPr>
          <p:cNvSpPr txBox="1"/>
          <p:nvPr/>
        </p:nvSpPr>
        <p:spPr>
          <a:xfrm>
            <a:off x="2749879" y="3128564"/>
            <a:ext cx="6640284" cy="1200329"/>
          </a:xfrm>
          <a:prstGeom prst="rect">
            <a:avLst/>
          </a:prstGeom>
          <a:noFill/>
        </p:spPr>
        <p:txBody>
          <a:bodyPr wrap="square" rtlCol="0">
            <a:spAutoFit/>
          </a:bodyPr>
          <a:lstStyle/>
          <a:p>
            <a:pPr algn="l"/>
            <a:r>
              <a:rPr lang="en-GB" b="1" i="1" u="sng" dirty="0">
                <a:solidFill>
                  <a:schemeClr val="accent6"/>
                </a:solidFill>
              </a:rPr>
              <a:t>Opportunity ‘s :</a:t>
            </a:r>
          </a:p>
          <a:p>
            <a:pPr marL="214313" indent="-214313" algn="l">
              <a:buFont typeface="Arial" panose="020B0604020202020204" pitchFamily="34" charset="0"/>
              <a:buChar char="•"/>
            </a:pPr>
            <a:r>
              <a:rPr lang="en-GB" i="1" dirty="0"/>
              <a:t>Opportunities in terms of expanding their product portfolio
Introducing all their brands in all the global markets where they have a presence.</a:t>
            </a:r>
            <a:endParaRPr lang="en-US" i="1" dirty="0"/>
          </a:p>
        </p:txBody>
      </p:sp>
      <p:sp>
        <p:nvSpPr>
          <p:cNvPr id="8" name="TextBox 7">
            <a:extLst>
              <a:ext uri="{FF2B5EF4-FFF2-40B4-BE49-F238E27FC236}">
                <a16:creationId xmlns:a16="http://schemas.microsoft.com/office/drawing/2014/main" id="{8A8F669A-524F-D0A3-D3F3-F35C2E91B30B}"/>
              </a:ext>
            </a:extLst>
          </p:cNvPr>
          <p:cNvSpPr txBox="1"/>
          <p:nvPr/>
        </p:nvSpPr>
        <p:spPr>
          <a:xfrm>
            <a:off x="2680361" y="4232441"/>
            <a:ext cx="5525488" cy="923330"/>
          </a:xfrm>
          <a:prstGeom prst="rect">
            <a:avLst/>
          </a:prstGeom>
          <a:noFill/>
        </p:spPr>
        <p:txBody>
          <a:bodyPr wrap="square" rtlCol="0">
            <a:spAutoFit/>
          </a:bodyPr>
          <a:lstStyle/>
          <a:p>
            <a:pPr algn="l"/>
            <a:r>
              <a:rPr lang="en-GB" b="1" i="1" u="sng" dirty="0">
                <a:solidFill>
                  <a:srgbClr val="FFC000"/>
                </a:solidFill>
              </a:rPr>
              <a:t>Threats ;</a:t>
            </a:r>
          </a:p>
          <a:p>
            <a:pPr marL="214313" indent="-214313" algn="l">
              <a:buFont typeface="Arial" panose="020B0604020202020204" pitchFamily="34" charset="0"/>
              <a:buChar char="•"/>
            </a:pPr>
            <a:r>
              <a:rPr lang="en-GB" i="1" dirty="0"/>
              <a:t>Affordability and cultural preferences of fresh food
High inventory carrying cost.</a:t>
            </a:r>
            <a:endParaRPr lang="en-US" i="1" dirty="0"/>
          </a:p>
        </p:txBody>
      </p:sp>
    </p:spTree>
    <p:extLst>
      <p:ext uri="{BB962C8B-B14F-4D97-AF65-F5344CB8AC3E}">
        <p14:creationId xmlns:p14="http://schemas.microsoft.com/office/powerpoint/2010/main" val="1182663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3A9F41-669B-FB7C-0F72-44A0CFA70079}"/>
              </a:ext>
            </a:extLst>
          </p:cNvPr>
          <p:cNvSpPr txBox="1"/>
          <p:nvPr/>
        </p:nvSpPr>
        <p:spPr>
          <a:xfrm rot="10800000" flipV="1">
            <a:off x="3395280" y="1225728"/>
            <a:ext cx="540144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GB" sz="2800" b="1" u="sng" dirty="0">
                <a:solidFill>
                  <a:schemeClr val="accent1"/>
                </a:solidFill>
              </a:rPr>
              <a:t>Swot Analysis of Britannia </a:t>
            </a:r>
            <a:endParaRPr lang="en-US" sz="2800" b="1" u="sng" dirty="0">
              <a:solidFill>
                <a:schemeClr val="accent1"/>
              </a:solidFill>
            </a:endParaRPr>
          </a:p>
        </p:txBody>
      </p:sp>
      <p:sp>
        <p:nvSpPr>
          <p:cNvPr id="4" name="TextBox 3">
            <a:extLst>
              <a:ext uri="{FF2B5EF4-FFF2-40B4-BE49-F238E27FC236}">
                <a16:creationId xmlns:a16="http://schemas.microsoft.com/office/drawing/2014/main" id="{CDCC8FC4-29CE-587E-97C5-2BB3A8BE2B93}"/>
              </a:ext>
            </a:extLst>
          </p:cNvPr>
          <p:cNvSpPr txBox="1"/>
          <p:nvPr/>
        </p:nvSpPr>
        <p:spPr>
          <a:xfrm>
            <a:off x="5410200" y="2744932"/>
            <a:ext cx="1371600" cy="1371600"/>
          </a:xfrm>
          <a:prstGeom prst="rect">
            <a:avLst/>
          </a:prstGeom>
          <a:noFill/>
        </p:spPr>
        <p:txBody>
          <a:bodyPr wrap="square" rtlCol="0">
            <a:spAutoFit/>
          </a:bodyPr>
          <a:lstStyle/>
          <a:p>
            <a:pPr algn="l"/>
            <a:endParaRPr lang="en-US" sz="1350" dirty="0"/>
          </a:p>
        </p:txBody>
      </p:sp>
      <p:pic>
        <p:nvPicPr>
          <p:cNvPr id="2" name="Picture 1">
            <a:extLst>
              <a:ext uri="{FF2B5EF4-FFF2-40B4-BE49-F238E27FC236}">
                <a16:creationId xmlns:a16="http://schemas.microsoft.com/office/drawing/2014/main" id="{8D496A7C-58E0-3F97-1A00-D5842F8B4974}"/>
              </a:ext>
            </a:extLst>
          </p:cNvPr>
          <p:cNvPicPr>
            <a:picLocks noChangeAspect="1"/>
          </p:cNvPicPr>
          <p:nvPr/>
        </p:nvPicPr>
        <p:blipFill rotWithShape="1">
          <a:blip r:embed="rId2"/>
          <a:srcRect b="5739"/>
          <a:stretch/>
        </p:blipFill>
        <p:spPr>
          <a:xfrm>
            <a:off x="2208809" y="2327564"/>
            <a:ext cx="7968343" cy="3633849"/>
          </a:xfrm>
          <a:prstGeom prst="rect">
            <a:avLst/>
          </a:prstGeom>
        </p:spPr>
      </p:pic>
    </p:spTree>
    <p:extLst>
      <p:ext uri="{BB962C8B-B14F-4D97-AF65-F5344CB8AC3E}">
        <p14:creationId xmlns:p14="http://schemas.microsoft.com/office/powerpoint/2010/main" val="2821247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128DA-19BE-85A5-098B-BE73DD586A49}"/>
              </a:ext>
            </a:extLst>
          </p:cNvPr>
          <p:cNvSpPr txBox="1"/>
          <p:nvPr/>
        </p:nvSpPr>
        <p:spPr>
          <a:xfrm>
            <a:off x="1389411" y="1264972"/>
            <a:ext cx="9761517" cy="4708981"/>
          </a:xfrm>
          <a:prstGeom prst="rect">
            <a:avLst/>
          </a:prstGeom>
          <a:noFill/>
        </p:spPr>
        <p:txBody>
          <a:bodyPr wrap="square" rtlCol="0">
            <a:spAutoFit/>
          </a:bodyPr>
          <a:lstStyle/>
          <a:p>
            <a:pPr algn="l"/>
            <a:r>
              <a:rPr lang="en-GB" sz="2000" b="1" u="sng" dirty="0">
                <a:solidFill>
                  <a:schemeClr val="accent1"/>
                </a:solidFill>
              </a:rPr>
              <a:t>Strengths :</a:t>
            </a:r>
          </a:p>
          <a:p>
            <a:pPr algn="l"/>
            <a:r>
              <a:rPr lang="en-GB" sz="2000" dirty="0"/>
              <a:t>
• Widely Distributed network and accepted by all age groups.</a:t>
            </a:r>
          </a:p>
          <a:p>
            <a:pPr algn="l"/>
            <a:r>
              <a:rPr lang="en-GB" sz="2000" dirty="0"/>
              <a:t>• Innovative products like-Little Hearts, 50-50 </a:t>
            </a:r>
            <a:r>
              <a:rPr lang="en-GB" sz="2000" dirty="0" err="1"/>
              <a:t>Chakkar</a:t>
            </a:r>
            <a:r>
              <a:rPr lang="en-GB" sz="2000" dirty="0"/>
              <a:t>, and Nice Time.</a:t>
            </a:r>
          </a:p>
          <a:p>
            <a:pPr algn="l"/>
            <a:r>
              <a:rPr lang="en-GB" sz="2000" dirty="0"/>
              <a:t>• Celebrity endorsements – Sachin Tendulkar, </a:t>
            </a:r>
            <a:r>
              <a:rPr lang="en-GB" sz="2000" dirty="0" err="1"/>
              <a:t>Aamir</a:t>
            </a:r>
            <a:r>
              <a:rPr lang="en-GB" sz="2000" dirty="0"/>
              <a:t> Khan.</a:t>
            </a:r>
          </a:p>
          <a:p>
            <a:pPr algn="l"/>
            <a:r>
              <a:rPr lang="en-GB" sz="2000" dirty="0"/>
              <a:t>• The Brand Slogan of Britannia “Eat Healthy Think Better” is the key asset of </a:t>
            </a:r>
          </a:p>
          <a:p>
            <a:pPr algn="l"/>
            <a:r>
              <a:rPr lang="en-GB" sz="2000" dirty="0"/>
              <a:t>the firm.</a:t>
            </a:r>
          </a:p>
          <a:p>
            <a:pPr algn="l"/>
            <a:r>
              <a:rPr lang="en-GB" sz="2000" dirty="0"/>
              <a:t>• It is available in various different forms of packages.</a:t>
            </a:r>
          </a:p>
          <a:p>
            <a:pPr algn="l"/>
            <a:endParaRPr lang="en-GB" sz="2000" dirty="0"/>
          </a:p>
          <a:p>
            <a:pPr algn="l"/>
            <a:r>
              <a:rPr lang="en-GB" sz="2000" b="1" u="sng" dirty="0">
                <a:solidFill>
                  <a:schemeClr val="accent1"/>
                </a:solidFill>
              </a:rPr>
              <a:t>Weaknesses :</a:t>
            </a:r>
          </a:p>
          <a:p>
            <a:pPr algn="l"/>
            <a:r>
              <a:rPr lang="en-GB" sz="2000" dirty="0"/>
              <a:t>
• Faces stiff competition from their rival </a:t>
            </a:r>
            <a:r>
              <a:rPr lang="en-GB" sz="2000" dirty="0" err="1"/>
              <a:t>Parle</a:t>
            </a:r>
            <a:r>
              <a:rPr lang="en-GB" sz="2000" dirty="0"/>
              <a:t> and Nestle on the basis of Price </a:t>
            </a:r>
          </a:p>
          <a:p>
            <a:pPr algn="l"/>
            <a:r>
              <a:rPr lang="en-GB" sz="2000" dirty="0"/>
              <a:t>and Distribution channels.</a:t>
            </a:r>
          </a:p>
          <a:p>
            <a:pPr algn="l"/>
            <a:r>
              <a:rPr lang="en-GB" sz="2000" dirty="0"/>
              <a:t>• The industry and technology requires high investments.</a:t>
            </a:r>
          </a:p>
          <a:p>
            <a:pPr algn="l"/>
            <a:r>
              <a:rPr lang="en-GB" sz="2000" dirty="0"/>
              <a:t>• As too many different types of brands enter the market, they might lose focus.</a:t>
            </a:r>
            <a:endParaRPr lang="en-US" sz="2000" dirty="0"/>
          </a:p>
        </p:txBody>
      </p:sp>
    </p:spTree>
    <p:extLst>
      <p:ext uri="{BB962C8B-B14F-4D97-AF65-F5344CB8AC3E}">
        <p14:creationId xmlns:p14="http://schemas.microsoft.com/office/powerpoint/2010/main" val="1730776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33FFC0-29F4-8E58-7F00-7F45D488FE7E}"/>
              </a:ext>
            </a:extLst>
          </p:cNvPr>
          <p:cNvSpPr txBox="1"/>
          <p:nvPr/>
        </p:nvSpPr>
        <p:spPr>
          <a:xfrm>
            <a:off x="902526" y="707325"/>
            <a:ext cx="10628414" cy="5632311"/>
          </a:xfrm>
          <a:prstGeom prst="rect">
            <a:avLst/>
          </a:prstGeom>
          <a:noFill/>
        </p:spPr>
        <p:txBody>
          <a:bodyPr wrap="square" rtlCol="0">
            <a:spAutoFit/>
          </a:bodyPr>
          <a:lstStyle/>
          <a:p>
            <a:pPr algn="l"/>
            <a:r>
              <a:rPr lang="en-GB" sz="2000" b="1" u="sng" dirty="0">
                <a:solidFill>
                  <a:schemeClr val="accent1"/>
                </a:solidFill>
              </a:rPr>
              <a:t>Opportunities :</a:t>
            </a:r>
          </a:p>
          <a:p>
            <a:pPr algn="l"/>
            <a:r>
              <a:rPr lang="en-GB" sz="2000" dirty="0"/>
              <a:t>
• People are willing to try newer variants and hence it satisfies the taste buds by </a:t>
            </a:r>
          </a:p>
          <a:p>
            <a:pPr algn="l"/>
            <a:r>
              <a:rPr lang="en-GB" sz="2000" dirty="0"/>
              <a:t>its newer variants.</a:t>
            </a:r>
          </a:p>
          <a:p>
            <a:pPr algn="l"/>
            <a:r>
              <a:rPr lang="en-GB" sz="2000" dirty="0"/>
              <a:t>• It generates employment opportunities.</a:t>
            </a:r>
          </a:p>
          <a:p>
            <a:pPr algn="l"/>
            <a:r>
              <a:rPr lang="en-GB" sz="2000" dirty="0"/>
              <a:t>• As consumers are very concerned about their health, it helps them to </a:t>
            </a:r>
          </a:p>
          <a:p>
            <a:pPr algn="l"/>
            <a:r>
              <a:rPr lang="en-GB" sz="2000" dirty="0"/>
              <a:t>strengthen brands </a:t>
            </a:r>
            <a:r>
              <a:rPr lang="en-GB" sz="2000" dirty="0" err="1"/>
              <a:t>NutriChoice</a:t>
            </a:r>
            <a:r>
              <a:rPr lang="en-GB" sz="2000" dirty="0"/>
              <a:t>, Milk </a:t>
            </a:r>
            <a:r>
              <a:rPr lang="en-GB" sz="2000" dirty="0" err="1"/>
              <a:t>Bikis</a:t>
            </a:r>
            <a:r>
              <a:rPr lang="en-GB" sz="2000" dirty="0"/>
              <a:t>, and Tiger biscuits.</a:t>
            </a:r>
          </a:p>
          <a:p>
            <a:pPr algn="l"/>
            <a:r>
              <a:rPr lang="en-GB" sz="2000" dirty="0"/>
              <a:t>• Competition increases.</a:t>
            </a:r>
          </a:p>
          <a:p>
            <a:pPr algn="l"/>
            <a:r>
              <a:rPr lang="en-GB" sz="2000" dirty="0"/>
              <a:t>• This helps to enhance mergers.</a:t>
            </a:r>
          </a:p>
          <a:p>
            <a:pPr algn="l"/>
            <a:r>
              <a:rPr lang="en-GB" sz="2000" dirty="0"/>
              <a:t>
</a:t>
            </a:r>
            <a:r>
              <a:rPr lang="en-GB" sz="2000" b="1" u="sng" dirty="0">
                <a:solidFill>
                  <a:schemeClr val="accent1"/>
                </a:solidFill>
              </a:rPr>
              <a:t>Threats:</a:t>
            </a:r>
          </a:p>
          <a:p>
            <a:pPr algn="l"/>
            <a:r>
              <a:rPr lang="en-GB" sz="2000" dirty="0"/>
              <a:t>
• They might sometimes be unable to utilize all the resources efficiently.</a:t>
            </a:r>
          </a:p>
          <a:p>
            <a:pPr algn="l"/>
            <a:r>
              <a:rPr lang="en-GB" sz="2000" dirty="0"/>
              <a:t>• They may provide poor quality of biscuits for more profits.</a:t>
            </a:r>
          </a:p>
          <a:p>
            <a:pPr algn="l"/>
            <a:r>
              <a:rPr lang="en-GB" sz="2000" dirty="0"/>
              <a:t>• As there are a number of biscuits in the existing market, they have large </a:t>
            </a:r>
          </a:p>
          <a:p>
            <a:pPr algn="l"/>
            <a:r>
              <a:rPr lang="en-GB" sz="2000" dirty="0"/>
              <a:t>number of challengers.</a:t>
            </a:r>
          </a:p>
          <a:p>
            <a:pPr algn="l"/>
            <a:r>
              <a:rPr lang="en-GB" sz="2000" dirty="0"/>
              <a:t>• Consumer demands may alter impulsively.</a:t>
            </a:r>
          </a:p>
          <a:p>
            <a:pPr algn="l"/>
            <a:r>
              <a:rPr lang="en-GB" sz="2000" dirty="0"/>
              <a:t>• Government might come up with new restrictions without notices.</a:t>
            </a:r>
            <a:endParaRPr lang="en-US" sz="2000" dirty="0"/>
          </a:p>
        </p:txBody>
      </p:sp>
    </p:spTree>
    <p:extLst>
      <p:ext uri="{BB962C8B-B14F-4D97-AF65-F5344CB8AC3E}">
        <p14:creationId xmlns:p14="http://schemas.microsoft.com/office/powerpoint/2010/main" val="328583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A7A2-DBD4-48EE-CEBF-32DC5DFB866B}"/>
              </a:ext>
            </a:extLst>
          </p:cNvPr>
          <p:cNvSpPr>
            <a:spLocks noGrp="1"/>
          </p:cNvSpPr>
          <p:nvPr>
            <p:ph type="title"/>
          </p:nvPr>
        </p:nvSpPr>
        <p:spPr>
          <a:xfrm rot="10800000" flipV="1">
            <a:off x="1857828" y="544666"/>
            <a:ext cx="7884794" cy="1532156"/>
          </a:xfrm>
        </p:spPr>
        <p:txBody>
          <a:bodyPr anchor="ctr">
            <a:noAutofit/>
          </a:bodyPr>
          <a:lstStyle/>
          <a:p>
            <a:pPr algn="ctr"/>
            <a:r>
              <a:rPr lang="en-GB" b="1" i="1" dirty="0"/>
              <a:t>Comprehensive digital marketing project  Work on “ Britannia</a:t>
            </a:r>
            <a:r>
              <a:rPr lang="en-GB" b="1" dirty="0"/>
              <a:t> “</a:t>
            </a:r>
            <a:endParaRPr lang="en-US" b="1" dirty="0"/>
          </a:p>
        </p:txBody>
      </p:sp>
      <p:sp>
        <p:nvSpPr>
          <p:cNvPr id="3" name="Content Placeholder 2">
            <a:extLst>
              <a:ext uri="{FF2B5EF4-FFF2-40B4-BE49-F238E27FC236}">
                <a16:creationId xmlns:a16="http://schemas.microsoft.com/office/drawing/2014/main" id="{12067A37-283E-FE3A-E601-7DFE64EB1323}"/>
              </a:ext>
            </a:extLst>
          </p:cNvPr>
          <p:cNvSpPr>
            <a:spLocks noGrp="1"/>
          </p:cNvSpPr>
          <p:nvPr>
            <p:ph idx="1"/>
          </p:nvPr>
        </p:nvSpPr>
        <p:spPr>
          <a:xfrm>
            <a:off x="3643391" y="3162541"/>
            <a:ext cx="4313666" cy="736269"/>
          </a:xfrm>
        </p:spPr>
        <p:txBody>
          <a:bodyPr>
            <a:normAutofit fontScale="77500" lnSpcReduction="20000"/>
          </a:bodyPr>
          <a:lstStyle/>
          <a:p>
            <a:pPr marL="789117" lvl="8" indent="0">
              <a:buNone/>
            </a:pPr>
            <a:r>
              <a:rPr lang="en-GB" sz="2800" b="1" u="sng" dirty="0"/>
              <a:t>Team Details</a:t>
            </a:r>
            <a:r>
              <a:rPr lang="en-GB" sz="2800" b="1" dirty="0"/>
              <a:t> </a:t>
            </a:r>
          </a:p>
          <a:p>
            <a:pPr marL="789117" lvl="8" indent="0">
              <a:buNone/>
            </a:pPr>
            <a:endParaRPr lang="en-GB" sz="2800" b="1" dirty="0"/>
          </a:p>
        </p:txBody>
      </p:sp>
      <p:sp>
        <p:nvSpPr>
          <p:cNvPr id="4" name="TextBox 3">
            <a:extLst>
              <a:ext uri="{FF2B5EF4-FFF2-40B4-BE49-F238E27FC236}">
                <a16:creationId xmlns:a16="http://schemas.microsoft.com/office/drawing/2014/main" id="{72166CFE-5D95-DD52-DD9C-7B40D40AB280}"/>
              </a:ext>
            </a:extLst>
          </p:cNvPr>
          <p:cNvSpPr txBox="1"/>
          <p:nvPr/>
        </p:nvSpPr>
        <p:spPr>
          <a:xfrm>
            <a:off x="2829897" y="3825872"/>
            <a:ext cx="5940655" cy="15696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pPr marL="90413" indent="-90413" algn="l">
              <a:buFont typeface="Arial" panose="020B0604020202020204" pitchFamily="34" charset="0"/>
              <a:buChar char="•"/>
            </a:pPr>
            <a:r>
              <a:rPr lang="en-GB" sz="2400" b="1" i="1" dirty="0"/>
              <a:t>CHINTU NIRANJANI (TEAM LEADER)</a:t>
            </a:r>
          </a:p>
          <a:p>
            <a:pPr marL="90413" indent="-90413" algn="l">
              <a:buFont typeface="Arial" panose="020B0604020202020204" pitchFamily="34" charset="0"/>
              <a:buChar char="•"/>
            </a:pPr>
            <a:r>
              <a:rPr lang="en-GB" sz="2400" b="1" i="1" dirty="0"/>
              <a:t>MANEM BHARGAVI (TEAM MEMBER)</a:t>
            </a:r>
          </a:p>
          <a:p>
            <a:pPr marL="90413" indent="-90413" algn="l">
              <a:buFont typeface="Arial" panose="020B0604020202020204" pitchFamily="34" charset="0"/>
              <a:buChar char="•"/>
            </a:pPr>
            <a:r>
              <a:rPr lang="en-GB" sz="2400" b="1" i="1" dirty="0"/>
              <a:t>KOTA SIRISHA (TEAM MEMBER) </a:t>
            </a:r>
          </a:p>
          <a:p>
            <a:pPr marL="90413" indent="-90413" algn="l">
              <a:buFont typeface="Arial" panose="020B0604020202020204" pitchFamily="34" charset="0"/>
              <a:buChar char="•"/>
            </a:pPr>
            <a:r>
              <a:rPr lang="en-GB" sz="2400" b="1" i="1" dirty="0"/>
              <a:t>SADU HEAMALATHA (TEAM MEMBER)</a:t>
            </a:r>
            <a:endParaRPr lang="en-US" sz="2400" b="1" i="1" dirty="0"/>
          </a:p>
        </p:txBody>
      </p:sp>
      <p:sp>
        <p:nvSpPr>
          <p:cNvPr id="6" name="Frame 5">
            <a:extLst>
              <a:ext uri="{FF2B5EF4-FFF2-40B4-BE49-F238E27FC236}">
                <a16:creationId xmlns:a16="http://schemas.microsoft.com/office/drawing/2014/main" id="{98C43CFA-86B5-C0A1-06BD-C1D5C549C0AA}"/>
              </a:ext>
            </a:extLst>
          </p:cNvPr>
          <p:cNvSpPr/>
          <p:nvPr/>
        </p:nvSpPr>
        <p:spPr>
          <a:xfrm>
            <a:off x="1725880" y="2588821"/>
            <a:ext cx="8016742" cy="3371815"/>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70">
              <a:solidFill>
                <a:schemeClr val="tx1"/>
              </a:solidFill>
            </a:endParaRPr>
          </a:p>
        </p:txBody>
      </p:sp>
    </p:spTree>
    <p:extLst>
      <p:ext uri="{BB962C8B-B14F-4D97-AF65-F5344CB8AC3E}">
        <p14:creationId xmlns:p14="http://schemas.microsoft.com/office/powerpoint/2010/main" val="620931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D54A-0604-04BE-4D72-FD8B85FEBA93}"/>
              </a:ext>
            </a:extLst>
          </p:cNvPr>
          <p:cNvSpPr>
            <a:spLocks noGrp="1"/>
          </p:cNvSpPr>
          <p:nvPr>
            <p:ph type="title"/>
          </p:nvPr>
        </p:nvSpPr>
        <p:spPr/>
        <p:txBody>
          <a:bodyPr/>
          <a:lstStyle/>
          <a:p>
            <a:pPr algn="ctr"/>
            <a:br>
              <a:rPr lang="en-GB" b="1" i="1" u="sng" dirty="0"/>
            </a:br>
            <a:r>
              <a:rPr lang="en-GB" b="1" i="1" dirty="0" err="1"/>
              <a:t>seo</a:t>
            </a:r>
            <a:r>
              <a:rPr lang="en-GB" b="1" i="1" dirty="0"/>
              <a:t> &amp; keyword research </a:t>
            </a:r>
            <a:endParaRPr lang="en-US" b="1" i="1" u="sng" dirty="0"/>
          </a:p>
        </p:txBody>
      </p:sp>
      <p:sp>
        <p:nvSpPr>
          <p:cNvPr id="3" name="Content Placeholder 2">
            <a:extLst>
              <a:ext uri="{FF2B5EF4-FFF2-40B4-BE49-F238E27FC236}">
                <a16:creationId xmlns:a16="http://schemas.microsoft.com/office/drawing/2014/main" id="{2B3C36EF-0792-33E3-C42C-D8A657EE0307}"/>
              </a:ext>
            </a:extLst>
          </p:cNvPr>
          <p:cNvSpPr>
            <a:spLocks noGrp="1"/>
          </p:cNvSpPr>
          <p:nvPr>
            <p:ph idx="1"/>
          </p:nvPr>
        </p:nvSpPr>
        <p:spPr>
          <a:xfrm>
            <a:off x="1223158" y="2231371"/>
            <a:ext cx="10022775" cy="3076899"/>
          </a:xfrm>
        </p:spPr>
        <p:txBody>
          <a:bodyPr>
            <a:noAutofit/>
          </a:bodyPr>
          <a:lstStyle/>
          <a:p>
            <a:r>
              <a:rPr lang="en-GB" sz="2000" b="1" u="sng" dirty="0">
                <a:solidFill>
                  <a:schemeClr val="accent1"/>
                </a:solidFill>
              </a:rPr>
              <a:t>SEO Audit ; </a:t>
            </a:r>
            <a:r>
              <a:rPr lang="en-GB" sz="2000" i="1" dirty="0">
                <a:solidFill>
                  <a:schemeClr val="tx1"/>
                </a:solidFill>
              </a:rPr>
              <a:t>Britannia optimizes the website’s content and structure to improve its visibility in search engine results. </a:t>
            </a:r>
          </a:p>
          <a:p>
            <a:r>
              <a:rPr lang="en-GB" sz="2000" b="1" i="1" u="sng" dirty="0">
                <a:solidFill>
                  <a:schemeClr val="accent1"/>
                </a:solidFill>
              </a:rPr>
              <a:t>Keyword Research; </a:t>
            </a:r>
            <a:r>
              <a:rPr lang="en-GB" sz="2000" i="1" dirty="0">
                <a:solidFill>
                  <a:schemeClr val="tx1"/>
                </a:solidFill>
              </a:rPr>
              <a:t>Our team is involved in developing sustainable packaging solutions, reducing food waste, and developing products that are environmentally friendly. The team played a focal role in the Company achieving ‘plastic waste neutrality’ across its operations in the country in June 2022.</a:t>
            </a:r>
          </a:p>
          <a:p>
            <a:r>
              <a:rPr lang="en-GB" sz="2000" b="1" i="1" u="sng" dirty="0">
                <a:solidFill>
                  <a:schemeClr val="accent1"/>
                </a:solidFill>
              </a:rPr>
              <a:t>On page optimisation</a:t>
            </a:r>
            <a:r>
              <a:rPr lang="en-GB" sz="2000" b="1" i="1" u="sng" dirty="0">
                <a:solidFill>
                  <a:schemeClr val="tx1"/>
                </a:solidFill>
              </a:rPr>
              <a:t> : </a:t>
            </a:r>
            <a:r>
              <a:rPr lang="en-GB" sz="2000" i="1" dirty="0">
                <a:solidFill>
                  <a:schemeClr val="tx1"/>
                </a:solidFill>
              </a:rPr>
              <a:t>Britannia optimizes their website’s on-page elements by incorporating target keywords naturally into meta tags, headings, URLs, and image alt tags.</a:t>
            </a:r>
            <a:endParaRPr lang="en-US" sz="2000" b="1" u="sng" dirty="0">
              <a:solidFill>
                <a:schemeClr val="accent1"/>
              </a:solidFill>
            </a:endParaRPr>
          </a:p>
        </p:txBody>
      </p:sp>
    </p:spTree>
    <p:extLst>
      <p:ext uri="{BB962C8B-B14F-4D97-AF65-F5344CB8AC3E}">
        <p14:creationId xmlns:p14="http://schemas.microsoft.com/office/powerpoint/2010/main" val="39763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6CD3-56AE-E12D-FFA9-43E120CAE1AC}"/>
              </a:ext>
            </a:extLst>
          </p:cNvPr>
          <p:cNvSpPr>
            <a:spLocks noGrp="1"/>
          </p:cNvSpPr>
          <p:nvPr>
            <p:ph type="title"/>
          </p:nvPr>
        </p:nvSpPr>
        <p:spPr/>
        <p:txBody>
          <a:bodyPr/>
          <a:lstStyle/>
          <a:p>
            <a:pPr algn="ctr"/>
            <a:r>
              <a:rPr lang="en-GB" b="1" i="1" u="sng" dirty="0" err="1"/>
              <a:t>Seo</a:t>
            </a:r>
            <a:r>
              <a:rPr lang="en-GB" b="1" i="1" u="sng" dirty="0"/>
              <a:t> audit </a:t>
            </a:r>
            <a:endParaRPr lang="en-US" b="1" i="1" u="sng" dirty="0"/>
          </a:p>
        </p:txBody>
      </p:sp>
      <p:pic>
        <p:nvPicPr>
          <p:cNvPr id="7" name="Picture 6">
            <a:extLst>
              <a:ext uri="{FF2B5EF4-FFF2-40B4-BE49-F238E27FC236}">
                <a16:creationId xmlns:a16="http://schemas.microsoft.com/office/drawing/2014/main" id="{F1D53166-E231-9D0A-F16E-704FCBB3EF9D}"/>
              </a:ext>
            </a:extLst>
          </p:cNvPr>
          <p:cNvPicPr>
            <a:picLocks noChangeAspect="1"/>
          </p:cNvPicPr>
          <p:nvPr/>
        </p:nvPicPr>
        <p:blipFill>
          <a:blip r:embed="rId2"/>
          <a:stretch>
            <a:fillRect/>
          </a:stretch>
        </p:blipFill>
        <p:spPr>
          <a:xfrm>
            <a:off x="486889" y="2277835"/>
            <a:ext cx="6270274" cy="4163017"/>
          </a:xfrm>
          <a:prstGeom prst="rect">
            <a:avLst/>
          </a:prstGeom>
        </p:spPr>
      </p:pic>
      <p:pic>
        <p:nvPicPr>
          <p:cNvPr id="3" name="Picture 2">
            <a:extLst>
              <a:ext uri="{FF2B5EF4-FFF2-40B4-BE49-F238E27FC236}">
                <a16:creationId xmlns:a16="http://schemas.microsoft.com/office/drawing/2014/main" id="{14CE8295-384D-FBE3-361E-FAE9513A4B9F}"/>
              </a:ext>
            </a:extLst>
          </p:cNvPr>
          <p:cNvPicPr>
            <a:picLocks noChangeAspect="1"/>
          </p:cNvPicPr>
          <p:nvPr/>
        </p:nvPicPr>
        <p:blipFill>
          <a:blip r:embed="rId3"/>
          <a:stretch>
            <a:fillRect/>
          </a:stretch>
        </p:blipFill>
        <p:spPr>
          <a:xfrm>
            <a:off x="5709348" y="2021145"/>
            <a:ext cx="1712730" cy="4676395"/>
          </a:xfrm>
          <a:prstGeom prst="rect">
            <a:avLst/>
          </a:prstGeom>
        </p:spPr>
      </p:pic>
      <p:pic>
        <p:nvPicPr>
          <p:cNvPr id="4" name="Picture 3">
            <a:extLst>
              <a:ext uri="{FF2B5EF4-FFF2-40B4-BE49-F238E27FC236}">
                <a16:creationId xmlns:a16="http://schemas.microsoft.com/office/drawing/2014/main" id="{91EA4D8A-A598-4DF0-D2ED-EBB313114A7E}"/>
              </a:ext>
            </a:extLst>
          </p:cNvPr>
          <p:cNvPicPr>
            <a:picLocks noChangeAspect="1"/>
          </p:cNvPicPr>
          <p:nvPr/>
        </p:nvPicPr>
        <p:blipFill>
          <a:blip r:embed="rId4"/>
          <a:stretch>
            <a:fillRect/>
          </a:stretch>
        </p:blipFill>
        <p:spPr>
          <a:xfrm>
            <a:off x="7422078" y="2129822"/>
            <a:ext cx="1661163" cy="2598356"/>
          </a:xfrm>
          <a:prstGeom prst="rect">
            <a:avLst/>
          </a:prstGeom>
        </p:spPr>
      </p:pic>
      <p:sp>
        <p:nvSpPr>
          <p:cNvPr id="5" name="TextBox 4">
            <a:extLst>
              <a:ext uri="{FF2B5EF4-FFF2-40B4-BE49-F238E27FC236}">
                <a16:creationId xmlns:a16="http://schemas.microsoft.com/office/drawing/2014/main" id="{9DBD33E0-4F92-F7D9-BF7C-888F59D4F5CD}"/>
              </a:ext>
            </a:extLst>
          </p:cNvPr>
          <p:cNvSpPr txBox="1"/>
          <p:nvPr/>
        </p:nvSpPr>
        <p:spPr>
          <a:xfrm>
            <a:off x="7422078" y="4836855"/>
            <a:ext cx="4269180" cy="1200329"/>
          </a:xfrm>
          <a:prstGeom prst="rect">
            <a:avLst/>
          </a:prstGeom>
          <a:noFill/>
        </p:spPr>
        <p:txBody>
          <a:bodyPr wrap="square" rtlCol="0">
            <a:spAutoFit/>
          </a:bodyPr>
          <a:lstStyle/>
          <a:p>
            <a:pPr marL="285750" indent="-285750" algn="l">
              <a:buFont typeface="Arial" panose="020B0604020202020204" pitchFamily="34" charset="0"/>
              <a:buChar char="•"/>
            </a:pPr>
            <a:r>
              <a:rPr lang="en-GB" i="1" dirty="0"/>
              <a:t>This picture shows the SEO audit of Britannia company </a:t>
            </a:r>
          </a:p>
          <a:p>
            <a:pPr marL="285750" indent="-285750" algn="l">
              <a:buFont typeface="Arial" panose="020B0604020202020204" pitchFamily="34" charset="0"/>
              <a:buChar char="•"/>
            </a:pPr>
            <a:r>
              <a:rPr lang="en-GB" i="1" dirty="0"/>
              <a:t>This face shows on </a:t>
            </a:r>
            <a:r>
              <a:rPr lang="en-GB" i="1" dirty="0" err="1"/>
              <a:t>fage</a:t>
            </a:r>
            <a:r>
              <a:rPr lang="en-GB" i="1" dirty="0"/>
              <a:t> , </a:t>
            </a:r>
            <a:r>
              <a:rPr lang="en-GB" i="1" dirty="0" err="1"/>
              <a:t>seo</a:t>
            </a:r>
            <a:r>
              <a:rPr lang="en-GB" i="1" dirty="0"/>
              <a:t> links </a:t>
            </a:r>
            <a:r>
              <a:rPr lang="en-GB" i="1" dirty="0" err="1"/>
              <a:t>usebilities</a:t>
            </a:r>
            <a:r>
              <a:rPr lang="en-GB" i="1" dirty="0"/>
              <a:t> performance and social in the company</a:t>
            </a:r>
            <a:endParaRPr lang="en-US" i="1" dirty="0"/>
          </a:p>
        </p:txBody>
      </p:sp>
    </p:spTree>
    <p:extLst>
      <p:ext uri="{BB962C8B-B14F-4D97-AF65-F5344CB8AC3E}">
        <p14:creationId xmlns:p14="http://schemas.microsoft.com/office/powerpoint/2010/main" val="3059239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3F5F-699D-5BB5-4449-1EEA24D66DC1}"/>
              </a:ext>
            </a:extLst>
          </p:cNvPr>
          <p:cNvSpPr>
            <a:spLocks noGrp="1"/>
          </p:cNvSpPr>
          <p:nvPr>
            <p:ph type="title"/>
          </p:nvPr>
        </p:nvSpPr>
        <p:spPr/>
        <p:txBody>
          <a:bodyPr anchor="ctr"/>
          <a:lstStyle/>
          <a:p>
            <a:pPr algn="ctr"/>
            <a:r>
              <a:rPr lang="en-GB" dirty="0" err="1"/>
              <a:t>Seo</a:t>
            </a:r>
            <a:r>
              <a:rPr lang="en-GB" dirty="0"/>
              <a:t> audit</a:t>
            </a:r>
            <a:endParaRPr lang="en-US" dirty="0"/>
          </a:p>
        </p:txBody>
      </p:sp>
      <p:pic>
        <p:nvPicPr>
          <p:cNvPr id="7" name="Content Placeholder 6">
            <a:extLst>
              <a:ext uri="{FF2B5EF4-FFF2-40B4-BE49-F238E27FC236}">
                <a16:creationId xmlns:a16="http://schemas.microsoft.com/office/drawing/2014/main" id="{4826ECC7-3A97-3DB8-E458-D0F11DB910BD}"/>
              </a:ext>
            </a:extLst>
          </p:cNvPr>
          <p:cNvPicPr>
            <a:picLocks noGrp="1" noChangeAspect="1"/>
          </p:cNvPicPr>
          <p:nvPr>
            <p:ph idx="1"/>
          </p:nvPr>
        </p:nvPicPr>
        <p:blipFill>
          <a:blip r:embed="rId2"/>
          <a:stretch>
            <a:fillRect/>
          </a:stretch>
        </p:blipFill>
        <p:spPr>
          <a:xfrm>
            <a:off x="581192" y="2155712"/>
            <a:ext cx="6971514" cy="4648844"/>
          </a:xfrm>
        </p:spPr>
      </p:pic>
      <p:sp>
        <p:nvSpPr>
          <p:cNvPr id="3" name="TextBox 2">
            <a:extLst>
              <a:ext uri="{FF2B5EF4-FFF2-40B4-BE49-F238E27FC236}">
                <a16:creationId xmlns:a16="http://schemas.microsoft.com/office/drawing/2014/main" id="{219CEFF5-5503-CE28-C0C9-BD38DBB0E7CC}"/>
              </a:ext>
            </a:extLst>
          </p:cNvPr>
          <p:cNvSpPr txBox="1"/>
          <p:nvPr/>
        </p:nvSpPr>
        <p:spPr>
          <a:xfrm>
            <a:off x="7920840" y="2505670"/>
            <a:ext cx="3135087" cy="1200329"/>
          </a:xfrm>
          <a:prstGeom prst="rect">
            <a:avLst/>
          </a:prstGeom>
          <a:noFill/>
        </p:spPr>
        <p:txBody>
          <a:bodyPr wrap="square" rtlCol="0">
            <a:spAutoFit/>
          </a:bodyPr>
          <a:lstStyle/>
          <a:p>
            <a:pPr algn="l"/>
            <a:r>
              <a:rPr lang="en-GB" dirty="0"/>
              <a:t>This page contains recommendation of Britannia company and his also a SEO audit of Britannia company</a:t>
            </a:r>
            <a:endParaRPr lang="en-US" dirty="0"/>
          </a:p>
        </p:txBody>
      </p:sp>
    </p:spTree>
    <p:extLst>
      <p:ext uri="{BB962C8B-B14F-4D97-AF65-F5344CB8AC3E}">
        <p14:creationId xmlns:p14="http://schemas.microsoft.com/office/powerpoint/2010/main" val="1868160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B1E618-5B0D-9EAA-B15D-25A31DCE9F59}"/>
              </a:ext>
            </a:extLst>
          </p:cNvPr>
          <p:cNvPicPr>
            <a:picLocks noChangeAspect="1"/>
          </p:cNvPicPr>
          <p:nvPr/>
        </p:nvPicPr>
        <p:blipFill>
          <a:blip r:embed="rId2"/>
          <a:stretch>
            <a:fillRect/>
          </a:stretch>
        </p:blipFill>
        <p:spPr>
          <a:xfrm>
            <a:off x="929246" y="1847850"/>
            <a:ext cx="4500646" cy="4837958"/>
          </a:xfrm>
          <a:prstGeom prst="rect">
            <a:avLst/>
          </a:prstGeom>
        </p:spPr>
      </p:pic>
      <p:pic>
        <p:nvPicPr>
          <p:cNvPr id="3" name="Picture 2">
            <a:extLst>
              <a:ext uri="{FF2B5EF4-FFF2-40B4-BE49-F238E27FC236}">
                <a16:creationId xmlns:a16="http://schemas.microsoft.com/office/drawing/2014/main" id="{32ED545E-6F6B-956E-6D13-A50B92994DD8}"/>
              </a:ext>
            </a:extLst>
          </p:cNvPr>
          <p:cNvPicPr>
            <a:picLocks noChangeAspect="1"/>
          </p:cNvPicPr>
          <p:nvPr/>
        </p:nvPicPr>
        <p:blipFill rotWithShape="1">
          <a:blip r:embed="rId3"/>
          <a:srcRect l="4841"/>
          <a:stretch/>
        </p:blipFill>
        <p:spPr>
          <a:xfrm>
            <a:off x="5581009" y="1847849"/>
            <a:ext cx="2677619" cy="4719205"/>
          </a:xfrm>
          <a:prstGeom prst="rect">
            <a:avLst/>
          </a:prstGeom>
        </p:spPr>
      </p:pic>
      <p:sp>
        <p:nvSpPr>
          <p:cNvPr id="6" name="TextBox 5">
            <a:extLst>
              <a:ext uri="{FF2B5EF4-FFF2-40B4-BE49-F238E27FC236}">
                <a16:creationId xmlns:a16="http://schemas.microsoft.com/office/drawing/2014/main" id="{0AA0546E-C969-6163-FC72-38A9966DDA2E}"/>
              </a:ext>
            </a:extLst>
          </p:cNvPr>
          <p:cNvSpPr txBox="1"/>
          <p:nvPr/>
        </p:nvSpPr>
        <p:spPr>
          <a:xfrm>
            <a:off x="4390808" y="1006187"/>
            <a:ext cx="2625437" cy="461665"/>
          </a:xfrm>
          <a:prstGeom prst="rect">
            <a:avLst/>
          </a:prstGeom>
          <a:noFill/>
        </p:spPr>
        <p:txBody>
          <a:bodyPr wrap="square" rtlCol="0">
            <a:spAutoFit/>
          </a:bodyPr>
          <a:lstStyle/>
          <a:p>
            <a:pPr algn="l"/>
            <a:r>
              <a:rPr lang="en-GB" sz="2400" b="1" i="1" u="sng" dirty="0">
                <a:solidFill>
                  <a:schemeClr val="accent1"/>
                </a:solidFill>
              </a:rPr>
              <a:t>Keyword research </a:t>
            </a:r>
            <a:endParaRPr lang="en-US" sz="2400" b="1" i="1" u="sng" dirty="0">
              <a:solidFill>
                <a:schemeClr val="accent1"/>
              </a:solidFill>
            </a:endParaRPr>
          </a:p>
        </p:txBody>
      </p:sp>
      <p:sp>
        <p:nvSpPr>
          <p:cNvPr id="4" name="TextBox 3">
            <a:extLst>
              <a:ext uri="{FF2B5EF4-FFF2-40B4-BE49-F238E27FC236}">
                <a16:creationId xmlns:a16="http://schemas.microsoft.com/office/drawing/2014/main" id="{B2384C8D-81C1-7D35-4804-75317E687D3B}"/>
              </a:ext>
            </a:extLst>
          </p:cNvPr>
          <p:cNvSpPr txBox="1"/>
          <p:nvPr/>
        </p:nvSpPr>
        <p:spPr>
          <a:xfrm>
            <a:off x="8554520" y="2166095"/>
            <a:ext cx="3526971" cy="1477328"/>
          </a:xfrm>
          <a:prstGeom prst="rect">
            <a:avLst/>
          </a:prstGeom>
          <a:noFill/>
        </p:spPr>
        <p:txBody>
          <a:bodyPr wrap="square" rtlCol="0">
            <a:spAutoFit/>
          </a:bodyPr>
          <a:lstStyle/>
          <a:p>
            <a:pPr algn="l"/>
            <a:r>
              <a:rPr lang="en-GB" b="1" i="1" u="sng" dirty="0">
                <a:solidFill>
                  <a:schemeClr val="accent1"/>
                </a:solidFill>
              </a:rPr>
              <a:t>Key objective :</a:t>
            </a:r>
          </a:p>
          <a:p>
            <a:pPr marL="285750" indent="-285750" algn="l">
              <a:buFont typeface="Arial" panose="020B0604020202020204" pitchFamily="34" charset="0"/>
              <a:buChar char="•"/>
            </a:pPr>
            <a:r>
              <a:rPr lang="en-GB" i="1" dirty="0"/>
              <a:t>Britannia</a:t>
            </a:r>
          </a:p>
          <a:p>
            <a:pPr marL="285750" indent="-285750" algn="l">
              <a:buFont typeface="Arial" panose="020B0604020202020204" pitchFamily="34" charset="0"/>
              <a:buChar char="•"/>
            </a:pPr>
            <a:r>
              <a:rPr lang="en-GB" i="1" dirty="0"/>
              <a:t> Britannia industries</a:t>
            </a:r>
          </a:p>
          <a:p>
            <a:pPr marL="285750" indent="-285750" algn="l">
              <a:buFont typeface="Arial" panose="020B0604020202020204" pitchFamily="34" charset="0"/>
              <a:buChar char="•"/>
            </a:pPr>
            <a:r>
              <a:rPr lang="en-GB" i="1" dirty="0"/>
              <a:t>Britannia financial group </a:t>
            </a:r>
          </a:p>
          <a:p>
            <a:pPr marL="285750" indent="-285750" algn="l">
              <a:buFont typeface="Arial" panose="020B0604020202020204" pitchFamily="34" charset="0"/>
              <a:buChar char="•"/>
            </a:pPr>
            <a:r>
              <a:rPr lang="en-GB" i="1" dirty="0"/>
              <a:t>Chief markets</a:t>
            </a:r>
            <a:endParaRPr lang="en-US" i="1" dirty="0"/>
          </a:p>
        </p:txBody>
      </p:sp>
    </p:spTree>
    <p:extLst>
      <p:ext uri="{BB962C8B-B14F-4D97-AF65-F5344CB8AC3E}">
        <p14:creationId xmlns:p14="http://schemas.microsoft.com/office/powerpoint/2010/main" val="3588460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40DDC-37D6-853E-64B8-E10966F2621C}"/>
              </a:ext>
            </a:extLst>
          </p:cNvPr>
          <p:cNvSpPr txBox="1"/>
          <p:nvPr/>
        </p:nvSpPr>
        <p:spPr>
          <a:xfrm>
            <a:off x="4359233" y="891885"/>
            <a:ext cx="4981699" cy="523220"/>
          </a:xfrm>
          <a:prstGeom prst="rect">
            <a:avLst/>
          </a:prstGeom>
          <a:noFill/>
        </p:spPr>
        <p:txBody>
          <a:bodyPr wrap="square" rtlCol="0">
            <a:spAutoFit/>
          </a:bodyPr>
          <a:lstStyle/>
          <a:p>
            <a:pPr algn="l"/>
            <a:r>
              <a:rPr lang="en-GB" sz="2800" b="1" i="1" dirty="0">
                <a:solidFill>
                  <a:schemeClr val="accent1"/>
                </a:solidFill>
              </a:rPr>
              <a:t>On page optimisation </a:t>
            </a:r>
            <a:endParaRPr lang="en-US" sz="2800" b="1" i="1" dirty="0">
              <a:solidFill>
                <a:schemeClr val="accent1"/>
              </a:solidFill>
            </a:endParaRPr>
          </a:p>
        </p:txBody>
      </p:sp>
      <p:sp>
        <p:nvSpPr>
          <p:cNvPr id="3" name="TextBox 2">
            <a:extLst>
              <a:ext uri="{FF2B5EF4-FFF2-40B4-BE49-F238E27FC236}">
                <a16:creationId xmlns:a16="http://schemas.microsoft.com/office/drawing/2014/main" id="{E3960B54-07C8-6137-5812-442338180DAB}"/>
              </a:ext>
            </a:extLst>
          </p:cNvPr>
          <p:cNvSpPr txBox="1"/>
          <p:nvPr/>
        </p:nvSpPr>
        <p:spPr>
          <a:xfrm>
            <a:off x="469074" y="1609606"/>
            <a:ext cx="11085617" cy="4832092"/>
          </a:xfrm>
          <a:prstGeom prst="rect">
            <a:avLst/>
          </a:prstGeom>
          <a:noFill/>
        </p:spPr>
        <p:txBody>
          <a:bodyPr wrap="square" rtlCol="0">
            <a:spAutoFit/>
          </a:bodyPr>
          <a:lstStyle/>
          <a:p>
            <a:pPr algn="l"/>
            <a:r>
              <a:rPr lang="en-GB" sz="2800" b="1" i="1" u="sng" dirty="0">
                <a:solidFill>
                  <a:schemeClr val="accent1"/>
                </a:solidFill>
              </a:rPr>
              <a:t>Focus keywords</a:t>
            </a:r>
            <a:r>
              <a:rPr lang="en-GB" sz="2800" b="1" i="1" u="sng" dirty="0"/>
              <a:t> ;  </a:t>
            </a:r>
            <a:r>
              <a:rPr lang="en-GB" sz="2800" i="1" dirty="0"/>
              <a:t>The company’s principal activity is the manufacture and sale of Britannia, Britannia financial group, chief markets etc....</a:t>
            </a:r>
          </a:p>
          <a:p>
            <a:pPr algn="l"/>
            <a:endParaRPr lang="en-GB" sz="2800" b="1" i="1" u="sng" dirty="0"/>
          </a:p>
          <a:p>
            <a:pPr algn="l"/>
            <a:r>
              <a:rPr lang="en-GB" sz="2800" b="1" i="1" u="sng" dirty="0">
                <a:solidFill>
                  <a:schemeClr val="accent1"/>
                </a:solidFill>
              </a:rPr>
              <a:t>Meta title ; </a:t>
            </a:r>
            <a:r>
              <a:rPr lang="en-GB" sz="2800" i="1" dirty="0"/>
              <a:t>The meta title of Britannia company’s b  like “Official Website | Britannia Industries Ltd. | Leading Bakery Products Manufacturer”</a:t>
            </a:r>
          </a:p>
          <a:p>
            <a:pPr algn="l"/>
            <a:endParaRPr lang="en-GB" sz="2800" b="1" i="1" u="sng" dirty="0">
              <a:solidFill>
                <a:schemeClr val="accent1"/>
              </a:solidFill>
            </a:endParaRPr>
          </a:p>
          <a:p>
            <a:pPr algn="l"/>
            <a:r>
              <a:rPr lang="en-GB" sz="2800" b="1" i="1" u="sng" dirty="0">
                <a:solidFill>
                  <a:schemeClr val="accent1"/>
                </a:solidFill>
              </a:rPr>
              <a:t>Meta Description ;</a:t>
            </a:r>
            <a:r>
              <a:rPr lang="en-GB" sz="2800" i="1" dirty="0"/>
              <a:t>Britannia Industries Limited is an Indian multinational food products company, which sells biscuits, breads and dairy products. Founded in 1892, it is one of India’s oldest existing companies and currently part of the </a:t>
            </a:r>
            <a:r>
              <a:rPr lang="en-GB" sz="2800" i="1" dirty="0" err="1"/>
              <a:t>Wadia</a:t>
            </a:r>
            <a:r>
              <a:rPr lang="en-GB" sz="2800" i="1" dirty="0"/>
              <a:t> Group headed by </a:t>
            </a:r>
            <a:r>
              <a:rPr lang="en-GB" sz="2800" i="1" dirty="0" err="1"/>
              <a:t>Nusli</a:t>
            </a:r>
            <a:r>
              <a:rPr lang="en-GB" sz="2800" i="1" dirty="0"/>
              <a:t> </a:t>
            </a:r>
            <a:r>
              <a:rPr lang="en-GB" sz="2800" i="1" dirty="0" err="1"/>
              <a:t>Wadia</a:t>
            </a:r>
            <a:r>
              <a:rPr lang="en-GB" sz="2800" i="1" dirty="0"/>
              <a:t>.  As of 2023, about 80% of its revenues came from biscuit products.</a:t>
            </a:r>
            <a:endParaRPr lang="en-US" sz="2800" b="1" i="1" u="sng" dirty="0">
              <a:solidFill>
                <a:schemeClr val="accent1"/>
              </a:solidFill>
            </a:endParaRPr>
          </a:p>
        </p:txBody>
      </p:sp>
    </p:spTree>
    <p:extLst>
      <p:ext uri="{BB962C8B-B14F-4D97-AF65-F5344CB8AC3E}">
        <p14:creationId xmlns:p14="http://schemas.microsoft.com/office/powerpoint/2010/main" val="1450962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3772F-2836-5685-3AF7-9AD1EB1B19D0}"/>
              </a:ext>
            </a:extLst>
          </p:cNvPr>
          <p:cNvSpPr>
            <a:spLocks noGrp="1"/>
          </p:cNvSpPr>
          <p:nvPr>
            <p:ph type="title"/>
          </p:nvPr>
        </p:nvSpPr>
        <p:spPr/>
        <p:txBody>
          <a:bodyPr anchor="ctr"/>
          <a:lstStyle/>
          <a:p>
            <a:pPr algn="ctr"/>
            <a:br>
              <a:rPr lang="en-GB" b="1" dirty="0"/>
            </a:br>
            <a:r>
              <a:rPr lang="en-GB" b="1" dirty="0"/>
              <a:t>Content Idea &amp; marketing strategies</a:t>
            </a:r>
            <a:endParaRPr lang="en-US" b="1" dirty="0"/>
          </a:p>
        </p:txBody>
      </p:sp>
      <p:sp>
        <p:nvSpPr>
          <p:cNvPr id="3" name="Content Placeholder 2">
            <a:extLst>
              <a:ext uri="{FF2B5EF4-FFF2-40B4-BE49-F238E27FC236}">
                <a16:creationId xmlns:a16="http://schemas.microsoft.com/office/drawing/2014/main" id="{43AC5DF3-04ED-711B-C36F-DF1B18D480BF}"/>
              </a:ext>
            </a:extLst>
          </p:cNvPr>
          <p:cNvSpPr>
            <a:spLocks noGrp="1"/>
          </p:cNvSpPr>
          <p:nvPr>
            <p:ph idx="1"/>
          </p:nvPr>
        </p:nvSpPr>
        <p:spPr>
          <a:xfrm>
            <a:off x="808864" y="2948343"/>
            <a:ext cx="10579572" cy="3207501"/>
          </a:xfrm>
        </p:spPr>
        <p:txBody>
          <a:bodyPr>
            <a:noAutofit/>
          </a:bodyPr>
          <a:lstStyle/>
          <a:p>
            <a:r>
              <a:rPr lang="en-GB" sz="2800" b="1" i="1" u="sng" dirty="0">
                <a:solidFill>
                  <a:schemeClr val="accent1"/>
                </a:solidFill>
              </a:rPr>
              <a:t>Content idea :</a:t>
            </a:r>
            <a:r>
              <a:rPr lang="en-GB" sz="2800" dirty="0">
                <a:solidFill>
                  <a:schemeClr val="tx1"/>
                </a:solidFill>
              </a:rPr>
              <a:t>Marketing strategy of Britannia and social media campaigns are more focused on connecting taste, nutrition, and moments of life. It has successfully occupied a major market share in the bakery, biscuits, and dairy industries. Britannia has also focused on new product development and promoting nutrition and health.</a:t>
            </a:r>
          </a:p>
          <a:p>
            <a:r>
              <a:rPr lang="en-GB" sz="2800" b="1" i="1" u="sng" dirty="0">
                <a:solidFill>
                  <a:schemeClr val="accent1"/>
                </a:solidFill>
              </a:rPr>
              <a:t>Marketing strategy of Britannia ; </a:t>
            </a:r>
            <a:r>
              <a:rPr lang="en-GB" sz="2800" dirty="0"/>
              <a:t>The marketing strategy of a company is an assortment of different elements of the marketing plan. When a company decides to market its products to customers, it does a small exercise called Segmentation, targeting and Positioning (STP) of its customers.</a:t>
            </a:r>
          </a:p>
          <a:p>
            <a:endParaRPr lang="en-US" sz="2800" dirty="0"/>
          </a:p>
        </p:txBody>
      </p:sp>
    </p:spTree>
    <p:extLst>
      <p:ext uri="{BB962C8B-B14F-4D97-AF65-F5344CB8AC3E}">
        <p14:creationId xmlns:p14="http://schemas.microsoft.com/office/powerpoint/2010/main" val="172700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707-56CD-6667-AF9C-9C08004CEE40}"/>
              </a:ext>
            </a:extLst>
          </p:cNvPr>
          <p:cNvSpPr>
            <a:spLocks noGrp="1"/>
          </p:cNvSpPr>
          <p:nvPr>
            <p:ph type="title"/>
          </p:nvPr>
        </p:nvSpPr>
        <p:spPr/>
        <p:txBody>
          <a:bodyPr anchor="ctr"/>
          <a:lstStyle/>
          <a:p>
            <a:pPr algn="ctr"/>
            <a:r>
              <a:rPr lang="en-GB" b="1" dirty="0"/>
              <a:t>Britannia’s Social Media Strategy</a:t>
            </a:r>
            <a:br>
              <a:rPr lang="en-GB" b="1" dirty="0"/>
            </a:br>
            <a:endParaRPr lang="en-US" b="1" dirty="0"/>
          </a:p>
        </p:txBody>
      </p:sp>
      <p:sp>
        <p:nvSpPr>
          <p:cNvPr id="3" name="Content Placeholder 2">
            <a:extLst>
              <a:ext uri="{FF2B5EF4-FFF2-40B4-BE49-F238E27FC236}">
                <a16:creationId xmlns:a16="http://schemas.microsoft.com/office/drawing/2014/main" id="{B63D70E5-E70F-15AD-A700-1A2119F1516F}"/>
              </a:ext>
            </a:extLst>
          </p:cNvPr>
          <p:cNvSpPr>
            <a:spLocks noGrp="1"/>
          </p:cNvSpPr>
          <p:nvPr>
            <p:ph idx="1"/>
          </p:nvPr>
        </p:nvSpPr>
        <p:spPr>
          <a:xfrm>
            <a:off x="581192" y="2715739"/>
            <a:ext cx="11864149" cy="2954337"/>
          </a:xfrm>
        </p:spPr>
        <p:txBody>
          <a:bodyPr>
            <a:noAutofit/>
          </a:bodyPr>
          <a:lstStyle/>
          <a:p>
            <a:r>
              <a:rPr lang="en-GB" sz="2400" dirty="0"/>
              <a:t>In this era of digitalization, it has become very important for companies to promote themselves on social media platforms. Britannia has been doing its best on Social Media as well as to achieve its communication aims. </a:t>
            </a:r>
          </a:p>
          <a:p>
            <a:r>
              <a:rPr lang="en-GB" sz="2400" b="1" u="sng" dirty="0">
                <a:solidFill>
                  <a:schemeClr val="accent1"/>
                </a:solidFill>
              </a:rPr>
              <a:t>Instagram</a:t>
            </a:r>
            <a:r>
              <a:rPr lang="en-GB" sz="2400" dirty="0"/>
              <a:t>: Britannia has a total of 7,158 followers and they usually post their newly </a:t>
            </a:r>
          </a:p>
          <a:p>
            <a:pPr marL="0" indent="0">
              <a:buNone/>
            </a:pPr>
            <a:r>
              <a:rPr lang="en-GB" sz="2400" dirty="0"/>
              <a:t>launched products and creative banners and schemes for different festivals.</a:t>
            </a:r>
          </a:p>
          <a:p>
            <a:r>
              <a:rPr lang="en-GB" sz="2400" b="1" u="sng" dirty="0">
                <a:solidFill>
                  <a:schemeClr val="accent1"/>
                </a:solidFill>
              </a:rPr>
              <a:t>Face book</a:t>
            </a:r>
            <a:r>
              <a:rPr lang="en-GB" sz="2400" dirty="0">
                <a:solidFill>
                  <a:schemeClr val="accent1"/>
                </a:solidFill>
              </a:rPr>
              <a:t>:</a:t>
            </a:r>
            <a:r>
              <a:rPr lang="en-GB" sz="2400" dirty="0"/>
              <a:t> On Face book, Britannia has a total 25,727 likes on their page and they </a:t>
            </a:r>
          </a:p>
          <a:p>
            <a:pPr marL="0" indent="0">
              <a:buNone/>
            </a:pPr>
            <a:r>
              <a:rPr lang="en-GB" sz="2400" dirty="0"/>
              <a:t>usually post short advertisement videos and posts, contests.</a:t>
            </a:r>
          </a:p>
          <a:p>
            <a:r>
              <a:rPr lang="en-GB" sz="2400" b="1" u="sng" dirty="0">
                <a:solidFill>
                  <a:schemeClr val="accent1"/>
                </a:solidFill>
              </a:rPr>
              <a:t>Twitter</a:t>
            </a:r>
            <a:r>
              <a:rPr lang="en-GB" sz="2400" dirty="0"/>
              <a:t>: It has 14,700 followers on Twitter. It uses the same creative ideas on </a:t>
            </a:r>
          </a:p>
          <a:p>
            <a:pPr marL="0" indent="0">
              <a:buNone/>
            </a:pPr>
            <a:r>
              <a:rPr lang="en-GB" sz="2400" dirty="0"/>
              <a:t>Twitter as on Face book and Instagram..</a:t>
            </a:r>
            <a:endParaRPr lang="en-US" sz="2400" dirty="0"/>
          </a:p>
        </p:txBody>
      </p:sp>
    </p:spTree>
    <p:extLst>
      <p:ext uri="{BB962C8B-B14F-4D97-AF65-F5344CB8AC3E}">
        <p14:creationId xmlns:p14="http://schemas.microsoft.com/office/powerpoint/2010/main" val="1778702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8B9E-F5D8-091A-91B4-48F447096B27}"/>
              </a:ext>
            </a:extLst>
          </p:cNvPr>
          <p:cNvSpPr>
            <a:spLocks noGrp="1"/>
          </p:cNvSpPr>
          <p:nvPr>
            <p:ph type="title"/>
          </p:nvPr>
        </p:nvSpPr>
        <p:spPr/>
        <p:txBody>
          <a:bodyPr anchor="ctr"/>
          <a:lstStyle/>
          <a:p>
            <a:pPr algn="ctr"/>
            <a:br>
              <a:rPr lang="en-GB" b="1" dirty="0"/>
            </a:br>
            <a:r>
              <a:rPr lang="en-GB" b="1" dirty="0"/>
              <a:t>content creation and curation </a:t>
            </a:r>
            <a:endParaRPr lang="en-US" b="1" dirty="0"/>
          </a:p>
        </p:txBody>
      </p:sp>
      <p:sp>
        <p:nvSpPr>
          <p:cNvPr id="3" name="Content Placeholder 2">
            <a:extLst>
              <a:ext uri="{FF2B5EF4-FFF2-40B4-BE49-F238E27FC236}">
                <a16:creationId xmlns:a16="http://schemas.microsoft.com/office/drawing/2014/main" id="{7111CF9F-9EA7-1436-40D2-2C2377EC1A6E}"/>
              </a:ext>
            </a:extLst>
          </p:cNvPr>
          <p:cNvSpPr>
            <a:spLocks noGrp="1"/>
          </p:cNvSpPr>
          <p:nvPr>
            <p:ph idx="1"/>
          </p:nvPr>
        </p:nvSpPr>
        <p:spPr>
          <a:xfrm>
            <a:off x="963243" y="3429000"/>
            <a:ext cx="10080808" cy="2635606"/>
          </a:xfrm>
        </p:spPr>
        <p:txBody>
          <a:bodyPr>
            <a:noAutofit/>
          </a:bodyPr>
          <a:lstStyle/>
          <a:p>
            <a:pPr marL="0" indent="0">
              <a:buNone/>
            </a:pPr>
            <a:r>
              <a:rPr lang="en-GB" sz="2400" b="1" i="1" u="sng" dirty="0">
                <a:solidFill>
                  <a:schemeClr val="accent1"/>
                </a:solidFill>
              </a:rPr>
              <a:t>Format 1</a:t>
            </a:r>
            <a:r>
              <a:rPr lang="en-GB" sz="2400" b="1" i="1" dirty="0">
                <a:solidFill>
                  <a:schemeClr val="accent1"/>
                </a:solidFill>
              </a:rPr>
              <a:t> ; “</a:t>
            </a:r>
            <a:r>
              <a:rPr lang="en-GB" sz="2400" b="1" i="1" dirty="0">
                <a:solidFill>
                  <a:schemeClr val="tx1"/>
                </a:solidFill>
              </a:rPr>
              <a:t>Instagram post “</a:t>
            </a:r>
          </a:p>
          <a:p>
            <a:pPr marL="0" indent="0">
              <a:buNone/>
            </a:pPr>
            <a:r>
              <a:rPr lang="en-GB" sz="2400" b="1" i="1" u="sng" dirty="0">
                <a:solidFill>
                  <a:schemeClr val="accent1"/>
                </a:solidFill>
              </a:rPr>
              <a:t>Caption</a:t>
            </a:r>
            <a:r>
              <a:rPr lang="en-GB" sz="2400" b="1" i="1" u="sng" dirty="0">
                <a:solidFill>
                  <a:schemeClr val="tx1"/>
                </a:solidFill>
              </a:rPr>
              <a:t>:</a:t>
            </a:r>
            <a:r>
              <a:rPr lang="en-GB" sz="2400" b="1" i="1" dirty="0">
                <a:solidFill>
                  <a:schemeClr val="tx1"/>
                </a:solidFill>
              </a:rPr>
              <a:t> good day Start with good day biscuit </a:t>
            </a:r>
          </a:p>
          <a:p>
            <a:pPr marL="0" indent="0">
              <a:buNone/>
            </a:pPr>
            <a:r>
              <a:rPr lang="en-GB" sz="2400" b="1" i="1" dirty="0">
                <a:solidFill>
                  <a:schemeClr val="tx1"/>
                </a:solidFill>
              </a:rPr>
              <a:t>               A biscuit a day keeps the bad mood away....</a:t>
            </a:r>
          </a:p>
          <a:p>
            <a:pPr marL="0" indent="0">
              <a:buNone/>
            </a:pPr>
            <a:r>
              <a:rPr lang="en-GB" sz="2400" b="1" i="1" u="sng" dirty="0">
                <a:solidFill>
                  <a:schemeClr val="accent1"/>
                </a:solidFill>
              </a:rPr>
              <a:t>Hashtag</a:t>
            </a:r>
            <a:r>
              <a:rPr lang="en-GB" sz="2400" b="1" i="1" u="sng" dirty="0">
                <a:solidFill>
                  <a:schemeClr val="tx1"/>
                </a:solidFill>
              </a:rPr>
              <a:t>; </a:t>
            </a:r>
            <a:r>
              <a:rPr lang="en-GB" sz="2400" i="1" dirty="0">
                <a:solidFill>
                  <a:schemeClr val="tx1"/>
                </a:solidFill>
              </a:rPr>
              <a:t>#britannia #cookie #cookies #chocolate #biscate #biski #cookiesofinstagram #food #dessert #cake #baking #foodie #yummy #foodporn #sugarcookies #homemade #cookiedecorating #bakery #love #delicious #cookieart #sweet #royalicing #instafood #royalicingcookies</a:t>
            </a:r>
          </a:p>
          <a:p>
            <a:pPr marL="0" indent="0">
              <a:buNone/>
            </a:pPr>
            <a:r>
              <a:rPr lang="en-GB" sz="2400" b="1" i="1" u="sng" dirty="0">
                <a:solidFill>
                  <a:schemeClr val="accent1"/>
                </a:solidFill>
              </a:rPr>
              <a:t>Post link ; </a:t>
            </a:r>
            <a:r>
              <a:rPr lang="en-GB" sz="2400" i="1" dirty="0">
                <a:solidFill>
                  <a:schemeClr val="tx1"/>
                </a:solidFill>
                <a:hlinkClick r:id="rId2">
                  <a:extLst>
                    <a:ext uri="{A12FA001-AC4F-418D-AE19-62706E023703}">
                      <ahyp:hlinkClr xmlns:ahyp="http://schemas.microsoft.com/office/drawing/2018/hyperlinkcolor" val="tx"/>
                    </a:ext>
                  </a:extLst>
                </a:hlinkClick>
              </a:rPr>
              <a:t>https://www.instagram.com/p/C596blRRW48/?igsh=dmF5bW4xbGhvZmlq</a:t>
            </a:r>
            <a:r>
              <a:rPr lang="en-GB" sz="2400" i="1" dirty="0">
                <a:solidFill>
                  <a:schemeClr val="tx1"/>
                </a:solidFill>
              </a:rPr>
              <a:t> </a:t>
            </a:r>
          </a:p>
          <a:p>
            <a:pPr marL="0" indent="0">
              <a:buNone/>
            </a:pPr>
            <a:endParaRPr lang="en-GB" sz="2400" b="1" i="1" u="sng" dirty="0">
              <a:solidFill>
                <a:schemeClr val="accent1"/>
              </a:solidFill>
            </a:endParaRPr>
          </a:p>
          <a:p>
            <a:pPr marL="0" indent="0">
              <a:buNone/>
            </a:pPr>
            <a:endParaRPr lang="en-US" sz="2400" i="1" dirty="0">
              <a:solidFill>
                <a:schemeClr val="accent1"/>
              </a:solidFill>
            </a:endParaRPr>
          </a:p>
        </p:txBody>
      </p:sp>
    </p:spTree>
    <p:extLst>
      <p:ext uri="{BB962C8B-B14F-4D97-AF65-F5344CB8AC3E}">
        <p14:creationId xmlns:p14="http://schemas.microsoft.com/office/powerpoint/2010/main" val="1233470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7FA477-0091-2B6D-0E13-377DEB7FA830}"/>
              </a:ext>
            </a:extLst>
          </p:cNvPr>
          <p:cNvPicPr>
            <a:picLocks noChangeAspect="1"/>
          </p:cNvPicPr>
          <p:nvPr/>
        </p:nvPicPr>
        <p:blipFill>
          <a:blip r:embed="rId2"/>
          <a:stretch>
            <a:fillRect/>
          </a:stretch>
        </p:blipFill>
        <p:spPr>
          <a:xfrm>
            <a:off x="2303813" y="1270660"/>
            <a:ext cx="7920841" cy="4331774"/>
          </a:xfrm>
          <a:prstGeom prst="rect">
            <a:avLst/>
          </a:prstGeom>
        </p:spPr>
      </p:pic>
    </p:spTree>
    <p:extLst>
      <p:ext uri="{BB962C8B-B14F-4D97-AF65-F5344CB8AC3E}">
        <p14:creationId xmlns:p14="http://schemas.microsoft.com/office/powerpoint/2010/main" val="1228657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D1E1AA-4879-8560-A89D-D2816CB1682D}"/>
              </a:ext>
            </a:extLst>
          </p:cNvPr>
          <p:cNvSpPr txBox="1"/>
          <p:nvPr/>
        </p:nvSpPr>
        <p:spPr>
          <a:xfrm>
            <a:off x="1757549" y="1242706"/>
            <a:ext cx="9274628" cy="4093428"/>
          </a:xfrm>
          <a:prstGeom prst="rect">
            <a:avLst/>
          </a:prstGeom>
          <a:noFill/>
        </p:spPr>
        <p:txBody>
          <a:bodyPr wrap="square" rtlCol="0">
            <a:spAutoFit/>
          </a:bodyPr>
          <a:lstStyle/>
          <a:p>
            <a:pPr algn="l"/>
            <a:r>
              <a:rPr lang="en-GB" sz="2000" b="1" i="1" u="sng" dirty="0" err="1">
                <a:solidFill>
                  <a:schemeClr val="accent1"/>
                </a:solidFill>
              </a:rPr>
              <a:t>Formate</a:t>
            </a:r>
            <a:r>
              <a:rPr lang="en-GB" sz="2000" b="1" i="1" u="sng" dirty="0">
                <a:solidFill>
                  <a:schemeClr val="accent1"/>
                </a:solidFill>
              </a:rPr>
              <a:t> 2 </a:t>
            </a:r>
            <a:r>
              <a:rPr lang="en-GB" sz="2000" b="1" i="1" dirty="0">
                <a:solidFill>
                  <a:schemeClr val="accent1"/>
                </a:solidFill>
              </a:rPr>
              <a:t>: </a:t>
            </a:r>
            <a:r>
              <a:rPr lang="en-GB" sz="2000" i="1" dirty="0"/>
              <a:t>“Instagram reel”</a:t>
            </a:r>
          </a:p>
          <a:p>
            <a:pPr algn="l"/>
            <a:endParaRPr lang="en-GB" sz="2000" b="1" i="1" u="sng" dirty="0">
              <a:solidFill>
                <a:schemeClr val="accent1"/>
              </a:solidFill>
            </a:endParaRPr>
          </a:p>
          <a:p>
            <a:pPr algn="l"/>
            <a:r>
              <a:rPr lang="en-GB" sz="2000" b="1" i="1" u="sng" dirty="0">
                <a:solidFill>
                  <a:schemeClr val="accent1"/>
                </a:solidFill>
              </a:rPr>
              <a:t>Captain</a:t>
            </a:r>
            <a:r>
              <a:rPr lang="en-GB" sz="2000" b="1" i="1" dirty="0">
                <a:solidFill>
                  <a:schemeClr val="accent1"/>
                </a:solidFill>
              </a:rPr>
              <a:t> : </a:t>
            </a:r>
          </a:p>
          <a:p>
            <a:pPr marL="257175" indent="-257175" algn="l">
              <a:buFont typeface="Arial" panose="020B0604020202020204" pitchFamily="34" charset="0"/>
              <a:buChar char="•"/>
            </a:pPr>
            <a:r>
              <a:rPr lang="en-GB" sz="2000" i="1" dirty="0"/>
              <a:t>a positive attitude and their sense of Homer go together like biscuit and gravy </a:t>
            </a:r>
          </a:p>
          <a:p>
            <a:pPr marL="257175" indent="-257175" algn="l">
              <a:buFont typeface="Arial" panose="020B0604020202020204" pitchFamily="34" charset="0"/>
              <a:buChar char="•"/>
            </a:pPr>
            <a:r>
              <a:rPr lang="en-GB" sz="2000" i="1" dirty="0"/>
              <a:t>Breakfast without biscuits is like a circle without clowns</a:t>
            </a:r>
          </a:p>
          <a:p>
            <a:pPr marL="257175" indent="-257175" algn="l">
              <a:buFont typeface="Arial" panose="020B0604020202020204" pitchFamily="34" charset="0"/>
              <a:buChar char="•"/>
            </a:pPr>
            <a:r>
              <a:rPr lang="en-GB" sz="2000" i="1" dirty="0"/>
              <a:t>Keep clam and eat biscuits</a:t>
            </a:r>
          </a:p>
          <a:p>
            <a:pPr algn="l"/>
            <a:endParaRPr lang="en-GB" sz="2000" i="1" dirty="0"/>
          </a:p>
          <a:p>
            <a:pPr algn="l"/>
            <a:r>
              <a:rPr lang="en-GB" sz="2000" b="1" i="1" u="sng" dirty="0">
                <a:solidFill>
                  <a:schemeClr val="accent1"/>
                </a:solidFill>
              </a:rPr>
              <a:t>Hashtag : </a:t>
            </a:r>
          </a:p>
          <a:p>
            <a:pPr algn="l"/>
            <a:r>
              <a:rPr lang="en-GB" sz="2000" dirty="0"/>
              <a:t>#cookie #cookies #chocolate #cookiesofinstagram #food #dessert #cake #baking #foodie #yummy #foodporn #sugarcookies #homemade #cookiedecorating #bakery #love #delicious #cookieart #sweet #royalicing #instafood #royalicingcookies</a:t>
            </a:r>
          </a:p>
          <a:p>
            <a:pPr algn="l"/>
            <a:endParaRPr lang="en-GB" sz="2000" dirty="0"/>
          </a:p>
          <a:p>
            <a:pPr algn="l"/>
            <a:r>
              <a:rPr lang="en-GB" sz="2000" b="1" i="1" u="sng" dirty="0">
                <a:solidFill>
                  <a:schemeClr val="accent1"/>
                </a:solidFill>
              </a:rPr>
              <a:t>Reel link </a:t>
            </a:r>
            <a:r>
              <a:rPr lang="en-GB" sz="2000" b="1" i="1" dirty="0">
                <a:solidFill>
                  <a:schemeClr val="accent1"/>
                </a:solidFill>
              </a:rPr>
              <a:t>: </a:t>
            </a:r>
            <a:r>
              <a:rPr lang="en-GB" sz="2000" i="1" dirty="0"/>
              <a:t>https://www.instagram.com/reel/C594JCNxwqs/?igsh=ZGYyZmRtb3N4eXdl</a:t>
            </a:r>
            <a:endParaRPr lang="en-US" sz="2000" b="1" i="1" u="sng" dirty="0"/>
          </a:p>
        </p:txBody>
      </p:sp>
    </p:spTree>
    <p:extLst>
      <p:ext uri="{BB962C8B-B14F-4D97-AF65-F5344CB8AC3E}">
        <p14:creationId xmlns:p14="http://schemas.microsoft.com/office/powerpoint/2010/main" val="423180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410CE43-7F87-49D6-F14D-7328787D5779}"/>
              </a:ext>
            </a:extLst>
          </p:cNvPr>
          <p:cNvSpPr txBox="1"/>
          <p:nvPr/>
        </p:nvSpPr>
        <p:spPr>
          <a:xfrm>
            <a:off x="1273630" y="2159349"/>
            <a:ext cx="6144490" cy="4524315"/>
          </a:xfrm>
          <a:prstGeom prst="rect">
            <a:avLst/>
          </a:prstGeom>
          <a:noFill/>
        </p:spPr>
        <p:txBody>
          <a:bodyPr wrap="square" rtlCol="0">
            <a:spAutoFit/>
          </a:bodyPr>
          <a:lstStyle/>
          <a:p>
            <a:pPr algn="l"/>
            <a:r>
              <a:rPr lang="en-GB" sz="2400" dirty="0"/>
              <a:t>Britannia company was founded by ”</a:t>
            </a:r>
            <a:r>
              <a:rPr lang="en-GB" sz="2400" dirty="0" err="1"/>
              <a:t>Nusli</a:t>
            </a:r>
            <a:r>
              <a:rPr lang="en-GB" sz="2400" dirty="0"/>
              <a:t> </a:t>
            </a:r>
            <a:r>
              <a:rPr lang="en-GB" sz="2400" dirty="0" err="1"/>
              <a:t>Wadia</a:t>
            </a:r>
            <a:r>
              <a:rPr lang="en-GB" sz="2400" dirty="0"/>
              <a:t>” in 1892 </a:t>
            </a:r>
          </a:p>
          <a:p>
            <a:pPr algn="l"/>
            <a:r>
              <a:rPr lang="en-GB" sz="2400" dirty="0"/>
              <a:t>by a group of British Businessmen </a:t>
            </a:r>
          </a:p>
          <a:p>
            <a:pPr algn="l"/>
            <a:r>
              <a:rPr lang="en-GB" sz="2400" dirty="0"/>
              <a:t>with an initial investment of  ₹295 </a:t>
            </a:r>
          </a:p>
          <a:p>
            <a:pPr algn="l"/>
            <a:r>
              <a:rPr lang="en-GB" sz="2400" dirty="0"/>
              <a:t>Our businesses are in bakery, dairy, </a:t>
            </a:r>
          </a:p>
          <a:p>
            <a:pPr algn="l"/>
            <a:r>
              <a:rPr lang="en-GB" sz="2400" dirty="0"/>
              <a:t>and adjacent snacking categories and</a:t>
            </a:r>
          </a:p>
          <a:p>
            <a:pPr algn="l"/>
            <a:r>
              <a:rPr lang="en-GB" sz="2400" dirty="0"/>
              <a:t>our operations span over 80 countries</a:t>
            </a:r>
          </a:p>
          <a:p>
            <a:pPr algn="l"/>
            <a:r>
              <a:rPr lang="en-GB" sz="2400" dirty="0"/>
              <a:t>In the world  initially biscuits were</a:t>
            </a:r>
          </a:p>
          <a:p>
            <a:pPr algn="l"/>
            <a:r>
              <a:rPr lang="en-GB" sz="2400" dirty="0"/>
              <a:t>manufactured in a small house in central </a:t>
            </a:r>
          </a:p>
          <a:p>
            <a:pPr algn="l"/>
            <a:r>
              <a:rPr lang="en-GB" sz="2400" dirty="0"/>
              <a:t>Kolkata Later the enterprise was</a:t>
            </a:r>
          </a:p>
          <a:p>
            <a:pPr algn="l"/>
            <a:r>
              <a:rPr lang="en-GB" sz="2400" dirty="0"/>
              <a:t>Acquired by the Gupta brothers, mainly</a:t>
            </a:r>
          </a:p>
          <a:p>
            <a:pPr algn="l"/>
            <a:r>
              <a:rPr lang="en-GB" sz="2400" dirty="0"/>
              <a:t>Nolin Chandra Gupta, an attorney.</a:t>
            </a:r>
            <a:endParaRPr lang="en-US" sz="2400" dirty="0"/>
          </a:p>
        </p:txBody>
      </p:sp>
      <p:sp>
        <p:nvSpPr>
          <p:cNvPr id="5" name="TextBox 4">
            <a:extLst>
              <a:ext uri="{FF2B5EF4-FFF2-40B4-BE49-F238E27FC236}">
                <a16:creationId xmlns:a16="http://schemas.microsoft.com/office/drawing/2014/main" id="{148C1F17-2879-55C2-5A41-00685EFE9164}"/>
              </a:ext>
            </a:extLst>
          </p:cNvPr>
          <p:cNvSpPr txBox="1"/>
          <p:nvPr/>
        </p:nvSpPr>
        <p:spPr>
          <a:xfrm rot="10800000" flipV="1">
            <a:off x="2650176" y="851758"/>
            <a:ext cx="8251371" cy="707886"/>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l"/>
            <a:r>
              <a:rPr lang="en-GB" sz="4000" b="1" dirty="0"/>
              <a:t>HISTORY OF BRITANNIA </a:t>
            </a:r>
            <a:endParaRPr lang="en-US" sz="4000" b="1" dirty="0"/>
          </a:p>
        </p:txBody>
      </p:sp>
      <p:pic>
        <p:nvPicPr>
          <p:cNvPr id="2" name="Picture 1">
            <a:extLst>
              <a:ext uri="{FF2B5EF4-FFF2-40B4-BE49-F238E27FC236}">
                <a16:creationId xmlns:a16="http://schemas.microsoft.com/office/drawing/2014/main" id="{62DBE82C-B4DB-0FEC-0EC7-D8137841B598}"/>
              </a:ext>
            </a:extLst>
          </p:cNvPr>
          <p:cNvPicPr>
            <a:picLocks noChangeAspect="1"/>
          </p:cNvPicPr>
          <p:nvPr/>
        </p:nvPicPr>
        <p:blipFill>
          <a:blip r:embed="rId2"/>
          <a:stretch>
            <a:fillRect/>
          </a:stretch>
        </p:blipFill>
        <p:spPr>
          <a:xfrm>
            <a:off x="7097485" y="2511414"/>
            <a:ext cx="3804062" cy="3820184"/>
          </a:xfrm>
          <a:prstGeom prst="rect">
            <a:avLst/>
          </a:prstGeom>
        </p:spPr>
      </p:pic>
    </p:spTree>
    <p:extLst>
      <p:ext uri="{BB962C8B-B14F-4D97-AF65-F5344CB8AC3E}">
        <p14:creationId xmlns:p14="http://schemas.microsoft.com/office/powerpoint/2010/main" val="389861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AB9689-8330-4663-30A8-1F3D728EDA5B}"/>
              </a:ext>
            </a:extLst>
          </p:cNvPr>
          <p:cNvPicPr>
            <a:picLocks noChangeAspect="1"/>
          </p:cNvPicPr>
          <p:nvPr/>
        </p:nvPicPr>
        <p:blipFill>
          <a:blip r:embed="rId2"/>
          <a:stretch>
            <a:fillRect/>
          </a:stretch>
        </p:blipFill>
        <p:spPr>
          <a:xfrm>
            <a:off x="4943809" y="755436"/>
            <a:ext cx="2626943" cy="5594787"/>
          </a:xfrm>
          <a:prstGeom prst="rect">
            <a:avLst/>
          </a:prstGeom>
        </p:spPr>
      </p:pic>
      <p:pic>
        <p:nvPicPr>
          <p:cNvPr id="4" name="Picture 3">
            <a:extLst>
              <a:ext uri="{FF2B5EF4-FFF2-40B4-BE49-F238E27FC236}">
                <a16:creationId xmlns:a16="http://schemas.microsoft.com/office/drawing/2014/main" id="{7EBC4A61-49AB-6CC2-11B9-97BE9E9CEFC8}"/>
              </a:ext>
            </a:extLst>
          </p:cNvPr>
          <p:cNvPicPr>
            <a:picLocks noChangeAspect="1"/>
          </p:cNvPicPr>
          <p:nvPr/>
        </p:nvPicPr>
        <p:blipFill>
          <a:blip r:embed="rId3"/>
          <a:stretch>
            <a:fillRect/>
          </a:stretch>
        </p:blipFill>
        <p:spPr>
          <a:xfrm>
            <a:off x="1190741" y="842329"/>
            <a:ext cx="2799368" cy="5681680"/>
          </a:xfrm>
          <a:prstGeom prst="rect">
            <a:avLst/>
          </a:prstGeom>
        </p:spPr>
      </p:pic>
      <p:pic>
        <p:nvPicPr>
          <p:cNvPr id="5" name="Picture 4">
            <a:extLst>
              <a:ext uri="{FF2B5EF4-FFF2-40B4-BE49-F238E27FC236}">
                <a16:creationId xmlns:a16="http://schemas.microsoft.com/office/drawing/2014/main" id="{8DB84DF4-726E-4683-A0B2-37BD9B76758F}"/>
              </a:ext>
            </a:extLst>
          </p:cNvPr>
          <p:cNvPicPr>
            <a:picLocks noChangeAspect="1"/>
          </p:cNvPicPr>
          <p:nvPr/>
        </p:nvPicPr>
        <p:blipFill>
          <a:blip r:embed="rId4"/>
          <a:stretch>
            <a:fillRect/>
          </a:stretch>
        </p:blipFill>
        <p:spPr>
          <a:xfrm>
            <a:off x="8304527" y="842329"/>
            <a:ext cx="2846404" cy="5471832"/>
          </a:xfrm>
          <a:prstGeom prst="rect">
            <a:avLst/>
          </a:prstGeom>
        </p:spPr>
      </p:pic>
    </p:spTree>
    <p:extLst>
      <p:ext uri="{BB962C8B-B14F-4D97-AF65-F5344CB8AC3E}">
        <p14:creationId xmlns:p14="http://schemas.microsoft.com/office/powerpoint/2010/main" val="1111135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7883E2-A4B8-666F-73EA-D3523E821486}"/>
              </a:ext>
            </a:extLst>
          </p:cNvPr>
          <p:cNvPicPr>
            <a:picLocks noChangeAspect="1"/>
          </p:cNvPicPr>
          <p:nvPr/>
        </p:nvPicPr>
        <p:blipFill>
          <a:blip r:embed="rId2"/>
          <a:stretch>
            <a:fillRect/>
          </a:stretch>
        </p:blipFill>
        <p:spPr>
          <a:xfrm>
            <a:off x="2758541" y="4039766"/>
            <a:ext cx="6030191" cy="2143125"/>
          </a:xfrm>
          <a:prstGeom prst="rect">
            <a:avLst/>
          </a:prstGeom>
        </p:spPr>
      </p:pic>
      <p:sp>
        <p:nvSpPr>
          <p:cNvPr id="3" name="TextBox 2">
            <a:extLst>
              <a:ext uri="{FF2B5EF4-FFF2-40B4-BE49-F238E27FC236}">
                <a16:creationId xmlns:a16="http://schemas.microsoft.com/office/drawing/2014/main" id="{DE1A8DF6-E536-3DCC-F5DF-70E72E365214}"/>
              </a:ext>
            </a:extLst>
          </p:cNvPr>
          <p:cNvSpPr txBox="1"/>
          <p:nvPr/>
        </p:nvSpPr>
        <p:spPr>
          <a:xfrm>
            <a:off x="1092857" y="884542"/>
            <a:ext cx="3847280" cy="369332"/>
          </a:xfrm>
          <a:prstGeom prst="rect">
            <a:avLst/>
          </a:prstGeom>
          <a:noFill/>
        </p:spPr>
        <p:txBody>
          <a:bodyPr wrap="square" rtlCol="0">
            <a:spAutoFit/>
          </a:bodyPr>
          <a:lstStyle/>
          <a:p>
            <a:pPr algn="l"/>
            <a:r>
              <a:rPr lang="en-GB" sz="1800" b="1" i="1" u="sng" dirty="0" err="1">
                <a:solidFill>
                  <a:schemeClr val="accent1"/>
                </a:solidFill>
              </a:rPr>
              <a:t>Formate</a:t>
            </a:r>
            <a:r>
              <a:rPr lang="en-GB" sz="1800" b="1" i="1" u="sng" dirty="0">
                <a:solidFill>
                  <a:schemeClr val="accent1"/>
                </a:solidFill>
              </a:rPr>
              <a:t> 3: “ </a:t>
            </a:r>
            <a:r>
              <a:rPr lang="en-GB" sz="1800" i="1" dirty="0"/>
              <a:t>Instagram post “</a:t>
            </a:r>
            <a:endParaRPr lang="en-US" sz="1800" i="1" dirty="0"/>
          </a:p>
        </p:txBody>
      </p:sp>
      <p:sp>
        <p:nvSpPr>
          <p:cNvPr id="5" name="TextBox 4">
            <a:extLst>
              <a:ext uri="{FF2B5EF4-FFF2-40B4-BE49-F238E27FC236}">
                <a16:creationId xmlns:a16="http://schemas.microsoft.com/office/drawing/2014/main" id="{F1B0952A-D937-006A-7530-15E583F0CD16}"/>
              </a:ext>
            </a:extLst>
          </p:cNvPr>
          <p:cNvSpPr txBox="1"/>
          <p:nvPr/>
        </p:nvSpPr>
        <p:spPr>
          <a:xfrm>
            <a:off x="1098797" y="1325901"/>
            <a:ext cx="8382579" cy="2246769"/>
          </a:xfrm>
          <a:prstGeom prst="rect">
            <a:avLst/>
          </a:prstGeom>
          <a:noFill/>
        </p:spPr>
        <p:txBody>
          <a:bodyPr wrap="square" rtlCol="0">
            <a:spAutoFit/>
          </a:bodyPr>
          <a:lstStyle/>
          <a:p>
            <a:pPr algn="l"/>
            <a:r>
              <a:rPr lang="en-GB" sz="2000" b="1" i="1" u="sng" dirty="0">
                <a:solidFill>
                  <a:schemeClr val="accent1"/>
                </a:solidFill>
              </a:rPr>
              <a:t>Captain :</a:t>
            </a:r>
            <a:r>
              <a:rPr lang="en-GB" sz="2000" i="1" dirty="0">
                <a:solidFill>
                  <a:schemeClr val="accent1"/>
                </a:solidFill>
              </a:rPr>
              <a:t> </a:t>
            </a:r>
            <a:r>
              <a:rPr lang="en-GB" sz="2000" i="1" dirty="0"/>
              <a:t>the Britannia dairy milk gives a strength and healthy </a:t>
            </a:r>
            <a:endParaRPr lang="en-GB" sz="2000" b="1" i="1" u="sng" dirty="0">
              <a:solidFill>
                <a:schemeClr val="accent1"/>
              </a:solidFill>
            </a:endParaRPr>
          </a:p>
          <a:p>
            <a:pPr algn="l"/>
            <a:endParaRPr lang="en-GB" sz="2000" b="1" i="1" u="sng" dirty="0">
              <a:solidFill>
                <a:schemeClr val="accent1"/>
              </a:solidFill>
            </a:endParaRPr>
          </a:p>
          <a:p>
            <a:pPr algn="l"/>
            <a:r>
              <a:rPr lang="en-GB" sz="2000" b="1" i="1" u="sng" dirty="0">
                <a:solidFill>
                  <a:schemeClr val="accent1"/>
                </a:solidFill>
              </a:rPr>
              <a:t>Hashtags : </a:t>
            </a:r>
            <a:r>
              <a:rPr lang="en-GB" sz="2000" i="1" dirty="0"/>
              <a:t>#britannia #dairymlk #britanniadairy #good #homemade #cowmilk #goodqulity #dairy #britannia </a:t>
            </a:r>
          </a:p>
          <a:p>
            <a:pPr algn="l"/>
            <a:endParaRPr lang="en-GB" sz="2000" b="1" i="1" u="sng" dirty="0">
              <a:solidFill>
                <a:schemeClr val="accent1"/>
              </a:solidFill>
            </a:endParaRPr>
          </a:p>
          <a:p>
            <a:pPr algn="l"/>
            <a:r>
              <a:rPr lang="en-GB" sz="2000" b="1" i="1" u="sng" dirty="0">
                <a:solidFill>
                  <a:schemeClr val="accent1"/>
                </a:solidFill>
              </a:rPr>
              <a:t>Post link </a:t>
            </a:r>
            <a:r>
              <a:rPr lang="en-GB" sz="2000" i="1" dirty="0"/>
              <a:t>:https://</a:t>
            </a:r>
            <a:r>
              <a:rPr lang="en-GB" sz="2000" i="1" dirty="0" err="1"/>
              <a:t>www.instagram.com</a:t>
            </a:r>
            <a:r>
              <a:rPr lang="en-GB" sz="2000" i="1" dirty="0"/>
              <a:t>/p/C596__Dxv8f/?</a:t>
            </a:r>
            <a:r>
              <a:rPr lang="en-GB" sz="2000" i="1" dirty="0" err="1"/>
              <a:t>igsh</a:t>
            </a:r>
            <a:r>
              <a:rPr lang="en-GB" sz="2000" i="1" dirty="0"/>
              <a:t>=MXNqNXR1M3UwaWg5NA==</a:t>
            </a:r>
            <a:endParaRPr lang="en-US" sz="2000" b="1" i="1" u="sng" dirty="0">
              <a:solidFill>
                <a:schemeClr val="accent1"/>
              </a:solidFill>
            </a:endParaRPr>
          </a:p>
        </p:txBody>
      </p:sp>
    </p:spTree>
    <p:extLst>
      <p:ext uri="{BB962C8B-B14F-4D97-AF65-F5344CB8AC3E}">
        <p14:creationId xmlns:p14="http://schemas.microsoft.com/office/powerpoint/2010/main" val="1380914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3AFA-2BD7-8928-106A-3D719064B752}"/>
              </a:ext>
            </a:extLst>
          </p:cNvPr>
          <p:cNvSpPr>
            <a:spLocks noGrp="1"/>
          </p:cNvSpPr>
          <p:nvPr>
            <p:ph type="title"/>
          </p:nvPr>
        </p:nvSpPr>
        <p:spPr/>
        <p:txBody>
          <a:bodyPr anchor="ctr"/>
          <a:lstStyle/>
          <a:p>
            <a:pPr algn="ctr"/>
            <a:r>
              <a:rPr lang="en-GB" b="1" dirty="0"/>
              <a:t>Instagram story </a:t>
            </a:r>
            <a:endParaRPr lang="en-US" b="1" dirty="0"/>
          </a:p>
        </p:txBody>
      </p:sp>
      <p:sp>
        <p:nvSpPr>
          <p:cNvPr id="3" name="Content Placeholder 2">
            <a:extLst>
              <a:ext uri="{FF2B5EF4-FFF2-40B4-BE49-F238E27FC236}">
                <a16:creationId xmlns:a16="http://schemas.microsoft.com/office/drawing/2014/main" id="{BF831959-791B-87CC-F0B8-E778B27B4404}"/>
              </a:ext>
            </a:extLst>
          </p:cNvPr>
          <p:cNvSpPr>
            <a:spLocks noGrp="1"/>
          </p:cNvSpPr>
          <p:nvPr>
            <p:ph sz="half" idx="1"/>
          </p:nvPr>
        </p:nvSpPr>
        <p:spPr>
          <a:xfrm>
            <a:off x="3106156" y="1324487"/>
            <a:ext cx="7332253" cy="2724785"/>
          </a:xfrm>
        </p:spPr>
        <p:txBody>
          <a:bodyPr>
            <a:normAutofit/>
          </a:bodyPr>
          <a:lstStyle/>
          <a:p>
            <a:r>
              <a:rPr lang="en-GB" sz="2000" b="1" i="1" u="sng" dirty="0">
                <a:solidFill>
                  <a:schemeClr val="accent1"/>
                </a:solidFill>
              </a:rPr>
              <a:t>Screenshot of Instagram story ;</a:t>
            </a:r>
          </a:p>
          <a:p>
            <a:r>
              <a:rPr lang="en-GB" sz="2000" b="1" i="1" u="sng" dirty="0">
                <a:solidFill>
                  <a:schemeClr val="accent1"/>
                </a:solidFill>
              </a:rPr>
              <a:t>Instagram profile link </a:t>
            </a:r>
            <a:r>
              <a:rPr lang="en-GB" sz="2000" i="1" dirty="0">
                <a:solidFill>
                  <a:schemeClr val="tx1"/>
                </a:solidFill>
              </a:rPr>
              <a:t>https://www.instagram.com/britannia.world?igsh=Y2JoMmRrMjFiY2J4</a:t>
            </a:r>
            <a:endParaRPr lang="en-US" sz="2000" i="1" dirty="0">
              <a:solidFill>
                <a:schemeClr val="tx1"/>
              </a:solidFill>
            </a:endParaRPr>
          </a:p>
        </p:txBody>
      </p:sp>
      <p:sp>
        <p:nvSpPr>
          <p:cNvPr id="9" name="Content Placeholder 8">
            <a:extLst>
              <a:ext uri="{FF2B5EF4-FFF2-40B4-BE49-F238E27FC236}">
                <a16:creationId xmlns:a16="http://schemas.microsoft.com/office/drawing/2014/main" id="{6DC81D85-7E1A-4D30-B00D-94A7EAD35C52}"/>
              </a:ext>
            </a:extLst>
          </p:cNvPr>
          <p:cNvSpPr>
            <a:spLocks noGrp="1"/>
          </p:cNvSpPr>
          <p:nvPr>
            <p:ph sz="half" idx="2"/>
          </p:nvPr>
        </p:nvSpPr>
        <p:spPr>
          <a:xfrm>
            <a:off x="5965489" y="3316168"/>
            <a:ext cx="2117652" cy="2724785"/>
          </a:xfrm>
        </p:spPr>
        <p:txBody>
          <a:bodyPr/>
          <a:lstStyle/>
          <a:p>
            <a:endParaRPr lang="en-US" dirty="0"/>
          </a:p>
        </p:txBody>
      </p:sp>
      <p:sp>
        <p:nvSpPr>
          <p:cNvPr id="4" name="TextBox 3">
            <a:extLst>
              <a:ext uri="{FF2B5EF4-FFF2-40B4-BE49-F238E27FC236}">
                <a16:creationId xmlns:a16="http://schemas.microsoft.com/office/drawing/2014/main" id="{23BC78DC-2965-2CA0-63C0-F814E5A5C8FC}"/>
              </a:ext>
            </a:extLst>
          </p:cNvPr>
          <p:cNvSpPr txBox="1"/>
          <p:nvPr/>
        </p:nvSpPr>
        <p:spPr>
          <a:xfrm>
            <a:off x="5540480" y="2145743"/>
            <a:ext cx="1371600" cy="1371600"/>
          </a:xfrm>
          <a:prstGeom prst="rect">
            <a:avLst/>
          </a:prstGeom>
          <a:noFill/>
        </p:spPr>
        <p:txBody>
          <a:bodyPr wrap="square" rtlCol="0">
            <a:spAutoFit/>
          </a:bodyPr>
          <a:lstStyle/>
          <a:p>
            <a:pPr algn="l"/>
            <a:endParaRPr lang="en-US" sz="1350" dirty="0"/>
          </a:p>
        </p:txBody>
      </p:sp>
      <p:pic>
        <p:nvPicPr>
          <p:cNvPr id="5" name="Picture 4">
            <a:extLst>
              <a:ext uri="{FF2B5EF4-FFF2-40B4-BE49-F238E27FC236}">
                <a16:creationId xmlns:a16="http://schemas.microsoft.com/office/drawing/2014/main" id="{1F87417C-BDCE-BC6B-B0AF-BC36C9E27B91}"/>
              </a:ext>
            </a:extLst>
          </p:cNvPr>
          <p:cNvPicPr>
            <a:picLocks noChangeAspect="1"/>
          </p:cNvPicPr>
          <p:nvPr/>
        </p:nvPicPr>
        <p:blipFill>
          <a:blip r:embed="rId2"/>
          <a:stretch>
            <a:fillRect/>
          </a:stretch>
        </p:blipFill>
        <p:spPr>
          <a:xfrm>
            <a:off x="3394812" y="3517342"/>
            <a:ext cx="1753778" cy="2724785"/>
          </a:xfrm>
          <a:prstGeom prst="rect">
            <a:avLst/>
          </a:prstGeom>
        </p:spPr>
      </p:pic>
      <p:pic>
        <p:nvPicPr>
          <p:cNvPr id="6" name="Picture 5">
            <a:extLst>
              <a:ext uri="{FF2B5EF4-FFF2-40B4-BE49-F238E27FC236}">
                <a16:creationId xmlns:a16="http://schemas.microsoft.com/office/drawing/2014/main" id="{5A762776-E0DF-F57D-DDBF-D5CE324358B2}"/>
              </a:ext>
            </a:extLst>
          </p:cNvPr>
          <p:cNvPicPr>
            <a:picLocks noChangeAspect="1"/>
          </p:cNvPicPr>
          <p:nvPr/>
        </p:nvPicPr>
        <p:blipFill>
          <a:blip r:embed="rId3"/>
          <a:stretch>
            <a:fillRect/>
          </a:stretch>
        </p:blipFill>
        <p:spPr>
          <a:xfrm>
            <a:off x="6085469" y="3517343"/>
            <a:ext cx="2064327" cy="2724785"/>
          </a:xfrm>
          <a:prstGeom prst="rect">
            <a:avLst/>
          </a:prstGeom>
        </p:spPr>
      </p:pic>
    </p:spTree>
    <p:extLst>
      <p:ext uri="{BB962C8B-B14F-4D97-AF65-F5344CB8AC3E}">
        <p14:creationId xmlns:p14="http://schemas.microsoft.com/office/powerpoint/2010/main" val="1460265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D14EC3-B53D-E01F-E4E6-F33E8175003B}"/>
              </a:ext>
            </a:extLst>
          </p:cNvPr>
          <p:cNvSpPr txBox="1"/>
          <p:nvPr/>
        </p:nvSpPr>
        <p:spPr>
          <a:xfrm>
            <a:off x="4840806" y="937905"/>
            <a:ext cx="2417618" cy="461665"/>
          </a:xfrm>
          <a:prstGeom prst="rect">
            <a:avLst/>
          </a:prstGeom>
          <a:noFill/>
        </p:spPr>
        <p:txBody>
          <a:bodyPr wrap="square" rtlCol="0">
            <a:spAutoFit/>
          </a:bodyPr>
          <a:lstStyle/>
          <a:p>
            <a:pPr algn="l"/>
            <a:r>
              <a:rPr lang="en-GB" sz="2400" dirty="0"/>
              <a:t>Instagram story’s </a:t>
            </a:r>
            <a:endParaRPr lang="en-US" sz="2400" dirty="0"/>
          </a:p>
        </p:txBody>
      </p:sp>
      <p:pic>
        <p:nvPicPr>
          <p:cNvPr id="6" name="Picture 5">
            <a:extLst>
              <a:ext uri="{FF2B5EF4-FFF2-40B4-BE49-F238E27FC236}">
                <a16:creationId xmlns:a16="http://schemas.microsoft.com/office/drawing/2014/main" id="{03E9001B-0F60-3A08-B070-F9EA802B4A23}"/>
              </a:ext>
            </a:extLst>
          </p:cNvPr>
          <p:cNvPicPr>
            <a:picLocks noChangeAspect="1"/>
          </p:cNvPicPr>
          <p:nvPr/>
        </p:nvPicPr>
        <p:blipFill>
          <a:blip r:embed="rId2"/>
          <a:stretch>
            <a:fillRect/>
          </a:stretch>
        </p:blipFill>
        <p:spPr>
          <a:xfrm>
            <a:off x="2006620" y="2010888"/>
            <a:ext cx="2209120" cy="4649425"/>
          </a:xfrm>
          <a:prstGeom prst="rect">
            <a:avLst/>
          </a:prstGeom>
          <a:effectLst/>
        </p:spPr>
      </p:pic>
      <p:pic>
        <p:nvPicPr>
          <p:cNvPr id="7" name="Picture 6">
            <a:extLst>
              <a:ext uri="{FF2B5EF4-FFF2-40B4-BE49-F238E27FC236}">
                <a16:creationId xmlns:a16="http://schemas.microsoft.com/office/drawing/2014/main" id="{0CD6887C-3E1E-668C-BE68-C4D7526A6851}"/>
              </a:ext>
            </a:extLst>
          </p:cNvPr>
          <p:cNvPicPr>
            <a:picLocks noChangeAspect="1"/>
          </p:cNvPicPr>
          <p:nvPr/>
        </p:nvPicPr>
        <p:blipFill>
          <a:blip r:embed="rId3"/>
          <a:stretch>
            <a:fillRect/>
          </a:stretch>
        </p:blipFill>
        <p:spPr>
          <a:xfrm>
            <a:off x="4973497" y="2010888"/>
            <a:ext cx="2284927" cy="4658711"/>
          </a:xfrm>
          <a:prstGeom prst="rect">
            <a:avLst/>
          </a:prstGeom>
        </p:spPr>
      </p:pic>
      <p:pic>
        <p:nvPicPr>
          <p:cNvPr id="8" name="Picture 7">
            <a:extLst>
              <a:ext uri="{FF2B5EF4-FFF2-40B4-BE49-F238E27FC236}">
                <a16:creationId xmlns:a16="http://schemas.microsoft.com/office/drawing/2014/main" id="{ECEEBA90-73FC-ED26-89CC-695D637B31B0}"/>
              </a:ext>
            </a:extLst>
          </p:cNvPr>
          <p:cNvPicPr>
            <a:picLocks noChangeAspect="1"/>
          </p:cNvPicPr>
          <p:nvPr/>
        </p:nvPicPr>
        <p:blipFill>
          <a:blip r:embed="rId4"/>
          <a:stretch>
            <a:fillRect/>
          </a:stretch>
        </p:blipFill>
        <p:spPr>
          <a:xfrm>
            <a:off x="7709686" y="2010888"/>
            <a:ext cx="2287221" cy="4388167"/>
          </a:xfrm>
          <a:prstGeom prst="rect">
            <a:avLst/>
          </a:prstGeom>
        </p:spPr>
      </p:pic>
    </p:spTree>
    <p:extLst>
      <p:ext uri="{BB962C8B-B14F-4D97-AF65-F5344CB8AC3E}">
        <p14:creationId xmlns:p14="http://schemas.microsoft.com/office/powerpoint/2010/main" val="3440888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29C38-FDED-F9E9-6B25-C200EC460D1B}"/>
              </a:ext>
            </a:extLst>
          </p:cNvPr>
          <p:cNvSpPr txBox="1"/>
          <p:nvPr/>
        </p:nvSpPr>
        <p:spPr>
          <a:xfrm>
            <a:off x="1373581" y="2274838"/>
            <a:ext cx="3578429" cy="2308324"/>
          </a:xfrm>
          <a:prstGeom prst="rect">
            <a:avLst/>
          </a:prstGeom>
          <a:noFill/>
        </p:spPr>
        <p:txBody>
          <a:bodyPr wrap="square" rtlCol="0">
            <a:spAutoFit/>
          </a:bodyPr>
          <a:lstStyle/>
          <a:p>
            <a:pPr algn="l"/>
            <a:r>
              <a:rPr lang="en-GB" b="1" u="sng" dirty="0">
                <a:solidFill>
                  <a:schemeClr val="accent1"/>
                </a:solidFill>
              </a:rPr>
              <a:t>Facebook profile link ; </a:t>
            </a:r>
            <a:r>
              <a:rPr lang="en-GB" dirty="0">
                <a:hlinkClick r:id="rId2">
                  <a:extLst>
                    <a:ext uri="{A12FA001-AC4F-418D-AE19-62706E023703}">
                      <ahyp:hlinkClr xmlns:ahyp="http://schemas.microsoft.com/office/drawing/2018/hyperlinkcolor" val="tx"/>
                    </a:ext>
                  </a:extLst>
                </a:hlinkClick>
              </a:rPr>
              <a:t>https://www.facebook.com/profile.php?id=61558461191550&amp;mibextid=ZbWKwL</a:t>
            </a:r>
            <a:endParaRPr lang="en-GB" dirty="0"/>
          </a:p>
          <a:p>
            <a:pPr algn="l"/>
            <a:r>
              <a:rPr lang="en-GB" b="1" u="sng" dirty="0">
                <a:solidFill>
                  <a:schemeClr val="accent1"/>
                </a:solidFill>
              </a:rPr>
              <a:t> Facebook post link :</a:t>
            </a:r>
          </a:p>
          <a:p>
            <a:pPr algn="l"/>
            <a:r>
              <a:rPr lang="en-GB" dirty="0"/>
              <a:t>https://www.facebook.com/share/p/tVaHJBQKGA8WtFbj/?mibextid=oFDknk</a:t>
            </a:r>
          </a:p>
        </p:txBody>
      </p:sp>
      <p:pic>
        <p:nvPicPr>
          <p:cNvPr id="3" name="Picture 2">
            <a:extLst>
              <a:ext uri="{FF2B5EF4-FFF2-40B4-BE49-F238E27FC236}">
                <a16:creationId xmlns:a16="http://schemas.microsoft.com/office/drawing/2014/main" id="{61E624EA-E0D5-FFA7-CAAE-02DFDD10D0B0}"/>
              </a:ext>
            </a:extLst>
          </p:cNvPr>
          <p:cNvPicPr>
            <a:picLocks noChangeAspect="1"/>
          </p:cNvPicPr>
          <p:nvPr/>
        </p:nvPicPr>
        <p:blipFill>
          <a:blip r:embed="rId3"/>
          <a:stretch>
            <a:fillRect/>
          </a:stretch>
        </p:blipFill>
        <p:spPr>
          <a:xfrm>
            <a:off x="6266149" y="1905000"/>
            <a:ext cx="3412303" cy="3048000"/>
          </a:xfrm>
          <a:prstGeom prst="rect">
            <a:avLst/>
          </a:prstGeom>
        </p:spPr>
      </p:pic>
    </p:spTree>
    <p:extLst>
      <p:ext uri="{BB962C8B-B14F-4D97-AF65-F5344CB8AC3E}">
        <p14:creationId xmlns:p14="http://schemas.microsoft.com/office/powerpoint/2010/main" val="2597668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EB905B-A567-839B-A1A0-FF1FF40E25D8}"/>
              </a:ext>
            </a:extLst>
          </p:cNvPr>
          <p:cNvPicPr>
            <a:picLocks noGrp="1" noChangeAspect="1"/>
          </p:cNvPicPr>
          <p:nvPr>
            <p:ph idx="4294967295"/>
          </p:nvPr>
        </p:nvPicPr>
        <p:blipFill>
          <a:blip r:embed="rId2"/>
          <a:stretch>
            <a:fillRect/>
          </a:stretch>
        </p:blipFill>
        <p:spPr>
          <a:xfrm>
            <a:off x="4160089" y="2000127"/>
            <a:ext cx="3871822" cy="3373041"/>
          </a:xfrm>
        </p:spPr>
      </p:pic>
      <p:sp>
        <p:nvSpPr>
          <p:cNvPr id="3" name="TextBox 2">
            <a:extLst>
              <a:ext uri="{FF2B5EF4-FFF2-40B4-BE49-F238E27FC236}">
                <a16:creationId xmlns:a16="http://schemas.microsoft.com/office/drawing/2014/main" id="{6C28CCC2-F08D-1DB1-D147-01B10D93BB8A}"/>
              </a:ext>
            </a:extLst>
          </p:cNvPr>
          <p:cNvSpPr txBox="1"/>
          <p:nvPr/>
        </p:nvSpPr>
        <p:spPr>
          <a:xfrm>
            <a:off x="4163291" y="902525"/>
            <a:ext cx="4054434" cy="415498"/>
          </a:xfrm>
          <a:prstGeom prst="rect">
            <a:avLst/>
          </a:prstGeom>
          <a:noFill/>
        </p:spPr>
        <p:txBody>
          <a:bodyPr wrap="square" rtlCol="0">
            <a:spAutoFit/>
          </a:bodyPr>
          <a:lstStyle/>
          <a:p>
            <a:pPr algn="l"/>
            <a:r>
              <a:rPr lang="en-GB" sz="2100" b="1" u="sng" dirty="0">
                <a:solidFill>
                  <a:schemeClr val="accent1"/>
                </a:solidFill>
              </a:rPr>
              <a:t>POSTER USING CANVA APP </a:t>
            </a:r>
            <a:endParaRPr lang="en-US" sz="2100" b="1" u="sng" dirty="0">
              <a:solidFill>
                <a:schemeClr val="accent1"/>
              </a:solidFill>
            </a:endParaRPr>
          </a:p>
        </p:txBody>
      </p:sp>
    </p:spTree>
    <p:extLst>
      <p:ext uri="{BB962C8B-B14F-4D97-AF65-F5344CB8AC3E}">
        <p14:creationId xmlns:p14="http://schemas.microsoft.com/office/powerpoint/2010/main" val="689576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C70F19-417F-894C-D249-6A45D1C5D77B}"/>
              </a:ext>
            </a:extLst>
          </p:cNvPr>
          <p:cNvPicPr>
            <a:picLocks noChangeAspect="1"/>
          </p:cNvPicPr>
          <p:nvPr/>
        </p:nvPicPr>
        <p:blipFill>
          <a:blip r:embed="rId2"/>
          <a:stretch>
            <a:fillRect/>
          </a:stretch>
        </p:blipFill>
        <p:spPr>
          <a:xfrm>
            <a:off x="938151" y="1058278"/>
            <a:ext cx="10664041" cy="4793537"/>
          </a:xfrm>
          <a:prstGeom prst="rect">
            <a:avLst/>
          </a:prstGeom>
        </p:spPr>
      </p:pic>
    </p:spTree>
    <p:extLst>
      <p:ext uri="{BB962C8B-B14F-4D97-AF65-F5344CB8AC3E}">
        <p14:creationId xmlns:p14="http://schemas.microsoft.com/office/powerpoint/2010/main" val="1854214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3898-8AFC-591B-560F-3FE895A55426}"/>
              </a:ext>
            </a:extLst>
          </p:cNvPr>
          <p:cNvSpPr>
            <a:spLocks noGrp="1"/>
          </p:cNvSpPr>
          <p:nvPr>
            <p:ph type="ctrTitle"/>
          </p:nvPr>
        </p:nvSpPr>
        <p:spPr>
          <a:xfrm>
            <a:off x="1662545" y="1720733"/>
            <a:ext cx="7525391" cy="742230"/>
          </a:xfrm>
        </p:spPr>
        <p:txBody>
          <a:bodyPr>
            <a:normAutofit/>
          </a:bodyPr>
          <a:lstStyle/>
          <a:p>
            <a:r>
              <a:rPr lang="en-GB" sz="2800" b="1" dirty="0"/>
              <a:t>Products of Britannia </a:t>
            </a:r>
            <a:endParaRPr lang="en-US" sz="2800" b="1" dirty="0"/>
          </a:p>
        </p:txBody>
      </p:sp>
      <p:pic>
        <p:nvPicPr>
          <p:cNvPr id="6" name="Picture 5">
            <a:extLst>
              <a:ext uri="{FF2B5EF4-FFF2-40B4-BE49-F238E27FC236}">
                <a16:creationId xmlns:a16="http://schemas.microsoft.com/office/drawing/2014/main" id="{C8830C66-2713-C593-C646-09C0C4B573CC}"/>
              </a:ext>
            </a:extLst>
          </p:cNvPr>
          <p:cNvPicPr>
            <a:picLocks noChangeAspect="1"/>
          </p:cNvPicPr>
          <p:nvPr/>
        </p:nvPicPr>
        <p:blipFill>
          <a:blip r:embed="rId2"/>
          <a:stretch>
            <a:fillRect/>
          </a:stretch>
        </p:blipFill>
        <p:spPr>
          <a:xfrm>
            <a:off x="7963236" y="1107828"/>
            <a:ext cx="2449400" cy="943269"/>
          </a:xfrm>
          <a:prstGeom prst="rect">
            <a:avLst/>
          </a:prstGeom>
        </p:spPr>
      </p:pic>
      <p:sp>
        <p:nvSpPr>
          <p:cNvPr id="3" name="TextBox 2">
            <a:extLst>
              <a:ext uri="{FF2B5EF4-FFF2-40B4-BE49-F238E27FC236}">
                <a16:creationId xmlns:a16="http://schemas.microsoft.com/office/drawing/2014/main" id="{0DF26460-C033-8118-8CE9-F8CFD1DFC14D}"/>
              </a:ext>
            </a:extLst>
          </p:cNvPr>
          <p:cNvSpPr txBox="1"/>
          <p:nvPr/>
        </p:nvSpPr>
        <p:spPr>
          <a:xfrm>
            <a:off x="1662545" y="3429000"/>
            <a:ext cx="1489364" cy="2800767"/>
          </a:xfrm>
          <a:prstGeom prst="rect">
            <a:avLst/>
          </a:prstGeom>
          <a:noFill/>
        </p:spPr>
        <p:txBody>
          <a:bodyPr wrap="square" rtlCol="0">
            <a:spAutoFit/>
          </a:bodyPr>
          <a:lstStyle/>
          <a:p>
            <a:pPr marL="342900" indent="-342900" algn="l">
              <a:buAutoNum type="alphaUcPeriod"/>
            </a:pPr>
            <a:r>
              <a:rPr lang="en-GB" sz="1600" b="1" i="1" u="sng" dirty="0">
                <a:solidFill>
                  <a:srgbClr val="00B050"/>
                </a:solidFill>
              </a:rPr>
              <a:t>Biscuit</a:t>
            </a:r>
            <a:r>
              <a:rPr lang="en-GB" sz="1600" b="1" i="1" dirty="0">
                <a:solidFill>
                  <a:schemeClr val="bg1"/>
                </a:solidFill>
              </a:rPr>
              <a:t> </a:t>
            </a:r>
          </a:p>
          <a:p>
            <a:pPr marL="214313" indent="-214313" algn="l">
              <a:buFont typeface="Arial" panose="020B0604020202020204" pitchFamily="34" charset="0"/>
              <a:buChar char="•"/>
            </a:pPr>
            <a:r>
              <a:rPr lang="en-GB" sz="1600" i="1" dirty="0">
                <a:solidFill>
                  <a:schemeClr val="bg1"/>
                </a:solidFill>
              </a:rPr>
              <a:t>Good day</a:t>
            </a:r>
          </a:p>
          <a:p>
            <a:pPr marL="214313" indent="-214313" algn="l">
              <a:buFont typeface="Arial" panose="020B0604020202020204" pitchFamily="34" charset="0"/>
              <a:buChar char="•"/>
            </a:pPr>
            <a:r>
              <a:rPr lang="en-GB" sz="1600" i="1" dirty="0">
                <a:solidFill>
                  <a:schemeClr val="bg1"/>
                </a:solidFill>
              </a:rPr>
              <a:t>Crackers</a:t>
            </a:r>
          </a:p>
          <a:p>
            <a:pPr marL="214313" indent="-214313" algn="l">
              <a:buFont typeface="Arial" panose="020B0604020202020204" pitchFamily="34" charset="0"/>
              <a:buChar char="•"/>
            </a:pPr>
            <a:r>
              <a:rPr lang="en-GB" sz="1600" i="1" dirty="0">
                <a:solidFill>
                  <a:schemeClr val="bg1"/>
                </a:solidFill>
              </a:rPr>
              <a:t>Marigold </a:t>
            </a:r>
          </a:p>
          <a:p>
            <a:pPr marL="214313" indent="-214313" algn="l">
              <a:buFont typeface="Arial" panose="020B0604020202020204" pitchFamily="34" charset="0"/>
              <a:buChar char="•"/>
            </a:pPr>
            <a:r>
              <a:rPr lang="en-GB" sz="1600" i="1" dirty="0">
                <a:solidFill>
                  <a:schemeClr val="bg1"/>
                </a:solidFill>
              </a:rPr>
              <a:t>Tiger </a:t>
            </a:r>
          </a:p>
          <a:p>
            <a:pPr marL="214313" indent="-214313" algn="l">
              <a:buFont typeface="Arial" panose="020B0604020202020204" pitchFamily="34" charset="0"/>
              <a:buChar char="•"/>
            </a:pPr>
            <a:r>
              <a:rPr lang="en-GB" sz="1600" i="1" dirty="0">
                <a:solidFill>
                  <a:schemeClr val="bg1"/>
                </a:solidFill>
              </a:rPr>
              <a:t>Milky biscuits </a:t>
            </a:r>
          </a:p>
          <a:p>
            <a:pPr marL="214313" indent="-214313" algn="l">
              <a:buFont typeface="Arial" panose="020B0604020202020204" pitchFamily="34" charset="0"/>
              <a:buChar char="•"/>
            </a:pPr>
            <a:r>
              <a:rPr lang="en-GB" sz="1600" i="1" dirty="0">
                <a:solidFill>
                  <a:schemeClr val="bg1"/>
                </a:solidFill>
              </a:rPr>
              <a:t>Bourbon </a:t>
            </a:r>
          </a:p>
          <a:p>
            <a:pPr marL="214313" indent="-214313" algn="l">
              <a:buFont typeface="Arial" panose="020B0604020202020204" pitchFamily="34" charset="0"/>
              <a:buChar char="•"/>
            </a:pPr>
            <a:r>
              <a:rPr lang="en-GB" sz="1600" i="1" dirty="0" err="1">
                <a:solidFill>
                  <a:schemeClr val="bg1"/>
                </a:solidFill>
              </a:rPr>
              <a:t>Nutri</a:t>
            </a:r>
            <a:r>
              <a:rPr lang="en-GB" sz="1600" i="1" dirty="0">
                <a:solidFill>
                  <a:schemeClr val="bg1"/>
                </a:solidFill>
              </a:rPr>
              <a:t> gold </a:t>
            </a:r>
          </a:p>
          <a:p>
            <a:pPr marL="214313" indent="-214313" algn="l">
              <a:buFont typeface="Arial" panose="020B0604020202020204" pitchFamily="34" charset="0"/>
              <a:buChar char="•"/>
            </a:pPr>
            <a:r>
              <a:rPr lang="en-GB" sz="1600" i="1" dirty="0">
                <a:solidFill>
                  <a:schemeClr val="bg1"/>
                </a:solidFill>
              </a:rPr>
              <a:t>Little </a:t>
            </a:r>
            <a:r>
              <a:rPr lang="en-GB" sz="1600" i="1" dirty="0" err="1">
                <a:solidFill>
                  <a:schemeClr val="bg1"/>
                </a:solidFill>
              </a:rPr>
              <a:t>heartsLittle</a:t>
            </a:r>
            <a:r>
              <a:rPr lang="en-GB" sz="1600" i="1" dirty="0">
                <a:solidFill>
                  <a:schemeClr val="bg1"/>
                </a:solidFill>
              </a:rPr>
              <a:t> hearts</a:t>
            </a:r>
          </a:p>
        </p:txBody>
      </p:sp>
      <p:sp>
        <p:nvSpPr>
          <p:cNvPr id="5" name="TextBox 4">
            <a:extLst>
              <a:ext uri="{FF2B5EF4-FFF2-40B4-BE49-F238E27FC236}">
                <a16:creationId xmlns:a16="http://schemas.microsoft.com/office/drawing/2014/main" id="{CCF4E29E-387C-6344-2815-B1677C6561F6}"/>
              </a:ext>
            </a:extLst>
          </p:cNvPr>
          <p:cNvSpPr txBox="1"/>
          <p:nvPr/>
        </p:nvSpPr>
        <p:spPr>
          <a:xfrm>
            <a:off x="3570020" y="3522639"/>
            <a:ext cx="3804557" cy="1477328"/>
          </a:xfrm>
          <a:prstGeom prst="rect">
            <a:avLst/>
          </a:prstGeom>
          <a:noFill/>
        </p:spPr>
        <p:txBody>
          <a:bodyPr wrap="square" rtlCol="0">
            <a:spAutoFit/>
          </a:bodyPr>
          <a:lstStyle/>
          <a:p>
            <a:pPr algn="l"/>
            <a:r>
              <a:rPr lang="en-GB" b="1" i="1" dirty="0">
                <a:solidFill>
                  <a:srgbClr val="00B050"/>
                </a:solidFill>
              </a:rPr>
              <a:t>B . </a:t>
            </a:r>
            <a:r>
              <a:rPr lang="en-GB" b="1" i="1" u="sng" dirty="0">
                <a:solidFill>
                  <a:srgbClr val="00B050"/>
                </a:solidFill>
              </a:rPr>
              <a:t>Breads </a:t>
            </a:r>
            <a:endParaRPr lang="en-GB" i="1" dirty="0">
              <a:solidFill>
                <a:schemeClr val="bg2"/>
              </a:solidFill>
            </a:endParaRPr>
          </a:p>
          <a:p>
            <a:pPr marL="214313" indent="-214313" algn="l">
              <a:buFont typeface="Arial" panose="020B0604020202020204" pitchFamily="34" charset="0"/>
              <a:buChar char="•"/>
            </a:pPr>
            <a:r>
              <a:rPr lang="en-GB" i="1" dirty="0">
                <a:solidFill>
                  <a:schemeClr val="bg2"/>
                </a:solidFill>
              </a:rPr>
              <a:t>Whole white breads </a:t>
            </a:r>
          </a:p>
          <a:p>
            <a:pPr marL="214313" indent="-214313" algn="l">
              <a:buFont typeface="Arial" panose="020B0604020202020204" pitchFamily="34" charset="0"/>
              <a:buChar char="•"/>
            </a:pPr>
            <a:r>
              <a:rPr lang="en-GB" i="1" dirty="0">
                <a:solidFill>
                  <a:schemeClr val="bg2"/>
                </a:solidFill>
              </a:rPr>
              <a:t>White sandwich breads </a:t>
            </a:r>
          </a:p>
          <a:p>
            <a:pPr marL="214313" indent="-214313" algn="l">
              <a:buFont typeface="Arial" panose="020B0604020202020204" pitchFamily="34" charset="0"/>
              <a:buChar char="•"/>
            </a:pPr>
            <a:r>
              <a:rPr lang="en-GB" i="1" dirty="0">
                <a:solidFill>
                  <a:schemeClr val="bg2"/>
                </a:solidFill>
              </a:rPr>
              <a:t>Bread assortment </a:t>
            </a:r>
          </a:p>
          <a:p>
            <a:pPr marL="214313" indent="-214313" algn="l">
              <a:buFont typeface="Arial" panose="020B0604020202020204" pitchFamily="34" charset="0"/>
              <a:buChar char="•"/>
            </a:pPr>
            <a:r>
              <a:rPr lang="en-GB" i="1" dirty="0">
                <a:solidFill>
                  <a:schemeClr val="bg2"/>
                </a:solidFill>
              </a:rPr>
              <a:t>Daily breads</a:t>
            </a:r>
            <a:endParaRPr lang="en-GB" i="1" dirty="0">
              <a:solidFill>
                <a:srgbClr val="00B050"/>
              </a:solidFill>
            </a:endParaRPr>
          </a:p>
        </p:txBody>
      </p:sp>
      <p:sp>
        <p:nvSpPr>
          <p:cNvPr id="7" name="TextBox 6">
            <a:extLst>
              <a:ext uri="{FF2B5EF4-FFF2-40B4-BE49-F238E27FC236}">
                <a16:creationId xmlns:a16="http://schemas.microsoft.com/office/drawing/2014/main" id="{981C4876-FFD6-706A-87F3-1E4B3964D9F2}"/>
              </a:ext>
            </a:extLst>
          </p:cNvPr>
          <p:cNvSpPr txBox="1"/>
          <p:nvPr/>
        </p:nvSpPr>
        <p:spPr>
          <a:xfrm flipH="1">
            <a:off x="3570020" y="5115383"/>
            <a:ext cx="2339439" cy="1269578"/>
          </a:xfrm>
          <a:prstGeom prst="rect">
            <a:avLst/>
          </a:prstGeom>
          <a:noFill/>
        </p:spPr>
        <p:txBody>
          <a:bodyPr wrap="square" rtlCol="0">
            <a:spAutoFit/>
          </a:bodyPr>
          <a:lstStyle/>
          <a:p>
            <a:pPr algn="l"/>
            <a:r>
              <a:rPr lang="en-GB" sz="1800" b="1" i="1" dirty="0">
                <a:solidFill>
                  <a:srgbClr val="00B050"/>
                </a:solidFill>
              </a:rPr>
              <a:t>C . </a:t>
            </a:r>
            <a:r>
              <a:rPr lang="en-GB" sz="1800" b="1" i="1" u="sng" dirty="0">
                <a:solidFill>
                  <a:srgbClr val="00B050"/>
                </a:solidFill>
              </a:rPr>
              <a:t>Diary</a:t>
            </a:r>
          </a:p>
          <a:p>
            <a:pPr marL="257175" indent="-257175" algn="l">
              <a:buFont typeface="Arial" panose="020B0604020202020204" pitchFamily="34" charset="0"/>
              <a:buChar char="•"/>
            </a:pPr>
            <a:r>
              <a:rPr lang="en-GB" sz="1350" i="1" dirty="0">
                <a:solidFill>
                  <a:schemeClr val="bg1"/>
                </a:solidFill>
              </a:rPr>
              <a:t>Cheese </a:t>
            </a:r>
          </a:p>
          <a:p>
            <a:pPr marL="257175" indent="-257175" algn="l">
              <a:buFont typeface="Arial" panose="020B0604020202020204" pitchFamily="34" charset="0"/>
              <a:buChar char="•"/>
            </a:pPr>
            <a:r>
              <a:rPr lang="en-GB" sz="1350" i="1" dirty="0">
                <a:solidFill>
                  <a:schemeClr val="bg1"/>
                </a:solidFill>
              </a:rPr>
              <a:t>Fresh diary </a:t>
            </a:r>
          </a:p>
          <a:p>
            <a:pPr marL="257175" indent="-257175" algn="l">
              <a:buFont typeface="Arial" panose="020B0604020202020204" pitchFamily="34" charset="0"/>
              <a:buChar char="•"/>
            </a:pPr>
            <a:r>
              <a:rPr lang="en-GB" sz="1350" i="1" dirty="0">
                <a:solidFill>
                  <a:schemeClr val="bg1"/>
                </a:solidFill>
              </a:rPr>
              <a:t>Accompaniment </a:t>
            </a:r>
          </a:p>
          <a:p>
            <a:pPr marL="257175" indent="-257175" algn="l">
              <a:buFont typeface="Arial" panose="020B0604020202020204" pitchFamily="34" charset="0"/>
              <a:buChar char="•"/>
            </a:pPr>
            <a:endParaRPr lang="en-GB" i="1" dirty="0">
              <a:solidFill>
                <a:srgbClr val="00B050"/>
              </a:solidFill>
            </a:endParaRPr>
          </a:p>
        </p:txBody>
      </p:sp>
      <p:sp>
        <p:nvSpPr>
          <p:cNvPr id="8" name="TextBox 7">
            <a:extLst>
              <a:ext uri="{FF2B5EF4-FFF2-40B4-BE49-F238E27FC236}">
                <a16:creationId xmlns:a16="http://schemas.microsoft.com/office/drawing/2014/main" id="{613F2A1E-DC5C-EA9F-F1B4-D30FF64657F1}"/>
              </a:ext>
            </a:extLst>
          </p:cNvPr>
          <p:cNvSpPr txBox="1"/>
          <p:nvPr/>
        </p:nvSpPr>
        <p:spPr>
          <a:xfrm>
            <a:off x="6191992" y="3243304"/>
            <a:ext cx="2130138" cy="3416320"/>
          </a:xfrm>
          <a:prstGeom prst="rect">
            <a:avLst/>
          </a:prstGeom>
          <a:noFill/>
        </p:spPr>
        <p:txBody>
          <a:bodyPr wrap="square" rtlCol="0">
            <a:spAutoFit/>
          </a:bodyPr>
          <a:lstStyle/>
          <a:p>
            <a:pPr algn="l"/>
            <a:r>
              <a:rPr lang="en-GB" b="1" dirty="0">
                <a:solidFill>
                  <a:srgbClr val="00B050"/>
                </a:solidFill>
              </a:rPr>
              <a:t>D . </a:t>
            </a:r>
            <a:r>
              <a:rPr lang="en-GB" b="1" u="sng" dirty="0">
                <a:solidFill>
                  <a:srgbClr val="00B050"/>
                </a:solidFill>
              </a:rPr>
              <a:t>Cakes</a:t>
            </a:r>
            <a:r>
              <a:rPr lang="en-GB" dirty="0">
                <a:solidFill>
                  <a:schemeClr val="bg1"/>
                </a:solidFill>
              </a:rPr>
              <a:t> </a:t>
            </a:r>
          </a:p>
          <a:p>
            <a:pPr marL="214313" indent="-214313" algn="l">
              <a:buFont typeface="Arial" panose="020B0604020202020204" pitchFamily="34" charset="0"/>
              <a:buChar char="•"/>
            </a:pPr>
            <a:r>
              <a:rPr lang="en-GB" i="1" dirty="0">
                <a:solidFill>
                  <a:schemeClr val="bg1"/>
                </a:solidFill>
              </a:rPr>
              <a:t>Veg cakes </a:t>
            </a:r>
          </a:p>
          <a:p>
            <a:pPr marL="214313" indent="-214313" algn="l">
              <a:buFont typeface="Arial" panose="020B0604020202020204" pitchFamily="34" charset="0"/>
              <a:buChar char="•"/>
            </a:pPr>
            <a:r>
              <a:rPr lang="en-GB" i="1" dirty="0">
                <a:solidFill>
                  <a:schemeClr val="bg1"/>
                </a:solidFill>
              </a:rPr>
              <a:t>Bar cakes</a:t>
            </a:r>
          </a:p>
          <a:p>
            <a:pPr marL="214313" indent="-214313" algn="l">
              <a:buFont typeface="Arial" panose="020B0604020202020204" pitchFamily="34" charset="0"/>
              <a:buChar char="•"/>
            </a:pPr>
            <a:r>
              <a:rPr lang="en-GB" i="1" dirty="0">
                <a:solidFill>
                  <a:schemeClr val="bg1"/>
                </a:solidFill>
              </a:rPr>
              <a:t>Chunk cake </a:t>
            </a:r>
          </a:p>
          <a:p>
            <a:pPr marL="214313" indent="-214313" algn="l">
              <a:buFont typeface="Arial" panose="020B0604020202020204" pitchFamily="34" charset="0"/>
              <a:buChar char="•"/>
            </a:pPr>
            <a:r>
              <a:rPr lang="en-GB" i="1" dirty="0">
                <a:solidFill>
                  <a:schemeClr val="bg1"/>
                </a:solidFill>
              </a:rPr>
              <a:t>Nut and raising romance</a:t>
            </a:r>
          </a:p>
          <a:p>
            <a:pPr marL="214313" indent="-214313" algn="l">
              <a:buFont typeface="Arial" panose="020B0604020202020204" pitchFamily="34" charset="0"/>
              <a:buChar char="•"/>
            </a:pPr>
            <a:r>
              <a:rPr lang="en-GB" i="1" dirty="0" err="1">
                <a:solidFill>
                  <a:schemeClr val="bg1"/>
                </a:solidFill>
              </a:rPr>
              <a:t>Muffils</a:t>
            </a:r>
            <a:endParaRPr lang="en-GB" i="1" dirty="0">
              <a:solidFill>
                <a:schemeClr val="bg1"/>
              </a:solidFill>
            </a:endParaRPr>
          </a:p>
          <a:p>
            <a:pPr marL="214313" indent="-214313" algn="l">
              <a:buFont typeface="Arial" panose="020B0604020202020204" pitchFamily="34" charset="0"/>
              <a:buChar char="•"/>
            </a:pPr>
            <a:r>
              <a:rPr lang="en-GB" i="1" dirty="0">
                <a:solidFill>
                  <a:schemeClr val="bg1"/>
                </a:solidFill>
              </a:rPr>
              <a:t>Biscotti</a:t>
            </a:r>
          </a:p>
          <a:p>
            <a:pPr algn="l"/>
            <a:endParaRPr lang="en-GB" dirty="0">
              <a:solidFill>
                <a:schemeClr val="bg1"/>
              </a:solidFill>
            </a:endParaRPr>
          </a:p>
          <a:p>
            <a:pPr algn="l"/>
            <a:r>
              <a:rPr lang="en-GB" b="1" i="1" dirty="0">
                <a:solidFill>
                  <a:srgbClr val="00B050"/>
                </a:solidFill>
              </a:rPr>
              <a:t>E . </a:t>
            </a:r>
            <a:r>
              <a:rPr lang="en-GB" b="1" i="1" u="sng" dirty="0">
                <a:solidFill>
                  <a:srgbClr val="00B050"/>
                </a:solidFill>
              </a:rPr>
              <a:t>Rusk</a:t>
            </a:r>
            <a:endParaRPr lang="en-GB" b="1" i="1" dirty="0">
              <a:solidFill>
                <a:srgbClr val="00B050"/>
              </a:solidFill>
            </a:endParaRPr>
          </a:p>
          <a:p>
            <a:pPr marL="214313" indent="-214313" algn="l">
              <a:buFont typeface="Arial" panose="020B0604020202020204" pitchFamily="34" charset="0"/>
              <a:buChar char="•"/>
            </a:pPr>
            <a:r>
              <a:rPr lang="en-GB" dirty="0" err="1">
                <a:solidFill>
                  <a:schemeClr val="bg1"/>
                </a:solidFill>
              </a:rPr>
              <a:t>Bermium</a:t>
            </a:r>
            <a:r>
              <a:rPr lang="en-GB" dirty="0">
                <a:solidFill>
                  <a:schemeClr val="bg1"/>
                </a:solidFill>
              </a:rPr>
              <a:t> </a:t>
            </a:r>
            <a:r>
              <a:rPr lang="en-GB" dirty="0" err="1">
                <a:solidFill>
                  <a:schemeClr val="bg1"/>
                </a:solidFill>
              </a:rPr>
              <a:t>bàke</a:t>
            </a:r>
            <a:endParaRPr lang="en-GB" dirty="0">
              <a:solidFill>
                <a:schemeClr val="bg1"/>
              </a:solidFill>
            </a:endParaRPr>
          </a:p>
          <a:p>
            <a:pPr algn="l"/>
            <a:endParaRPr lang="en-US" dirty="0"/>
          </a:p>
        </p:txBody>
      </p:sp>
    </p:spTree>
    <p:extLst>
      <p:ext uri="{BB962C8B-B14F-4D97-AF65-F5344CB8AC3E}">
        <p14:creationId xmlns:p14="http://schemas.microsoft.com/office/powerpoint/2010/main" val="27412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08BA9F-621E-FE8C-909B-4ADAADBFA883}"/>
              </a:ext>
            </a:extLst>
          </p:cNvPr>
          <p:cNvPicPr>
            <a:picLocks noChangeAspect="1"/>
          </p:cNvPicPr>
          <p:nvPr/>
        </p:nvPicPr>
        <p:blipFill>
          <a:blip r:embed="rId2"/>
          <a:stretch>
            <a:fillRect/>
          </a:stretch>
        </p:blipFill>
        <p:spPr>
          <a:xfrm>
            <a:off x="6234699" y="1522411"/>
            <a:ext cx="1647440" cy="1549844"/>
          </a:xfrm>
          <a:prstGeom prst="rect">
            <a:avLst/>
          </a:prstGeom>
        </p:spPr>
      </p:pic>
      <p:pic>
        <p:nvPicPr>
          <p:cNvPr id="6" name="Picture 5">
            <a:extLst>
              <a:ext uri="{FF2B5EF4-FFF2-40B4-BE49-F238E27FC236}">
                <a16:creationId xmlns:a16="http://schemas.microsoft.com/office/drawing/2014/main" id="{E45F6781-7A94-2873-CB6D-DF113248AE41}"/>
              </a:ext>
            </a:extLst>
          </p:cNvPr>
          <p:cNvPicPr>
            <a:picLocks noChangeAspect="1"/>
          </p:cNvPicPr>
          <p:nvPr/>
        </p:nvPicPr>
        <p:blipFill>
          <a:blip r:embed="rId3"/>
          <a:stretch>
            <a:fillRect/>
          </a:stretch>
        </p:blipFill>
        <p:spPr>
          <a:xfrm>
            <a:off x="2667001" y="3429001"/>
            <a:ext cx="1677772" cy="2436669"/>
          </a:xfrm>
          <a:prstGeom prst="rect">
            <a:avLst/>
          </a:prstGeom>
        </p:spPr>
      </p:pic>
      <p:pic>
        <p:nvPicPr>
          <p:cNvPr id="8" name="Picture 7">
            <a:extLst>
              <a:ext uri="{FF2B5EF4-FFF2-40B4-BE49-F238E27FC236}">
                <a16:creationId xmlns:a16="http://schemas.microsoft.com/office/drawing/2014/main" id="{1C494214-9708-42E5-4B59-CBF274C3CFBD}"/>
              </a:ext>
            </a:extLst>
          </p:cNvPr>
          <p:cNvPicPr>
            <a:picLocks noChangeAspect="1"/>
          </p:cNvPicPr>
          <p:nvPr/>
        </p:nvPicPr>
        <p:blipFill>
          <a:blip r:embed="rId4"/>
          <a:stretch>
            <a:fillRect/>
          </a:stretch>
        </p:blipFill>
        <p:spPr>
          <a:xfrm>
            <a:off x="2764370" y="1750320"/>
            <a:ext cx="1220891" cy="1330594"/>
          </a:xfrm>
          <a:prstGeom prst="rect">
            <a:avLst/>
          </a:prstGeom>
        </p:spPr>
      </p:pic>
      <p:pic>
        <p:nvPicPr>
          <p:cNvPr id="9" name="Picture 8">
            <a:extLst>
              <a:ext uri="{FF2B5EF4-FFF2-40B4-BE49-F238E27FC236}">
                <a16:creationId xmlns:a16="http://schemas.microsoft.com/office/drawing/2014/main" id="{195BF21F-B84E-9256-3B3A-B64AF16F5974}"/>
              </a:ext>
            </a:extLst>
          </p:cNvPr>
          <p:cNvPicPr>
            <a:picLocks noChangeAspect="1"/>
          </p:cNvPicPr>
          <p:nvPr/>
        </p:nvPicPr>
        <p:blipFill>
          <a:blip r:embed="rId5"/>
          <a:stretch>
            <a:fillRect/>
          </a:stretch>
        </p:blipFill>
        <p:spPr>
          <a:xfrm>
            <a:off x="7706284" y="3162109"/>
            <a:ext cx="1745191" cy="2753719"/>
          </a:xfrm>
          <a:prstGeom prst="rect">
            <a:avLst/>
          </a:prstGeom>
        </p:spPr>
      </p:pic>
      <p:pic>
        <p:nvPicPr>
          <p:cNvPr id="11" name="Picture 10">
            <a:extLst>
              <a:ext uri="{FF2B5EF4-FFF2-40B4-BE49-F238E27FC236}">
                <a16:creationId xmlns:a16="http://schemas.microsoft.com/office/drawing/2014/main" id="{94336853-B119-DB5E-A02F-86AC0520A4B8}"/>
              </a:ext>
            </a:extLst>
          </p:cNvPr>
          <p:cNvPicPr>
            <a:picLocks noChangeAspect="1"/>
          </p:cNvPicPr>
          <p:nvPr/>
        </p:nvPicPr>
        <p:blipFill>
          <a:blip r:embed="rId6"/>
          <a:stretch>
            <a:fillRect/>
          </a:stretch>
        </p:blipFill>
        <p:spPr>
          <a:xfrm>
            <a:off x="7882139" y="1563831"/>
            <a:ext cx="1393481" cy="1508424"/>
          </a:xfrm>
          <a:prstGeom prst="rect">
            <a:avLst/>
          </a:prstGeom>
        </p:spPr>
      </p:pic>
      <p:pic>
        <p:nvPicPr>
          <p:cNvPr id="15" name="Picture 14">
            <a:extLst>
              <a:ext uri="{FF2B5EF4-FFF2-40B4-BE49-F238E27FC236}">
                <a16:creationId xmlns:a16="http://schemas.microsoft.com/office/drawing/2014/main" id="{BE53C3FC-35CE-25E4-EA4B-1E31BB9EA10F}"/>
              </a:ext>
            </a:extLst>
          </p:cNvPr>
          <p:cNvPicPr>
            <a:picLocks noChangeAspect="1"/>
          </p:cNvPicPr>
          <p:nvPr/>
        </p:nvPicPr>
        <p:blipFill>
          <a:blip r:embed="rId7"/>
          <a:stretch>
            <a:fillRect/>
          </a:stretch>
        </p:blipFill>
        <p:spPr>
          <a:xfrm>
            <a:off x="4333817" y="3247033"/>
            <a:ext cx="1423998" cy="2753719"/>
          </a:xfrm>
          <a:prstGeom prst="rect">
            <a:avLst/>
          </a:prstGeom>
        </p:spPr>
      </p:pic>
      <p:pic>
        <p:nvPicPr>
          <p:cNvPr id="16" name="Picture 15">
            <a:extLst>
              <a:ext uri="{FF2B5EF4-FFF2-40B4-BE49-F238E27FC236}">
                <a16:creationId xmlns:a16="http://schemas.microsoft.com/office/drawing/2014/main" id="{C18131DC-61DF-064F-EA91-E5F6EEA127FD}"/>
              </a:ext>
            </a:extLst>
          </p:cNvPr>
          <p:cNvPicPr>
            <a:picLocks noChangeAspect="1"/>
          </p:cNvPicPr>
          <p:nvPr/>
        </p:nvPicPr>
        <p:blipFill>
          <a:blip r:embed="rId8"/>
          <a:stretch>
            <a:fillRect/>
          </a:stretch>
        </p:blipFill>
        <p:spPr>
          <a:xfrm>
            <a:off x="5838288" y="3251962"/>
            <a:ext cx="1906421" cy="2753719"/>
          </a:xfrm>
          <a:prstGeom prst="rect">
            <a:avLst/>
          </a:prstGeom>
        </p:spPr>
      </p:pic>
      <p:pic>
        <p:nvPicPr>
          <p:cNvPr id="17" name="Picture 16">
            <a:extLst>
              <a:ext uri="{FF2B5EF4-FFF2-40B4-BE49-F238E27FC236}">
                <a16:creationId xmlns:a16="http://schemas.microsoft.com/office/drawing/2014/main" id="{134A0763-B15A-D799-AEB8-2DA00AC7624F}"/>
              </a:ext>
            </a:extLst>
          </p:cNvPr>
          <p:cNvPicPr>
            <a:picLocks noChangeAspect="1"/>
          </p:cNvPicPr>
          <p:nvPr/>
        </p:nvPicPr>
        <p:blipFill>
          <a:blip r:embed="rId9"/>
          <a:stretch>
            <a:fillRect/>
          </a:stretch>
        </p:blipFill>
        <p:spPr>
          <a:xfrm>
            <a:off x="3985261" y="1648321"/>
            <a:ext cx="2296575" cy="1298029"/>
          </a:xfrm>
          <a:prstGeom prst="rect">
            <a:avLst/>
          </a:prstGeom>
        </p:spPr>
      </p:pic>
    </p:spTree>
    <p:extLst>
      <p:ext uri="{BB962C8B-B14F-4D97-AF65-F5344CB8AC3E}">
        <p14:creationId xmlns:p14="http://schemas.microsoft.com/office/powerpoint/2010/main" val="234154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826A-173C-EB4A-5CCC-9B0DE5F6F1E0}"/>
              </a:ext>
            </a:extLst>
          </p:cNvPr>
          <p:cNvSpPr>
            <a:spLocks noGrp="1"/>
          </p:cNvSpPr>
          <p:nvPr>
            <p:ph type="title"/>
          </p:nvPr>
        </p:nvSpPr>
        <p:spPr>
          <a:xfrm>
            <a:off x="3582739" y="884945"/>
            <a:ext cx="6204159" cy="760350"/>
          </a:xfrm>
        </p:spPr>
        <p:txBody>
          <a:bodyPr/>
          <a:lstStyle/>
          <a:p>
            <a:r>
              <a:rPr lang="en-GB" dirty="0"/>
              <a:t>Mission / values &amp; </a:t>
            </a:r>
            <a:r>
              <a:rPr lang="en-GB" dirty="0" err="1"/>
              <a:t>usp</a:t>
            </a:r>
            <a:r>
              <a:rPr lang="en-GB" dirty="0"/>
              <a:t> </a:t>
            </a:r>
            <a:endParaRPr lang="en-US" dirty="0"/>
          </a:p>
        </p:txBody>
      </p:sp>
      <p:sp>
        <p:nvSpPr>
          <p:cNvPr id="5" name="TextBox 4">
            <a:extLst>
              <a:ext uri="{FF2B5EF4-FFF2-40B4-BE49-F238E27FC236}">
                <a16:creationId xmlns:a16="http://schemas.microsoft.com/office/drawing/2014/main" id="{CC2EF599-6986-E390-5AEB-869C8BD0EE9B}"/>
              </a:ext>
            </a:extLst>
          </p:cNvPr>
          <p:cNvSpPr txBox="1"/>
          <p:nvPr/>
        </p:nvSpPr>
        <p:spPr>
          <a:xfrm>
            <a:off x="1303027" y="2177085"/>
            <a:ext cx="9479768" cy="1384995"/>
          </a:xfrm>
          <a:prstGeom prst="rect">
            <a:avLst/>
          </a:prstGeom>
          <a:noFill/>
        </p:spPr>
        <p:txBody>
          <a:bodyPr wrap="square" rtlCol="0">
            <a:spAutoFit/>
          </a:bodyPr>
          <a:lstStyle/>
          <a:p>
            <a:pPr algn="l"/>
            <a:r>
              <a:rPr lang="en-GB" sz="2800" b="1" u="sng" dirty="0">
                <a:solidFill>
                  <a:schemeClr val="accent1"/>
                </a:solidFill>
              </a:rPr>
              <a:t>Mission</a:t>
            </a:r>
            <a:r>
              <a:rPr lang="en-GB" sz="2800" b="1" i="1" dirty="0">
                <a:solidFill>
                  <a:schemeClr val="accent2"/>
                </a:solidFill>
              </a:rPr>
              <a:t> ;   “</a:t>
            </a:r>
            <a:r>
              <a:rPr lang="en-GB" sz="2800" i="1" dirty="0"/>
              <a:t>Britannia’s mission is to provide financial services with the traditional banking values of quality services and knowledge of its clients</a:t>
            </a:r>
            <a:r>
              <a:rPr lang="en-GB" sz="2800" b="1" i="1" dirty="0">
                <a:solidFill>
                  <a:schemeClr val="accent2"/>
                </a:solidFill>
              </a:rPr>
              <a:t>,</a:t>
            </a:r>
            <a:r>
              <a:rPr lang="en-GB" sz="2800" dirty="0"/>
              <a:t>.”</a:t>
            </a:r>
            <a:endParaRPr lang="en-US" sz="2800" u="sng" dirty="0"/>
          </a:p>
        </p:txBody>
      </p:sp>
      <p:sp>
        <p:nvSpPr>
          <p:cNvPr id="8" name="TextBox 7">
            <a:extLst>
              <a:ext uri="{FF2B5EF4-FFF2-40B4-BE49-F238E27FC236}">
                <a16:creationId xmlns:a16="http://schemas.microsoft.com/office/drawing/2014/main" id="{4FB28780-7AF8-F7A9-5BAC-DBEA7D1BDB8D}"/>
              </a:ext>
            </a:extLst>
          </p:cNvPr>
          <p:cNvSpPr txBox="1"/>
          <p:nvPr/>
        </p:nvSpPr>
        <p:spPr>
          <a:xfrm>
            <a:off x="914400" y="3973030"/>
            <a:ext cx="5010398" cy="1938992"/>
          </a:xfrm>
          <a:prstGeom prst="rect">
            <a:avLst/>
          </a:prstGeom>
          <a:noFill/>
        </p:spPr>
        <p:txBody>
          <a:bodyPr wrap="square" rtlCol="0">
            <a:spAutoFit/>
          </a:bodyPr>
          <a:lstStyle/>
          <a:p>
            <a:pPr marL="214313" indent="-214313" algn="l">
              <a:buFont typeface="Arial" panose="020B0604020202020204" pitchFamily="34" charset="0"/>
              <a:buChar char="•"/>
            </a:pPr>
            <a:r>
              <a:rPr lang="en-GB" sz="2400" b="1" i="1" u="sng" dirty="0">
                <a:solidFill>
                  <a:schemeClr val="accent1"/>
                </a:solidFill>
              </a:rPr>
              <a:t>Unique Selling Proposition (USP);  </a:t>
            </a:r>
            <a:r>
              <a:rPr lang="en-GB" sz="2400" i="1" dirty="0"/>
              <a:t>Britannia’s unique selling proposition (USP) lies in its commitment to delivering quality, taste, and innovation while staying true to its heritage</a:t>
            </a:r>
            <a:r>
              <a:rPr lang="en-GB" sz="2400" b="1" i="1" u="sng" dirty="0">
                <a:solidFill>
                  <a:schemeClr val="accent1"/>
                </a:solidFill>
              </a:rPr>
              <a:t>.</a:t>
            </a:r>
            <a:endParaRPr lang="en-US" sz="2400" i="1" dirty="0"/>
          </a:p>
        </p:txBody>
      </p:sp>
      <p:pic>
        <p:nvPicPr>
          <p:cNvPr id="3" name="Picture 2">
            <a:extLst>
              <a:ext uri="{FF2B5EF4-FFF2-40B4-BE49-F238E27FC236}">
                <a16:creationId xmlns:a16="http://schemas.microsoft.com/office/drawing/2014/main" id="{51CAC534-C9AB-AB8C-FA9F-EC18DC8DA55E}"/>
              </a:ext>
            </a:extLst>
          </p:cNvPr>
          <p:cNvPicPr>
            <a:picLocks noChangeAspect="1"/>
          </p:cNvPicPr>
          <p:nvPr/>
        </p:nvPicPr>
        <p:blipFill>
          <a:blip r:embed="rId2"/>
          <a:stretch>
            <a:fillRect/>
          </a:stretch>
        </p:blipFill>
        <p:spPr>
          <a:xfrm>
            <a:off x="6871856" y="3699167"/>
            <a:ext cx="2793425" cy="2547254"/>
          </a:xfrm>
          <a:prstGeom prst="rect">
            <a:avLst/>
          </a:prstGeom>
        </p:spPr>
      </p:pic>
    </p:spTree>
    <p:extLst>
      <p:ext uri="{BB962C8B-B14F-4D97-AF65-F5344CB8AC3E}">
        <p14:creationId xmlns:p14="http://schemas.microsoft.com/office/powerpoint/2010/main" val="3292021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F128-414F-D39B-6F31-D4281250F488}"/>
              </a:ext>
            </a:extLst>
          </p:cNvPr>
          <p:cNvSpPr>
            <a:spLocks noGrp="1"/>
          </p:cNvSpPr>
          <p:nvPr>
            <p:ph type="title"/>
          </p:nvPr>
        </p:nvSpPr>
        <p:spPr/>
        <p:txBody>
          <a:bodyPr anchor="ctr"/>
          <a:lstStyle/>
          <a:p>
            <a:pPr algn="ctr"/>
            <a:r>
              <a:rPr lang="en-GB" b="1" i="1" dirty="0"/>
              <a:t>Brand tone &amp; </a:t>
            </a:r>
            <a:r>
              <a:rPr lang="en-GB" b="1" i="1" dirty="0" err="1"/>
              <a:t>kpi</a:t>
            </a:r>
            <a:endParaRPr lang="en-US" b="1" i="1" dirty="0"/>
          </a:p>
        </p:txBody>
      </p:sp>
      <p:sp>
        <p:nvSpPr>
          <p:cNvPr id="3" name="Content Placeholder 2">
            <a:extLst>
              <a:ext uri="{FF2B5EF4-FFF2-40B4-BE49-F238E27FC236}">
                <a16:creationId xmlns:a16="http://schemas.microsoft.com/office/drawing/2014/main" id="{74E7DCB2-8433-92B7-F5C8-2673E5866342}"/>
              </a:ext>
            </a:extLst>
          </p:cNvPr>
          <p:cNvSpPr>
            <a:spLocks noGrp="1"/>
          </p:cNvSpPr>
          <p:nvPr>
            <p:ph idx="1"/>
          </p:nvPr>
        </p:nvSpPr>
        <p:spPr>
          <a:xfrm>
            <a:off x="925984" y="3119883"/>
            <a:ext cx="10684824" cy="2627773"/>
          </a:xfrm>
        </p:spPr>
        <p:txBody>
          <a:bodyPr>
            <a:noAutofit/>
          </a:bodyPr>
          <a:lstStyle/>
          <a:p>
            <a:r>
              <a:rPr lang="en-GB" sz="2000" b="1" u="sng" dirty="0">
                <a:solidFill>
                  <a:schemeClr val="accent1"/>
                </a:solidFill>
              </a:rPr>
              <a:t>Brand tone </a:t>
            </a:r>
            <a:r>
              <a:rPr lang="en-GB" sz="2000" i="1" dirty="0">
                <a:solidFill>
                  <a:schemeClr val="tx1"/>
                </a:solidFill>
              </a:rPr>
              <a:t>; The brand’s new positioning of Exciting Goodness espouses the increasingly relevant idea of balance. The new logo celebrates this beautiful balance between the two fundamental choice drivers – Wellbeing and Excitement as also between accessibility and premium.</a:t>
            </a:r>
          </a:p>
          <a:p>
            <a:r>
              <a:rPr lang="en-GB" sz="2000" b="1" u="sng" dirty="0">
                <a:solidFill>
                  <a:schemeClr val="accent1"/>
                </a:solidFill>
              </a:rPr>
              <a:t>Sale growth ; </a:t>
            </a:r>
            <a:r>
              <a:rPr lang="en-GB" sz="2000" i="1" dirty="0">
                <a:solidFill>
                  <a:schemeClr val="tx1"/>
                </a:solidFill>
              </a:rPr>
              <a:t>In fiscal year 2023, the net sales value of Britannia Industries Limited reported a growth rate of 15 percent. This was a significant increase compared to the previous financial year. Britannia is one of India’s oldest food companies that manufactures biscuits, bread, cakes, rusk, and dairy products.</a:t>
            </a:r>
          </a:p>
          <a:p>
            <a:r>
              <a:rPr lang="en-GB" sz="2000" b="1" u="sng" dirty="0">
                <a:solidFill>
                  <a:schemeClr val="accent1"/>
                </a:solidFill>
              </a:rPr>
              <a:t>Customer satisfaction</a:t>
            </a:r>
            <a:r>
              <a:rPr lang="en-GB" sz="2000" b="1" i="1" u="sng" dirty="0">
                <a:solidFill>
                  <a:schemeClr val="accent1"/>
                </a:solidFill>
              </a:rPr>
              <a:t> </a:t>
            </a:r>
            <a:r>
              <a:rPr lang="en-GB" sz="2000" i="1" dirty="0">
                <a:solidFill>
                  <a:schemeClr val="tx1"/>
                </a:solidFill>
              </a:rPr>
              <a:t>; It is observed from that majority of the Respondent belongs to Preference of Biscuits chosen in Britannia products of Milk </a:t>
            </a:r>
            <a:r>
              <a:rPr lang="en-GB" sz="2000" i="1" dirty="0" err="1">
                <a:solidFill>
                  <a:schemeClr val="tx1"/>
                </a:solidFill>
              </a:rPr>
              <a:t>bikis</a:t>
            </a:r>
            <a:r>
              <a:rPr lang="en-GB" sz="2000" i="1" dirty="0">
                <a:solidFill>
                  <a:schemeClr val="tx1"/>
                </a:solidFill>
              </a:rPr>
              <a:t> (33.6%), followed by Good day (21.7%), Bourbon (21.7%), Marie Gold (16.6%), and Little Hearts (6.4%).</a:t>
            </a:r>
          </a:p>
          <a:p>
            <a:r>
              <a:rPr lang="en-GB" sz="2000" b="1" u="sng" dirty="0">
                <a:solidFill>
                  <a:schemeClr val="accent1"/>
                </a:solidFill>
              </a:rPr>
              <a:t>Market share </a:t>
            </a:r>
            <a:r>
              <a:rPr lang="en-GB" sz="2000" b="1" i="1" u="sng" dirty="0">
                <a:solidFill>
                  <a:schemeClr val="tx1"/>
                </a:solidFill>
              </a:rPr>
              <a:t>: </a:t>
            </a:r>
            <a:r>
              <a:rPr lang="en-GB" sz="2000" i="1" dirty="0">
                <a:solidFill>
                  <a:schemeClr val="tx1"/>
                </a:solidFill>
              </a:rPr>
              <a:t>Biscuits. As of 2023, about 80% of Britannia’s annual revenue comes from biscuits. Britannia has an estimated market share of 33% in the organised biscuits market in India. The company’s factories have an annual capacity of 433,000 tonnes.</a:t>
            </a:r>
            <a:endParaRPr lang="en-US" sz="2000" dirty="0">
              <a:solidFill>
                <a:schemeClr val="accent1"/>
              </a:solidFill>
            </a:endParaRPr>
          </a:p>
        </p:txBody>
      </p:sp>
      <p:sp>
        <p:nvSpPr>
          <p:cNvPr id="4" name="TextBox 3">
            <a:extLst>
              <a:ext uri="{FF2B5EF4-FFF2-40B4-BE49-F238E27FC236}">
                <a16:creationId xmlns:a16="http://schemas.microsoft.com/office/drawing/2014/main" id="{6AB7363A-D209-0C67-A2B4-7542ABEDDF79}"/>
              </a:ext>
            </a:extLst>
          </p:cNvPr>
          <p:cNvSpPr txBox="1"/>
          <p:nvPr/>
        </p:nvSpPr>
        <p:spPr>
          <a:xfrm>
            <a:off x="6220691" y="3195296"/>
            <a:ext cx="1371600" cy="300082"/>
          </a:xfrm>
          <a:prstGeom prst="rect">
            <a:avLst/>
          </a:prstGeom>
          <a:noFill/>
        </p:spPr>
        <p:txBody>
          <a:bodyPr wrap="square" rtlCol="0">
            <a:spAutoFit/>
          </a:bodyPr>
          <a:lstStyle/>
          <a:p>
            <a:pPr algn="l"/>
            <a:r>
              <a:rPr lang="en-GB" sz="1350" dirty="0"/>
              <a:t>,</a:t>
            </a:r>
            <a:endParaRPr lang="en-US" sz="1350" dirty="0"/>
          </a:p>
        </p:txBody>
      </p:sp>
      <p:sp>
        <p:nvSpPr>
          <p:cNvPr id="6" name="TextBox 5">
            <a:extLst>
              <a:ext uri="{FF2B5EF4-FFF2-40B4-BE49-F238E27FC236}">
                <a16:creationId xmlns:a16="http://schemas.microsoft.com/office/drawing/2014/main" id="{1D20D127-CDCE-545D-197A-5436B842BC5D}"/>
              </a:ext>
            </a:extLst>
          </p:cNvPr>
          <p:cNvSpPr txBox="1"/>
          <p:nvPr/>
        </p:nvSpPr>
        <p:spPr>
          <a:xfrm>
            <a:off x="5404610" y="2263464"/>
            <a:ext cx="1371600" cy="1371600"/>
          </a:xfrm>
          <a:prstGeom prst="rect">
            <a:avLst/>
          </a:prstGeom>
          <a:noFill/>
        </p:spPr>
        <p:txBody>
          <a:bodyPr wrap="square" rtlCol="0">
            <a:spAutoFit/>
          </a:bodyPr>
          <a:lstStyle/>
          <a:p>
            <a:pPr algn="l"/>
            <a:endParaRPr lang="en-US" sz="1350" dirty="0"/>
          </a:p>
        </p:txBody>
      </p:sp>
    </p:spTree>
    <p:extLst>
      <p:ext uri="{BB962C8B-B14F-4D97-AF65-F5344CB8AC3E}">
        <p14:creationId xmlns:p14="http://schemas.microsoft.com/office/powerpoint/2010/main" val="307070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C46081C-30E4-D8D6-3430-51432BA0D1FF}"/>
              </a:ext>
            </a:extLst>
          </p:cNvPr>
          <p:cNvSpPr txBox="1"/>
          <p:nvPr/>
        </p:nvSpPr>
        <p:spPr>
          <a:xfrm>
            <a:off x="1442123" y="1162616"/>
            <a:ext cx="6371553" cy="4708981"/>
          </a:xfrm>
          <a:prstGeom prst="rect">
            <a:avLst/>
          </a:prstGeom>
          <a:noFill/>
        </p:spPr>
        <p:txBody>
          <a:bodyPr wrap="square" rtlCol="0">
            <a:spAutoFit/>
          </a:bodyPr>
          <a:lstStyle/>
          <a:p>
            <a:pPr algn="l"/>
            <a:r>
              <a:rPr lang="en-GB" sz="2000" b="1" i="1" u="sng" dirty="0">
                <a:solidFill>
                  <a:schemeClr val="accent1"/>
                </a:solidFill>
              </a:rPr>
              <a:t>Logo</a:t>
            </a:r>
            <a:r>
              <a:rPr lang="en-GB" sz="2000" dirty="0"/>
              <a:t>  :</a:t>
            </a:r>
          </a:p>
          <a:p>
            <a:pPr algn="l"/>
            <a:r>
              <a:rPr lang="en-GB" sz="2000" i="1" u="sng" dirty="0"/>
              <a:t>Red colour</a:t>
            </a:r>
            <a:r>
              <a:rPr lang="en-GB" sz="2000" i="1" dirty="0"/>
              <a:t>; denotes energy and vitality</a:t>
            </a:r>
          </a:p>
          <a:p>
            <a:pPr algn="l"/>
            <a:r>
              <a:rPr lang="en-GB" sz="2000" i="1" u="sng" dirty="0"/>
              <a:t>White colour ; </a:t>
            </a:r>
            <a:r>
              <a:rPr lang="en-GB" sz="2000" i="1" dirty="0"/>
              <a:t>denotes</a:t>
            </a:r>
            <a:r>
              <a:rPr lang="en-GB" sz="2000" i="1" u="sng" dirty="0"/>
              <a:t> </a:t>
            </a:r>
            <a:r>
              <a:rPr lang="en-GB" sz="2000" i="1" dirty="0"/>
              <a:t>purity</a:t>
            </a:r>
            <a:r>
              <a:rPr lang="en-GB" sz="2000" i="1" u="sng" dirty="0"/>
              <a:t> </a:t>
            </a:r>
          </a:p>
          <a:p>
            <a:pPr algn="l"/>
            <a:r>
              <a:rPr lang="en-GB" sz="2000" i="1" u="sng" dirty="0"/>
              <a:t>Green colour</a:t>
            </a:r>
            <a:r>
              <a:rPr lang="en-GB" sz="2000" i="1" dirty="0"/>
              <a:t> ; stand for nutrition and freshness </a:t>
            </a:r>
          </a:p>
          <a:p>
            <a:pPr algn="l"/>
            <a:endParaRPr lang="en-GB" sz="2000" b="1" i="1" u="sng" dirty="0">
              <a:solidFill>
                <a:schemeClr val="accent1"/>
              </a:solidFill>
            </a:endParaRPr>
          </a:p>
          <a:p>
            <a:pPr algn="l"/>
            <a:endParaRPr lang="en-GB" sz="2000" b="1" i="1" u="sng" dirty="0">
              <a:solidFill>
                <a:schemeClr val="accent1"/>
              </a:solidFill>
            </a:endParaRPr>
          </a:p>
          <a:p>
            <a:pPr algn="l"/>
            <a:endParaRPr lang="en-GB" sz="2000" b="1" i="1" u="sng" dirty="0">
              <a:solidFill>
                <a:schemeClr val="accent1"/>
              </a:solidFill>
            </a:endParaRPr>
          </a:p>
          <a:p>
            <a:pPr algn="l"/>
            <a:endParaRPr lang="en-GB" sz="2000" b="1" i="1" u="sng" dirty="0">
              <a:solidFill>
                <a:schemeClr val="accent1"/>
              </a:solidFill>
            </a:endParaRPr>
          </a:p>
          <a:p>
            <a:pPr algn="l"/>
            <a:endParaRPr lang="en-GB" sz="2000" b="1" i="1" u="sng" dirty="0">
              <a:solidFill>
                <a:schemeClr val="accent1"/>
              </a:solidFill>
            </a:endParaRPr>
          </a:p>
          <a:p>
            <a:pPr algn="l"/>
            <a:endParaRPr lang="en-GB" sz="2000" b="1" i="1" u="sng" dirty="0">
              <a:solidFill>
                <a:schemeClr val="accent1"/>
              </a:solidFill>
            </a:endParaRPr>
          </a:p>
          <a:p>
            <a:pPr algn="l"/>
            <a:r>
              <a:rPr lang="en-GB" sz="2000" b="1" i="1" u="sng" dirty="0">
                <a:solidFill>
                  <a:schemeClr val="accent1"/>
                </a:solidFill>
              </a:rPr>
              <a:t>Vision and mission ;</a:t>
            </a:r>
          </a:p>
          <a:p>
            <a:pPr marL="214313" indent="-214313" algn="l">
              <a:buFont typeface="Arial" panose="020B0604020202020204" pitchFamily="34" charset="0"/>
              <a:buChar char="•"/>
            </a:pPr>
            <a:r>
              <a:rPr lang="en-GB" sz="2000" dirty="0" err="1"/>
              <a:t>Deminate</a:t>
            </a:r>
            <a:r>
              <a:rPr lang="en-GB" sz="2000" dirty="0"/>
              <a:t> the food and beverage market in India with a distinctive range of “ tasty yet healthy” Britannia brand </a:t>
            </a:r>
          </a:p>
          <a:p>
            <a:pPr marL="214313" indent="-214313" algn="l">
              <a:buFont typeface="Arial" panose="020B0604020202020204" pitchFamily="34" charset="0"/>
              <a:buChar char="•"/>
            </a:pPr>
            <a:r>
              <a:rPr lang="en-GB" sz="2000" dirty="0"/>
              <a:t>Everything person in India should be a Britannia consumer </a:t>
            </a:r>
            <a:endParaRPr lang="en-US" sz="2000" dirty="0"/>
          </a:p>
        </p:txBody>
      </p:sp>
      <p:pic>
        <p:nvPicPr>
          <p:cNvPr id="11" name="Picture 10">
            <a:extLst>
              <a:ext uri="{FF2B5EF4-FFF2-40B4-BE49-F238E27FC236}">
                <a16:creationId xmlns:a16="http://schemas.microsoft.com/office/drawing/2014/main" id="{9333B9C3-28BA-5AEA-B214-071059C2CB90}"/>
              </a:ext>
            </a:extLst>
          </p:cNvPr>
          <p:cNvPicPr>
            <a:picLocks noChangeAspect="1"/>
          </p:cNvPicPr>
          <p:nvPr/>
        </p:nvPicPr>
        <p:blipFill>
          <a:blip r:embed="rId2"/>
          <a:stretch>
            <a:fillRect/>
          </a:stretch>
        </p:blipFill>
        <p:spPr>
          <a:xfrm>
            <a:off x="4152530" y="2725208"/>
            <a:ext cx="2842036" cy="1653021"/>
          </a:xfrm>
          <a:prstGeom prst="rect">
            <a:avLst/>
          </a:prstGeom>
        </p:spPr>
      </p:pic>
      <p:pic>
        <p:nvPicPr>
          <p:cNvPr id="12" name="Picture 11">
            <a:extLst>
              <a:ext uri="{FF2B5EF4-FFF2-40B4-BE49-F238E27FC236}">
                <a16:creationId xmlns:a16="http://schemas.microsoft.com/office/drawing/2014/main" id="{17B05218-E86D-59A7-CD30-E22B80914421}"/>
              </a:ext>
            </a:extLst>
          </p:cNvPr>
          <p:cNvPicPr>
            <a:picLocks noChangeAspect="1"/>
          </p:cNvPicPr>
          <p:nvPr/>
        </p:nvPicPr>
        <p:blipFill>
          <a:blip r:embed="rId3"/>
          <a:stretch>
            <a:fillRect/>
          </a:stretch>
        </p:blipFill>
        <p:spPr>
          <a:xfrm>
            <a:off x="7813676" y="1118012"/>
            <a:ext cx="3229310" cy="3154385"/>
          </a:xfrm>
          <a:prstGeom prst="rect">
            <a:avLst/>
          </a:prstGeom>
        </p:spPr>
      </p:pic>
    </p:spTree>
    <p:extLst>
      <p:ext uri="{BB962C8B-B14F-4D97-AF65-F5344CB8AC3E}">
        <p14:creationId xmlns:p14="http://schemas.microsoft.com/office/powerpoint/2010/main" val="297621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7B602-2BB7-F2DA-6B33-23348DFF97D3}"/>
              </a:ext>
            </a:extLst>
          </p:cNvPr>
          <p:cNvSpPr txBox="1"/>
          <p:nvPr/>
        </p:nvSpPr>
        <p:spPr>
          <a:xfrm>
            <a:off x="1805049" y="742951"/>
            <a:ext cx="11851574" cy="5909310"/>
          </a:xfrm>
          <a:prstGeom prst="rect">
            <a:avLst/>
          </a:prstGeom>
          <a:noFill/>
        </p:spPr>
        <p:txBody>
          <a:bodyPr wrap="square" rtlCol="0">
            <a:spAutoFit/>
          </a:bodyPr>
          <a:lstStyle/>
          <a:p>
            <a:pPr algn="l"/>
            <a:r>
              <a:rPr lang="en-GB" b="1" u="sng" dirty="0">
                <a:solidFill>
                  <a:schemeClr val="accent1"/>
                </a:solidFill>
              </a:rPr>
              <a:t>Competitors ;</a:t>
            </a:r>
            <a:r>
              <a:rPr lang="en-GB" dirty="0"/>
              <a:t> </a:t>
            </a:r>
            <a:r>
              <a:rPr lang="en-GB" dirty="0" err="1"/>
              <a:t>Parle</a:t>
            </a:r>
            <a:r>
              <a:rPr lang="en-GB" dirty="0"/>
              <a:t> Glucose also known as </a:t>
            </a:r>
            <a:r>
              <a:rPr lang="en-GB" dirty="0" err="1"/>
              <a:t>Parle</a:t>
            </a:r>
            <a:r>
              <a:rPr lang="en-GB" dirty="0"/>
              <a:t>-G (G for Genius) is </a:t>
            </a:r>
          </a:p>
          <a:p>
            <a:pPr algn="l"/>
            <a:r>
              <a:rPr lang="en-GB" dirty="0"/>
              <a:t>
manufactured in India by the </a:t>
            </a:r>
            <a:r>
              <a:rPr lang="en-GB" dirty="0" err="1"/>
              <a:t>Parle</a:t>
            </a:r>
            <a:r>
              <a:rPr lang="en-GB" dirty="0"/>
              <a:t> Products which is one of the oldest brand names </a:t>
            </a:r>
          </a:p>
          <a:p>
            <a:pPr algn="l"/>
            <a:r>
              <a:rPr lang="en-GB" dirty="0"/>
              <a:t>
and the biggest selling biscuits in India.</a:t>
            </a:r>
          </a:p>
          <a:p>
            <a:pPr algn="l"/>
            <a:r>
              <a:rPr lang="en-GB" dirty="0"/>
              <a:t>
</a:t>
            </a:r>
            <a:r>
              <a:rPr lang="en-GB" b="1" u="sng" dirty="0">
                <a:solidFill>
                  <a:schemeClr val="accent1"/>
                </a:solidFill>
              </a:rPr>
              <a:t>Market Share ; </a:t>
            </a:r>
            <a:r>
              <a:rPr lang="en-GB" dirty="0" err="1"/>
              <a:t>Parle</a:t>
            </a:r>
            <a:r>
              <a:rPr lang="en-GB" dirty="0"/>
              <a:t>-G has a market share of 70% in the biscuit industry in India </a:t>
            </a:r>
          </a:p>
          <a:p>
            <a:pPr algn="l"/>
            <a:r>
              <a:rPr lang="en-GB" dirty="0"/>
              <a:t>
followed by Britannia, Tiger with 17-18%, and Sun feast of 8-9% share.</a:t>
            </a:r>
          </a:p>
          <a:p>
            <a:pPr algn="l"/>
            <a:r>
              <a:rPr lang="en-GB" dirty="0"/>
              <a:t>
</a:t>
            </a:r>
            <a:r>
              <a:rPr lang="en-GB" b="1" u="sng" dirty="0">
                <a:solidFill>
                  <a:schemeClr val="accent1"/>
                </a:solidFill>
              </a:rPr>
              <a:t>Sales/Profit Trend :</a:t>
            </a:r>
            <a:r>
              <a:rPr lang="en-GB" dirty="0"/>
              <a:t>More than 50% of the company’s turnover is estimated at </a:t>
            </a:r>
          </a:p>
          <a:p>
            <a:pPr algn="l"/>
            <a:r>
              <a:rPr lang="en-GB" dirty="0"/>
              <a:t>
around </a:t>
            </a:r>
            <a:r>
              <a:rPr lang="en-GB" dirty="0" err="1"/>
              <a:t>Rs</a:t>
            </a:r>
            <a:r>
              <a:rPr lang="en-GB" dirty="0"/>
              <a:t> 20 billion. It has started expanding to areas such as Western Europe, USA, </a:t>
            </a:r>
          </a:p>
          <a:p>
            <a:pPr algn="l"/>
            <a:r>
              <a:rPr lang="en-GB" dirty="0"/>
              <a:t>
UK, UAE and Canada.</a:t>
            </a:r>
          </a:p>
          <a:p>
            <a:pPr algn="l"/>
            <a:r>
              <a:rPr lang="en-GB" dirty="0"/>
              <a:t>
</a:t>
            </a:r>
            <a:r>
              <a:rPr lang="en-GB" b="1" u="sng" dirty="0">
                <a:solidFill>
                  <a:schemeClr val="accent1"/>
                </a:solidFill>
              </a:rPr>
              <a:t>Target Market :</a:t>
            </a:r>
            <a:r>
              <a:rPr lang="en-GB" dirty="0"/>
              <a:t> Pale has a target market which is focused in India, consisting of </a:t>
            </a:r>
          </a:p>
          <a:p>
            <a:pPr algn="l"/>
            <a:r>
              <a:rPr lang="en-GB" dirty="0"/>
              <a:t>
people of all category groups such as children, teenagers, family members and even </a:t>
            </a:r>
          </a:p>
          <a:p>
            <a:pPr algn="l"/>
            <a:r>
              <a:rPr lang="en-GB" dirty="0"/>
              <a:t>
old aged people as it is a popular biscuit eaten during Tea-time snack.</a:t>
            </a:r>
            <a:endParaRPr lang="en-US" dirty="0"/>
          </a:p>
        </p:txBody>
      </p:sp>
    </p:spTree>
    <p:extLst>
      <p:ext uri="{BB962C8B-B14F-4D97-AF65-F5344CB8AC3E}">
        <p14:creationId xmlns:p14="http://schemas.microsoft.com/office/powerpoint/2010/main" val="14125180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0</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Dividend</vt:lpstr>
      <vt:lpstr>BRITANNIA </vt:lpstr>
      <vt:lpstr>Comprehensive digital marketing project  Work on “ Britannia “</vt:lpstr>
      <vt:lpstr>PowerPoint Presentation</vt:lpstr>
      <vt:lpstr>Products of Britannia </vt:lpstr>
      <vt:lpstr>PowerPoint Presentation</vt:lpstr>
      <vt:lpstr>Mission / values &amp; usp </vt:lpstr>
      <vt:lpstr>Brand tone &amp; kpi</vt:lpstr>
      <vt:lpstr>PowerPoint Presentation</vt:lpstr>
      <vt:lpstr>PowerPoint Presentation</vt:lpstr>
      <vt:lpstr> Brand study, competitor analysis &amp; Buyer’s / audience persona</vt:lpstr>
      <vt:lpstr>Competitor 1: ”Tata consumer products “</vt:lpstr>
      <vt:lpstr>PowerPoint Presentation</vt:lpstr>
      <vt:lpstr>Competitor 2 :  “Dabur”</vt:lpstr>
      <vt:lpstr>PowerPoint Presentation</vt:lpstr>
      <vt:lpstr>Competitor 3 ;  “ Adf foods”</vt:lpstr>
      <vt:lpstr>PowerPoint Presentation</vt:lpstr>
      <vt:lpstr>PowerPoint Presentation</vt:lpstr>
      <vt:lpstr>PowerPoint Presentation</vt:lpstr>
      <vt:lpstr>PowerPoint Presentation</vt:lpstr>
      <vt:lpstr> seo &amp; keyword research </vt:lpstr>
      <vt:lpstr>Seo audit </vt:lpstr>
      <vt:lpstr>Seo audit</vt:lpstr>
      <vt:lpstr>PowerPoint Presentation</vt:lpstr>
      <vt:lpstr>PowerPoint Presentation</vt:lpstr>
      <vt:lpstr> Content Idea &amp; marketing strategies</vt:lpstr>
      <vt:lpstr>Britannia’s Social Media Strategy </vt:lpstr>
      <vt:lpstr> content creation and curation </vt:lpstr>
      <vt:lpstr>PowerPoint Presentation</vt:lpstr>
      <vt:lpstr>PowerPoint Presentation</vt:lpstr>
      <vt:lpstr>PowerPoint Presentation</vt:lpstr>
      <vt:lpstr>PowerPoint Presentation</vt:lpstr>
      <vt:lpstr>Instagram story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BRITANNIA </dc:title>
  <dc:creator>Guest User</dc:creator>
  <cp:lastModifiedBy>Guest User</cp:lastModifiedBy>
  <cp:revision>24</cp:revision>
  <dcterms:created xsi:type="dcterms:W3CDTF">2024-04-18T12:47:20Z</dcterms:created>
  <dcterms:modified xsi:type="dcterms:W3CDTF">2024-04-25T16:37:19Z</dcterms:modified>
</cp:coreProperties>
</file>