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9" r:id="rId4"/>
  </p:sldMasterIdLst>
  <p:notesMasterIdLst>
    <p:notesMasterId r:id="rId18"/>
  </p:notesMasterIdLst>
  <p:handoutMasterIdLst>
    <p:handoutMasterId r:id="rId19"/>
  </p:handoutMasterIdLst>
  <p:sldIdLst>
    <p:sldId id="335" r:id="rId5"/>
    <p:sldId id="359" r:id="rId6"/>
    <p:sldId id="336" r:id="rId7"/>
    <p:sldId id="358" r:id="rId8"/>
    <p:sldId id="348" r:id="rId9"/>
    <p:sldId id="349" r:id="rId10"/>
    <p:sldId id="342" r:id="rId11"/>
    <p:sldId id="352" r:id="rId12"/>
    <p:sldId id="340" r:id="rId13"/>
    <p:sldId id="339" r:id="rId14"/>
    <p:sldId id="355" r:id="rId15"/>
    <p:sldId id="356" r:id="rId16"/>
    <p:sldId id="34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89" d="100"/>
          <a:sy n="89" d="100"/>
        </p:scale>
        <p:origin x="466"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8/2/2024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8/2/2024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3699608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749045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728774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
          <a:stretch/>
        </p:blipFill>
        <p:spPr>
          <a:xfrm>
            <a:off x="0" y="0"/>
            <a:ext cx="6153048" cy="6858000"/>
          </a:xfrm>
          <a:prstGeom prst="rect">
            <a:avLst/>
          </a:prstGeom>
        </p:spPr>
      </p:pic>
    </p:spTree>
    <p:extLst>
      <p:ext uri="{BB962C8B-B14F-4D97-AF65-F5344CB8AC3E}">
        <p14:creationId xmlns:p14="http://schemas.microsoft.com/office/powerpoint/2010/main" val="225106871"/>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a:stretch/>
        </p:blipFill>
        <p:spPr>
          <a:xfrm>
            <a:off x="0" y="0"/>
            <a:ext cx="4661067" cy="6858000"/>
          </a:xfrm>
          <a:prstGeom prst="rect">
            <a:avLst/>
          </a:prstGeom>
        </p:spPr>
      </p:pic>
    </p:spTree>
    <p:extLst>
      <p:ext uri="{BB962C8B-B14F-4D97-AF65-F5344CB8AC3E}">
        <p14:creationId xmlns:p14="http://schemas.microsoft.com/office/powerpoint/2010/main" val="1861637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 r="42" b="22"/>
          <a:stretch/>
        </p:blipFill>
        <p:spPr>
          <a:xfrm>
            <a:off x="9415463" y="264696"/>
            <a:ext cx="2776538" cy="6593304"/>
          </a:xfrm>
          <a:prstGeom prst="rect">
            <a:avLst/>
          </a:prstGeom>
        </p:spPr>
      </p:pic>
    </p:spTree>
    <p:extLst>
      <p:ext uri="{BB962C8B-B14F-4D97-AF65-F5344CB8AC3E}">
        <p14:creationId xmlns:p14="http://schemas.microsoft.com/office/powerpoint/2010/main" val="3419397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261788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318975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40753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12373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9810500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 t="145" r="12" b="335"/>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3" t="-215" b="220"/>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 t="-6257" r="32" b="38"/>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356778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444109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7366062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0793151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2415343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3638911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8/2/2024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219628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8/2/2024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CEABB6-07DC-46E8-9B57-56EC44A396E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26">
            <a:extLst>
              <a:ext uri="{28A0092B-C50C-407E-A947-70E740481C1C}">
                <a14:useLocalDpi xmlns:a14="http://schemas.microsoft.com/office/drawing/2010/main" val="0"/>
              </a:ext>
            </a:extLst>
          </a:blip>
          <a:srcRect t="259" b="-155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819159"/>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695" r:id="rId19"/>
    <p:sldLayoutId id="2147483696" r:id="rId20"/>
    <p:sldLayoutId id="2147483701" r:id="rId21"/>
    <p:sldLayoutId id="2147483702" r:id="rId22"/>
    <p:sldLayoutId id="2147483703" r:id="rId23"/>
    <p:sldLayoutId id="2147483705" r:id="rId24"/>
  </p:sldLayoutIdLst>
  <p:hf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p:txBody>
          <a:bodyPr>
            <a:normAutofit fontScale="90000"/>
          </a:bodyPr>
          <a:lstStyle/>
          <a:p>
            <a:br>
              <a:rPr lang="en-US" dirty="0"/>
            </a:br>
            <a:r>
              <a:rPr lang="en-US" dirty="0"/>
              <a:t>Building a Telegram Bot for Text Extraction from Images using AWS Services</a:t>
            </a:r>
          </a:p>
        </p:txBody>
      </p:sp>
      <p:sp>
        <p:nvSpPr>
          <p:cNvPr id="2" name="TextBox 1">
            <a:extLst>
              <a:ext uri="{FF2B5EF4-FFF2-40B4-BE49-F238E27FC236}">
                <a16:creationId xmlns:a16="http://schemas.microsoft.com/office/drawing/2014/main" id="{E426DCE9-2AB1-39E1-A2B3-AE1AA5EC10B2}"/>
              </a:ext>
            </a:extLst>
          </p:cNvPr>
          <p:cNvSpPr txBox="1"/>
          <p:nvPr/>
        </p:nvSpPr>
        <p:spPr>
          <a:xfrm>
            <a:off x="8952438" y="4740913"/>
            <a:ext cx="3182470" cy="923330"/>
          </a:xfrm>
          <a:prstGeom prst="rect">
            <a:avLst/>
          </a:prstGeom>
          <a:noFill/>
        </p:spPr>
        <p:txBody>
          <a:bodyPr wrap="square" rtlCol="0">
            <a:spAutoFit/>
          </a:bodyPr>
          <a:lstStyle/>
          <a:p>
            <a:r>
              <a:rPr lang="en-US" b="1" dirty="0"/>
              <a:t>R Niranjann Varma</a:t>
            </a:r>
          </a:p>
          <a:p>
            <a:r>
              <a:rPr lang="en-US" b="1" dirty="0"/>
              <a:t>2100039024</a:t>
            </a:r>
          </a:p>
          <a:p>
            <a:endParaRPr lang="en-US" b="1" dirty="0"/>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A697D1-BA77-DCEC-1BA3-36179A3DC23C}"/>
              </a:ext>
            </a:extLst>
          </p:cNvPr>
          <p:cNvPicPr>
            <a:picLocks noChangeAspect="1"/>
          </p:cNvPicPr>
          <p:nvPr/>
        </p:nvPicPr>
        <p:blipFill>
          <a:blip r:embed="rId2"/>
          <a:srcRect/>
          <a:stretch/>
        </p:blipFill>
        <p:spPr>
          <a:xfrm>
            <a:off x="4418889" y="553735"/>
            <a:ext cx="3042891" cy="5786105"/>
          </a:xfrm>
          <a:prstGeom prst="rect">
            <a:avLst/>
          </a:prstGeom>
          <a:noFill/>
        </p:spPr>
      </p:pic>
      <p:sp>
        <p:nvSpPr>
          <p:cNvPr id="11" name="Slide Number Placeholder 3">
            <a:extLst>
              <a:ext uri="{FF2B5EF4-FFF2-40B4-BE49-F238E27FC236}">
                <a16:creationId xmlns:a16="http://schemas.microsoft.com/office/drawing/2014/main" id="{9B5D5704-40BE-1B39-EE2D-D5978AB9BD8A}"/>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10</a:t>
            </a:fld>
            <a:endParaRPr lang="en-US"/>
          </a:p>
        </p:txBody>
      </p:sp>
      <p:sp>
        <p:nvSpPr>
          <p:cNvPr id="3" name="Slide Number Placeholder 2" hidden="1">
            <a:extLst>
              <a:ext uri="{FF2B5EF4-FFF2-40B4-BE49-F238E27FC236}">
                <a16:creationId xmlns:a16="http://schemas.microsoft.com/office/drawing/2014/main" id="{95D7C9F2-EB2A-D57B-0D06-69B87C19A3A9}"/>
              </a:ext>
            </a:extLst>
          </p:cNvPr>
          <p:cNvSpPr>
            <a:spLocks noGrp="1"/>
          </p:cNvSpPr>
          <p:nvPr>
            <p:ph type="sldNum" sz="quarter" idx="4294967295"/>
          </p:nvPr>
        </p:nvSpPr>
        <p:spPr>
          <a:xfrm>
            <a:off x="0" y="6246813"/>
            <a:ext cx="2670175" cy="365125"/>
          </a:xfrm>
        </p:spPr>
        <p:txBody>
          <a:bodyPr/>
          <a:lstStyle/>
          <a:p>
            <a:pPr>
              <a:spcAft>
                <a:spcPts val="600"/>
              </a:spcAft>
            </a:pPr>
            <a:fld id="{B5CEABB6-07DC-46E8-9B57-56EC44A396E5}" type="slidenum">
              <a:rPr lang="en-US" smtClean="0"/>
              <a:pPr>
                <a:spcAft>
                  <a:spcPts val="600"/>
                </a:spcAft>
              </a:pPr>
              <a:t>10</a:t>
            </a:fld>
            <a:endParaRPr lang="en-US"/>
          </a:p>
        </p:txBody>
      </p:sp>
    </p:spTree>
    <p:extLst>
      <p:ext uri="{BB962C8B-B14F-4D97-AF65-F5344CB8AC3E}">
        <p14:creationId xmlns:p14="http://schemas.microsoft.com/office/powerpoint/2010/main" val="2099008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6" name="Picture 5">
            <a:extLst>
              <a:ext uri="{FF2B5EF4-FFF2-40B4-BE49-F238E27FC236}">
                <a16:creationId xmlns:a16="http://schemas.microsoft.com/office/drawing/2014/main" id="{C7445E8A-C807-E55B-57A4-9C2FBDE19141}"/>
              </a:ext>
            </a:extLst>
          </p:cNvPr>
          <p:cNvPicPr>
            <a:picLocks noChangeAspect="1"/>
          </p:cNvPicPr>
          <p:nvPr/>
        </p:nvPicPr>
        <p:blipFill>
          <a:blip r:embed="rId2"/>
          <a:srcRect/>
          <a:stretch/>
        </p:blipFill>
        <p:spPr>
          <a:xfrm>
            <a:off x="609599" y="1416856"/>
            <a:ext cx="10040984" cy="5648053"/>
          </a:xfrm>
          <a:prstGeom prst="rect">
            <a:avLst/>
          </a:prstGeom>
        </p:spPr>
      </p:pic>
      <p:sp>
        <p:nvSpPr>
          <p:cNvPr id="7" name="TextBox 6">
            <a:extLst>
              <a:ext uri="{FF2B5EF4-FFF2-40B4-BE49-F238E27FC236}">
                <a16:creationId xmlns:a16="http://schemas.microsoft.com/office/drawing/2014/main" id="{7A409C71-BB33-3276-8A77-16ED3B74C184}"/>
              </a:ext>
            </a:extLst>
          </p:cNvPr>
          <p:cNvSpPr txBox="1"/>
          <p:nvPr/>
        </p:nvSpPr>
        <p:spPr>
          <a:xfrm>
            <a:off x="609598" y="594361"/>
            <a:ext cx="10122569" cy="461665"/>
          </a:xfrm>
          <a:prstGeom prst="rect">
            <a:avLst/>
          </a:prstGeom>
          <a:noFill/>
        </p:spPr>
        <p:txBody>
          <a:bodyPr wrap="square" rtlCol="0">
            <a:spAutoFit/>
          </a:bodyPr>
          <a:lstStyle/>
          <a:p>
            <a:pPr algn="ctr"/>
            <a:r>
              <a:rPr lang="en-IN" sz="2400" b="1" dirty="0">
                <a:solidFill>
                  <a:schemeClr val="accent1"/>
                </a:solidFill>
                <a:latin typeface="Times New Roman" panose="02020603050405020304" pitchFamily="18" charset="0"/>
                <a:cs typeface="Times New Roman" panose="02020603050405020304" pitchFamily="18" charset="0"/>
              </a:rPr>
              <a:t>Images are stored in s3</a:t>
            </a:r>
          </a:p>
        </p:txBody>
      </p:sp>
    </p:spTree>
    <p:extLst>
      <p:ext uri="{BB962C8B-B14F-4D97-AF65-F5344CB8AC3E}">
        <p14:creationId xmlns:p14="http://schemas.microsoft.com/office/powerpoint/2010/main" val="232051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5" name="Picture 4">
            <a:extLst>
              <a:ext uri="{FF2B5EF4-FFF2-40B4-BE49-F238E27FC236}">
                <a16:creationId xmlns:a16="http://schemas.microsoft.com/office/drawing/2014/main" id="{60E16A1A-7F39-FD66-0A1D-C2E84F46DD2C}"/>
              </a:ext>
            </a:extLst>
          </p:cNvPr>
          <p:cNvPicPr>
            <a:picLocks noChangeAspect="1"/>
          </p:cNvPicPr>
          <p:nvPr/>
        </p:nvPicPr>
        <p:blipFill>
          <a:blip r:embed="rId2"/>
          <a:srcRect/>
          <a:stretch/>
        </p:blipFill>
        <p:spPr>
          <a:xfrm>
            <a:off x="911352" y="1223317"/>
            <a:ext cx="9579431" cy="5388429"/>
          </a:xfrm>
          <a:prstGeom prst="rect">
            <a:avLst/>
          </a:prstGeom>
        </p:spPr>
      </p:pic>
      <p:sp>
        <p:nvSpPr>
          <p:cNvPr id="6" name="TextBox 5">
            <a:extLst>
              <a:ext uri="{FF2B5EF4-FFF2-40B4-BE49-F238E27FC236}">
                <a16:creationId xmlns:a16="http://schemas.microsoft.com/office/drawing/2014/main" id="{6C5A659B-13C5-945A-B4F7-54E55F9FB187}"/>
              </a:ext>
            </a:extLst>
          </p:cNvPr>
          <p:cNvSpPr txBox="1"/>
          <p:nvPr/>
        </p:nvSpPr>
        <p:spPr>
          <a:xfrm>
            <a:off x="1105989" y="600891"/>
            <a:ext cx="9225127" cy="369332"/>
          </a:xfrm>
          <a:prstGeom prst="rect">
            <a:avLst/>
          </a:prstGeom>
          <a:noFill/>
        </p:spPr>
        <p:txBody>
          <a:bodyPr wrap="square" rtlCol="0">
            <a:spAutoFit/>
          </a:bodyPr>
          <a:lstStyle/>
          <a:p>
            <a:pPr algn="ctr"/>
            <a:r>
              <a:rPr lang="en-IN" b="1" dirty="0">
                <a:solidFill>
                  <a:schemeClr val="accent1"/>
                </a:solidFill>
                <a:latin typeface="Times New Roman" panose="02020603050405020304" pitchFamily="18" charset="0"/>
                <a:cs typeface="Times New Roman" panose="02020603050405020304" pitchFamily="18" charset="0"/>
              </a:rPr>
              <a:t>Text is stored in DynamoDB</a:t>
            </a:r>
          </a:p>
        </p:txBody>
      </p:sp>
    </p:spTree>
    <p:extLst>
      <p:ext uri="{BB962C8B-B14F-4D97-AF65-F5344CB8AC3E}">
        <p14:creationId xmlns:p14="http://schemas.microsoft.com/office/powerpoint/2010/main" val="4064156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p:txBody>
          <a:bodyPr anchor="b">
            <a:normAutofit/>
          </a:bodyPr>
          <a:lstStyle/>
          <a:p>
            <a:r>
              <a:rPr lang="en-US" dirty="0"/>
              <a:t>Thank you </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C0C4-04F8-731B-84A4-5105C3425470}"/>
              </a:ext>
            </a:extLst>
          </p:cNvPr>
          <p:cNvSpPr>
            <a:spLocks noGrp="1"/>
          </p:cNvSpPr>
          <p:nvPr>
            <p:ph type="title"/>
          </p:nvPr>
        </p:nvSpPr>
        <p:spPr>
          <a:xfrm>
            <a:off x="5965371" y="391886"/>
            <a:ext cx="5641897" cy="2116665"/>
          </a:xfrm>
        </p:spPr>
        <p:txBody>
          <a:bodyPr/>
          <a:lstStyle/>
          <a:p>
            <a:r>
              <a:rPr lang="en-IN" dirty="0"/>
              <a:t>Services used</a:t>
            </a:r>
          </a:p>
        </p:txBody>
      </p:sp>
      <p:sp>
        <p:nvSpPr>
          <p:cNvPr id="3" name="Text Placeholder 2">
            <a:extLst>
              <a:ext uri="{FF2B5EF4-FFF2-40B4-BE49-F238E27FC236}">
                <a16:creationId xmlns:a16="http://schemas.microsoft.com/office/drawing/2014/main" id="{9E4F1703-BCFA-0C24-B3B2-B4C5B40C183A}"/>
              </a:ext>
            </a:extLst>
          </p:cNvPr>
          <p:cNvSpPr>
            <a:spLocks noGrp="1"/>
          </p:cNvSpPr>
          <p:nvPr>
            <p:ph type="body" sz="quarter" idx="13"/>
          </p:nvPr>
        </p:nvSpPr>
        <p:spPr>
          <a:xfrm>
            <a:off x="6109694" y="3172408"/>
            <a:ext cx="5580586" cy="2116665"/>
          </a:xfrm>
        </p:spPr>
        <p:txBody>
          <a:bodyPr>
            <a:normAutofit fontScale="62500" lnSpcReduction="20000"/>
          </a:bodyPr>
          <a:lstStyle/>
          <a:p>
            <a:r>
              <a:rPr lang="en-US" dirty="0">
                <a:latin typeface="+mj-lt"/>
              </a:rPr>
              <a:t>1. </a:t>
            </a:r>
            <a:r>
              <a:rPr lang="en-US" sz="2800" dirty="0">
                <a:latin typeface="+mj-lt"/>
              </a:rPr>
              <a:t>S3 Bucket</a:t>
            </a:r>
          </a:p>
          <a:p>
            <a:r>
              <a:rPr lang="en-US" sz="2800" dirty="0">
                <a:latin typeface="+mj-lt"/>
              </a:rPr>
              <a:t>2. Lambda</a:t>
            </a:r>
          </a:p>
          <a:p>
            <a:r>
              <a:rPr lang="en-US" sz="2800" dirty="0">
                <a:latin typeface="+mj-lt"/>
              </a:rPr>
              <a:t>3. Dynamo DB</a:t>
            </a:r>
          </a:p>
          <a:p>
            <a:r>
              <a:rPr lang="en-US" sz="2800" dirty="0">
                <a:latin typeface="+mj-lt"/>
              </a:rPr>
              <a:t>4. API Gateway</a:t>
            </a:r>
          </a:p>
          <a:p>
            <a:r>
              <a:rPr lang="en-US" sz="2800" dirty="0">
                <a:latin typeface="+mj-lt"/>
              </a:rPr>
              <a:t>5. IAM Role</a:t>
            </a:r>
          </a:p>
        </p:txBody>
      </p:sp>
    </p:spTree>
    <p:extLst>
      <p:ext uri="{BB962C8B-B14F-4D97-AF65-F5344CB8AC3E}">
        <p14:creationId xmlns:p14="http://schemas.microsoft.com/office/powerpoint/2010/main" val="230128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a:lstStyle/>
          <a:p>
            <a:r>
              <a:rPr lang="en-US" dirty="0"/>
              <a:t>Outline of the project-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5" name="Picture 4">
            <a:extLst>
              <a:ext uri="{FF2B5EF4-FFF2-40B4-BE49-F238E27FC236}">
                <a16:creationId xmlns:a16="http://schemas.microsoft.com/office/drawing/2014/main" id="{4690B11E-8D86-450D-7803-98DA3659AD08}"/>
              </a:ext>
            </a:extLst>
          </p:cNvPr>
          <p:cNvPicPr>
            <a:picLocks noChangeAspect="1"/>
          </p:cNvPicPr>
          <p:nvPr/>
        </p:nvPicPr>
        <p:blipFill>
          <a:blip r:embed="rId2"/>
          <a:srcRect/>
          <a:stretch/>
        </p:blipFill>
        <p:spPr>
          <a:xfrm>
            <a:off x="313708" y="2105359"/>
            <a:ext cx="9754445" cy="2945861"/>
          </a:xfrm>
          <a:prstGeom prst="rect">
            <a:avLst/>
          </a:prstGeom>
        </p:spPr>
      </p:pic>
    </p:spTree>
    <p:extLst>
      <p:ext uri="{BB962C8B-B14F-4D97-AF65-F5344CB8AC3E}">
        <p14:creationId xmlns:p14="http://schemas.microsoft.com/office/powerpoint/2010/main" val="58274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vert="horz" lIns="91440" tIns="45720" rIns="91440" bIns="45720" rtlCol="0" anchor="b">
            <a:normAutofit/>
          </a:bodyPr>
          <a:lstStyle/>
          <a:p>
            <a:r>
              <a:rPr lang="en-US" b="1" kern="1200" cap="all" baseline="0">
                <a:latin typeface="+mj-lt"/>
                <a:ea typeface="+mj-ea"/>
                <a:cs typeface="+mj-cs"/>
              </a:rPr>
              <a:t>S3 Bucket-</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4</a:t>
            </a:fld>
            <a:endParaRPr lang="en-US"/>
          </a:p>
        </p:txBody>
      </p:sp>
      <p:pic>
        <p:nvPicPr>
          <p:cNvPr id="7" name="Picture 6">
            <a:extLst>
              <a:ext uri="{FF2B5EF4-FFF2-40B4-BE49-F238E27FC236}">
                <a16:creationId xmlns:a16="http://schemas.microsoft.com/office/drawing/2014/main" id="{47C06726-1257-3663-273F-E3EBB9CE2766}"/>
              </a:ext>
            </a:extLst>
          </p:cNvPr>
          <p:cNvPicPr>
            <a:picLocks noChangeAspect="1"/>
          </p:cNvPicPr>
          <p:nvPr/>
        </p:nvPicPr>
        <p:blipFill>
          <a:blip r:embed="rId2"/>
          <a:srcRect/>
          <a:stretch/>
        </p:blipFill>
        <p:spPr>
          <a:xfrm>
            <a:off x="177282" y="2292627"/>
            <a:ext cx="6233362" cy="3506266"/>
          </a:xfrm>
          <a:prstGeom prst="rect">
            <a:avLst/>
          </a:prstGeom>
          <a:noFill/>
        </p:spPr>
      </p:pic>
      <p:sp>
        <p:nvSpPr>
          <p:cNvPr id="8" name="TextBox 7">
            <a:extLst>
              <a:ext uri="{FF2B5EF4-FFF2-40B4-BE49-F238E27FC236}">
                <a16:creationId xmlns:a16="http://schemas.microsoft.com/office/drawing/2014/main" id="{FC2A2AFB-E97B-18CA-FC3A-5D418312CE0C}"/>
              </a:ext>
            </a:extLst>
          </p:cNvPr>
          <p:cNvSpPr txBox="1"/>
          <p:nvPr/>
        </p:nvSpPr>
        <p:spPr>
          <a:xfrm>
            <a:off x="6410644" y="2201878"/>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b="0" i="0" dirty="0">
                <a:solidFill>
                  <a:srgbClr val="ECECEC"/>
                </a:solidFill>
                <a:effectLst/>
                <a:latin typeface="Sitka Text" panose="02000505000000020004" pitchFamily="2" charset="0"/>
              </a:rPr>
              <a:t>An Amazon S3 bucket, provided by Amazon Web Services (AWS), serves as a cloud storage container. It is designed to store various data types, including files and other forms of data. S3 buckets are known for their scalability, security, and durability, making them suitable for storing diverse data types such as images, videos, backups, and log files.</a:t>
            </a:r>
            <a:endParaRPr lang="en-US" sz="2000" dirty="0">
              <a:latin typeface="Sitka Text" panose="02000505000000020004" pitchFamily="2" charset="0"/>
            </a:endParaRPr>
          </a:p>
        </p:txBody>
      </p:sp>
    </p:spTree>
    <p:extLst>
      <p:ext uri="{BB962C8B-B14F-4D97-AF65-F5344CB8AC3E}">
        <p14:creationId xmlns:p14="http://schemas.microsoft.com/office/powerpoint/2010/main" val="107656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p:txBody>
          <a:bodyPr vert="horz" lIns="91440" tIns="45720" rIns="91440" bIns="45720" rtlCol="0" anchor="b">
            <a:normAutofit/>
          </a:bodyPr>
          <a:lstStyle/>
          <a:p>
            <a:r>
              <a:rPr lang="en-US" b="1" kern="1200" cap="all" baseline="0">
                <a:latin typeface="+mj-lt"/>
                <a:ea typeface="+mj-ea"/>
                <a:cs typeface="+mj-cs"/>
              </a:rPr>
              <a:t>API Gateway-</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5</a:t>
            </a:fld>
            <a:endParaRPr lang="en-US"/>
          </a:p>
        </p:txBody>
      </p:sp>
      <p:pic>
        <p:nvPicPr>
          <p:cNvPr id="5" name="Picture 4">
            <a:extLst>
              <a:ext uri="{FF2B5EF4-FFF2-40B4-BE49-F238E27FC236}">
                <a16:creationId xmlns:a16="http://schemas.microsoft.com/office/drawing/2014/main" id="{35D894A1-4F96-6743-F5CC-83D56DB91D22}"/>
              </a:ext>
            </a:extLst>
          </p:cNvPr>
          <p:cNvPicPr>
            <a:picLocks noChangeAspect="1"/>
          </p:cNvPicPr>
          <p:nvPr/>
        </p:nvPicPr>
        <p:blipFill>
          <a:blip r:embed="rId2"/>
          <a:srcRect/>
          <a:stretch/>
        </p:blipFill>
        <p:spPr>
          <a:xfrm>
            <a:off x="207034" y="2125650"/>
            <a:ext cx="6203609" cy="3489530"/>
          </a:xfrm>
          <a:prstGeom prst="rect">
            <a:avLst/>
          </a:prstGeom>
          <a:noFill/>
        </p:spPr>
      </p:pic>
      <p:sp>
        <p:nvSpPr>
          <p:cNvPr id="8" name="TextBox 7">
            <a:extLst>
              <a:ext uri="{FF2B5EF4-FFF2-40B4-BE49-F238E27FC236}">
                <a16:creationId xmlns:a16="http://schemas.microsoft.com/office/drawing/2014/main" id="{FC2A2AFB-E97B-18CA-FC3A-5D418312CE0C}"/>
              </a:ext>
            </a:extLst>
          </p:cNvPr>
          <p:cNvSpPr txBox="1"/>
          <p:nvPr/>
        </p:nvSpPr>
        <p:spPr>
          <a:xfrm>
            <a:off x="6410644" y="2073275"/>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b="0" i="0" dirty="0">
                <a:solidFill>
                  <a:srgbClr val="ECECEC"/>
                </a:solidFill>
                <a:effectLst/>
                <a:latin typeface="Sitka Text" panose="02000505000000020004" pitchFamily="2" charset="0"/>
              </a:rPr>
              <a:t>API Gateway is an AWS-managed service that simplifies the process for developers to create, publish, manage, monitor, and secure APIs, regardless of scale. It serves as a primary access point for applications to interact with backend services like Lambda functions, DynamoDB tables, or EC2 instances, enabling access to data, business logic, or functionality.</a:t>
            </a:r>
            <a:endParaRPr lang="en-US" sz="2000" dirty="0">
              <a:latin typeface="Sitka Text" panose="02000505000000020004" pitchFamily="2" charset="0"/>
            </a:endParaRPr>
          </a:p>
        </p:txBody>
      </p:sp>
    </p:spTree>
    <p:extLst>
      <p:ext uri="{BB962C8B-B14F-4D97-AF65-F5344CB8AC3E}">
        <p14:creationId xmlns:p14="http://schemas.microsoft.com/office/powerpoint/2010/main" val="371307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6178F-7400-E786-8F01-1D9B4117CDA9}"/>
              </a:ext>
            </a:extLst>
          </p:cNvPr>
          <p:cNvSpPr txBox="1"/>
          <p:nvPr/>
        </p:nvSpPr>
        <p:spPr>
          <a:xfrm>
            <a:off x="893064" y="72518"/>
            <a:ext cx="10405174" cy="13265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baseline="0" dirty="0">
                <a:solidFill>
                  <a:schemeClr val="accent1"/>
                </a:solidFill>
                <a:latin typeface="+mj-lt"/>
                <a:ea typeface="+mj-ea"/>
                <a:cs typeface="+mj-cs"/>
              </a:rPr>
              <a:t>LAMBDA-</a:t>
            </a:r>
          </a:p>
        </p:txBody>
      </p:sp>
      <p:pic>
        <p:nvPicPr>
          <p:cNvPr id="5" name="Picture 4">
            <a:extLst>
              <a:ext uri="{FF2B5EF4-FFF2-40B4-BE49-F238E27FC236}">
                <a16:creationId xmlns:a16="http://schemas.microsoft.com/office/drawing/2014/main" id="{E81B58BF-6CEB-6ADF-7790-71C928628B8C}"/>
              </a:ext>
            </a:extLst>
          </p:cNvPr>
          <p:cNvPicPr>
            <a:picLocks noChangeAspect="1"/>
          </p:cNvPicPr>
          <p:nvPr/>
        </p:nvPicPr>
        <p:blipFill>
          <a:blip r:embed="rId2"/>
          <a:srcRect/>
          <a:stretch/>
        </p:blipFill>
        <p:spPr>
          <a:xfrm>
            <a:off x="296092" y="2064362"/>
            <a:ext cx="5982788" cy="3365318"/>
          </a:xfrm>
          <a:prstGeom prst="rect">
            <a:avLst/>
          </a:prstGeom>
          <a:noFill/>
        </p:spPr>
      </p:pic>
      <p:sp>
        <p:nvSpPr>
          <p:cNvPr id="8" name="TextBox 7">
            <a:extLst>
              <a:ext uri="{FF2B5EF4-FFF2-40B4-BE49-F238E27FC236}">
                <a16:creationId xmlns:a16="http://schemas.microsoft.com/office/drawing/2014/main" id="{FC2A2AFB-E97B-18CA-FC3A-5D418312CE0C}"/>
              </a:ext>
            </a:extLst>
          </p:cNvPr>
          <p:cNvSpPr txBox="1"/>
          <p:nvPr/>
        </p:nvSpPr>
        <p:spPr>
          <a:xfrm>
            <a:off x="6410644" y="2073275"/>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b="0" i="0" dirty="0">
                <a:solidFill>
                  <a:srgbClr val="ECECEC"/>
                </a:solidFill>
                <a:effectLst/>
                <a:latin typeface="Sitka Text" panose="02000505000000020004" pitchFamily="2" charset="0"/>
              </a:rPr>
              <a:t>AWS Lambda is a serverless computing service that enables you to execute code without the need to provision or oversee servers. By uploading your code, which can be written in languages like Node.js, Python, Java, or C#, Lambda processes your code based on events such as modifications to data in an S3 bucket, updates to a DynamoDB table, or HTTP requests managed via API Gateway.</a:t>
            </a:r>
            <a:endParaRPr lang="en-US" sz="2000" dirty="0">
              <a:latin typeface="Sitka Text" panose="02000505000000020004" pitchFamily="2" charset="0"/>
            </a:endParaRP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6</a:t>
            </a:fld>
            <a:endParaRPr lang="en-US"/>
          </a:p>
        </p:txBody>
      </p:sp>
    </p:spTree>
    <p:extLst>
      <p:ext uri="{BB962C8B-B14F-4D97-AF65-F5344CB8AC3E}">
        <p14:creationId xmlns:p14="http://schemas.microsoft.com/office/powerpoint/2010/main" val="551371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920259"/>
          </a:xfrm>
        </p:spPr>
        <p:txBody>
          <a:bodyPr/>
          <a:lstStyle/>
          <a:p>
            <a:r>
              <a:rPr lang="en-ZA" dirty="0"/>
              <a:t>CODE-</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4" name="Picture 3">
            <a:extLst>
              <a:ext uri="{FF2B5EF4-FFF2-40B4-BE49-F238E27FC236}">
                <a16:creationId xmlns:a16="http://schemas.microsoft.com/office/drawing/2014/main" id="{214C731B-D05E-E205-C94C-2CFD94B95A4C}"/>
              </a:ext>
            </a:extLst>
          </p:cNvPr>
          <p:cNvPicPr>
            <a:picLocks noChangeAspect="1"/>
          </p:cNvPicPr>
          <p:nvPr/>
        </p:nvPicPr>
        <p:blipFill>
          <a:blip r:embed="rId2"/>
          <a:srcRect/>
          <a:stretch/>
        </p:blipFill>
        <p:spPr>
          <a:xfrm>
            <a:off x="792481" y="1005090"/>
            <a:ext cx="10405173" cy="5852910"/>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6178F-7400-E786-8F01-1D9B4117CDA9}"/>
              </a:ext>
            </a:extLst>
          </p:cNvPr>
          <p:cNvSpPr txBox="1"/>
          <p:nvPr/>
        </p:nvSpPr>
        <p:spPr>
          <a:xfrm>
            <a:off x="893064" y="72518"/>
            <a:ext cx="10405174" cy="13265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kern="1200" cap="all" baseline="0" dirty="0">
                <a:solidFill>
                  <a:schemeClr val="accent1"/>
                </a:solidFill>
                <a:latin typeface="+mj-lt"/>
                <a:ea typeface="+mj-ea"/>
                <a:cs typeface="+mj-cs"/>
              </a:rPr>
              <a:t>Dynamo DB-</a:t>
            </a:r>
          </a:p>
        </p:txBody>
      </p:sp>
      <p:pic>
        <p:nvPicPr>
          <p:cNvPr id="5" name="Picture 4">
            <a:extLst>
              <a:ext uri="{FF2B5EF4-FFF2-40B4-BE49-F238E27FC236}">
                <a16:creationId xmlns:a16="http://schemas.microsoft.com/office/drawing/2014/main" id="{174C4FFB-F748-02AD-09A6-31F7E63667BA}"/>
              </a:ext>
            </a:extLst>
          </p:cNvPr>
          <p:cNvPicPr>
            <a:picLocks noChangeAspect="1"/>
          </p:cNvPicPr>
          <p:nvPr/>
        </p:nvPicPr>
        <p:blipFill>
          <a:blip r:embed="rId2"/>
          <a:srcRect/>
          <a:stretch/>
        </p:blipFill>
        <p:spPr>
          <a:xfrm>
            <a:off x="287384" y="1888252"/>
            <a:ext cx="5991496" cy="3370216"/>
          </a:xfrm>
          <a:prstGeom prst="rect">
            <a:avLst/>
          </a:prstGeom>
          <a:noFill/>
        </p:spPr>
      </p:pic>
      <p:sp>
        <p:nvSpPr>
          <p:cNvPr id="7" name="TextBox 6">
            <a:extLst>
              <a:ext uri="{FF2B5EF4-FFF2-40B4-BE49-F238E27FC236}">
                <a16:creationId xmlns:a16="http://schemas.microsoft.com/office/drawing/2014/main" id="{2A1FDEDD-7101-8F88-7E28-376B3806E0A0}"/>
              </a:ext>
            </a:extLst>
          </p:cNvPr>
          <p:cNvSpPr txBox="1"/>
          <p:nvPr/>
        </p:nvSpPr>
        <p:spPr>
          <a:xfrm>
            <a:off x="6410644" y="2073275"/>
            <a:ext cx="4887594" cy="3687763"/>
          </a:xfrm>
          <a:prstGeom prst="rect">
            <a:avLst/>
          </a:prstGeom>
        </p:spPr>
        <p:txBody>
          <a:bodyPr vert="horz" lIns="91440" tIns="45720" rIns="91440" bIns="45720" rtlCol="0">
            <a:normAutofit/>
          </a:bodyPr>
          <a:lstStyle/>
          <a:p>
            <a:pPr>
              <a:spcAft>
                <a:spcPts val="1200"/>
              </a:spcAft>
              <a:buFont typeface="Arial" panose="020B0604020202020204" pitchFamily="34" charset="0"/>
            </a:pPr>
            <a:r>
              <a:rPr lang="en-US" sz="2000"/>
              <a:t>Amazon DynamoDB is a fully managed NoSQL database service provided by AWS. It offers fast and predictable performance with seamless scalability. DynamoDB is designed to handle large amounts of data and can serve applications that require single-digit millisecond latency.</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8</a:t>
            </a:fld>
            <a:endParaRPr lang="en-US"/>
          </a:p>
        </p:txBody>
      </p:sp>
    </p:spTree>
    <p:extLst>
      <p:ext uri="{BB962C8B-B14F-4D97-AF65-F5344CB8AC3E}">
        <p14:creationId xmlns:p14="http://schemas.microsoft.com/office/powerpoint/2010/main" val="159353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p:txBody>
          <a:bodyPr/>
          <a:lstStyle/>
          <a:p>
            <a:r>
              <a:rPr lang="en-ZA" dirty="0"/>
              <a:t>The Output-</a:t>
            </a:r>
          </a:p>
        </p:txBody>
      </p:sp>
    </p:spTree>
    <p:extLst>
      <p:ext uri="{BB962C8B-B14F-4D97-AF65-F5344CB8AC3E}">
        <p14:creationId xmlns:p14="http://schemas.microsoft.com/office/powerpoint/2010/main" val="40433909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121</TotalTime>
  <Words>327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Rockwell</vt:lpstr>
      <vt:lpstr>Sitka Text</vt:lpstr>
      <vt:lpstr>Times New Roman</vt:lpstr>
      <vt:lpstr>Gallery</vt:lpstr>
      <vt:lpstr> Building a Telegram Bot for Text Extraction from Images using AWS Services</vt:lpstr>
      <vt:lpstr>Services used</vt:lpstr>
      <vt:lpstr>Outline of the project-</vt:lpstr>
      <vt:lpstr>S3 Bucket-</vt:lpstr>
      <vt:lpstr>API Gateway-</vt:lpstr>
      <vt:lpstr>PowerPoint Presentation</vt:lpstr>
      <vt:lpstr>CODE-</vt:lpstr>
      <vt:lpstr>PowerPoint Presentation</vt:lpstr>
      <vt:lpstr>The Output-</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 generator through email</dc:title>
  <dc:creator>sravani p</dc:creator>
  <cp:lastModifiedBy>Niranjann varma</cp:lastModifiedBy>
  <cp:revision>6</cp:revision>
  <dcterms:created xsi:type="dcterms:W3CDTF">2024-03-29T09:50:52Z</dcterms:created>
  <dcterms:modified xsi:type="dcterms:W3CDTF">2024-08-02T04:18:11Z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XPowerLiteLastOptimized">
    <vt:lpwstr>1711776</vt:lpwstr>
  </property>
  <property fmtid="{D5CDD505-2E9C-101B-9397-08002B2CF9AE}" pid="4" name="NXPowerLiteSettings">
    <vt:lpwstr>F7000400038000</vt:lpwstr>
  </property>
  <property fmtid="{D5CDD505-2E9C-101B-9397-08002B2CF9AE}" pid="5" name="NXPowerLiteVersion">
    <vt:lpwstr>S10.2.0</vt:lpwstr>
  </property>
</Properties>
</file>