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8" r:id="rId2"/>
    <p:sldId id="271" r:id="rId3"/>
    <p:sldId id="278" r:id="rId4"/>
    <p:sldId id="293" r:id="rId5"/>
    <p:sldId id="294" r:id="rId6"/>
    <p:sldId id="296" r:id="rId7"/>
    <p:sldId id="275" r:id="rId8"/>
    <p:sldId id="295" r:id="rId9"/>
    <p:sldId id="292" r:id="rId10"/>
    <p:sldId id="288" r:id="rId11"/>
    <p:sldId id="279" r:id="rId12"/>
    <p:sldId id="285" r:id="rId13"/>
    <p:sldId id="281" r:id="rId14"/>
    <p:sldId id="282" r:id="rId15"/>
    <p:sldId id="286" r:id="rId16"/>
    <p:sldId id="283" r:id="rId17"/>
    <p:sldId id="284" r:id="rId18"/>
    <p:sldId id="289" r:id="rId19"/>
    <p:sldId id="277" r:id="rId20"/>
    <p:sldId id="287" r:id="rId21"/>
    <p:sldId id="291" r:id="rId22"/>
    <p:sldId id="274" r:id="rId23"/>
    <p:sldId id="276" r:id="rId24"/>
    <p:sldId id="290" r:id="rId25"/>
    <p:sldId id="263"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1" autoAdjust="0"/>
  </p:normalViewPr>
  <p:slideViewPr>
    <p:cSldViewPr snapToGrid="0">
      <p:cViewPr varScale="1">
        <p:scale>
          <a:sx n="128" d="100"/>
          <a:sy n="128" d="100"/>
        </p:scale>
        <p:origin x="376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01F7CEE-E9C0-4304-860A-55B4F088389A}" type="datetimeFigureOut">
              <a:rPr lang="en-US" smtClean="0"/>
              <a:t>9/4/2019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361B8-B685-459F-8F73-2A5C5BA2902C}" type="slidenum">
              <a:rPr lang="en-US" smtClean="0"/>
              <a:t>1</a:t>
            </a:fld>
            <a:endParaRPr lang="en-US"/>
          </a:p>
        </p:txBody>
      </p:sp>
    </p:spTree>
    <p:extLst>
      <p:ext uri="{BB962C8B-B14F-4D97-AF65-F5344CB8AC3E}">
        <p14:creationId xmlns:p14="http://schemas.microsoft.com/office/powerpoint/2010/main" val="351595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fundamentals of statistical analysis, R is tough to beat. Look at the leading textbooks (ISLR and business data science) </a:t>
            </a:r>
          </a:p>
          <a:p>
            <a:r>
              <a:rPr lang="en-US" dirty="0"/>
              <a:t>However, R is not perfect. Python provides a better workspace for many ML applications specially those involving unstructured data like raw text. </a:t>
            </a:r>
          </a:p>
          <a:p>
            <a:r>
              <a:rPr lang="en-US" dirty="0"/>
              <a:t>For large scale ML you should work with deep learning frameworks like Gluon or </a:t>
            </a:r>
            <a:r>
              <a:rPr lang="en-US" dirty="0" err="1"/>
              <a:t>Keras</a:t>
            </a:r>
            <a:r>
              <a:rPr lang="en-US" dirty="0"/>
              <a:t>. </a:t>
            </a:r>
          </a:p>
          <a:p>
            <a:r>
              <a:rPr lang="en-US" dirty="0"/>
              <a:t>Scala and HDF slice and aggregate data. </a:t>
            </a:r>
          </a:p>
          <a:p>
            <a:r>
              <a:rPr lang="en-US" dirty="0"/>
              <a:t>If you work for a big company, most probably you need to learn SQL to pull data from a structured database. </a:t>
            </a:r>
          </a:p>
          <a:p>
            <a:r>
              <a:rPr lang="en-US" dirty="0"/>
              <a:t>NO language is the best for all purpose. Computing technology is too dynamic for this to be true. </a:t>
            </a:r>
          </a:p>
          <a:p>
            <a:r>
              <a:rPr lang="en-US" dirty="0"/>
              <a:t>What language is best for learning data science: R </a:t>
            </a:r>
          </a:p>
          <a:p>
            <a:endParaRPr lang="en-US" dirty="0"/>
          </a:p>
          <a:p>
            <a:r>
              <a:rPr lang="en-US" dirty="0"/>
              <a:t>All the methods we learn in this course are scalable. </a:t>
            </a:r>
          </a:p>
        </p:txBody>
      </p:sp>
      <p:sp>
        <p:nvSpPr>
          <p:cNvPr id="4" name="Slide Number Placeholder 3"/>
          <p:cNvSpPr>
            <a:spLocks noGrp="1"/>
          </p:cNvSpPr>
          <p:nvPr>
            <p:ph type="sldNum" sz="quarter" idx="5"/>
          </p:nvPr>
        </p:nvSpPr>
        <p:spPr/>
        <p:txBody>
          <a:bodyPr/>
          <a:lstStyle/>
          <a:p>
            <a:fld id="{BB6361B8-B685-459F-8F73-2A5C5BA2902C}" type="slidenum">
              <a:rPr lang="en-US" smtClean="0"/>
              <a:t>23</a:t>
            </a:fld>
            <a:endParaRPr lang="en-US"/>
          </a:p>
        </p:txBody>
      </p:sp>
    </p:spTree>
    <p:extLst>
      <p:ext uri="{BB962C8B-B14F-4D97-AF65-F5344CB8AC3E}">
        <p14:creationId xmlns:p14="http://schemas.microsoft.com/office/powerpoint/2010/main" val="246101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24</a:t>
            </a:fld>
            <a:endParaRPr lang="en-US"/>
          </a:p>
        </p:txBody>
      </p:sp>
    </p:spTree>
    <p:extLst>
      <p:ext uri="{BB962C8B-B14F-4D97-AF65-F5344CB8AC3E}">
        <p14:creationId xmlns:p14="http://schemas.microsoft.com/office/powerpoint/2010/main" val="20644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361B8-B685-459F-8F73-2A5C5BA2902C}" type="slidenum">
              <a:rPr lang="en-US" smtClean="0"/>
              <a:t>25</a:t>
            </a:fld>
            <a:endParaRPr lang="en-US"/>
          </a:p>
        </p:txBody>
      </p:sp>
    </p:spTree>
    <p:extLst>
      <p:ext uri="{BB962C8B-B14F-4D97-AF65-F5344CB8AC3E}">
        <p14:creationId xmlns:p14="http://schemas.microsoft.com/office/powerpoint/2010/main" val="16209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B6361B8-B685-459F-8F73-2A5C5BA2902C}" type="slidenum">
              <a:rPr lang="en-US" smtClean="0"/>
              <a:t>2</a:t>
            </a:fld>
            <a:endParaRPr lang="en-US"/>
          </a:p>
        </p:txBody>
      </p:sp>
    </p:spTree>
    <p:extLst>
      <p:ext uri="{BB962C8B-B14F-4D97-AF65-F5344CB8AC3E}">
        <p14:creationId xmlns:p14="http://schemas.microsoft.com/office/powerpoint/2010/main" val="165144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4</a:t>
            </a:fld>
            <a:endParaRPr lang="en-US"/>
          </a:p>
        </p:txBody>
      </p:sp>
    </p:spTree>
    <p:extLst>
      <p:ext uri="{BB962C8B-B14F-4D97-AF65-F5344CB8AC3E}">
        <p14:creationId xmlns:p14="http://schemas.microsoft.com/office/powerpoint/2010/main" val="188918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board and walk through CAPM. Graph of stock returns and market returns and talk about beta. </a:t>
            </a:r>
          </a:p>
          <a:p>
            <a:r>
              <a:rPr lang="en-US" dirty="0"/>
              <a:t>This plot is useful because you can make decisions very fast. Find an arbitrage? Pairs trading? </a:t>
            </a:r>
          </a:p>
          <a:p>
            <a:r>
              <a:rPr lang="en-US" dirty="0"/>
              <a:t>Emphasize that we have a model here CAPM. Now ask what if we don’t have a model? How can we reduce the dimensionality of our messy stock market data? </a:t>
            </a:r>
          </a:p>
        </p:txBody>
      </p:sp>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146506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me the f. the rule that links X and y. I want to estimate that. </a:t>
            </a:r>
          </a:p>
          <a:p>
            <a:r>
              <a:rPr lang="en-US" baseline="0" dirty="0" smtClean="0"/>
              <a:t>In statistical learning we do care how does this f look like and if the coefficients are significant (inference). </a:t>
            </a:r>
          </a:p>
          <a:p>
            <a:r>
              <a:rPr lang="en-US" baseline="0" dirty="0" smtClean="0"/>
              <a:t>In ML however we don’t care about f. It is just a </a:t>
            </a:r>
            <a:r>
              <a:rPr lang="en-US" baseline="0" dirty="0" err="1" smtClean="0"/>
              <a:t>blackbox</a:t>
            </a:r>
            <a:r>
              <a:rPr lang="en-US" baseline="0" dirty="0" smtClean="0"/>
              <a:t>. we just care it if works. </a:t>
            </a:r>
          </a:p>
          <a:p>
            <a:endParaRPr lang="en-US" baseline="0" dirty="0" smtClean="0"/>
          </a:p>
          <a:p>
            <a:r>
              <a:rPr lang="en-US" baseline="0" dirty="0" smtClean="0"/>
              <a:t>We may use ML to figure out if our model is good or not. BlackRock example. </a:t>
            </a:r>
            <a:endParaRPr lang="en-US" dirty="0"/>
          </a:p>
        </p:txBody>
      </p:sp>
      <p:sp>
        <p:nvSpPr>
          <p:cNvPr id="4" name="Slide Number Placeholder 3"/>
          <p:cNvSpPr>
            <a:spLocks noGrp="1"/>
          </p:cNvSpPr>
          <p:nvPr>
            <p:ph type="sldNum" sz="quarter" idx="10"/>
          </p:nvPr>
        </p:nvSpPr>
        <p:spPr/>
        <p:txBody>
          <a:bodyPr/>
          <a:lstStyle/>
          <a:p>
            <a:fld id="{BB6361B8-B685-459F-8F73-2A5C5BA2902C}" type="slidenum">
              <a:rPr lang="en-US" smtClean="0"/>
              <a:t>6</a:t>
            </a:fld>
            <a:endParaRPr lang="en-US"/>
          </a:p>
        </p:txBody>
      </p:sp>
    </p:spTree>
    <p:extLst>
      <p:ext uri="{BB962C8B-B14F-4D97-AF65-F5344CB8AC3E}">
        <p14:creationId xmlns:p14="http://schemas.microsoft.com/office/powerpoint/2010/main" val="99830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62563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bold terms. Automatically… predictions (not interpretation! Or inference). Complex data with high dimensionality. (In this course I will visualize only 2 features though!) </a:t>
            </a:r>
          </a:p>
          <a:p>
            <a:endParaRPr lang="en-US" dirty="0"/>
          </a:p>
          <a:p>
            <a:r>
              <a:rPr lang="en-US" dirty="0"/>
              <a:t>Then go over blue box.  </a:t>
            </a:r>
          </a:p>
          <a:p>
            <a:r>
              <a:rPr lang="en-US" dirty="0"/>
              <a:t>Model inference (understand and interpret the parameters, significance of coefficients and etc)</a:t>
            </a:r>
          </a:p>
          <a:p>
            <a:r>
              <a:rPr lang="en-US" dirty="0"/>
              <a:t>Predictive performance = black box </a:t>
            </a:r>
          </a:p>
          <a:p>
            <a:endParaRPr lang="en-US" dirty="0"/>
          </a:p>
          <a:p>
            <a:r>
              <a:rPr lang="en-US" dirty="0"/>
              <a:t>If you don’t expect to see same patterns, ML is useless (stock prices, random walk!) </a:t>
            </a:r>
          </a:p>
          <a:p>
            <a:endParaRPr lang="en-US" dirty="0"/>
          </a:p>
          <a:p>
            <a:r>
              <a:rPr lang="en-US" dirty="0"/>
              <a:t>In our previous example CAPM: a statistician wants to make sure that this is a true model and wants to get an unbiased beta (on average hitting at the target). But in machine learning we don’t care about finding the true model, all we care is how close our </a:t>
            </a:r>
            <a:r>
              <a:rPr lang="en-US" dirty="0" err="1"/>
              <a:t>yhat</a:t>
            </a:r>
            <a:r>
              <a:rPr lang="en-US" dirty="0"/>
              <a:t> is to y. </a:t>
            </a:r>
          </a:p>
          <a:p>
            <a:endParaRPr lang="en-US" dirty="0"/>
          </a:p>
          <a:p>
            <a:r>
              <a:rPr lang="en-US" dirty="0"/>
              <a:t>We should use a combination! BlackRock example. </a:t>
            </a:r>
          </a:p>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8</a:t>
            </a:fld>
            <a:endParaRPr lang="en-US"/>
          </a:p>
        </p:txBody>
      </p:sp>
    </p:spTree>
    <p:extLst>
      <p:ext uri="{BB962C8B-B14F-4D97-AF65-F5344CB8AC3E}">
        <p14:creationId xmlns:p14="http://schemas.microsoft.com/office/powerpoint/2010/main" val="60504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 data is so big that cannot be saved on 1 machine. So you need to use distributed algorithms (Hadoop and Spark) that can compute data summaries across multiple independent machines. </a:t>
            </a:r>
          </a:p>
          <a:p>
            <a:r>
              <a:rPr lang="en-US" dirty="0"/>
              <a:t>We shop, talk, share and live on computers and online. Very messy, unstructured and high dimensional. </a:t>
            </a:r>
          </a:p>
          <a:p>
            <a:endParaRPr lang="en-US" dirty="0"/>
          </a:p>
          <a:p>
            <a:r>
              <a:rPr lang="en-US" dirty="0"/>
              <a:t>Business data science: this is where you can/should get strong! And you can out bid the computer scientists out there. </a:t>
            </a:r>
          </a:p>
        </p:txBody>
      </p:sp>
      <p:sp>
        <p:nvSpPr>
          <p:cNvPr id="4" name="Slide Number Placeholder 3"/>
          <p:cNvSpPr>
            <a:spLocks noGrp="1"/>
          </p:cNvSpPr>
          <p:nvPr>
            <p:ph type="sldNum" sz="quarter" idx="5"/>
          </p:nvPr>
        </p:nvSpPr>
        <p:spPr/>
        <p:txBody>
          <a:bodyPr/>
          <a:lstStyle/>
          <a:p>
            <a:fld id="{BB6361B8-B685-459F-8F73-2A5C5BA2902C}" type="slidenum">
              <a:rPr lang="en-US" smtClean="0"/>
              <a:t>9</a:t>
            </a:fld>
            <a:endParaRPr lang="en-US"/>
          </a:p>
        </p:txBody>
      </p:sp>
    </p:spTree>
    <p:extLst>
      <p:ext uri="{BB962C8B-B14F-4D97-AF65-F5344CB8AC3E}">
        <p14:creationId xmlns:p14="http://schemas.microsoft.com/office/powerpoint/2010/main" val="337297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objective in unsupervised is a little fuzzy. fi</a:t>
            </a:r>
            <a:r>
              <a:rPr lang="en-US" sz="1200" b="0" i="0" u="none" strike="noStrike" kern="1200" baseline="0" dirty="0" smtClean="0">
                <a:solidFill>
                  <a:schemeClr val="tx1"/>
                </a:solidFill>
                <a:latin typeface="+mn-lt"/>
                <a:ea typeface="+mn-ea"/>
                <a:cs typeface="+mn-cs"/>
              </a:rPr>
              <a:t>nd groups of samples that behave similarly, find features that behave similarly, find linear combinations of features with the most variation.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difficult to know how well your are doing.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different from supervised learning, but can be useful as a pre-processing step for supervised learning.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Example for unsupervised: giving some objects to a kid and ask him to organize them! Red and blue triangles and circles. </a:t>
            </a:r>
          </a:p>
        </p:txBody>
      </p:sp>
      <p:sp>
        <p:nvSpPr>
          <p:cNvPr id="4" name="Slide Number Placeholder 3"/>
          <p:cNvSpPr>
            <a:spLocks noGrp="1"/>
          </p:cNvSpPr>
          <p:nvPr>
            <p:ph type="sldNum" sz="quarter" idx="5"/>
          </p:nvPr>
        </p:nvSpPr>
        <p:spPr/>
        <p:txBody>
          <a:bodyPr/>
          <a:lstStyle/>
          <a:p>
            <a:fld id="{BB6361B8-B685-459F-8F73-2A5C5BA2902C}" type="slidenum">
              <a:rPr lang="en-US" smtClean="0"/>
              <a:t>10</a:t>
            </a:fld>
            <a:endParaRPr lang="en-US"/>
          </a:p>
        </p:txBody>
      </p:sp>
    </p:spTree>
    <p:extLst>
      <p:ext uri="{BB962C8B-B14F-4D97-AF65-F5344CB8AC3E}">
        <p14:creationId xmlns:p14="http://schemas.microsoft.com/office/powerpoint/2010/main" val="389652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460709-6CDC-43D9-AFE4-03F7A55CA5C0}"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41252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460709-6CDC-43D9-AFE4-03F7A55CA5C0}"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02656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460709-6CDC-43D9-AFE4-03F7A55CA5C0}"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21642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460709-6CDC-43D9-AFE4-03F7A55CA5C0}"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172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460709-6CDC-43D9-AFE4-03F7A55CA5C0}"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1356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460709-6CDC-43D9-AFE4-03F7A55CA5C0}"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41279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460709-6CDC-43D9-AFE4-03F7A55CA5C0}"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96317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460709-6CDC-43D9-AFE4-03F7A55CA5C0}"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8956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60709-6CDC-43D9-AFE4-03F7A55CA5C0}"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71530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460709-6CDC-43D9-AFE4-03F7A55CA5C0}"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7421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460709-6CDC-43D9-AFE4-03F7A55CA5C0}"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48221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60709-6CDC-43D9-AFE4-03F7A55CA5C0}"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B7F87-8F90-48EA-B403-6E98BF6BC1E9}" type="slidenum">
              <a:rPr lang="en-US" smtClean="0"/>
              <a:t>‹#›</a:t>
            </a:fld>
            <a:endParaRPr lang="en-US"/>
          </a:p>
        </p:txBody>
      </p:sp>
    </p:spTree>
    <p:extLst>
      <p:ext uri="{BB962C8B-B14F-4D97-AF65-F5344CB8AC3E}">
        <p14:creationId xmlns:p14="http://schemas.microsoft.com/office/powerpoint/2010/main" val="39411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red.stlouisfed.org/series/T10Y2Y" TargetMode="Externa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L%20Class%20schedule.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rends.google.com/trends/explore?date=all&amp;geo=US&amp;q=/m/0212jm,/m/05z1_"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ty-kTUzMnjk"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4569" y="874111"/>
            <a:ext cx="9144000" cy="1655762"/>
          </a:xfrm>
        </p:spPr>
        <p:txBody>
          <a:bodyPr>
            <a:normAutofit/>
          </a:bodyPr>
          <a:lstStyle/>
          <a:p>
            <a:r>
              <a:rPr lang="en-US" sz="4600" dirty="0">
                <a:solidFill>
                  <a:schemeClr val="accent1">
                    <a:lumMod val="50000"/>
                  </a:schemeClr>
                </a:solidFill>
                <a:latin typeface="Freestyle Script" panose="030804020302050B0404" pitchFamily="66" charset="0"/>
                <a:cs typeface="Arabic Typesetting" panose="03020402040406030203" pitchFamily="66" charset="-78"/>
              </a:rPr>
              <a:t>Welcome to Machine Learning Module</a:t>
            </a:r>
          </a:p>
        </p:txBody>
      </p:sp>
      <p:pic>
        <p:nvPicPr>
          <p:cNvPr id="2050" name="Picture 2" descr="Image result for huntsman school of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69" y="1972824"/>
            <a:ext cx="94869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846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A57BF-0745-4914-A352-D735435C139C}"/>
              </a:ext>
            </a:extLst>
          </p:cNvPr>
          <p:cNvPicPr>
            <a:picLocks noChangeAspect="1"/>
          </p:cNvPicPr>
          <p:nvPr/>
        </p:nvPicPr>
        <p:blipFill>
          <a:blip r:embed="rId3"/>
          <a:stretch>
            <a:fillRect/>
          </a:stretch>
        </p:blipFill>
        <p:spPr>
          <a:xfrm>
            <a:off x="918254" y="279112"/>
            <a:ext cx="10355492" cy="6023929"/>
          </a:xfrm>
          <a:prstGeom prst="rect">
            <a:avLst/>
          </a:prstGeom>
        </p:spPr>
      </p:pic>
    </p:spTree>
    <p:extLst>
      <p:ext uri="{BB962C8B-B14F-4D97-AF65-F5344CB8AC3E}">
        <p14:creationId xmlns:p14="http://schemas.microsoft.com/office/powerpoint/2010/main" val="986604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ECC4-DFD9-49D2-A9D5-2CB827D55E18}"/>
              </a:ext>
            </a:extLst>
          </p:cNvPr>
          <p:cNvSpPr>
            <a:spLocks noGrp="1"/>
          </p:cNvSpPr>
          <p:nvPr>
            <p:ph type="title"/>
          </p:nvPr>
        </p:nvSpPr>
        <p:spPr/>
        <p:txBody>
          <a:bodyPr/>
          <a:lstStyle/>
          <a:p>
            <a:r>
              <a:rPr lang="en-US" dirty="0"/>
              <a:t>Machine Learning Branches</a:t>
            </a:r>
          </a:p>
        </p:txBody>
      </p:sp>
      <p:pic>
        <p:nvPicPr>
          <p:cNvPr id="4" name="Content Placeholder 3">
            <a:extLst>
              <a:ext uri="{FF2B5EF4-FFF2-40B4-BE49-F238E27FC236}">
                <a16:creationId xmlns:a16="http://schemas.microsoft.com/office/drawing/2014/main" id="{F81CA782-35FB-4B24-997A-2A48CAC5A2B4}"/>
              </a:ext>
            </a:extLst>
          </p:cNvPr>
          <p:cNvPicPr>
            <a:picLocks noGrp="1" noChangeAspect="1"/>
          </p:cNvPicPr>
          <p:nvPr>
            <p:ph idx="1"/>
          </p:nvPr>
        </p:nvPicPr>
        <p:blipFill>
          <a:blip r:embed="rId2"/>
          <a:stretch>
            <a:fillRect/>
          </a:stretch>
        </p:blipFill>
        <p:spPr>
          <a:xfrm>
            <a:off x="1188272" y="1883720"/>
            <a:ext cx="9815456" cy="3933082"/>
          </a:xfrm>
          <a:prstGeom prst="rect">
            <a:avLst/>
          </a:prstGeom>
        </p:spPr>
      </p:pic>
    </p:spTree>
    <p:extLst>
      <p:ext uri="{BB962C8B-B14F-4D97-AF65-F5344CB8AC3E}">
        <p14:creationId xmlns:p14="http://schemas.microsoft.com/office/powerpoint/2010/main" val="1314455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1A536C-25C9-433C-8A16-A9D9C53ACF8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0874"/>
          <a:stretch/>
        </p:blipFill>
        <p:spPr>
          <a:xfrm>
            <a:off x="2142841" y="693609"/>
            <a:ext cx="7626619" cy="5470782"/>
          </a:xfrm>
        </p:spPr>
      </p:pic>
    </p:spTree>
    <p:extLst>
      <p:ext uri="{BB962C8B-B14F-4D97-AF65-F5344CB8AC3E}">
        <p14:creationId xmlns:p14="http://schemas.microsoft.com/office/powerpoint/2010/main" val="3575425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ECC4-DFD9-49D2-A9D5-2CB827D55E18}"/>
              </a:ext>
            </a:extLst>
          </p:cNvPr>
          <p:cNvSpPr>
            <a:spLocks noGrp="1"/>
          </p:cNvSpPr>
          <p:nvPr>
            <p:ph type="title"/>
          </p:nvPr>
        </p:nvSpPr>
        <p:spPr/>
        <p:txBody>
          <a:bodyPr/>
          <a:lstStyle/>
          <a:p>
            <a:r>
              <a:rPr lang="en-US" dirty="0"/>
              <a:t>Machine Learning Branches</a:t>
            </a:r>
          </a:p>
        </p:txBody>
      </p:sp>
      <p:pic>
        <p:nvPicPr>
          <p:cNvPr id="7" name="Content Placeholder 6">
            <a:extLst>
              <a:ext uri="{FF2B5EF4-FFF2-40B4-BE49-F238E27FC236}">
                <a16:creationId xmlns:a16="http://schemas.microsoft.com/office/drawing/2014/main" id="{E7688D9E-61EF-42BD-949C-353C7275F18B}"/>
              </a:ext>
            </a:extLst>
          </p:cNvPr>
          <p:cNvPicPr>
            <a:picLocks noGrp="1" noChangeAspect="1"/>
          </p:cNvPicPr>
          <p:nvPr>
            <p:ph idx="1"/>
          </p:nvPr>
        </p:nvPicPr>
        <p:blipFill>
          <a:blip r:embed="rId2"/>
          <a:stretch>
            <a:fillRect/>
          </a:stretch>
        </p:blipFill>
        <p:spPr>
          <a:xfrm>
            <a:off x="838200" y="1929233"/>
            <a:ext cx="10515600" cy="4144122"/>
          </a:xfrm>
          <a:prstGeom prst="rect">
            <a:avLst/>
          </a:prstGeom>
        </p:spPr>
      </p:pic>
    </p:spTree>
    <p:extLst>
      <p:ext uri="{BB962C8B-B14F-4D97-AF65-F5344CB8AC3E}">
        <p14:creationId xmlns:p14="http://schemas.microsoft.com/office/powerpoint/2010/main" val="3968105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074D-1A82-4FBD-80F1-F71DA437393E}"/>
              </a:ext>
            </a:extLst>
          </p:cNvPr>
          <p:cNvSpPr>
            <a:spLocks noGrp="1"/>
          </p:cNvSpPr>
          <p:nvPr>
            <p:ph type="title"/>
          </p:nvPr>
        </p:nvSpPr>
        <p:spPr/>
        <p:txBody>
          <a:bodyPr/>
          <a:lstStyle/>
          <a:p>
            <a:r>
              <a:rPr lang="en-US" dirty="0"/>
              <a:t>Machine Learning Branches</a:t>
            </a:r>
          </a:p>
        </p:txBody>
      </p:sp>
      <p:pic>
        <p:nvPicPr>
          <p:cNvPr id="4" name="Picture 3">
            <a:extLst>
              <a:ext uri="{FF2B5EF4-FFF2-40B4-BE49-F238E27FC236}">
                <a16:creationId xmlns:a16="http://schemas.microsoft.com/office/drawing/2014/main" id="{D8309997-A8E7-4967-AA89-1146B3E59EF6}"/>
              </a:ext>
            </a:extLst>
          </p:cNvPr>
          <p:cNvPicPr>
            <a:picLocks noChangeAspect="1"/>
          </p:cNvPicPr>
          <p:nvPr/>
        </p:nvPicPr>
        <p:blipFill>
          <a:blip r:embed="rId2"/>
          <a:stretch>
            <a:fillRect/>
          </a:stretch>
        </p:blipFill>
        <p:spPr>
          <a:xfrm>
            <a:off x="581025" y="1824952"/>
            <a:ext cx="11029950" cy="4314825"/>
          </a:xfrm>
          <a:prstGeom prst="rect">
            <a:avLst/>
          </a:prstGeom>
        </p:spPr>
      </p:pic>
    </p:spTree>
    <p:extLst>
      <p:ext uri="{BB962C8B-B14F-4D97-AF65-F5344CB8AC3E}">
        <p14:creationId xmlns:p14="http://schemas.microsoft.com/office/powerpoint/2010/main" val="831834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E7581C-98BF-4996-A0B6-05AC88C5D4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430" y="274340"/>
            <a:ext cx="7839140" cy="6309320"/>
          </a:xfrm>
          <a:prstGeom prst="rect">
            <a:avLst/>
          </a:prstGeom>
        </p:spPr>
      </p:pic>
    </p:spTree>
    <p:extLst>
      <p:ext uri="{BB962C8B-B14F-4D97-AF65-F5344CB8AC3E}">
        <p14:creationId xmlns:p14="http://schemas.microsoft.com/office/powerpoint/2010/main" val="3589538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074D-1A82-4FBD-80F1-F71DA437393E}"/>
              </a:ext>
            </a:extLst>
          </p:cNvPr>
          <p:cNvSpPr>
            <a:spLocks noGrp="1"/>
          </p:cNvSpPr>
          <p:nvPr>
            <p:ph type="title"/>
          </p:nvPr>
        </p:nvSpPr>
        <p:spPr/>
        <p:txBody>
          <a:bodyPr/>
          <a:lstStyle/>
          <a:p>
            <a:r>
              <a:rPr lang="en-US" dirty="0"/>
              <a:t>Machine Learning Branches</a:t>
            </a:r>
          </a:p>
        </p:txBody>
      </p:sp>
      <p:pic>
        <p:nvPicPr>
          <p:cNvPr id="4" name="Content Placeholder 3">
            <a:extLst>
              <a:ext uri="{FF2B5EF4-FFF2-40B4-BE49-F238E27FC236}">
                <a16:creationId xmlns:a16="http://schemas.microsoft.com/office/drawing/2014/main" id="{EEDFEC1A-BF76-4B08-A189-6DA87FB38CA4}"/>
              </a:ext>
            </a:extLst>
          </p:cNvPr>
          <p:cNvPicPr>
            <a:picLocks noGrp="1" noChangeAspect="1"/>
          </p:cNvPicPr>
          <p:nvPr>
            <p:ph idx="1"/>
          </p:nvPr>
        </p:nvPicPr>
        <p:blipFill>
          <a:blip r:embed="rId2"/>
          <a:stretch>
            <a:fillRect/>
          </a:stretch>
        </p:blipFill>
        <p:spPr>
          <a:xfrm>
            <a:off x="838200" y="1970163"/>
            <a:ext cx="10515600" cy="4062261"/>
          </a:xfrm>
          <a:prstGeom prst="rect">
            <a:avLst/>
          </a:prstGeom>
        </p:spPr>
      </p:pic>
    </p:spTree>
    <p:extLst>
      <p:ext uri="{BB962C8B-B14F-4D97-AF65-F5344CB8AC3E}">
        <p14:creationId xmlns:p14="http://schemas.microsoft.com/office/powerpoint/2010/main" val="249643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074D-1A82-4FBD-80F1-F71DA437393E}"/>
              </a:ext>
            </a:extLst>
          </p:cNvPr>
          <p:cNvSpPr>
            <a:spLocks noGrp="1"/>
          </p:cNvSpPr>
          <p:nvPr>
            <p:ph type="title"/>
          </p:nvPr>
        </p:nvSpPr>
        <p:spPr/>
        <p:txBody>
          <a:bodyPr/>
          <a:lstStyle/>
          <a:p>
            <a:r>
              <a:rPr lang="en-US" dirty="0"/>
              <a:t>Machine Learning Branches</a:t>
            </a:r>
          </a:p>
        </p:txBody>
      </p:sp>
      <p:pic>
        <p:nvPicPr>
          <p:cNvPr id="5" name="Content Placeholder 4">
            <a:extLst>
              <a:ext uri="{FF2B5EF4-FFF2-40B4-BE49-F238E27FC236}">
                <a16:creationId xmlns:a16="http://schemas.microsoft.com/office/drawing/2014/main" id="{696044E3-82E3-4848-A204-FCE08D39371C}"/>
              </a:ext>
            </a:extLst>
          </p:cNvPr>
          <p:cNvPicPr>
            <a:picLocks noGrp="1" noChangeAspect="1"/>
          </p:cNvPicPr>
          <p:nvPr>
            <p:ph idx="1"/>
          </p:nvPr>
        </p:nvPicPr>
        <p:blipFill>
          <a:blip r:embed="rId2"/>
          <a:stretch>
            <a:fillRect/>
          </a:stretch>
        </p:blipFill>
        <p:spPr>
          <a:xfrm>
            <a:off x="838200" y="2129068"/>
            <a:ext cx="10515600" cy="3744452"/>
          </a:xfrm>
          <a:prstGeom prst="rect">
            <a:avLst/>
          </a:prstGeom>
        </p:spPr>
      </p:pic>
    </p:spTree>
    <p:extLst>
      <p:ext uri="{BB962C8B-B14F-4D97-AF65-F5344CB8AC3E}">
        <p14:creationId xmlns:p14="http://schemas.microsoft.com/office/powerpoint/2010/main" val="353617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pplications of machine learning classification">
            <a:extLst>
              <a:ext uri="{FF2B5EF4-FFF2-40B4-BE49-F238E27FC236}">
                <a16:creationId xmlns:a16="http://schemas.microsoft.com/office/drawing/2014/main" id="{201909E9-918A-4BC6-AEAA-9F2C9A0603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678" y="565675"/>
            <a:ext cx="8441709" cy="603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03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9BB68-3DF4-46DC-8198-E17290B4B7FB}"/>
              </a:ext>
            </a:extLst>
          </p:cNvPr>
          <p:cNvSpPr>
            <a:spLocks noGrp="1"/>
          </p:cNvSpPr>
          <p:nvPr>
            <p:ph idx="1"/>
          </p:nvPr>
        </p:nvSpPr>
        <p:spPr>
          <a:xfrm>
            <a:off x="693057" y="2943225"/>
            <a:ext cx="10515600" cy="4351338"/>
          </a:xfrm>
        </p:spPr>
        <p:txBody>
          <a:bodyPr/>
          <a:lstStyle/>
          <a:p>
            <a:r>
              <a:rPr lang="en-US" dirty="0"/>
              <a:t>Familiarize you with ML terminology</a:t>
            </a:r>
          </a:p>
          <a:p>
            <a:r>
              <a:rPr lang="en-US" dirty="0"/>
              <a:t>Prepare you for job interviews</a:t>
            </a:r>
          </a:p>
          <a:p>
            <a:r>
              <a:rPr lang="en-US" dirty="0"/>
              <a:t>Provide cheat sheets and resources</a:t>
            </a:r>
          </a:p>
          <a:p>
            <a:r>
              <a:rPr lang="en-US" dirty="0"/>
              <a:t>Help you to hedge yourself against the next recession</a:t>
            </a:r>
          </a:p>
          <a:p>
            <a:endParaRPr lang="en-US" dirty="0"/>
          </a:p>
        </p:txBody>
      </p:sp>
      <p:pic>
        <p:nvPicPr>
          <p:cNvPr id="4098" name="Picture 2" descr="Image result for goal">
            <a:extLst>
              <a:ext uri="{FF2B5EF4-FFF2-40B4-BE49-F238E27FC236}">
                <a16:creationId xmlns:a16="http://schemas.microsoft.com/office/drawing/2014/main" id="{6921210A-B307-46E9-ABA6-A1312EDDF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764" y="786039"/>
            <a:ext cx="4381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218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22489" y="1265029"/>
            <a:ext cx="8548141" cy="4401992"/>
          </a:xfrm>
          <a:prstGeom prst="rect">
            <a:avLst/>
          </a:prstGeom>
        </p:spPr>
      </p:pic>
    </p:spTree>
    <p:extLst>
      <p:ext uri="{BB962C8B-B14F-4D97-AF65-F5344CB8AC3E}">
        <p14:creationId xmlns:p14="http://schemas.microsoft.com/office/powerpoint/2010/main" val="3025640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6C789-07CC-43A4-832B-C483135C1D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127181"/>
            <a:ext cx="5850937" cy="6603638"/>
          </a:xfrm>
        </p:spPr>
      </p:pic>
      <p:sp>
        <p:nvSpPr>
          <p:cNvPr id="6" name="TextBox 5">
            <a:extLst>
              <a:ext uri="{FF2B5EF4-FFF2-40B4-BE49-F238E27FC236}">
                <a16:creationId xmlns:a16="http://schemas.microsoft.com/office/drawing/2014/main" id="{95E81570-707A-49EC-B9B2-5427AB4B190C}"/>
              </a:ext>
            </a:extLst>
          </p:cNvPr>
          <p:cNvSpPr txBox="1"/>
          <p:nvPr/>
        </p:nvSpPr>
        <p:spPr>
          <a:xfrm>
            <a:off x="1599542" y="630865"/>
            <a:ext cx="2628212" cy="646331"/>
          </a:xfrm>
          <a:prstGeom prst="rect">
            <a:avLst/>
          </a:prstGeom>
          <a:noFill/>
        </p:spPr>
        <p:txBody>
          <a:bodyPr wrap="square" rtlCol="0">
            <a:spAutoFit/>
          </a:bodyPr>
          <a:lstStyle/>
          <a:p>
            <a:pPr algn="ctr"/>
            <a:r>
              <a:rPr lang="en-US" b="1" dirty="0">
                <a:solidFill>
                  <a:srgbClr val="C00000"/>
                </a:solidFill>
              </a:rPr>
              <a:t>Hedge</a:t>
            </a:r>
            <a:r>
              <a:rPr lang="en-US" dirty="0">
                <a:solidFill>
                  <a:srgbClr val="C00000"/>
                </a:solidFill>
              </a:rPr>
              <a:t> yourself against the next recession! </a:t>
            </a:r>
          </a:p>
        </p:txBody>
      </p:sp>
      <p:pic>
        <p:nvPicPr>
          <p:cNvPr id="3074" name="Picture 2" descr="Image result for next recession">
            <a:hlinkClick r:id="rId3"/>
            <a:extLst>
              <a:ext uri="{FF2B5EF4-FFF2-40B4-BE49-F238E27FC236}">
                <a16:creationId xmlns:a16="http://schemas.microsoft.com/office/drawing/2014/main" id="{300EB631-BDAD-420A-85ED-6A433C7B89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166" y="2027817"/>
            <a:ext cx="5342965" cy="400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B3E956-32C8-4A96-B5E9-4801834E1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343" y="354628"/>
            <a:ext cx="5154683" cy="6148743"/>
          </a:xfrm>
        </p:spPr>
      </p:pic>
      <p:sp>
        <p:nvSpPr>
          <p:cNvPr id="6" name="Rectangle 5">
            <a:extLst>
              <a:ext uri="{FF2B5EF4-FFF2-40B4-BE49-F238E27FC236}">
                <a16:creationId xmlns:a16="http://schemas.microsoft.com/office/drawing/2014/main" id="{B6922372-1D35-4FF1-951D-83263A4613FD}"/>
              </a:ext>
            </a:extLst>
          </p:cNvPr>
          <p:cNvSpPr/>
          <p:nvPr/>
        </p:nvSpPr>
        <p:spPr>
          <a:xfrm>
            <a:off x="4625340" y="1950720"/>
            <a:ext cx="3779520" cy="670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9BB948A-A7C6-441B-870F-1547371913ED}"/>
              </a:ext>
            </a:extLst>
          </p:cNvPr>
          <p:cNvSpPr/>
          <p:nvPr/>
        </p:nvSpPr>
        <p:spPr>
          <a:xfrm>
            <a:off x="5759684" y="2834640"/>
            <a:ext cx="1768876" cy="670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C91A28-0437-4B83-93FE-7EC632DFA436}"/>
              </a:ext>
            </a:extLst>
          </p:cNvPr>
          <p:cNvSpPr/>
          <p:nvPr/>
        </p:nvSpPr>
        <p:spPr>
          <a:xfrm>
            <a:off x="5821680" y="4061460"/>
            <a:ext cx="1706880" cy="495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8E382C5-4B80-44A3-B4C0-3A5E75F22A36}"/>
              </a:ext>
            </a:extLst>
          </p:cNvPr>
          <p:cNvSpPr txBox="1"/>
          <p:nvPr/>
        </p:nvSpPr>
        <p:spPr>
          <a:xfrm>
            <a:off x="661191" y="3043535"/>
            <a:ext cx="1712686" cy="923330"/>
          </a:xfrm>
          <a:prstGeom prst="rect">
            <a:avLst/>
          </a:prstGeom>
          <a:noFill/>
        </p:spPr>
        <p:txBody>
          <a:bodyPr wrap="square" rtlCol="0">
            <a:spAutoFit/>
          </a:bodyPr>
          <a:lstStyle/>
          <a:p>
            <a:r>
              <a:rPr lang="en-US" dirty="0"/>
              <a:t>What we learn in this class?</a:t>
            </a:r>
            <a:br>
              <a:rPr lang="en-US" dirty="0"/>
            </a:br>
            <a:endParaRPr lang="en-US" dirty="0"/>
          </a:p>
        </p:txBody>
      </p:sp>
    </p:spTree>
    <p:extLst>
      <p:ext uri="{BB962C8B-B14F-4D97-AF65-F5344CB8AC3E}">
        <p14:creationId xmlns:p14="http://schemas.microsoft.com/office/powerpoint/2010/main" val="11260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F17A-E43C-4B7C-AB0A-6CA9C35091F3}"/>
              </a:ext>
            </a:extLst>
          </p:cNvPr>
          <p:cNvSpPr>
            <a:spLocks noGrp="1"/>
          </p:cNvSpPr>
          <p:nvPr>
            <p:ph type="title"/>
          </p:nvPr>
        </p:nvSpPr>
        <p:spPr/>
        <p:txBody>
          <a:bodyPr/>
          <a:lstStyle/>
          <a:p>
            <a:r>
              <a:rPr lang="en-US" dirty="0">
                <a:latin typeface="+mn-lt"/>
              </a:rPr>
              <a:t>Classes and events</a:t>
            </a:r>
          </a:p>
        </p:txBody>
      </p:sp>
      <p:pic>
        <p:nvPicPr>
          <p:cNvPr id="1026" name="Picture 2" descr="Image result for class schedule logo">
            <a:hlinkClick r:id="rId2" action="ppaction://hlinkfile"/>
            <a:extLst>
              <a:ext uri="{FF2B5EF4-FFF2-40B4-BE49-F238E27FC236}">
                <a16:creationId xmlns:a16="http://schemas.microsoft.com/office/drawing/2014/main" id="{18A7D30E-23A2-45A9-A619-845B49349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873" y="2023334"/>
            <a:ext cx="3871856" cy="3871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06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280F-13CD-402E-848C-F4BEA06D7BDA}"/>
              </a:ext>
            </a:extLst>
          </p:cNvPr>
          <p:cNvSpPr>
            <a:spLocks noGrp="1"/>
          </p:cNvSpPr>
          <p:nvPr>
            <p:ph type="title"/>
          </p:nvPr>
        </p:nvSpPr>
        <p:spPr/>
        <p:txBody>
          <a:bodyPr>
            <a:normAutofit/>
          </a:bodyPr>
          <a:lstStyle/>
          <a:p>
            <a:r>
              <a:rPr lang="en-US" sz="3200" dirty="0">
                <a:solidFill>
                  <a:schemeClr val="accent1">
                    <a:lumMod val="75000"/>
                  </a:schemeClr>
                </a:solidFill>
              </a:rPr>
              <a:t>Why Python? </a:t>
            </a:r>
          </a:p>
        </p:txBody>
      </p:sp>
      <p:pic>
        <p:nvPicPr>
          <p:cNvPr id="4" name="Content Placeholder 3">
            <a:hlinkClick r:id="rId3"/>
            <a:extLst>
              <a:ext uri="{FF2B5EF4-FFF2-40B4-BE49-F238E27FC236}">
                <a16:creationId xmlns:a16="http://schemas.microsoft.com/office/drawing/2014/main" id="{B66E48DD-5C34-4E2A-8131-FA56958DEDB3}"/>
              </a:ext>
            </a:extLst>
          </p:cNvPr>
          <p:cNvPicPr>
            <a:picLocks noGrp="1" noChangeAspect="1"/>
          </p:cNvPicPr>
          <p:nvPr>
            <p:ph idx="1"/>
          </p:nvPr>
        </p:nvPicPr>
        <p:blipFill>
          <a:blip r:embed="rId4"/>
          <a:stretch>
            <a:fillRect/>
          </a:stretch>
        </p:blipFill>
        <p:spPr>
          <a:xfrm>
            <a:off x="1765502" y="1690688"/>
            <a:ext cx="8408100" cy="4486275"/>
          </a:xfrm>
          <a:prstGeom prst="rect">
            <a:avLst/>
          </a:prstGeom>
        </p:spPr>
      </p:pic>
    </p:spTree>
    <p:extLst>
      <p:ext uri="{BB962C8B-B14F-4D97-AF65-F5344CB8AC3E}">
        <p14:creationId xmlns:p14="http://schemas.microsoft.com/office/powerpoint/2010/main" val="2718189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D5ED8-5081-42AE-97B5-A27659201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921" y="0"/>
            <a:ext cx="5282157" cy="6858000"/>
          </a:xfrm>
          <a:prstGeom prst="rect">
            <a:avLst/>
          </a:prstGeom>
        </p:spPr>
      </p:pic>
    </p:spTree>
    <p:extLst>
      <p:ext uri="{BB962C8B-B14F-4D97-AF65-F5344CB8AC3E}">
        <p14:creationId xmlns:p14="http://schemas.microsoft.com/office/powerpoint/2010/main" val="887437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99" y="1213746"/>
            <a:ext cx="5813127" cy="4316975"/>
          </a:xfrm>
        </p:spPr>
        <p:txBody>
          <a:bodyPr>
            <a:normAutofit fontScale="90000"/>
          </a:bodyPr>
          <a:lstStyle/>
          <a:p>
            <a:r>
              <a:rPr lang="en-US" dirty="0"/>
              <a:t/>
            </a:r>
            <a:br>
              <a:rPr lang="en-US" dirty="0"/>
            </a:br>
            <a:r>
              <a:rPr lang="en-US" dirty="0"/>
              <a:t/>
            </a:r>
            <a:br>
              <a:rPr lang="en-US" dirty="0"/>
            </a:br>
            <a:r>
              <a:rPr lang="en-US" dirty="0"/>
              <a:t>Introduce your self!</a:t>
            </a:r>
            <a:br>
              <a:rPr lang="en-US" dirty="0"/>
            </a:br>
            <a:r>
              <a:rPr lang="en-US" sz="2900" dirty="0"/>
              <a:t/>
            </a:r>
            <a:br>
              <a:rPr lang="en-US" sz="2900" dirty="0"/>
            </a:br>
            <a:r>
              <a:rPr lang="en-US" sz="2900" dirty="0"/>
              <a:t/>
            </a:r>
            <a:br>
              <a:rPr lang="en-US" sz="2900" dirty="0"/>
            </a:br>
            <a:r>
              <a:rPr lang="en-US" sz="2900" dirty="0"/>
              <a:t>What project are you working on?</a:t>
            </a:r>
            <a:br>
              <a:rPr lang="en-US" sz="2900" dirty="0"/>
            </a:br>
            <a:r>
              <a:rPr lang="en-US" sz="2600" dirty="0"/>
              <a:t/>
            </a:r>
            <a:br>
              <a:rPr lang="en-US" sz="2600" dirty="0"/>
            </a:br>
            <a:r>
              <a:rPr lang="en-US" dirty="0"/>
              <a:t/>
            </a:r>
            <a:br>
              <a:rPr lang="en-US" dirty="0"/>
            </a:br>
            <a:endParaRPr lang="en-US" dirty="0"/>
          </a:p>
        </p:txBody>
      </p:sp>
      <p:pic>
        <p:nvPicPr>
          <p:cNvPr id="1026" name="Picture 2"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48226" y="1658946"/>
            <a:ext cx="4258731" cy="320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84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ACD7E-9194-4F72-9798-F04401BA4E2E}"/>
              </a:ext>
            </a:extLst>
          </p:cNvPr>
          <p:cNvSpPr>
            <a:spLocks noGrp="1"/>
          </p:cNvSpPr>
          <p:nvPr>
            <p:ph idx="1"/>
          </p:nvPr>
        </p:nvSpPr>
        <p:spPr>
          <a:xfrm>
            <a:off x="692972" y="809621"/>
            <a:ext cx="10515600" cy="4351338"/>
          </a:xfrm>
        </p:spPr>
        <p:txBody>
          <a:bodyPr/>
          <a:lstStyle/>
          <a:p>
            <a:r>
              <a:rPr lang="en-US" dirty="0">
                <a:solidFill>
                  <a:srgbClr val="0070C0"/>
                </a:solidFill>
              </a:rPr>
              <a:t>What is Machine Learning? </a:t>
            </a:r>
          </a:p>
          <a:p>
            <a:r>
              <a:rPr lang="en-US" dirty="0">
                <a:solidFill>
                  <a:srgbClr val="0070C0"/>
                </a:solidFill>
              </a:rPr>
              <a:t>Different major types</a:t>
            </a:r>
          </a:p>
          <a:p>
            <a:r>
              <a:rPr lang="en-US" dirty="0">
                <a:solidFill>
                  <a:srgbClr val="0070C0"/>
                </a:solidFill>
              </a:rPr>
              <a:t>Applications</a:t>
            </a:r>
          </a:p>
          <a:p>
            <a:r>
              <a:rPr lang="en-US" dirty="0">
                <a:solidFill>
                  <a:srgbClr val="0070C0"/>
                </a:solidFill>
              </a:rPr>
              <a:t>Key terminology</a:t>
            </a:r>
          </a:p>
          <a:p>
            <a:r>
              <a:rPr lang="en-US" dirty="0">
                <a:solidFill>
                  <a:srgbClr val="0070C0"/>
                </a:solidFill>
              </a:rPr>
              <a:t>Applied ML </a:t>
            </a:r>
          </a:p>
          <a:p>
            <a:endParaRPr lang="en-US" dirty="0"/>
          </a:p>
        </p:txBody>
      </p:sp>
      <p:pic>
        <p:nvPicPr>
          <p:cNvPr id="2050" name="Picture 2" descr="Image result for machine learning">
            <a:extLst>
              <a:ext uri="{FF2B5EF4-FFF2-40B4-BE49-F238E27FC236}">
                <a16:creationId xmlns:a16="http://schemas.microsoft.com/office/drawing/2014/main" id="{A0D920B1-3AA6-4D52-BBAF-013C6086C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24" y="2251654"/>
            <a:ext cx="7431847" cy="39017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71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6BA311-6808-4F0F-9FE4-A3766CDE3BDB}"/>
              </a:ext>
            </a:extLst>
          </p:cNvPr>
          <p:cNvPicPr>
            <a:picLocks noGrp="1" noChangeAspect="1"/>
          </p:cNvPicPr>
          <p:nvPr>
            <p:ph idx="1"/>
          </p:nvPr>
        </p:nvPicPr>
        <p:blipFill>
          <a:blip r:embed="rId3"/>
          <a:stretch>
            <a:fillRect/>
          </a:stretch>
        </p:blipFill>
        <p:spPr>
          <a:xfrm>
            <a:off x="2102956" y="304800"/>
            <a:ext cx="7986088" cy="5799592"/>
          </a:xfrm>
          <a:prstGeom prst="rect">
            <a:avLst/>
          </a:prstGeom>
        </p:spPr>
      </p:pic>
    </p:spTree>
    <p:extLst>
      <p:ext uri="{BB962C8B-B14F-4D97-AF65-F5344CB8AC3E}">
        <p14:creationId xmlns:p14="http://schemas.microsoft.com/office/powerpoint/2010/main" val="115934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4E8BDA-30DB-4E06-8BB9-06F545A68928}"/>
              </a:ext>
            </a:extLst>
          </p:cNvPr>
          <p:cNvPicPr>
            <a:picLocks noGrp="1" noChangeAspect="1"/>
          </p:cNvPicPr>
          <p:nvPr>
            <p:ph idx="1"/>
          </p:nvPr>
        </p:nvPicPr>
        <p:blipFill>
          <a:blip r:embed="rId3"/>
          <a:stretch>
            <a:fillRect/>
          </a:stretch>
        </p:blipFill>
        <p:spPr>
          <a:xfrm>
            <a:off x="2817547" y="391886"/>
            <a:ext cx="7052096" cy="5683477"/>
          </a:xfrm>
          <a:prstGeom prst="rect">
            <a:avLst/>
          </a:prstGeom>
        </p:spPr>
      </p:pic>
    </p:spTree>
    <p:extLst>
      <p:ext uri="{BB962C8B-B14F-4D97-AF65-F5344CB8AC3E}">
        <p14:creationId xmlns:p14="http://schemas.microsoft.com/office/powerpoint/2010/main" val="237746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75000"/>
                  </a:schemeClr>
                </a:solidFill>
              </a:rPr>
              <a:t>Machine Learning</a:t>
            </a:r>
            <a:r>
              <a:rPr lang="en-US" sz="3200" dirty="0">
                <a:solidFill>
                  <a:schemeClr val="accent1">
                    <a:lumMod val="75000"/>
                  </a:schemeClr>
                </a:solidFill>
              </a:rPr>
              <a:t> </a:t>
            </a:r>
            <a:r>
              <a:rPr lang="en-US" sz="3200" dirty="0" smtClean="0">
                <a:solidFill>
                  <a:schemeClr val="accent1">
                    <a:lumMod val="75000"/>
                  </a:schemeClr>
                </a:solidFill>
              </a:rPr>
              <a:t>vs. Traditional Programming</a:t>
            </a:r>
            <a:endParaRPr lang="en-US" sz="3200" dirty="0"/>
          </a:p>
        </p:txBody>
      </p:sp>
      <p:pic>
        <p:nvPicPr>
          <p:cNvPr id="6" name="Content Placeholder 3"/>
          <p:cNvPicPr>
            <a:picLocks noChangeAspect="1"/>
          </p:cNvPicPr>
          <p:nvPr/>
        </p:nvPicPr>
        <p:blipFill rotWithShape="1">
          <a:blip r:embed="rId3"/>
          <a:srcRect b="58876"/>
          <a:stretch/>
        </p:blipFill>
        <p:spPr>
          <a:xfrm>
            <a:off x="3232660" y="1690688"/>
            <a:ext cx="6121441" cy="1286428"/>
          </a:xfrm>
          <a:prstGeom prst="rect">
            <a:avLst/>
          </a:prstGeom>
        </p:spPr>
      </p:pic>
      <p:pic>
        <p:nvPicPr>
          <p:cNvPr id="9" name="Picture 8"/>
          <p:cNvPicPr>
            <a:picLocks noChangeAspect="1"/>
          </p:cNvPicPr>
          <p:nvPr/>
        </p:nvPicPr>
        <p:blipFill>
          <a:blip r:embed="rId4"/>
          <a:stretch>
            <a:fillRect/>
          </a:stretch>
        </p:blipFill>
        <p:spPr>
          <a:xfrm>
            <a:off x="2518695" y="3161321"/>
            <a:ext cx="6495165" cy="3451306"/>
          </a:xfrm>
          <a:prstGeom prst="rect">
            <a:avLst/>
          </a:prstGeom>
        </p:spPr>
      </p:pic>
    </p:spTree>
    <p:extLst>
      <p:ext uri="{BB962C8B-B14F-4D97-AF65-F5344CB8AC3E}">
        <p14:creationId xmlns:p14="http://schemas.microsoft.com/office/powerpoint/2010/main" val="37380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280F-13CD-402E-848C-F4BEA06D7BDA}"/>
              </a:ext>
            </a:extLst>
          </p:cNvPr>
          <p:cNvSpPr>
            <a:spLocks noGrp="1"/>
          </p:cNvSpPr>
          <p:nvPr>
            <p:ph type="title"/>
          </p:nvPr>
        </p:nvSpPr>
        <p:spPr>
          <a:xfrm>
            <a:off x="838200" y="0"/>
            <a:ext cx="10515600" cy="1325563"/>
          </a:xfrm>
        </p:spPr>
        <p:txBody>
          <a:bodyPr>
            <a:normAutofit/>
          </a:bodyPr>
          <a:lstStyle/>
          <a:p>
            <a:r>
              <a:rPr lang="en-US" sz="3200" dirty="0">
                <a:solidFill>
                  <a:schemeClr val="accent1">
                    <a:lumMod val="75000"/>
                  </a:schemeClr>
                </a:solidFill>
              </a:rPr>
              <a:t>What is Machine Learning? </a:t>
            </a:r>
          </a:p>
        </p:txBody>
      </p:sp>
      <p:pic>
        <p:nvPicPr>
          <p:cNvPr id="3" name="ty-kTUzMnjk"/>
          <p:cNvPicPr>
            <a:picLocks noRot="1" noChangeAspect="1"/>
          </p:cNvPicPr>
          <p:nvPr>
            <a:videoFile r:link="rId1"/>
          </p:nvPr>
        </p:nvPicPr>
        <p:blipFill>
          <a:blip r:embed="rId4"/>
          <a:stretch>
            <a:fillRect/>
          </a:stretch>
        </p:blipFill>
        <p:spPr>
          <a:xfrm>
            <a:off x="2500686" y="1772130"/>
            <a:ext cx="7018998" cy="3948186"/>
          </a:xfrm>
          <a:prstGeom prst="rect">
            <a:avLst/>
          </a:prstGeom>
        </p:spPr>
      </p:pic>
    </p:spTree>
    <p:extLst>
      <p:ext uri="{BB962C8B-B14F-4D97-AF65-F5344CB8AC3E}">
        <p14:creationId xmlns:p14="http://schemas.microsoft.com/office/powerpoint/2010/main" val="270001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280F-13CD-402E-848C-F4BEA06D7BDA}"/>
              </a:ext>
            </a:extLst>
          </p:cNvPr>
          <p:cNvSpPr>
            <a:spLocks noGrp="1"/>
          </p:cNvSpPr>
          <p:nvPr>
            <p:ph type="title"/>
          </p:nvPr>
        </p:nvSpPr>
        <p:spPr>
          <a:xfrm>
            <a:off x="838200" y="0"/>
            <a:ext cx="10515600" cy="1325563"/>
          </a:xfrm>
        </p:spPr>
        <p:txBody>
          <a:bodyPr>
            <a:normAutofit/>
          </a:bodyPr>
          <a:lstStyle/>
          <a:p>
            <a:r>
              <a:rPr lang="en-US" sz="3200" dirty="0">
                <a:solidFill>
                  <a:schemeClr val="accent1">
                    <a:lumMod val="75000"/>
                  </a:schemeClr>
                </a:solidFill>
              </a:rPr>
              <a:t>What is Machine Learning? </a:t>
            </a:r>
          </a:p>
        </p:txBody>
      </p:sp>
      <p:sp>
        <p:nvSpPr>
          <p:cNvPr id="7" name="TextBox 6">
            <a:extLst>
              <a:ext uri="{FF2B5EF4-FFF2-40B4-BE49-F238E27FC236}">
                <a16:creationId xmlns:a16="http://schemas.microsoft.com/office/drawing/2014/main" id="{A5CBE516-0F5D-4514-998E-8CEAFC7193F3}"/>
              </a:ext>
            </a:extLst>
          </p:cNvPr>
          <p:cNvSpPr txBox="1"/>
          <p:nvPr/>
        </p:nvSpPr>
        <p:spPr>
          <a:xfrm>
            <a:off x="733425" y="1197201"/>
            <a:ext cx="10515600" cy="5262979"/>
          </a:xfrm>
          <a:prstGeom prst="rect">
            <a:avLst/>
          </a:prstGeom>
          <a:noFill/>
        </p:spPr>
        <p:txBody>
          <a:bodyPr wrap="square" rtlCol="0">
            <a:spAutoFit/>
          </a:bodyPr>
          <a:lstStyle/>
          <a:p>
            <a:r>
              <a:rPr lang="en-US" sz="2400" dirty="0"/>
              <a:t>Machine Learning is the filed that thinks about how to </a:t>
            </a:r>
            <a:r>
              <a:rPr lang="en-US" sz="2400" b="1" dirty="0"/>
              <a:t>automatically</a:t>
            </a:r>
            <a:r>
              <a:rPr lang="en-US" sz="2400" dirty="0"/>
              <a:t> build robust </a:t>
            </a:r>
            <a:r>
              <a:rPr lang="en-US" sz="2400" b="1" dirty="0"/>
              <a:t>predictions</a:t>
            </a:r>
            <a:r>
              <a:rPr lang="en-US" sz="2400" dirty="0"/>
              <a:t> from </a:t>
            </a:r>
            <a:r>
              <a:rPr lang="en-US" sz="2400" b="1" dirty="0"/>
              <a:t>complex data</a:t>
            </a:r>
            <a:r>
              <a:rPr lang="en-US" sz="2400" dirty="0"/>
              <a:t>. </a:t>
            </a:r>
          </a:p>
          <a:p>
            <a:endParaRPr lang="en-US" sz="2400" dirty="0"/>
          </a:p>
          <a:p>
            <a:pPr marL="342900" indent="-342900">
              <a:buFont typeface="Arial" panose="020B0604020202020204" pitchFamily="34" charset="0"/>
              <a:buChar char="•"/>
            </a:pPr>
            <a:r>
              <a:rPr lang="en-US" sz="2400" dirty="0"/>
              <a:t>ML is closely related to modern statistics (many ideas come from statisticians!)</a:t>
            </a:r>
          </a:p>
          <a:p>
            <a:pPr marL="342900" indent="-342900">
              <a:buFont typeface="Arial" panose="020B0604020202020204" pitchFamily="34" charset="0"/>
              <a:buChar char="•"/>
            </a:pPr>
            <a:r>
              <a:rPr lang="en-US" sz="2400" dirty="0"/>
              <a:t>Statistics focus on </a:t>
            </a:r>
            <a:r>
              <a:rPr lang="en-US" sz="2400" dirty="0">
                <a:solidFill>
                  <a:srgbClr val="00B050"/>
                </a:solidFill>
              </a:rPr>
              <a:t>model inference, </a:t>
            </a:r>
            <a:r>
              <a:rPr lang="en-US" sz="2400" dirty="0"/>
              <a:t> ML focus on </a:t>
            </a:r>
            <a:r>
              <a:rPr lang="en-US" sz="2400" dirty="0">
                <a:solidFill>
                  <a:srgbClr val="C00000"/>
                </a:solidFill>
              </a:rPr>
              <a:t>predictive performance</a:t>
            </a:r>
          </a:p>
          <a:p>
            <a:pPr marL="342900" indent="-342900">
              <a:buFont typeface="Arial" panose="020B0604020202020204" pitchFamily="34" charset="0"/>
              <a:buChar char="•"/>
            </a:pPr>
            <a:r>
              <a:rPr lang="en-US" sz="2400" dirty="0"/>
              <a:t>The entire filed of ML is calibrated against “</a:t>
            </a:r>
            <a:r>
              <a:rPr lang="en-US" sz="2400" b="1" dirty="0"/>
              <a:t>out-of-sample</a:t>
            </a:r>
            <a:r>
              <a:rPr lang="en-US" sz="2400" dirty="0"/>
              <a:t>” experiments that evaluate how well a model </a:t>
            </a:r>
            <a:r>
              <a:rPr lang="en-US" sz="2400" b="1" dirty="0"/>
              <a:t>trained</a:t>
            </a:r>
            <a:r>
              <a:rPr lang="en-US" sz="2400" dirty="0"/>
              <a:t> on one dataset (train data) will </a:t>
            </a:r>
            <a:r>
              <a:rPr lang="en-US" sz="2400" b="1" dirty="0"/>
              <a:t>predict</a:t>
            </a:r>
            <a:r>
              <a:rPr lang="en-US" sz="2400" dirty="0"/>
              <a:t> new data (test data). </a:t>
            </a:r>
          </a:p>
          <a:p>
            <a:pPr marL="342900" indent="-342900">
              <a:buFont typeface="Arial" panose="020B0604020202020204" pitchFamily="34" charset="0"/>
              <a:buChar char="•"/>
            </a:pPr>
            <a:r>
              <a:rPr lang="en-US" sz="2400" dirty="0"/>
              <a:t>While there is a recent push to build more transparency into machine learning, wise practitioners avoid assigning </a:t>
            </a:r>
            <a:r>
              <a:rPr lang="en-US" sz="2400" b="1" dirty="0"/>
              <a:t>structural</a:t>
            </a:r>
            <a:r>
              <a:rPr lang="en-US" sz="2400" dirty="0"/>
              <a:t> meaning to the parameters of their fitted models. </a:t>
            </a:r>
          </a:p>
          <a:p>
            <a:pPr marL="342900" indent="-342900">
              <a:buFont typeface="Arial" panose="020B0604020202020204" pitchFamily="34" charset="0"/>
              <a:buChar char="•"/>
            </a:pPr>
            <a:r>
              <a:rPr lang="en-US" sz="2400" dirty="0"/>
              <a:t>ML models are </a:t>
            </a:r>
            <a:r>
              <a:rPr lang="en-US" sz="2400" b="1" dirty="0"/>
              <a:t>black boxes </a:t>
            </a:r>
            <a:r>
              <a:rPr lang="en-US" sz="2400" dirty="0"/>
              <a:t>whose purpose is to do a good job in </a:t>
            </a:r>
            <a:r>
              <a:rPr lang="en-US" sz="2400" b="1" dirty="0"/>
              <a:t>predicting</a:t>
            </a:r>
            <a:r>
              <a:rPr lang="en-US" sz="2400" dirty="0"/>
              <a:t> a future that follows the </a:t>
            </a:r>
            <a:r>
              <a:rPr lang="en-US" sz="2400" b="1" dirty="0"/>
              <a:t>same patterns </a:t>
            </a:r>
            <a:r>
              <a:rPr lang="en-US" sz="2400" dirty="0"/>
              <a:t>as in past data. </a:t>
            </a:r>
          </a:p>
          <a:p>
            <a:pPr marL="342900" indent="-34290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21448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AF44-112A-4035-B849-29B7EE2B2892}"/>
              </a:ext>
            </a:extLst>
          </p:cNvPr>
          <p:cNvSpPr>
            <a:spLocks noGrp="1"/>
          </p:cNvSpPr>
          <p:nvPr>
            <p:ph type="title"/>
          </p:nvPr>
        </p:nvSpPr>
        <p:spPr/>
        <p:txBody>
          <a:bodyPr/>
          <a:lstStyle/>
          <a:p>
            <a:r>
              <a:rPr lang="en-US" sz="3200" dirty="0">
                <a:solidFill>
                  <a:schemeClr val="accent1">
                    <a:lumMod val="75000"/>
                  </a:schemeClr>
                </a:solidFill>
              </a:rPr>
              <a:t>Why you need to learn ML?</a:t>
            </a:r>
          </a:p>
        </p:txBody>
      </p:sp>
      <p:sp>
        <p:nvSpPr>
          <p:cNvPr id="3" name="Content Placeholder 2">
            <a:extLst>
              <a:ext uri="{FF2B5EF4-FFF2-40B4-BE49-F238E27FC236}">
                <a16:creationId xmlns:a16="http://schemas.microsoft.com/office/drawing/2014/main" id="{AA0A47D1-7961-4612-B04A-EE5617E20100}"/>
              </a:ext>
            </a:extLst>
          </p:cNvPr>
          <p:cNvSpPr>
            <a:spLocks noGrp="1"/>
          </p:cNvSpPr>
          <p:nvPr>
            <p:ph idx="1"/>
          </p:nvPr>
        </p:nvSpPr>
        <p:spPr/>
        <p:txBody>
          <a:bodyPr/>
          <a:lstStyle/>
          <a:p>
            <a:r>
              <a:rPr lang="en-US" sz="2400" dirty="0"/>
              <a:t>To project the information in your data into a </a:t>
            </a:r>
            <a:r>
              <a:rPr lang="en-US" sz="2400" b="1" dirty="0">
                <a:solidFill>
                  <a:srgbClr val="0070C0"/>
                </a:solidFill>
              </a:rPr>
              <a:t>low-dimensional space </a:t>
            </a:r>
            <a:r>
              <a:rPr lang="en-US" sz="2400" dirty="0"/>
              <a:t>that contains key insights for the decisions you need to make</a:t>
            </a:r>
          </a:p>
          <a:p>
            <a:endParaRPr lang="en-US" sz="2400" dirty="0"/>
          </a:p>
          <a:p>
            <a:r>
              <a:rPr lang="en-US" sz="2400" dirty="0"/>
              <a:t>To give you the tools to quickly </a:t>
            </a:r>
            <a:r>
              <a:rPr lang="en-US" sz="2400" b="1" dirty="0">
                <a:solidFill>
                  <a:srgbClr val="0070C0"/>
                </a:solidFill>
              </a:rPr>
              <a:t>turn messy data into useful information </a:t>
            </a:r>
            <a:r>
              <a:rPr lang="en-US" sz="2400" dirty="0"/>
              <a:t>that has direct relevance to business policy</a:t>
            </a:r>
          </a:p>
          <a:p>
            <a:endParaRPr lang="en-US" sz="2400" dirty="0"/>
          </a:p>
          <a:p>
            <a:r>
              <a:rPr lang="en-US" sz="2400" dirty="0"/>
              <a:t>Big data + Machine learning = Data science</a:t>
            </a:r>
          </a:p>
          <a:p>
            <a:r>
              <a:rPr lang="en-US" sz="2400" dirty="0"/>
              <a:t>Big data + Machine learning + Economics/Econometrics= </a:t>
            </a:r>
            <a:r>
              <a:rPr lang="en-US" sz="2400" b="1" dirty="0"/>
              <a:t>Business data science</a:t>
            </a:r>
          </a:p>
          <a:p>
            <a:endParaRPr lang="en-US" dirty="0"/>
          </a:p>
          <a:p>
            <a:endParaRPr lang="en-US" dirty="0"/>
          </a:p>
        </p:txBody>
      </p:sp>
    </p:spTree>
    <p:extLst>
      <p:ext uri="{BB962C8B-B14F-4D97-AF65-F5344CB8AC3E}">
        <p14:creationId xmlns:p14="http://schemas.microsoft.com/office/powerpoint/2010/main" val="377119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903</Words>
  <Application>Microsoft Office PowerPoint</Application>
  <PresentationFormat>Widescreen</PresentationFormat>
  <Paragraphs>85</Paragraphs>
  <Slides>25</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Arabic Typesetting</vt:lpstr>
      <vt:lpstr>Arial</vt:lpstr>
      <vt:lpstr>Calibri</vt:lpstr>
      <vt:lpstr>Freestyle Script</vt:lpstr>
      <vt:lpstr>Office Theme</vt:lpstr>
      <vt:lpstr>PowerPoint Presentation</vt:lpstr>
      <vt:lpstr>PowerPoint Presentation</vt:lpstr>
      <vt:lpstr>PowerPoint Presentation</vt:lpstr>
      <vt:lpstr>PowerPoint Presentation</vt:lpstr>
      <vt:lpstr>PowerPoint Presentation</vt:lpstr>
      <vt:lpstr>Machine Learning vs. Traditional Programming</vt:lpstr>
      <vt:lpstr>What is Machine Learning? </vt:lpstr>
      <vt:lpstr>What is Machine Learning? </vt:lpstr>
      <vt:lpstr>Why you need to learn ML?</vt:lpstr>
      <vt:lpstr>PowerPoint Presentation</vt:lpstr>
      <vt:lpstr>Machine Learning Branches</vt:lpstr>
      <vt:lpstr>PowerPoint Presentation</vt:lpstr>
      <vt:lpstr>Machine Learning Branches</vt:lpstr>
      <vt:lpstr>Machine Learning Branches</vt:lpstr>
      <vt:lpstr>PowerPoint Presentation</vt:lpstr>
      <vt:lpstr>Machine Learning Branches</vt:lpstr>
      <vt:lpstr>Machine Learning Branches</vt:lpstr>
      <vt:lpstr>PowerPoint Presentation</vt:lpstr>
      <vt:lpstr>PowerPoint Presentation</vt:lpstr>
      <vt:lpstr>PowerPoint Presentation</vt:lpstr>
      <vt:lpstr>PowerPoint Presentation</vt:lpstr>
      <vt:lpstr>Classes and events</vt:lpstr>
      <vt:lpstr>Why Python? </vt:lpstr>
      <vt:lpstr>PowerPoint Presentation</vt:lpstr>
      <vt:lpstr>  Introduce your self!   What project are you working on?   </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Jahangiry</dc:creator>
  <cp:lastModifiedBy>Pedram Jahangiry</cp:lastModifiedBy>
  <cp:revision>118</cp:revision>
  <cp:lastPrinted>2018-08-27T16:07:58Z</cp:lastPrinted>
  <dcterms:created xsi:type="dcterms:W3CDTF">2018-08-22T17:46:51Z</dcterms:created>
  <dcterms:modified xsi:type="dcterms:W3CDTF">2019-09-04T19:37:05Z</dcterms:modified>
</cp:coreProperties>
</file>