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0.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82" r:id="rId3"/>
    <p:sldId id="284" r:id="rId4"/>
    <p:sldId id="281" r:id="rId5"/>
    <p:sldId id="287" r:id="rId6"/>
    <p:sldId id="276" r:id="rId7"/>
    <p:sldId id="285" r:id="rId8"/>
    <p:sldId id="289" r:id="rId9"/>
    <p:sldId id="288" r:id="rId10"/>
    <p:sldId id="335" r:id="rId11"/>
    <p:sldId id="312" r:id="rId12"/>
    <p:sldId id="334" r:id="rId13"/>
    <p:sldId id="313" r:id="rId14"/>
    <p:sldId id="333" r:id="rId15"/>
    <p:sldId id="361" r:id="rId16"/>
    <p:sldId id="348" r:id="rId17"/>
    <p:sldId id="336" r:id="rId18"/>
    <p:sldId id="362" r:id="rId19"/>
    <p:sldId id="342" r:id="rId20"/>
    <p:sldId id="480" r:id="rId21"/>
    <p:sldId id="467" r:id="rId22"/>
    <p:sldId id="468" r:id="rId23"/>
    <p:sldId id="483" r:id="rId24"/>
    <p:sldId id="488" r:id="rId25"/>
    <p:sldId id="475" r:id="rId26"/>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151" autoAdjust="0"/>
  </p:normalViewPr>
  <p:slideViewPr>
    <p:cSldViewPr snapToGrid="0">
      <p:cViewPr varScale="1">
        <p:scale>
          <a:sx n="128" d="100"/>
          <a:sy n="128" d="100"/>
        </p:scale>
        <p:origin x="376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E01F7CEE-E9C0-4304-860A-55B4F088389A}" type="datetimeFigureOut">
              <a:rPr lang="en-US" smtClean="0"/>
              <a:t>9/18/2019</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BB6361B8-B685-459F-8F73-2A5C5BA2902C}" type="slidenum">
              <a:rPr lang="en-US" smtClean="0"/>
              <a:t>‹#›</a:t>
            </a:fld>
            <a:endParaRPr lang="en-US"/>
          </a:p>
        </p:txBody>
      </p:sp>
    </p:spTree>
    <p:extLst>
      <p:ext uri="{BB962C8B-B14F-4D97-AF65-F5344CB8AC3E}">
        <p14:creationId xmlns:p14="http://schemas.microsoft.com/office/powerpoint/2010/main" val="975187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cs typeface="Arial" panose="020B0604020202020204" pitchFamily="34" charset="0"/>
            </a:endParaRPr>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85305" indent="-302040">
              <a:defRPr>
                <a:solidFill>
                  <a:schemeClr val="tx1"/>
                </a:solidFill>
                <a:latin typeface="Tahoma" panose="020B0604030504040204" pitchFamily="34" charset="0"/>
                <a:cs typeface="Arial" panose="020B0604020202020204" pitchFamily="34" charset="0"/>
              </a:defRPr>
            </a:lvl2pPr>
            <a:lvl3pPr marL="1208161" indent="-241632">
              <a:defRPr>
                <a:solidFill>
                  <a:schemeClr val="tx1"/>
                </a:solidFill>
                <a:latin typeface="Tahoma" panose="020B0604030504040204" pitchFamily="34" charset="0"/>
                <a:cs typeface="Arial" panose="020B0604020202020204" pitchFamily="34" charset="0"/>
              </a:defRPr>
            </a:lvl3pPr>
            <a:lvl4pPr marL="1691426" indent="-241632">
              <a:defRPr>
                <a:solidFill>
                  <a:schemeClr val="tx1"/>
                </a:solidFill>
                <a:latin typeface="Tahoma" panose="020B0604030504040204" pitchFamily="34" charset="0"/>
                <a:cs typeface="Arial" panose="020B0604020202020204" pitchFamily="34" charset="0"/>
              </a:defRPr>
            </a:lvl4pPr>
            <a:lvl5pPr marL="2174690" indent="-241632">
              <a:defRPr>
                <a:solidFill>
                  <a:schemeClr val="tx1"/>
                </a:solidFill>
                <a:latin typeface="Tahoma" panose="020B0604030504040204" pitchFamily="34" charset="0"/>
                <a:cs typeface="Arial" panose="020B0604020202020204" pitchFamily="34" charset="0"/>
              </a:defRPr>
            </a:lvl5pPr>
            <a:lvl6pPr marL="2657954" indent="-241632"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3141218" indent="-241632"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624483" indent="-241632"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4107747" indent="-241632"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84583629-3810-4E6B-8099-8B89F32FB92C}" type="slidenum">
              <a:rPr lang="de-DE" altLang="en-US" smtClean="0">
                <a:latin typeface="Arial" panose="020B0604020202020204" pitchFamily="34" charset="0"/>
              </a:rPr>
              <a:pPr/>
              <a:t>1</a:t>
            </a:fld>
            <a:endParaRPr lang="de-DE" altLang="en-US">
              <a:latin typeface="Arial" panose="020B0604020202020204" pitchFamily="34" charset="0"/>
            </a:endParaRPr>
          </a:p>
        </p:txBody>
      </p:sp>
    </p:spTree>
    <p:extLst>
      <p:ext uri="{BB962C8B-B14F-4D97-AF65-F5344CB8AC3E}">
        <p14:creationId xmlns:p14="http://schemas.microsoft.com/office/powerpoint/2010/main" val="2375822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70662" indent="-296408">
              <a:spcBef>
                <a:spcPct val="30000"/>
              </a:spcBef>
              <a:defRPr sz="1200">
                <a:solidFill>
                  <a:schemeClr val="tx1"/>
                </a:solidFill>
                <a:latin typeface="Arial" panose="020B0604020202020204" pitchFamily="34" charset="0"/>
                <a:cs typeface="Arial" panose="020B0604020202020204" pitchFamily="34" charset="0"/>
              </a:defRPr>
            </a:lvl2pPr>
            <a:lvl3pPr marL="1185634" indent="-237127">
              <a:spcBef>
                <a:spcPct val="30000"/>
              </a:spcBef>
              <a:defRPr sz="1200">
                <a:solidFill>
                  <a:schemeClr val="tx1"/>
                </a:solidFill>
                <a:latin typeface="Arial" panose="020B0604020202020204" pitchFamily="34" charset="0"/>
                <a:cs typeface="Arial" panose="020B0604020202020204" pitchFamily="34" charset="0"/>
              </a:defRPr>
            </a:lvl3pPr>
            <a:lvl4pPr marL="1659887" indent="-237127">
              <a:spcBef>
                <a:spcPct val="30000"/>
              </a:spcBef>
              <a:defRPr sz="1200">
                <a:solidFill>
                  <a:schemeClr val="tx1"/>
                </a:solidFill>
                <a:latin typeface="Arial" panose="020B0604020202020204" pitchFamily="34" charset="0"/>
                <a:cs typeface="Arial" panose="020B0604020202020204" pitchFamily="34" charset="0"/>
              </a:defRPr>
            </a:lvl4pPr>
            <a:lvl5pPr marL="2134141" indent="-237127">
              <a:spcBef>
                <a:spcPct val="30000"/>
              </a:spcBef>
              <a:defRPr sz="1200">
                <a:solidFill>
                  <a:schemeClr val="tx1"/>
                </a:solidFill>
                <a:latin typeface="Arial" panose="020B0604020202020204" pitchFamily="34" charset="0"/>
                <a:cs typeface="Arial" panose="020B0604020202020204" pitchFamily="34" charset="0"/>
              </a:defRPr>
            </a:lvl5pPr>
            <a:lvl6pPr marL="2608395"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3082648"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556902"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4031155"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98C0DFD9-34B4-4DA5-9E14-CC379F72D598}" type="slidenum">
              <a:rPr lang="de-DE" altLang="en-US" smtClean="0"/>
              <a:pPr>
                <a:spcBef>
                  <a:spcPct val="0"/>
                </a:spcBef>
              </a:pPr>
              <a:t>13</a:t>
            </a:fld>
            <a:endParaRPr lang="de-DE" alt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It can be shown that R2 is correlation2: So it measures the linear relation between two variables. Remember, y=x^2. R2 for SRM is </a:t>
            </a:r>
            <a:r>
              <a:rPr lang="en-US" altLang="en-US" dirty="0" err="1">
                <a:latin typeface="Arial" panose="020B0604020202020204" pitchFamily="34" charset="0"/>
                <a:cs typeface="Arial" panose="020B0604020202020204" pitchFamily="34" charset="0"/>
              </a:rPr>
              <a:t>corr</a:t>
            </a:r>
            <a:r>
              <a:rPr lang="en-US" altLang="en-US" dirty="0">
                <a:latin typeface="Arial" panose="020B0604020202020204" pitchFamily="34" charset="0"/>
                <a:cs typeface="Arial" panose="020B0604020202020204" pitchFamily="34" charset="0"/>
              </a:rPr>
              <a:t>= 0 </a:t>
            </a:r>
          </a:p>
          <a:p>
            <a:pPr eaLnBrk="1" hangingPunct="1"/>
            <a:endParaRPr lang="en-US" altLang="en-US"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0"/>
          </p:nvPr>
        </p:nvSpPr>
        <p:spPr/>
        <p:txBody>
          <a:bodyPr/>
          <a:lstStyle/>
          <a:p>
            <a:r>
              <a:rPr lang="en-US"/>
              <a:t>Pedram Jahangiry </a:t>
            </a:r>
          </a:p>
        </p:txBody>
      </p:sp>
    </p:spTree>
    <p:extLst>
      <p:ext uri="{BB962C8B-B14F-4D97-AF65-F5344CB8AC3E}">
        <p14:creationId xmlns:p14="http://schemas.microsoft.com/office/powerpoint/2010/main" val="3072551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70662" indent="-296408">
              <a:spcBef>
                <a:spcPct val="30000"/>
              </a:spcBef>
              <a:defRPr sz="1200">
                <a:solidFill>
                  <a:schemeClr val="tx1"/>
                </a:solidFill>
                <a:latin typeface="Arial" panose="020B0604020202020204" pitchFamily="34" charset="0"/>
                <a:cs typeface="Arial" panose="020B0604020202020204" pitchFamily="34" charset="0"/>
              </a:defRPr>
            </a:lvl2pPr>
            <a:lvl3pPr marL="1185634" indent="-237127">
              <a:spcBef>
                <a:spcPct val="30000"/>
              </a:spcBef>
              <a:defRPr sz="1200">
                <a:solidFill>
                  <a:schemeClr val="tx1"/>
                </a:solidFill>
                <a:latin typeface="Arial" panose="020B0604020202020204" pitchFamily="34" charset="0"/>
                <a:cs typeface="Arial" panose="020B0604020202020204" pitchFamily="34" charset="0"/>
              </a:defRPr>
            </a:lvl3pPr>
            <a:lvl4pPr marL="1659887" indent="-237127">
              <a:spcBef>
                <a:spcPct val="30000"/>
              </a:spcBef>
              <a:defRPr sz="1200">
                <a:solidFill>
                  <a:schemeClr val="tx1"/>
                </a:solidFill>
                <a:latin typeface="Arial" panose="020B0604020202020204" pitchFamily="34" charset="0"/>
                <a:cs typeface="Arial" panose="020B0604020202020204" pitchFamily="34" charset="0"/>
              </a:defRPr>
            </a:lvl4pPr>
            <a:lvl5pPr marL="2134141" indent="-237127">
              <a:spcBef>
                <a:spcPct val="30000"/>
              </a:spcBef>
              <a:defRPr sz="1200">
                <a:solidFill>
                  <a:schemeClr val="tx1"/>
                </a:solidFill>
                <a:latin typeface="Arial" panose="020B0604020202020204" pitchFamily="34" charset="0"/>
                <a:cs typeface="Arial" panose="020B0604020202020204" pitchFamily="34" charset="0"/>
              </a:defRPr>
            </a:lvl5pPr>
            <a:lvl6pPr marL="2608395"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3082648"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556902"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4031155"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5319E15A-5BE3-4294-88C9-F109983E1E4D}" type="slidenum">
              <a:rPr lang="de-DE" altLang="en-US" smtClean="0"/>
              <a:pPr>
                <a:spcBef>
                  <a:spcPct val="0"/>
                </a:spcBef>
              </a:pPr>
              <a:t>14</a:t>
            </a:fld>
            <a:endParaRPr lang="de-DE" alt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955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70662" indent="-296408">
              <a:spcBef>
                <a:spcPct val="30000"/>
              </a:spcBef>
              <a:defRPr sz="1200">
                <a:solidFill>
                  <a:schemeClr val="tx1"/>
                </a:solidFill>
                <a:latin typeface="Arial" panose="020B0604020202020204" pitchFamily="34" charset="0"/>
                <a:cs typeface="Arial" panose="020B0604020202020204" pitchFamily="34" charset="0"/>
              </a:defRPr>
            </a:lvl2pPr>
            <a:lvl3pPr marL="1185634" indent="-237127">
              <a:spcBef>
                <a:spcPct val="30000"/>
              </a:spcBef>
              <a:defRPr sz="1200">
                <a:solidFill>
                  <a:schemeClr val="tx1"/>
                </a:solidFill>
                <a:latin typeface="Arial" panose="020B0604020202020204" pitchFamily="34" charset="0"/>
                <a:cs typeface="Arial" panose="020B0604020202020204" pitchFamily="34" charset="0"/>
              </a:defRPr>
            </a:lvl3pPr>
            <a:lvl4pPr marL="1659887" indent="-237127">
              <a:spcBef>
                <a:spcPct val="30000"/>
              </a:spcBef>
              <a:defRPr sz="1200">
                <a:solidFill>
                  <a:schemeClr val="tx1"/>
                </a:solidFill>
                <a:latin typeface="Arial" panose="020B0604020202020204" pitchFamily="34" charset="0"/>
                <a:cs typeface="Arial" panose="020B0604020202020204" pitchFamily="34" charset="0"/>
              </a:defRPr>
            </a:lvl4pPr>
            <a:lvl5pPr marL="2134141" indent="-237127">
              <a:spcBef>
                <a:spcPct val="30000"/>
              </a:spcBef>
              <a:defRPr sz="1200">
                <a:solidFill>
                  <a:schemeClr val="tx1"/>
                </a:solidFill>
                <a:latin typeface="Arial" panose="020B0604020202020204" pitchFamily="34" charset="0"/>
                <a:cs typeface="Arial" panose="020B0604020202020204" pitchFamily="34" charset="0"/>
              </a:defRPr>
            </a:lvl5pPr>
            <a:lvl6pPr marL="2608395"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3082648"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556902"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4031155"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5319E15A-5BE3-4294-88C9-F109983E1E4D}" type="slidenum">
              <a:rPr lang="de-DE" altLang="en-US" smtClean="0"/>
              <a:pPr>
                <a:spcBef>
                  <a:spcPct val="0"/>
                </a:spcBef>
              </a:pPr>
              <a:t>15</a:t>
            </a:fld>
            <a:endParaRPr lang="de-DE" alt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What if there is perfect collinearity? Then OLS cannot does it job and find the beta hats. </a:t>
            </a:r>
          </a:p>
          <a:p>
            <a:endParaRPr lang="en-US" dirty="0"/>
          </a:p>
          <a:p>
            <a:r>
              <a:rPr lang="en-US" dirty="0"/>
              <a:t>It is important to note that Assumption MLR.3 </a:t>
            </a:r>
            <a:r>
              <a:rPr lang="en-US" i="1" dirty="0"/>
              <a:t>does </a:t>
            </a:r>
            <a:r>
              <a:rPr lang="en-US" dirty="0"/>
              <a:t>allow the independent variables to be correlated; they just cannot be </a:t>
            </a:r>
            <a:r>
              <a:rPr lang="en-US" i="1" dirty="0"/>
              <a:t>perfectly </a:t>
            </a:r>
            <a:r>
              <a:rPr lang="en-US" dirty="0"/>
              <a:t>correlated. </a:t>
            </a:r>
          </a:p>
          <a:p>
            <a:r>
              <a:rPr lang="en-US" altLang="en-US" dirty="0"/>
              <a:t>In fact there is always gonna be some correlation between </a:t>
            </a:r>
            <a:r>
              <a:rPr lang="en-US" altLang="en-US" dirty="0" err="1"/>
              <a:t>xs</a:t>
            </a:r>
            <a:r>
              <a:rPr lang="en-US" altLang="en-US" dirty="0"/>
              <a:t>. Remember, expend and </a:t>
            </a:r>
            <a:r>
              <a:rPr lang="en-US" altLang="en-US" dirty="0" err="1"/>
              <a:t>avg</a:t>
            </a:r>
            <a:r>
              <a:rPr lang="en-US" altLang="en-US" dirty="0"/>
              <a:t> family income. </a:t>
            </a:r>
            <a:endParaRPr lang="en-US" altLang="en-US" dirty="0">
              <a:latin typeface="Arial" panose="020B0604020202020204" pitchFamily="34" charset="0"/>
              <a:cs typeface="Arial" panose="020B0604020202020204" pitchFamily="34" charset="0"/>
            </a:endParaRPr>
          </a:p>
          <a:p>
            <a:pPr eaLnBrk="1" hangingPunct="1"/>
            <a:endParaRPr lang="en-US" altLang="en-US" dirty="0">
              <a:latin typeface="Arial" panose="020B0604020202020204" pitchFamily="34" charset="0"/>
              <a:cs typeface="Arial" panose="020B0604020202020204" pitchFamily="34" charset="0"/>
            </a:endParaRPr>
          </a:p>
          <a:p>
            <a:pPr eaLnBrk="1" hangingPunct="1"/>
            <a:r>
              <a:rPr lang="en-US" altLang="en-US" dirty="0">
                <a:latin typeface="Arial" panose="020B0604020202020204" pitchFamily="34" charset="0"/>
                <a:cs typeface="Arial" panose="020B0604020202020204" pitchFamily="34" charset="0"/>
              </a:rPr>
              <a:t>Imperfect correlation like x and x^2 (for x&gt;0) . Our example for cons = </a:t>
            </a:r>
            <a:r>
              <a:rPr lang="en-US" altLang="en-US" dirty="0" err="1">
                <a:latin typeface="Arial" panose="020B0604020202020204" pitchFamily="34" charset="0"/>
                <a:cs typeface="Arial" panose="020B0604020202020204" pitchFamily="34" charset="0"/>
              </a:rPr>
              <a:t>inc</a:t>
            </a:r>
            <a:r>
              <a:rPr lang="en-US" altLang="en-US" dirty="0">
                <a:latin typeface="Arial" panose="020B0604020202020204" pitchFamily="34" charset="0"/>
                <a:cs typeface="Arial" panose="020B0604020202020204" pitchFamily="34" charset="0"/>
              </a:rPr>
              <a:t> + inc^2 does not violate</a:t>
            </a:r>
            <a:r>
              <a:rPr lang="en-US" altLang="en-US" baseline="0" dirty="0">
                <a:latin typeface="Arial" panose="020B0604020202020204" pitchFamily="34" charset="0"/>
                <a:cs typeface="Arial" panose="020B0604020202020204" pitchFamily="34" charset="0"/>
              </a:rPr>
              <a:t> this assumption. But the log version violates! We should include log(x)^2 and not log(x^2) </a:t>
            </a:r>
            <a:endParaRPr lang="en-US" altLang="en-US" dirty="0">
              <a:latin typeface="Arial" panose="020B0604020202020204" pitchFamily="34" charset="0"/>
              <a:cs typeface="Arial" panose="020B0604020202020204" pitchFamily="34" charset="0"/>
            </a:endParaRPr>
          </a:p>
          <a:p>
            <a:pPr eaLnBrk="1" hangingPunct="1"/>
            <a:r>
              <a:rPr lang="en-US" altLang="en-US" dirty="0">
                <a:latin typeface="Arial" panose="020B0604020202020204" pitchFamily="34" charset="0"/>
                <a:cs typeface="Arial" panose="020B0604020202020204" pitchFamily="34" charset="0"/>
              </a:rPr>
              <a:t>Perfect correlation like x and 2x </a:t>
            </a:r>
          </a:p>
          <a:p>
            <a:pPr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2890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arbitrary and honestly</a:t>
            </a:r>
            <a:r>
              <a:rPr lang="en-US" baseline="0" dirty="0"/>
              <a:t> not helpful. Remember, var(b) depends on sigma and </a:t>
            </a:r>
            <a:r>
              <a:rPr lang="en-US" baseline="0" dirty="0" err="1"/>
              <a:t>sst</a:t>
            </a:r>
            <a:r>
              <a:rPr lang="en-US" baseline="0" dirty="0"/>
              <a:t> as well. </a:t>
            </a:r>
          </a:p>
          <a:p>
            <a:pPr defTabSz="948507">
              <a:defRPr/>
            </a:pPr>
            <a:r>
              <a:rPr lang="en-US" altLang="en-US" dirty="0">
                <a:latin typeface="Arial" panose="020B0604020202020204" pitchFamily="34" charset="0"/>
                <a:cs typeface="Arial" panose="020B0604020202020204" pitchFamily="34" charset="0"/>
              </a:rPr>
              <a:t>Do</a:t>
            </a:r>
            <a:r>
              <a:rPr lang="en-US" altLang="en-US" baseline="0" dirty="0">
                <a:latin typeface="Arial" panose="020B0604020202020204" pitchFamily="34" charset="0"/>
                <a:cs typeface="Arial" panose="020B0604020202020204" pitchFamily="34" charset="0"/>
              </a:rPr>
              <a:t> we really need independence? In the picture</a:t>
            </a:r>
            <a:endParaRPr lang="en-US" altLang="en-US" dirty="0">
              <a:latin typeface="Arial" panose="020B0604020202020204" pitchFamily="34" charset="0"/>
              <a:cs typeface="Arial" panose="020B0604020202020204" pitchFamily="34" charset="0"/>
            </a:endParaRPr>
          </a:p>
          <a:p>
            <a:r>
              <a:rPr lang="en-US" dirty="0"/>
              <a:t>I have few</a:t>
            </a:r>
            <a:r>
              <a:rPr lang="en-US" baseline="0" dirty="0"/>
              <a:t> wife with (VIF) </a:t>
            </a:r>
            <a:endParaRPr lang="en-US" dirty="0"/>
          </a:p>
        </p:txBody>
      </p:sp>
      <p:sp>
        <p:nvSpPr>
          <p:cNvPr id="4" name="Footer Placeholder 3"/>
          <p:cNvSpPr>
            <a:spLocks noGrp="1"/>
          </p:cNvSpPr>
          <p:nvPr>
            <p:ph type="ftr" sz="quarter" idx="10"/>
          </p:nvPr>
        </p:nvSpPr>
        <p:spPr/>
        <p:txBody>
          <a:bodyPr/>
          <a:lstStyle/>
          <a:p>
            <a:r>
              <a:rPr lang="en-US"/>
              <a:t>Pedram Jahangiry </a:t>
            </a:r>
          </a:p>
        </p:txBody>
      </p:sp>
      <p:sp>
        <p:nvSpPr>
          <p:cNvPr id="5" name="Slide Number Placeholder 4"/>
          <p:cNvSpPr>
            <a:spLocks noGrp="1"/>
          </p:cNvSpPr>
          <p:nvPr>
            <p:ph type="sldNum" sz="quarter" idx="11"/>
          </p:nvPr>
        </p:nvSpPr>
        <p:spPr/>
        <p:txBody>
          <a:bodyPr/>
          <a:lstStyle/>
          <a:p>
            <a:fld id="{7123FD41-7DF3-4F6A-AED9-D05DA5BE137C}" type="slidenum">
              <a:rPr lang="en-US" smtClean="0"/>
              <a:t>16</a:t>
            </a:fld>
            <a:endParaRPr lang="en-US"/>
          </a:p>
        </p:txBody>
      </p:sp>
    </p:spTree>
    <p:extLst>
      <p:ext uri="{BB962C8B-B14F-4D97-AF65-F5344CB8AC3E}">
        <p14:creationId xmlns:p14="http://schemas.microsoft.com/office/powerpoint/2010/main" val="4012621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70662" indent="-296408">
              <a:spcBef>
                <a:spcPct val="30000"/>
              </a:spcBef>
              <a:defRPr sz="1200">
                <a:solidFill>
                  <a:schemeClr val="tx1"/>
                </a:solidFill>
                <a:latin typeface="Arial" panose="020B0604020202020204" pitchFamily="34" charset="0"/>
                <a:cs typeface="Arial" panose="020B0604020202020204" pitchFamily="34" charset="0"/>
              </a:defRPr>
            </a:lvl2pPr>
            <a:lvl3pPr marL="1185634" indent="-237127">
              <a:spcBef>
                <a:spcPct val="30000"/>
              </a:spcBef>
              <a:defRPr sz="1200">
                <a:solidFill>
                  <a:schemeClr val="tx1"/>
                </a:solidFill>
                <a:latin typeface="Arial" panose="020B0604020202020204" pitchFamily="34" charset="0"/>
                <a:cs typeface="Arial" panose="020B0604020202020204" pitchFamily="34" charset="0"/>
              </a:defRPr>
            </a:lvl3pPr>
            <a:lvl4pPr marL="1659887" indent="-237127">
              <a:spcBef>
                <a:spcPct val="30000"/>
              </a:spcBef>
              <a:defRPr sz="1200">
                <a:solidFill>
                  <a:schemeClr val="tx1"/>
                </a:solidFill>
                <a:latin typeface="Arial" panose="020B0604020202020204" pitchFamily="34" charset="0"/>
                <a:cs typeface="Arial" panose="020B0604020202020204" pitchFamily="34" charset="0"/>
              </a:defRPr>
            </a:lvl4pPr>
            <a:lvl5pPr marL="2134141" indent="-237127">
              <a:spcBef>
                <a:spcPct val="30000"/>
              </a:spcBef>
              <a:defRPr sz="1200">
                <a:solidFill>
                  <a:schemeClr val="tx1"/>
                </a:solidFill>
                <a:latin typeface="Arial" panose="020B0604020202020204" pitchFamily="34" charset="0"/>
                <a:cs typeface="Arial" panose="020B0604020202020204" pitchFamily="34" charset="0"/>
              </a:defRPr>
            </a:lvl5pPr>
            <a:lvl6pPr marL="2608395"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3082648"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556902"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4031155"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1326A030-FB89-409F-965A-5E8EE4B5B63C}" type="slidenum">
              <a:rPr lang="de-DE" altLang="en-US" smtClean="0"/>
              <a:pPr>
                <a:spcBef>
                  <a:spcPct val="0"/>
                </a:spcBef>
              </a:pPr>
              <a:t>17</a:t>
            </a:fld>
            <a:endParaRPr lang="de-DE" alt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6011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70662" indent="-296408">
              <a:spcBef>
                <a:spcPct val="30000"/>
              </a:spcBef>
              <a:defRPr sz="1200">
                <a:solidFill>
                  <a:schemeClr val="tx1"/>
                </a:solidFill>
                <a:latin typeface="Arial" panose="020B0604020202020204" pitchFamily="34" charset="0"/>
                <a:cs typeface="Arial" panose="020B0604020202020204" pitchFamily="34" charset="0"/>
              </a:defRPr>
            </a:lvl2pPr>
            <a:lvl3pPr marL="1185634" indent="-237127">
              <a:spcBef>
                <a:spcPct val="30000"/>
              </a:spcBef>
              <a:defRPr sz="1200">
                <a:solidFill>
                  <a:schemeClr val="tx1"/>
                </a:solidFill>
                <a:latin typeface="Arial" panose="020B0604020202020204" pitchFamily="34" charset="0"/>
                <a:cs typeface="Arial" panose="020B0604020202020204" pitchFamily="34" charset="0"/>
              </a:defRPr>
            </a:lvl3pPr>
            <a:lvl4pPr marL="1659887" indent="-237127">
              <a:spcBef>
                <a:spcPct val="30000"/>
              </a:spcBef>
              <a:defRPr sz="1200">
                <a:solidFill>
                  <a:schemeClr val="tx1"/>
                </a:solidFill>
                <a:latin typeface="Arial" panose="020B0604020202020204" pitchFamily="34" charset="0"/>
                <a:cs typeface="Arial" panose="020B0604020202020204" pitchFamily="34" charset="0"/>
              </a:defRPr>
            </a:lvl4pPr>
            <a:lvl5pPr marL="2134141" indent="-237127">
              <a:spcBef>
                <a:spcPct val="30000"/>
              </a:spcBef>
              <a:defRPr sz="1200">
                <a:solidFill>
                  <a:schemeClr val="tx1"/>
                </a:solidFill>
                <a:latin typeface="Arial" panose="020B0604020202020204" pitchFamily="34" charset="0"/>
                <a:cs typeface="Arial" panose="020B0604020202020204" pitchFamily="34" charset="0"/>
              </a:defRPr>
            </a:lvl5pPr>
            <a:lvl6pPr marL="2608395"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3082648"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556902"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4031155"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3158D05-CF27-4A49-8CF6-58F71594C58E}" type="slidenum">
              <a:rPr lang="de-DE" altLang="en-US" smtClean="0"/>
              <a:pPr>
                <a:spcBef>
                  <a:spcPct val="0"/>
                </a:spcBef>
              </a:pPr>
              <a:t>18</a:t>
            </a:fld>
            <a:endParaRPr lang="de-DE" alt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We are now ready to show unbiasedness of OLS under the first four multiple regression assumptions. </a:t>
            </a:r>
          </a:p>
          <a:p>
            <a:pPr eaLnBrk="1" hangingPunct="1"/>
            <a:r>
              <a:rPr lang="en-US" altLang="en-US" dirty="0"/>
              <a:t>We will test for that later, H_0: </a:t>
            </a:r>
            <a:r>
              <a:rPr lang="en-US" altLang="en-US" dirty="0" err="1"/>
              <a:t>betahat</a:t>
            </a:r>
            <a:r>
              <a:rPr lang="en-US" altLang="en-US" dirty="0"/>
              <a:t> =0</a:t>
            </a:r>
          </a:p>
          <a:p>
            <a:r>
              <a:rPr lang="en-US" dirty="0"/>
              <a:t>When we say that OLS is unbiased under Assumptions MLR.1 through MLR.4, we mean that the </a:t>
            </a:r>
            <a:r>
              <a:rPr lang="en-US" i="1" dirty="0"/>
              <a:t>procedure </a:t>
            </a:r>
            <a:r>
              <a:rPr lang="en-US" dirty="0"/>
              <a:t>by which the OLS estimates are obtained is unbiased when we view the procedure as being applied across all possible random samples.</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5056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70662" indent="-296408">
              <a:spcBef>
                <a:spcPct val="30000"/>
              </a:spcBef>
              <a:defRPr sz="1200">
                <a:solidFill>
                  <a:schemeClr val="tx1"/>
                </a:solidFill>
                <a:latin typeface="Arial" panose="020B0604020202020204" pitchFamily="34" charset="0"/>
                <a:cs typeface="Arial" panose="020B0604020202020204" pitchFamily="34" charset="0"/>
              </a:defRPr>
            </a:lvl2pPr>
            <a:lvl3pPr marL="1185634" indent="-237127">
              <a:spcBef>
                <a:spcPct val="30000"/>
              </a:spcBef>
              <a:defRPr sz="1200">
                <a:solidFill>
                  <a:schemeClr val="tx1"/>
                </a:solidFill>
                <a:latin typeface="Arial" panose="020B0604020202020204" pitchFamily="34" charset="0"/>
                <a:cs typeface="Arial" panose="020B0604020202020204" pitchFamily="34" charset="0"/>
              </a:defRPr>
            </a:lvl3pPr>
            <a:lvl4pPr marL="1659887" indent="-237127">
              <a:spcBef>
                <a:spcPct val="30000"/>
              </a:spcBef>
              <a:defRPr sz="1200">
                <a:solidFill>
                  <a:schemeClr val="tx1"/>
                </a:solidFill>
                <a:latin typeface="Arial" panose="020B0604020202020204" pitchFamily="34" charset="0"/>
                <a:cs typeface="Arial" panose="020B0604020202020204" pitchFamily="34" charset="0"/>
              </a:defRPr>
            </a:lvl4pPr>
            <a:lvl5pPr marL="2134141" indent="-237127">
              <a:spcBef>
                <a:spcPct val="30000"/>
              </a:spcBef>
              <a:defRPr sz="1200">
                <a:solidFill>
                  <a:schemeClr val="tx1"/>
                </a:solidFill>
                <a:latin typeface="Arial" panose="020B0604020202020204" pitchFamily="34" charset="0"/>
                <a:cs typeface="Arial" panose="020B0604020202020204" pitchFamily="34" charset="0"/>
              </a:defRPr>
            </a:lvl5pPr>
            <a:lvl6pPr marL="2608395"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3082648"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556902"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4031155"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EB04EFC-568E-49FD-86C0-03DA5F319DF8}" type="slidenum">
              <a:rPr lang="de-DE" altLang="en-US" smtClean="0"/>
              <a:pPr>
                <a:spcBef>
                  <a:spcPct val="0"/>
                </a:spcBef>
              </a:pPr>
              <a:t>19</a:t>
            </a:fld>
            <a:endParaRPr lang="de-DE" alt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8855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70662" indent="-296408">
              <a:spcBef>
                <a:spcPct val="30000"/>
              </a:spcBef>
              <a:defRPr sz="1200">
                <a:solidFill>
                  <a:schemeClr val="tx1"/>
                </a:solidFill>
                <a:latin typeface="Arial" panose="020B0604020202020204" pitchFamily="34" charset="0"/>
                <a:cs typeface="Arial" panose="020B0604020202020204" pitchFamily="34" charset="0"/>
              </a:defRPr>
            </a:lvl2pPr>
            <a:lvl3pPr marL="1185634" indent="-237127">
              <a:spcBef>
                <a:spcPct val="30000"/>
              </a:spcBef>
              <a:defRPr sz="1200">
                <a:solidFill>
                  <a:schemeClr val="tx1"/>
                </a:solidFill>
                <a:latin typeface="Arial" panose="020B0604020202020204" pitchFamily="34" charset="0"/>
                <a:cs typeface="Arial" panose="020B0604020202020204" pitchFamily="34" charset="0"/>
              </a:defRPr>
            </a:lvl3pPr>
            <a:lvl4pPr marL="1659887" indent="-237127">
              <a:spcBef>
                <a:spcPct val="30000"/>
              </a:spcBef>
              <a:defRPr sz="1200">
                <a:solidFill>
                  <a:schemeClr val="tx1"/>
                </a:solidFill>
                <a:latin typeface="Arial" panose="020B0604020202020204" pitchFamily="34" charset="0"/>
                <a:cs typeface="Arial" panose="020B0604020202020204" pitchFamily="34" charset="0"/>
              </a:defRPr>
            </a:lvl4pPr>
            <a:lvl5pPr marL="2134141" indent="-237127">
              <a:spcBef>
                <a:spcPct val="30000"/>
              </a:spcBef>
              <a:defRPr sz="1200">
                <a:solidFill>
                  <a:schemeClr val="tx1"/>
                </a:solidFill>
                <a:latin typeface="Arial" panose="020B0604020202020204" pitchFamily="34" charset="0"/>
                <a:cs typeface="Arial" panose="020B0604020202020204" pitchFamily="34" charset="0"/>
              </a:defRPr>
            </a:lvl5pPr>
            <a:lvl6pPr marL="2608395"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3082648"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556902"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4031155"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B3380A3-908B-4517-88E3-F821633F42A0}" type="slidenum">
              <a:rPr lang="de-DE" altLang="en-US" smtClean="0"/>
              <a:pPr>
                <a:spcBef>
                  <a:spcPct val="0"/>
                </a:spcBef>
              </a:pPr>
              <a:t>20</a:t>
            </a:fld>
            <a:endParaRPr lang="de-DE" alt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6101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Pedram Jahangiry </a:t>
            </a:r>
          </a:p>
        </p:txBody>
      </p:sp>
      <p:sp>
        <p:nvSpPr>
          <p:cNvPr id="5" name="Slide Number Placeholder 4"/>
          <p:cNvSpPr>
            <a:spLocks noGrp="1"/>
          </p:cNvSpPr>
          <p:nvPr>
            <p:ph type="sldNum" sz="quarter" idx="11"/>
          </p:nvPr>
        </p:nvSpPr>
        <p:spPr/>
        <p:txBody>
          <a:bodyPr/>
          <a:lstStyle/>
          <a:p>
            <a:fld id="{7123FD41-7DF3-4F6A-AED9-D05DA5BE137C}" type="slidenum">
              <a:rPr lang="en-US" smtClean="0"/>
              <a:t>21</a:t>
            </a:fld>
            <a:endParaRPr lang="en-US"/>
          </a:p>
        </p:txBody>
      </p:sp>
    </p:spTree>
    <p:extLst>
      <p:ext uri="{BB962C8B-B14F-4D97-AF65-F5344CB8AC3E}">
        <p14:creationId xmlns:p14="http://schemas.microsoft.com/office/powerpoint/2010/main" val="4264338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Pedram Jahangiry </a:t>
            </a:r>
          </a:p>
        </p:txBody>
      </p:sp>
      <p:sp>
        <p:nvSpPr>
          <p:cNvPr id="5" name="Slide Number Placeholder 4"/>
          <p:cNvSpPr>
            <a:spLocks noGrp="1"/>
          </p:cNvSpPr>
          <p:nvPr>
            <p:ph type="sldNum" sz="quarter" idx="11"/>
          </p:nvPr>
        </p:nvSpPr>
        <p:spPr/>
        <p:txBody>
          <a:bodyPr/>
          <a:lstStyle/>
          <a:p>
            <a:fld id="{7123FD41-7DF3-4F6A-AED9-D05DA5BE137C}" type="slidenum">
              <a:rPr lang="en-US" smtClean="0"/>
              <a:t>22</a:t>
            </a:fld>
            <a:endParaRPr lang="en-US"/>
          </a:p>
        </p:txBody>
      </p:sp>
    </p:spTree>
    <p:extLst>
      <p:ext uri="{BB962C8B-B14F-4D97-AF65-F5344CB8AC3E}">
        <p14:creationId xmlns:p14="http://schemas.microsoft.com/office/powerpoint/2010/main" val="4187080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low variance vs Extremely low bias </a:t>
            </a:r>
          </a:p>
        </p:txBody>
      </p:sp>
      <p:sp>
        <p:nvSpPr>
          <p:cNvPr id="4" name="Slide Number Placeholder 3"/>
          <p:cNvSpPr>
            <a:spLocks noGrp="1"/>
          </p:cNvSpPr>
          <p:nvPr>
            <p:ph type="sldNum" sz="quarter" idx="5"/>
          </p:nvPr>
        </p:nvSpPr>
        <p:spPr/>
        <p:txBody>
          <a:bodyPr/>
          <a:lstStyle/>
          <a:p>
            <a:fld id="{BB6361B8-B685-459F-8F73-2A5C5BA2902C}" type="slidenum">
              <a:rPr lang="en-US" smtClean="0"/>
              <a:t>4</a:t>
            </a:fld>
            <a:endParaRPr lang="en-US"/>
          </a:p>
        </p:txBody>
      </p:sp>
    </p:spTree>
    <p:extLst>
      <p:ext uri="{BB962C8B-B14F-4D97-AF65-F5344CB8AC3E}">
        <p14:creationId xmlns:p14="http://schemas.microsoft.com/office/powerpoint/2010/main" val="37083915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Pedram Jahangiry </a:t>
            </a:r>
          </a:p>
        </p:txBody>
      </p:sp>
      <p:sp>
        <p:nvSpPr>
          <p:cNvPr id="5" name="Slide Number Placeholder 4"/>
          <p:cNvSpPr>
            <a:spLocks noGrp="1"/>
          </p:cNvSpPr>
          <p:nvPr>
            <p:ph type="sldNum" sz="quarter" idx="11"/>
          </p:nvPr>
        </p:nvSpPr>
        <p:spPr/>
        <p:txBody>
          <a:bodyPr/>
          <a:lstStyle/>
          <a:p>
            <a:fld id="{7123FD41-7DF3-4F6A-AED9-D05DA5BE137C}" type="slidenum">
              <a:rPr lang="en-US" smtClean="0"/>
              <a:t>23</a:t>
            </a:fld>
            <a:endParaRPr lang="en-US"/>
          </a:p>
        </p:txBody>
      </p:sp>
    </p:spTree>
    <p:extLst>
      <p:ext uri="{BB962C8B-B14F-4D97-AF65-F5344CB8AC3E}">
        <p14:creationId xmlns:p14="http://schemas.microsoft.com/office/powerpoint/2010/main" val="2767090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Pedram Jahangiry </a:t>
            </a:r>
          </a:p>
        </p:txBody>
      </p:sp>
      <p:sp>
        <p:nvSpPr>
          <p:cNvPr id="5" name="Slide Number Placeholder 4"/>
          <p:cNvSpPr>
            <a:spLocks noGrp="1"/>
          </p:cNvSpPr>
          <p:nvPr>
            <p:ph type="sldNum" sz="quarter" idx="11"/>
          </p:nvPr>
        </p:nvSpPr>
        <p:spPr/>
        <p:txBody>
          <a:bodyPr/>
          <a:lstStyle/>
          <a:p>
            <a:fld id="{7123FD41-7DF3-4F6A-AED9-D05DA5BE137C}" type="slidenum">
              <a:rPr lang="en-US" smtClean="0"/>
              <a:t>24</a:t>
            </a:fld>
            <a:endParaRPr lang="en-US"/>
          </a:p>
        </p:txBody>
      </p:sp>
    </p:spTree>
    <p:extLst>
      <p:ext uri="{BB962C8B-B14F-4D97-AF65-F5344CB8AC3E}">
        <p14:creationId xmlns:p14="http://schemas.microsoft.com/office/powerpoint/2010/main" val="2381571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Pedram Jahangiry </a:t>
            </a:r>
          </a:p>
        </p:txBody>
      </p:sp>
      <p:sp>
        <p:nvSpPr>
          <p:cNvPr id="5" name="Slide Number Placeholder 4"/>
          <p:cNvSpPr>
            <a:spLocks noGrp="1"/>
          </p:cNvSpPr>
          <p:nvPr>
            <p:ph type="sldNum" sz="quarter" idx="11"/>
          </p:nvPr>
        </p:nvSpPr>
        <p:spPr/>
        <p:txBody>
          <a:bodyPr/>
          <a:lstStyle/>
          <a:p>
            <a:fld id="{7123FD41-7DF3-4F6A-AED9-D05DA5BE137C}" type="slidenum">
              <a:rPr lang="en-US" smtClean="0"/>
              <a:t>25</a:t>
            </a:fld>
            <a:endParaRPr lang="en-US"/>
          </a:p>
        </p:txBody>
      </p:sp>
    </p:spTree>
    <p:extLst>
      <p:ext uri="{BB962C8B-B14F-4D97-AF65-F5344CB8AC3E}">
        <p14:creationId xmlns:p14="http://schemas.microsoft.com/office/powerpoint/2010/main" val="396039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6361B8-B685-459F-8F73-2A5C5BA2902C}" type="slidenum">
              <a:rPr lang="en-US" smtClean="0"/>
              <a:t>5</a:t>
            </a:fld>
            <a:endParaRPr lang="en-US"/>
          </a:p>
        </p:txBody>
      </p:sp>
    </p:spTree>
    <p:extLst>
      <p:ext uri="{BB962C8B-B14F-4D97-AF65-F5344CB8AC3E}">
        <p14:creationId xmlns:p14="http://schemas.microsoft.com/office/powerpoint/2010/main" val="2443707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6361B8-B685-459F-8F73-2A5C5BA2902C}" type="slidenum">
              <a:rPr lang="en-US" smtClean="0"/>
              <a:t>7</a:t>
            </a:fld>
            <a:endParaRPr lang="en-US"/>
          </a:p>
        </p:txBody>
      </p:sp>
    </p:spTree>
    <p:extLst>
      <p:ext uri="{BB962C8B-B14F-4D97-AF65-F5344CB8AC3E}">
        <p14:creationId xmlns:p14="http://schemas.microsoft.com/office/powerpoint/2010/main" val="3226663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6361B8-B685-459F-8F73-2A5C5BA2902C}" type="slidenum">
              <a:rPr lang="en-US" smtClean="0"/>
              <a:t>8</a:t>
            </a:fld>
            <a:endParaRPr lang="en-US"/>
          </a:p>
        </p:txBody>
      </p:sp>
    </p:spTree>
    <p:extLst>
      <p:ext uri="{BB962C8B-B14F-4D97-AF65-F5344CB8AC3E}">
        <p14:creationId xmlns:p14="http://schemas.microsoft.com/office/powerpoint/2010/main" val="3393404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correlation captures the linear relationship between variables!! </a:t>
            </a:r>
          </a:p>
        </p:txBody>
      </p:sp>
      <p:sp>
        <p:nvSpPr>
          <p:cNvPr id="4" name="Slide Number Placeholder 3"/>
          <p:cNvSpPr>
            <a:spLocks noGrp="1"/>
          </p:cNvSpPr>
          <p:nvPr>
            <p:ph type="sldNum" sz="quarter" idx="5"/>
          </p:nvPr>
        </p:nvSpPr>
        <p:spPr/>
        <p:txBody>
          <a:bodyPr/>
          <a:lstStyle/>
          <a:p>
            <a:fld id="{BB6361B8-B685-459F-8F73-2A5C5BA2902C}" type="slidenum">
              <a:rPr lang="en-US" smtClean="0"/>
              <a:t>9</a:t>
            </a:fld>
            <a:endParaRPr lang="en-US"/>
          </a:p>
        </p:txBody>
      </p:sp>
    </p:spTree>
    <p:extLst>
      <p:ext uri="{BB962C8B-B14F-4D97-AF65-F5344CB8AC3E}">
        <p14:creationId xmlns:p14="http://schemas.microsoft.com/office/powerpoint/2010/main" val="590263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quickly mention no autocorrelation assumption as well. Errors are independent over time. </a:t>
            </a:r>
            <a:r>
              <a:rPr lang="en-US"/>
              <a:t>(moving to AR, ARMA and ARIMA)</a:t>
            </a:r>
            <a:endParaRPr lang="en-US" dirty="0"/>
          </a:p>
        </p:txBody>
      </p:sp>
      <p:sp>
        <p:nvSpPr>
          <p:cNvPr id="4" name="Slide Number Placeholder 3"/>
          <p:cNvSpPr>
            <a:spLocks noGrp="1"/>
          </p:cNvSpPr>
          <p:nvPr>
            <p:ph type="sldNum" sz="quarter" idx="5"/>
          </p:nvPr>
        </p:nvSpPr>
        <p:spPr/>
        <p:txBody>
          <a:bodyPr/>
          <a:lstStyle/>
          <a:p>
            <a:fld id="{BB6361B8-B685-459F-8F73-2A5C5BA2902C}" type="slidenum">
              <a:rPr lang="en-US" smtClean="0"/>
              <a:t>10</a:t>
            </a:fld>
            <a:endParaRPr lang="en-US"/>
          </a:p>
        </p:txBody>
      </p:sp>
    </p:spTree>
    <p:extLst>
      <p:ext uri="{BB962C8B-B14F-4D97-AF65-F5344CB8AC3E}">
        <p14:creationId xmlns:p14="http://schemas.microsoft.com/office/powerpoint/2010/main" val="663819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70662" indent="-296408">
              <a:spcBef>
                <a:spcPct val="30000"/>
              </a:spcBef>
              <a:defRPr sz="1200">
                <a:solidFill>
                  <a:schemeClr val="tx1"/>
                </a:solidFill>
                <a:latin typeface="Arial" panose="020B0604020202020204" pitchFamily="34" charset="0"/>
                <a:cs typeface="Arial" panose="020B0604020202020204" pitchFamily="34" charset="0"/>
              </a:defRPr>
            </a:lvl2pPr>
            <a:lvl3pPr marL="1185634" indent="-237127">
              <a:spcBef>
                <a:spcPct val="30000"/>
              </a:spcBef>
              <a:defRPr sz="1200">
                <a:solidFill>
                  <a:schemeClr val="tx1"/>
                </a:solidFill>
                <a:latin typeface="Arial" panose="020B0604020202020204" pitchFamily="34" charset="0"/>
                <a:cs typeface="Arial" panose="020B0604020202020204" pitchFamily="34" charset="0"/>
              </a:defRPr>
            </a:lvl3pPr>
            <a:lvl4pPr marL="1659887" indent="-237127">
              <a:spcBef>
                <a:spcPct val="30000"/>
              </a:spcBef>
              <a:defRPr sz="1200">
                <a:solidFill>
                  <a:schemeClr val="tx1"/>
                </a:solidFill>
                <a:latin typeface="Arial" panose="020B0604020202020204" pitchFamily="34" charset="0"/>
                <a:cs typeface="Arial" panose="020B0604020202020204" pitchFamily="34" charset="0"/>
              </a:defRPr>
            </a:lvl4pPr>
            <a:lvl5pPr marL="2134141" indent="-237127">
              <a:spcBef>
                <a:spcPct val="30000"/>
              </a:spcBef>
              <a:defRPr sz="1200">
                <a:solidFill>
                  <a:schemeClr val="tx1"/>
                </a:solidFill>
                <a:latin typeface="Arial" panose="020B0604020202020204" pitchFamily="34" charset="0"/>
                <a:cs typeface="Arial" panose="020B0604020202020204" pitchFamily="34" charset="0"/>
              </a:defRPr>
            </a:lvl5pPr>
            <a:lvl6pPr marL="2608395"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3082648"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556902"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4031155"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8B6C65FE-2DB1-4952-85D4-3BCB4100949D}" type="slidenum">
              <a:rPr lang="de-DE" altLang="en-US" smtClean="0"/>
              <a:pPr>
                <a:spcBef>
                  <a:spcPct val="0"/>
                </a:spcBef>
              </a:pPr>
              <a:t>11</a:t>
            </a:fld>
            <a:endParaRPr lang="de-DE" alt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0"/>
          </p:nvPr>
        </p:nvSpPr>
        <p:spPr/>
        <p:txBody>
          <a:bodyPr/>
          <a:lstStyle/>
          <a:p>
            <a:r>
              <a:rPr lang="en-US"/>
              <a:t>Pedram Jahangiry </a:t>
            </a:r>
          </a:p>
        </p:txBody>
      </p:sp>
    </p:spTree>
    <p:extLst>
      <p:ext uri="{BB962C8B-B14F-4D97-AF65-F5344CB8AC3E}">
        <p14:creationId xmlns:p14="http://schemas.microsoft.com/office/powerpoint/2010/main" val="4213984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70662" indent="-296408">
              <a:spcBef>
                <a:spcPct val="30000"/>
              </a:spcBef>
              <a:defRPr sz="1200">
                <a:solidFill>
                  <a:schemeClr val="tx1"/>
                </a:solidFill>
                <a:latin typeface="Arial" panose="020B0604020202020204" pitchFamily="34" charset="0"/>
                <a:cs typeface="Arial" panose="020B0604020202020204" pitchFamily="34" charset="0"/>
              </a:defRPr>
            </a:lvl2pPr>
            <a:lvl3pPr marL="1185634" indent="-237127">
              <a:spcBef>
                <a:spcPct val="30000"/>
              </a:spcBef>
              <a:defRPr sz="1200">
                <a:solidFill>
                  <a:schemeClr val="tx1"/>
                </a:solidFill>
                <a:latin typeface="Arial" panose="020B0604020202020204" pitchFamily="34" charset="0"/>
                <a:cs typeface="Arial" panose="020B0604020202020204" pitchFamily="34" charset="0"/>
              </a:defRPr>
            </a:lvl3pPr>
            <a:lvl4pPr marL="1659887" indent="-237127">
              <a:spcBef>
                <a:spcPct val="30000"/>
              </a:spcBef>
              <a:defRPr sz="1200">
                <a:solidFill>
                  <a:schemeClr val="tx1"/>
                </a:solidFill>
                <a:latin typeface="Arial" panose="020B0604020202020204" pitchFamily="34" charset="0"/>
                <a:cs typeface="Arial" panose="020B0604020202020204" pitchFamily="34" charset="0"/>
              </a:defRPr>
            </a:lvl4pPr>
            <a:lvl5pPr marL="2134141" indent="-237127">
              <a:spcBef>
                <a:spcPct val="30000"/>
              </a:spcBef>
              <a:defRPr sz="1200">
                <a:solidFill>
                  <a:schemeClr val="tx1"/>
                </a:solidFill>
                <a:latin typeface="Arial" panose="020B0604020202020204" pitchFamily="34" charset="0"/>
                <a:cs typeface="Arial" panose="020B0604020202020204" pitchFamily="34" charset="0"/>
              </a:defRPr>
            </a:lvl5pPr>
            <a:lvl6pPr marL="2608395"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3082648"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556902"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4031155" indent="-237127"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8B6C65FE-2DB1-4952-85D4-3BCB4100949D}" type="slidenum">
              <a:rPr lang="de-DE" altLang="en-US" smtClean="0"/>
              <a:pPr>
                <a:spcBef>
                  <a:spcPct val="0"/>
                </a:spcBef>
              </a:pPr>
              <a:t>12</a:t>
            </a:fld>
            <a:endParaRPr lang="de-DE" alt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How do we measure these variations?</a:t>
            </a:r>
            <a:r>
              <a:rPr lang="en-US" altLang="en-US" baseline="0" dirty="0">
                <a:latin typeface="Arial" panose="020B0604020202020204" pitchFamily="34" charset="0"/>
                <a:cs typeface="Arial" panose="020B0604020202020204" pitchFamily="34" charset="0"/>
              </a:rPr>
              <a:t> By squaring them and comparing them. Other wise will cancel out each other. </a:t>
            </a:r>
          </a:p>
          <a:p>
            <a:pPr eaLnBrk="1" hangingPunct="1"/>
            <a:endParaRPr lang="en-US" altLang="en-US"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0"/>
          </p:nvPr>
        </p:nvSpPr>
        <p:spPr/>
        <p:txBody>
          <a:bodyPr/>
          <a:lstStyle/>
          <a:p>
            <a:r>
              <a:rPr lang="en-US"/>
              <a:t>Pedram Jahangiry </a:t>
            </a:r>
          </a:p>
        </p:txBody>
      </p:sp>
    </p:spTree>
    <p:extLst>
      <p:ext uri="{BB962C8B-B14F-4D97-AF65-F5344CB8AC3E}">
        <p14:creationId xmlns:p14="http://schemas.microsoft.com/office/powerpoint/2010/main" val="3473875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7F1BE40-085F-4702-A967-D14D342CDC83}" type="datetime1">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4125264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070785-6DD5-4DCD-88C3-BD374FF6ABE4}" type="datetime1">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2026569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1E9E96-CA07-491F-8328-274D6329D451}" type="datetime1">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2216428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25292" y="6172201"/>
            <a:ext cx="11460480" cy="235463"/>
          </a:xfrm>
        </p:spPr>
        <p:txBody>
          <a:bodyPr/>
          <a:lstStyle/>
          <a:p>
            <a:r>
              <a:rPr lang="en-US"/>
              <a:t>Pedram Jahangiry</a:t>
            </a:r>
            <a:endParaRPr lang="en-US" dirty="0"/>
          </a:p>
        </p:txBody>
      </p:sp>
      <p:sp>
        <p:nvSpPr>
          <p:cNvPr id="4" name="Date Placeholder 3"/>
          <p:cNvSpPr>
            <a:spLocks noGrp="1"/>
          </p:cNvSpPr>
          <p:nvPr>
            <p:ph type="dt" sz="half" idx="10"/>
          </p:nvPr>
        </p:nvSpPr>
        <p:spPr/>
        <p:txBody>
          <a:bodyPr/>
          <a:lstStyle/>
          <a:p>
            <a:r>
              <a:rPr lang="en-US"/>
              <a:t>Pedram Jahangiry</a:t>
            </a:r>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042269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201824-8424-4B2B-B098-86A8AF320143}" type="datetime1">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217219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B0C32A-CA31-4216-A7CC-AD0045057780}" type="datetime1">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2135686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9A799C-DA9C-48DD-8FDE-CAC2A368F9C0}" type="datetime1">
              <a:rPr lang="en-US" smtClean="0"/>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2412795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76FF79-EA3C-40D2-AC88-D7BECC655392}" type="datetime1">
              <a:rPr lang="en-US" smtClean="0"/>
              <a:t>9/18/2019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963172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E3968F-33E5-4872-AAEC-9F3F76653674}" type="datetime1">
              <a:rPr lang="en-US" smtClean="0"/>
              <a:t>9/18/2019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2895631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29DBF3-0C67-444E-A4E6-73ED4D1278F7}" type="datetime1">
              <a:rPr lang="en-US" smtClean="0"/>
              <a:t>9/18/2019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715300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7EBF1E-B824-4A96-92B7-E1139D2AD365}" type="datetime1">
              <a:rPr lang="en-US" smtClean="0"/>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74210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3D33C7-AC2D-4334-B37A-ED06B65ABD3E}" type="datetime1">
              <a:rPr lang="en-US" smtClean="0"/>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3482213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9F3E82-F63B-47FA-8827-06143EA42BC1}" type="datetime1">
              <a:rPr lang="en-US" smtClean="0"/>
              <a:t>9/18/2019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B7F87-8F90-48EA-B403-6E98BF6BC1E9}" type="slidenum">
              <a:rPr lang="en-US" smtClean="0"/>
              <a:t>‹#›</a:t>
            </a:fld>
            <a:endParaRPr lang="en-US"/>
          </a:p>
        </p:txBody>
      </p:sp>
    </p:spTree>
    <p:extLst>
      <p:ext uri="{BB962C8B-B14F-4D97-AF65-F5344CB8AC3E}">
        <p14:creationId xmlns:p14="http://schemas.microsoft.com/office/powerpoint/2010/main" val="3941120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12.jpg"/><Relationship Id="rId9" Type="http://schemas.openxmlformats.org/officeDocument/2006/relationships/image" Target="../media/image5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54.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NUL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2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slideLayout" Target="../slideLayouts/slideLayout2.xml"/><Relationship Id="rId7" Type="http://schemas.openxmlformats.org/officeDocument/2006/relationships/image" Target="../media/image34.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12.png"/><Relationship Id="rId10" Type="http://schemas.openxmlformats.org/officeDocument/2006/relationships/image" Target="../media/image37.png"/><Relationship Id="rId4" Type="http://schemas.openxmlformats.org/officeDocument/2006/relationships/notesSlide" Target="../notesSlides/notesSlide20.xml"/><Relationship Id="rId9" Type="http://schemas.openxmlformats.org/officeDocument/2006/relationships/image" Target="../media/image36.png"/></Relationships>
</file>

<file path=ppt/slides/_rels/slide2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slideLayout" Target="../slideLayouts/slideLayout2.xml"/><Relationship Id="rId7" Type="http://schemas.openxmlformats.org/officeDocument/2006/relationships/image" Target="../media/image39.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3.png"/><Relationship Id="rId11" Type="http://schemas.openxmlformats.org/officeDocument/2006/relationships/image" Target="../media/image40.png"/><Relationship Id="rId5" Type="http://schemas.openxmlformats.org/officeDocument/2006/relationships/image" Target="../media/image12.png"/><Relationship Id="rId10" Type="http://schemas.openxmlformats.org/officeDocument/2006/relationships/image" Target="../media/image38.png"/><Relationship Id="rId4" Type="http://schemas.openxmlformats.org/officeDocument/2006/relationships/notesSlide" Target="../notesSlides/notesSlide21.xml"/><Relationship Id="rId9"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Anscombe%27s_quarte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4"/>
          <p:cNvSpPr>
            <a:spLocks noGrp="1"/>
          </p:cNvSpPr>
          <p:nvPr>
            <p:ph idx="1"/>
          </p:nvPr>
        </p:nvSpPr>
        <p:spPr>
          <a:xfrm>
            <a:off x="2227264" y="1808163"/>
            <a:ext cx="7629525" cy="2665412"/>
          </a:xfrm>
        </p:spPr>
        <p:txBody>
          <a:bodyPr/>
          <a:lstStyle/>
          <a:p>
            <a:pPr marL="0" indent="0" algn="ctr">
              <a:buNone/>
            </a:pPr>
            <a:r>
              <a:rPr lang="en-US" altLang="en-US" dirty="0">
                <a:solidFill>
                  <a:srgbClr val="0070C0"/>
                </a:solidFill>
                <a:latin typeface="Calibri" panose="020F0502020204030204" pitchFamily="34" charset="0"/>
                <a:ea typeface="ＭＳ Ｐゴシック" panose="020B0600070205080204" pitchFamily="34" charset="-128"/>
                <a:cs typeface="Calibri" panose="020F0502020204030204" pitchFamily="34" charset="0"/>
              </a:rPr>
              <a:t>Pedram Jahangiry </a:t>
            </a:r>
          </a:p>
          <a:p>
            <a:pPr marL="0" indent="0" algn="ctr">
              <a:buNone/>
            </a:pPr>
            <a:r>
              <a:rPr lang="en-US" altLang="en-US" dirty="0">
                <a:solidFill>
                  <a:srgbClr val="0070C0"/>
                </a:solidFill>
                <a:latin typeface="Calibri" panose="020F0502020204030204" pitchFamily="34" charset="0"/>
                <a:ea typeface="ＭＳ Ｐゴシック" panose="020B0600070205080204" pitchFamily="34" charset="-128"/>
                <a:cs typeface="Calibri" panose="020F0502020204030204" pitchFamily="34" charset="0"/>
              </a:rPr>
              <a:t>Fall 2019</a:t>
            </a:r>
          </a:p>
          <a:p>
            <a:pPr marL="0" indent="0" algn="ctr">
              <a:buNone/>
            </a:pPr>
            <a:endParaRPr lang="en-US" altLang="en-US" dirty="0">
              <a:solidFill>
                <a:srgbClr val="0070C0"/>
              </a:solidFill>
              <a:latin typeface="Calibri" panose="020F0502020204030204" pitchFamily="34" charset="0"/>
              <a:ea typeface="ＭＳ Ｐゴシック" panose="020B0600070205080204" pitchFamily="34" charset="-128"/>
              <a:cs typeface="Calibri" panose="020F0502020204030204" pitchFamily="34" charset="0"/>
            </a:endParaRPr>
          </a:p>
        </p:txBody>
      </p:sp>
      <p:sp>
        <p:nvSpPr>
          <p:cNvPr id="2" name="Title 1"/>
          <p:cNvSpPr>
            <a:spLocks noGrp="1"/>
          </p:cNvSpPr>
          <p:nvPr>
            <p:ph type="title"/>
          </p:nvPr>
        </p:nvSpPr>
        <p:spPr/>
        <p:txBody>
          <a:bodyPr/>
          <a:lstStyle/>
          <a:p>
            <a:pPr algn="ctr">
              <a:defRPr/>
            </a:pPr>
            <a:r>
              <a:rPr lang="en-US" sz="2600">
                <a:solidFill>
                  <a:srgbClr val="002060"/>
                </a:solidFill>
              </a:rPr>
              <a:t>Class </a:t>
            </a:r>
            <a:r>
              <a:rPr lang="en-US" sz="2600" smtClean="0">
                <a:solidFill>
                  <a:srgbClr val="002060"/>
                </a:solidFill>
              </a:rPr>
              <a:t>3 </a:t>
            </a:r>
            <a:r>
              <a:rPr lang="en-US" sz="2600" dirty="0">
                <a:solidFill>
                  <a:srgbClr val="002060"/>
                </a:solidFill>
              </a:rPr>
              <a:t>– Regression</a:t>
            </a:r>
          </a:p>
        </p:txBody>
      </p:sp>
      <p:sp>
        <p:nvSpPr>
          <p:cNvPr id="614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4F0AC6F9-7CB1-443A-BE66-76B090DB4C02}" type="slidenum">
              <a:rPr lang="en-US" altLang="en-US" smtClean="0">
                <a:solidFill>
                  <a:srgbClr val="20358D"/>
                </a:solidFill>
                <a:cs typeface="Tahoma" panose="020B0604030504040204" pitchFamily="34" charset="0"/>
              </a:rPr>
              <a:pPr/>
              <a:t>1</a:t>
            </a:fld>
            <a:endParaRPr lang="en-US" altLang="en-US">
              <a:solidFill>
                <a:srgbClr val="20358D"/>
              </a:solidFill>
              <a:cs typeface="Tahoma" panose="020B0604030504040204" pitchFamily="34" charset="0"/>
            </a:endParaRPr>
          </a:p>
        </p:txBody>
      </p:sp>
      <p:pic>
        <p:nvPicPr>
          <p:cNvPr id="6149" name="Picture 4" descr="Image result for huntsman school of busin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939" y="2924176"/>
            <a:ext cx="1908175"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a:off x="2892425" y="1233488"/>
            <a:ext cx="62992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79421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F3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6B2259-D4EA-4D42-872D-AA87152B263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300" kern="1200" dirty="0">
                <a:solidFill>
                  <a:srgbClr val="FFFFFF"/>
                </a:solidFill>
                <a:latin typeface="+mj-lt"/>
                <a:ea typeface="+mj-ea"/>
                <a:cs typeface="+mj-cs"/>
              </a:rPr>
              <a:t>GAUSS MARKOV ASSUMPTIONS FOR REGRESSION</a:t>
            </a:r>
          </a:p>
        </p:txBody>
      </p:sp>
      <p:sp>
        <p:nvSpPr>
          <p:cNvPr id="4" name="Slide Number Placeholder 3">
            <a:extLst>
              <a:ext uri="{FF2B5EF4-FFF2-40B4-BE49-F238E27FC236}">
                <a16:creationId xmlns:a16="http://schemas.microsoft.com/office/drawing/2014/main" id="{C20E8202-7F47-4E93-A25A-4290A1A5FBB6}"/>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036B7F87-8F90-48EA-B403-6E98BF6BC1E9}" type="slidenum">
              <a:rPr lang="en-US">
                <a:solidFill>
                  <a:srgbClr val="898989"/>
                </a:solidFill>
              </a:rPr>
              <a:pPr>
                <a:spcAft>
                  <a:spcPts val="600"/>
                </a:spcAft>
              </a:pPr>
              <a:t>10</a:t>
            </a:fld>
            <a:endParaRPr lang="en-US">
              <a:solidFill>
                <a:srgbClr val="898989"/>
              </a:solidFill>
            </a:endParaRPr>
          </a:p>
        </p:txBody>
      </p:sp>
      <p:pic>
        <p:nvPicPr>
          <p:cNvPr id="11" name="Content Placeholder 5">
            <a:extLst>
              <a:ext uri="{FF2B5EF4-FFF2-40B4-BE49-F238E27FC236}">
                <a16:creationId xmlns:a16="http://schemas.microsoft.com/office/drawing/2014/main" id="{C2CCD3F4-9104-48A4-8DF1-32A77B489C4E}"/>
              </a:ext>
            </a:extLst>
          </p:cNvPr>
          <p:cNvPicPr>
            <a:picLocks noChangeAspect="1"/>
          </p:cNvPicPr>
          <p:nvPr/>
        </p:nvPicPr>
        <p:blipFill>
          <a:blip r:embed="rId3"/>
          <a:stretch>
            <a:fillRect/>
          </a:stretch>
        </p:blipFill>
        <p:spPr>
          <a:xfrm>
            <a:off x="3598678" y="427797"/>
            <a:ext cx="7567759" cy="6002405"/>
          </a:xfrm>
          <a:prstGeom prst="rect">
            <a:avLst/>
          </a:prstGeom>
        </p:spPr>
      </p:pic>
    </p:spTree>
    <p:extLst>
      <p:ext uri="{BB962C8B-B14F-4D97-AF65-F5344CB8AC3E}">
        <p14:creationId xmlns:p14="http://schemas.microsoft.com/office/powerpoint/2010/main" val="3989265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 name="Rectangle 2">
                <a:extLst>
                  <a:ext uri="{FF2B5EF4-FFF2-40B4-BE49-F238E27FC236}">
                    <a16:creationId xmlns:a16="http://schemas.microsoft.com/office/drawing/2014/main" id="{CADD2ABB-F850-5F4C-B3B1-A8DBC90E7010}"/>
                  </a:ext>
                </a:extLst>
              </p:cNvPr>
              <p:cNvSpPr>
                <a:spLocks noGrp="1" noChangeArrowheads="1"/>
              </p:cNvSpPr>
              <p:nvPr>
                <p:ph type="title"/>
              </p:nvPr>
            </p:nvSpPr>
            <p:spPr/>
            <p:txBody>
              <a:bodyPr>
                <a:normAutofit/>
              </a:bodyPr>
              <a:lstStyle/>
              <a:p>
                <a:pPr>
                  <a:defRPr/>
                </a:pPr>
                <a:r>
                  <a:rPr lang="de-DE" altLang="en-US" sz="2600" b="1" dirty="0">
                    <a:solidFill>
                      <a:srgbClr val="0070C0"/>
                    </a:solidFill>
                  </a:rPr>
                  <a:t>Decomposition of the variance in </a:t>
                </a:r>
                <a14:m>
                  <m:oMath xmlns:m="http://schemas.openxmlformats.org/officeDocument/2006/math">
                    <m:r>
                      <a:rPr lang="de-DE" altLang="en-US" sz="2600" b="1" i="1" dirty="0" smtClean="0">
                        <a:solidFill>
                          <a:srgbClr val="0070C0"/>
                        </a:solidFill>
                        <a:latin typeface="Cambria Math" panose="02040503050406030204" pitchFamily="18" charset="0"/>
                      </a:rPr>
                      <m:t>𝒚</m:t>
                    </m:r>
                  </m:oMath>
                </a14:m>
                <a:endParaRPr lang="de-DE" altLang="en-US" sz="2600" b="1" dirty="0">
                  <a:solidFill>
                    <a:srgbClr val="0070C0"/>
                  </a:solidFill>
                </a:endParaRPr>
              </a:p>
            </p:txBody>
          </p:sp>
        </mc:Choice>
        <mc:Fallback xmlns="">
          <p:sp>
            <p:nvSpPr>
              <p:cNvPr id="16" name="Rectangle 2">
                <a:extLst>
                  <a:ext uri="{FF2B5EF4-FFF2-40B4-BE49-F238E27FC236}">
                    <a16:creationId xmlns:a16="http://schemas.microsoft.com/office/drawing/2014/main" id="{CADD2ABB-F850-5F4C-B3B1-A8DBC90E7010}"/>
                  </a:ext>
                </a:extLst>
              </p:cNvPr>
              <p:cNvSpPr>
                <a:spLocks noGrp="1" noRot="1" noChangeAspect="1" noMove="1" noResize="1" noEditPoints="1" noAdjustHandles="1" noChangeArrowheads="1" noChangeShapeType="1" noTextEdit="1"/>
              </p:cNvSpPr>
              <p:nvPr>
                <p:ph type="title"/>
              </p:nvPr>
            </p:nvSpPr>
            <p:spPr>
              <a:blipFill>
                <a:blip r:embed="rId3"/>
                <a:stretch>
                  <a:fillRect l="-1043"/>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D92A5904-DF37-4077-A627-A47F5D6B7FAC}" type="slidenum">
              <a:rPr lang="en-US" smtClean="0"/>
              <a:t>11</a:t>
            </a:fld>
            <a:endParaRPr lang="en-US"/>
          </a:p>
        </p:txBody>
      </p:sp>
      <p:grpSp>
        <p:nvGrpSpPr>
          <p:cNvPr id="8" name="Group 7"/>
          <p:cNvGrpSpPr/>
          <p:nvPr/>
        </p:nvGrpSpPr>
        <p:grpSpPr>
          <a:xfrm>
            <a:off x="2523570" y="1690688"/>
            <a:ext cx="7144860" cy="4283339"/>
            <a:chOff x="2646840" y="1601788"/>
            <a:chExt cx="7144860" cy="4283339"/>
          </a:xfrm>
        </p:grpSpPr>
        <p:pic>
          <p:nvPicPr>
            <p:cNvPr id="17" name="Picture 16" descr="A graph of Y sub i hat = beta sub 0 hat + beta sub i hat times X sub i rises through (X bar, Y bar) and (X sub i, Y sub i hat). The distance between the coordinates (X sub i, Y sub i) and (X sub i, Y sub i hat) is e sub i = Y sub i minus Y sub i hat, between (X sub i, Y sub i) and (X sub i, Y bar) is Y sub i minus Y bar, and between (X sub i, Y sub i hat) and (X sub i, Y bar) is Y sub i hat minus Y ba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6840" y="1601788"/>
              <a:ext cx="7144860" cy="4283339"/>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7754678" y="2466754"/>
                  <a:ext cx="1669311" cy="329257"/>
                </a:xfrm>
                <a:prstGeom prst="rect">
                  <a:avLst/>
                </a:prstGeom>
                <a:solidFill>
                  <a:srgbClr val="E2F4FE"/>
                </a:solidFill>
                <a:ln>
                  <a:solidFill>
                    <a:srgbClr val="E2F4FE"/>
                  </a:solid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1500" b="1" i="1" smtClean="0">
                                <a:solidFill>
                                  <a:srgbClr val="FF0000"/>
                                </a:solidFill>
                                <a:latin typeface="Cambria Math" panose="02040503050406030204" pitchFamily="18" charset="0"/>
                              </a:rPr>
                            </m:ctrlPr>
                          </m:sSubPr>
                          <m:e>
                            <m:r>
                              <a:rPr lang="en-US" sz="1500" b="1" i="1" smtClean="0">
                                <a:solidFill>
                                  <a:srgbClr val="FF0000"/>
                                </a:solidFill>
                                <a:latin typeface="Cambria Math" panose="02040503050406030204" pitchFamily="18" charset="0"/>
                              </a:rPr>
                              <m:t>𝒖</m:t>
                            </m:r>
                          </m:e>
                          <m:sub>
                            <m:r>
                              <a:rPr lang="en-US" sz="1500" b="1" i="1" smtClean="0">
                                <a:solidFill>
                                  <a:srgbClr val="FF0000"/>
                                </a:solidFill>
                                <a:latin typeface="Cambria Math" panose="02040503050406030204" pitchFamily="18" charset="0"/>
                              </a:rPr>
                              <m:t>𝒊</m:t>
                            </m:r>
                          </m:sub>
                        </m:sSub>
                        <m:r>
                          <a:rPr lang="en-US" sz="1500" b="1" i="1" smtClean="0">
                            <a:solidFill>
                              <a:srgbClr val="FF0000"/>
                            </a:solidFill>
                            <a:latin typeface="Cambria Math" panose="02040503050406030204" pitchFamily="18" charset="0"/>
                          </a:rPr>
                          <m:t>=</m:t>
                        </m:r>
                        <m:sSub>
                          <m:sSubPr>
                            <m:ctrlPr>
                              <a:rPr lang="en-US" sz="1500" b="1" i="1" smtClean="0">
                                <a:solidFill>
                                  <a:srgbClr val="FF0000"/>
                                </a:solidFill>
                                <a:latin typeface="Cambria Math" panose="02040503050406030204" pitchFamily="18" charset="0"/>
                              </a:rPr>
                            </m:ctrlPr>
                          </m:sSubPr>
                          <m:e>
                            <m:r>
                              <a:rPr lang="en-US" sz="1500" b="1" i="1" smtClean="0">
                                <a:solidFill>
                                  <a:srgbClr val="FF0000"/>
                                </a:solidFill>
                                <a:latin typeface="Cambria Math" panose="02040503050406030204" pitchFamily="18" charset="0"/>
                              </a:rPr>
                              <m:t>𝒀</m:t>
                            </m:r>
                          </m:e>
                          <m:sub>
                            <m:r>
                              <a:rPr lang="en-US" sz="1500" b="1" i="1" smtClean="0">
                                <a:solidFill>
                                  <a:srgbClr val="FF0000"/>
                                </a:solidFill>
                                <a:latin typeface="Cambria Math" panose="02040503050406030204" pitchFamily="18" charset="0"/>
                              </a:rPr>
                              <m:t>𝒊</m:t>
                            </m:r>
                          </m:sub>
                        </m:sSub>
                        <m:r>
                          <a:rPr lang="en-US" sz="1500" b="1" i="1" smtClean="0">
                            <a:solidFill>
                              <a:srgbClr val="FF0000"/>
                            </a:solidFill>
                            <a:latin typeface="Cambria Math" panose="02040503050406030204" pitchFamily="18" charset="0"/>
                          </a:rPr>
                          <m:t>−</m:t>
                        </m:r>
                        <m:acc>
                          <m:accPr>
                            <m:chr m:val="̂"/>
                            <m:ctrlPr>
                              <a:rPr lang="en-US" sz="1500" b="1" i="1" smtClean="0">
                                <a:solidFill>
                                  <a:srgbClr val="FF0000"/>
                                </a:solidFill>
                                <a:latin typeface="Cambria Math" panose="02040503050406030204" pitchFamily="18" charset="0"/>
                              </a:rPr>
                            </m:ctrlPr>
                          </m:accPr>
                          <m:e>
                            <m:sSub>
                              <m:sSubPr>
                                <m:ctrlPr>
                                  <a:rPr lang="en-US" sz="1500" b="1" i="1" smtClean="0">
                                    <a:solidFill>
                                      <a:srgbClr val="FF0000"/>
                                    </a:solidFill>
                                    <a:latin typeface="Cambria Math" panose="02040503050406030204" pitchFamily="18" charset="0"/>
                                  </a:rPr>
                                </m:ctrlPr>
                              </m:sSubPr>
                              <m:e>
                                <m:r>
                                  <a:rPr lang="en-US" sz="1500" b="1" i="1" smtClean="0">
                                    <a:solidFill>
                                      <a:srgbClr val="FF0000"/>
                                    </a:solidFill>
                                    <a:latin typeface="Cambria Math" panose="02040503050406030204" pitchFamily="18" charset="0"/>
                                  </a:rPr>
                                  <m:t>𝒀</m:t>
                                </m:r>
                              </m:e>
                              <m:sub>
                                <m:r>
                                  <a:rPr lang="en-US" sz="1500" b="1" i="1" smtClean="0">
                                    <a:solidFill>
                                      <a:srgbClr val="FF0000"/>
                                    </a:solidFill>
                                    <a:latin typeface="Cambria Math" panose="02040503050406030204" pitchFamily="18" charset="0"/>
                                  </a:rPr>
                                  <m:t>𝒊</m:t>
                                </m:r>
                              </m:sub>
                            </m:sSub>
                          </m:e>
                        </m:acc>
                        <m:r>
                          <a:rPr lang="en-US" sz="1500" b="1" i="1" smtClean="0">
                            <a:solidFill>
                              <a:srgbClr val="FF0000"/>
                            </a:solidFill>
                            <a:latin typeface="Cambria Math" panose="02040503050406030204" pitchFamily="18" charset="0"/>
                          </a:rPr>
                          <m:t> </m:t>
                        </m:r>
                      </m:oMath>
                    </m:oMathPara>
                  </a14:m>
                  <a:endParaRPr lang="en-US" sz="1500" b="1" dirty="0">
                    <a:solidFill>
                      <a:srgbClr val="FF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7754678" y="2466754"/>
                  <a:ext cx="1669311" cy="329257"/>
                </a:xfrm>
                <a:prstGeom prst="rect">
                  <a:avLst/>
                </a:prstGeom>
                <a:blipFill>
                  <a:blip r:embed="rId5"/>
                  <a:stretch>
                    <a:fillRect r="-3623"/>
                  </a:stretch>
                </a:blipFill>
                <a:ln>
                  <a:solidFill>
                    <a:srgbClr val="E2F4FE"/>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7754677" y="3315387"/>
                  <a:ext cx="1669311" cy="329257"/>
                </a:xfrm>
                <a:prstGeom prst="rect">
                  <a:avLst/>
                </a:prstGeom>
                <a:solidFill>
                  <a:srgbClr val="E2F4FE"/>
                </a:solidFill>
                <a:ln>
                  <a:solidFill>
                    <a:srgbClr val="E2F4FE"/>
                  </a:solidFill>
                </a:ln>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1500" b="1" i="1" smtClean="0">
                                <a:solidFill>
                                  <a:srgbClr val="00B050"/>
                                </a:solidFill>
                                <a:latin typeface="Cambria Math" panose="02040503050406030204" pitchFamily="18" charset="0"/>
                              </a:rPr>
                            </m:ctrlPr>
                          </m:accPr>
                          <m:e>
                            <m:sSub>
                              <m:sSubPr>
                                <m:ctrlPr>
                                  <a:rPr lang="en-US" sz="1500" b="1" i="1" smtClean="0">
                                    <a:solidFill>
                                      <a:srgbClr val="00B050"/>
                                    </a:solidFill>
                                    <a:latin typeface="Cambria Math" panose="02040503050406030204" pitchFamily="18" charset="0"/>
                                  </a:rPr>
                                </m:ctrlPr>
                              </m:sSubPr>
                              <m:e>
                                <m:r>
                                  <a:rPr lang="en-US" sz="1500" b="1" i="1" smtClean="0">
                                    <a:solidFill>
                                      <a:srgbClr val="00B050"/>
                                    </a:solidFill>
                                    <a:latin typeface="Cambria Math" panose="02040503050406030204" pitchFamily="18" charset="0"/>
                                  </a:rPr>
                                  <m:t>𝒀</m:t>
                                </m:r>
                              </m:e>
                              <m:sub>
                                <m:r>
                                  <a:rPr lang="en-US" sz="1500" b="1" i="1" smtClean="0">
                                    <a:solidFill>
                                      <a:srgbClr val="00B050"/>
                                    </a:solidFill>
                                    <a:latin typeface="Cambria Math" panose="02040503050406030204" pitchFamily="18" charset="0"/>
                                  </a:rPr>
                                  <m:t>𝒊</m:t>
                                </m:r>
                              </m:sub>
                            </m:sSub>
                          </m:e>
                        </m:acc>
                        <m:r>
                          <a:rPr lang="en-US" sz="1500" b="1" i="1" smtClean="0">
                            <a:solidFill>
                              <a:srgbClr val="00B050"/>
                            </a:solidFill>
                            <a:latin typeface="Cambria Math" panose="02040503050406030204" pitchFamily="18" charset="0"/>
                          </a:rPr>
                          <m:t>−</m:t>
                        </m:r>
                        <m:acc>
                          <m:accPr>
                            <m:chr m:val="̅"/>
                            <m:ctrlPr>
                              <a:rPr lang="en-US" sz="1500" b="1" i="1" smtClean="0">
                                <a:solidFill>
                                  <a:srgbClr val="00B050"/>
                                </a:solidFill>
                                <a:latin typeface="Cambria Math" panose="02040503050406030204" pitchFamily="18" charset="0"/>
                              </a:rPr>
                            </m:ctrlPr>
                          </m:accPr>
                          <m:e>
                            <m:r>
                              <a:rPr lang="en-US" sz="1500" b="1" i="1" smtClean="0">
                                <a:solidFill>
                                  <a:srgbClr val="00B050"/>
                                </a:solidFill>
                                <a:latin typeface="Cambria Math" panose="02040503050406030204" pitchFamily="18" charset="0"/>
                              </a:rPr>
                              <m:t>𝒀</m:t>
                            </m:r>
                          </m:e>
                        </m:acc>
                        <m:r>
                          <a:rPr lang="en-US" sz="1500" b="1" i="1" smtClean="0">
                            <a:solidFill>
                              <a:srgbClr val="00B050"/>
                            </a:solidFill>
                            <a:latin typeface="Cambria Math" panose="02040503050406030204" pitchFamily="18" charset="0"/>
                          </a:rPr>
                          <m:t> </m:t>
                        </m:r>
                      </m:oMath>
                    </m:oMathPara>
                  </a14:m>
                  <a:endParaRPr lang="en-US" sz="1500" b="1" dirty="0">
                    <a:solidFill>
                      <a:srgbClr val="00B050"/>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7754677" y="3315387"/>
                  <a:ext cx="1669311" cy="329257"/>
                </a:xfrm>
                <a:prstGeom prst="rect">
                  <a:avLst/>
                </a:prstGeom>
                <a:blipFill>
                  <a:blip r:embed="rId6"/>
                  <a:stretch>
                    <a:fillRect/>
                  </a:stretch>
                </a:blipFill>
                <a:ln>
                  <a:solidFill>
                    <a:srgbClr val="E2F4FE"/>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315741" y="2780366"/>
                  <a:ext cx="935666" cy="323165"/>
                </a:xfrm>
                <a:prstGeom prst="rect">
                  <a:avLst/>
                </a:prstGeom>
                <a:solidFill>
                  <a:srgbClr val="E2F4FE"/>
                </a:solidFill>
                <a:ln>
                  <a:solidFill>
                    <a:srgbClr val="E2F4FE"/>
                  </a:solidFill>
                </a:ln>
              </p:spPr>
              <p:txBody>
                <a:bodyPr wrap="square" rtlCol="0">
                  <a:spAutoFit/>
                </a:bodyPr>
                <a:lstStyle/>
                <a:p>
                  <a:pPr/>
                  <a14:m>
                    <m:oMathPara xmlns:m="http://schemas.openxmlformats.org/officeDocument/2006/math">
                      <m:oMathParaPr>
                        <m:jc m:val="right"/>
                      </m:oMathParaPr>
                      <m:oMath xmlns:m="http://schemas.openxmlformats.org/officeDocument/2006/math">
                        <m:sSub>
                          <m:sSubPr>
                            <m:ctrlPr>
                              <a:rPr lang="en-US" sz="1500" b="1" i="1" smtClean="0">
                                <a:solidFill>
                                  <a:srgbClr val="0070C0"/>
                                </a:solidFill>
                                <a:latin typeface="Cambria Math" panose="02040503050406030204" pitchFamily="18" charset="0"/>
                              </a:rPr>
                            </m:ctrlPr>
                          </m:sSubPr>
                          <m:e>
                            <m:r>
                              <a:rPr lang="en-US" sz="1500" b="1" i="1" smtClean="0">
                                <a:solidFill>
                                  <a:srgbClr val="0070C0"/>
                                </a:solidFill>
                                <a:latin typeface="Cambria Math" panose="02040503050406030204" pitchFamily="18" charset="0"/>
                              </a:rPr>
                              <m:t>𝒀</m:t>
                            </m:r>
                          </m:e>
                          <m:sub>
                            <m:r>
                              <a:rPr lang="en-US" sz="1500" b="1" i="1" smtClean="0">
                                <a:solidFill>
                                  <a:srgbClr val="0070C0"/>
                                </a:solidFill>
                                <a:latin typeface="Cambria Math" panose="02040503050406030204" pitchFamily="18" charset="0"/>
                              </a:rPr>
                              <m:t>𝒊</m:t>
                            </m:r>
                          </m:sub>
                        </m:sSub>
                        <m:r>
                          <a:rPr lang="en-US" sz="1500" b="1" i="1" smtClean="0">
                            <a:solidFill>
                              <a:srgbClr val="0070C0"/>
                            </a:solidFill>
                            <a:latin typeface="Cambria Math" panose="02040503050406030204" pitchFamily="18" charset="0"/>
                          </a:rPr>
                          <m:t>−</m:t>
                        </m:r>
                        <m:acc>
                          <m:accPr>
                            <m:chr m:val="̅"/>
                            <m:ctrlPr>
                              <a:rPr lang="en-US" sz="1500" b="1" i="1" smtClean="0">
                                <a:solidFill>
                                  <a:srgbClr val="0070C0"/>
                                </a:solidFill>
                                <a:latin typeface="Cambria Math" panose="02040503050406030204" pitchFamily="18" charset="0"/>
                              </a:rPr>
                            </m:ctrlPr>
                          </m:accPr>
                          <m:e>
                            <m:r>
                              <a:rPr lang="en-US" sz="1500" b="1" i="1" smtClean="0">
                                <a:solidFill>
                                  <a:srgbClr val="0070C0"/>
                                </a:solidFill>
                                <a:latin typeface="Cambria Math" panose="02040503050406030204" pitchFamily="18" charset="0"/>
                              </a:rPr>
                              <m:t>𝒀</m:t>
                            </m:r>
                          </m:e>
                        </m:acc>
                        <m:r>
                          <a:rPr lang="en-US" sz="1500" b="1" i="1" smtClean="0">
                            <a:solidFill>
                              <a:srgbClr val="0070C0"/>
                            </a:solidFill>
                            <a:latin typeface="Cambria Math" panose="02040503050406030204" pitchFamily="18" charset="0"/>
                          </a:rPr>
                          <m:t> </m:t>
                        </m:r>
                      </m:oMath>
                    </m:oMathPara>
                  </a14:m>
                  <a:endParaRPr lang="en-US" sz="1500" b="1" dirty="0">
                    <a:solidFill>
                      <a:srgbClr val="0070C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6315741" y="2780366"/>
                  <a:ext cx="935666" cy="323165"/>
                </a:xfrm>
                <a:prstGeom prst="rect">
                  <a:avLst/>
                </a:prstGeom>
                <a:blipFill>
                  <a:blip r:embed="rId7"/>
                  <a:stretch>
                    <a:fillRect r="-22436"/>
                  </a:stretch>
                </a:blipFill>
                <a:ln>
                  <a:solidFill>
                    <a:srgbClr val="E2F4FE"/>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335078" y="3553101"/>
                  <a:ext cx="269360" cy="313612"/>
                </a:xfrm>
                <a:prstGeom prst="rect">
                  <a:avLst/>
                </a:prstGeom>
                <a:solidFill>
                  <a:srgbClr val="E2F4FE"/>
                </a:solidFill>
                <a:ln>
                  <a:solidFill>
                    <a:srgbClr val="E2F4FE"/>
                  </a:solidFill>
                </a:ln>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1400" b="0" i="1" smtClean="0">
                                <a:solidFill>
                                  <a:srgbClr val="FF0000"/>
                                </a:solidFill>
                                <a:latin typeface="Cambria Math" panose="02040503050406030204" pitchFamily="18" charset="0"/>
                              </a:rPr>
                            </m:ctrlPr>
                          </m:accPr>
                          <m:e>
                            <m:r>
                              <a:rPr lang="en-US" sz="1400" b="0" i="1" smtClean="0">
                                <a:solidFill>
                                  <a:srgbClr val="FF0000"/>
                                </a:solidFill>
                                <a:latin typeface="Cambria Math" panose="02040503050406030204" pitchFamily="18" charset="0"/>
                              </a:rPr>
                              <m:t>𝑌</m:t>
                            </m:r>
                          </m:e>
                        </m:acc>
                        <m:r>
                          <a:rPr lang="en-US" sz="1400" b="0" i="1" smtClean="0">
                            <a:solidFill>
                              <a:srgbClr val="FF0000"/>
                            </a:solidFill>
                            <a:latin typeface="Cambria Math" panose="02040503050406030204" pitchFamily="18" charset="0"/>
                          </a:rPr>
                          <m:t> </m:t>
                        </m:r>
                      </m:oMath>
                    </m:oMathPara>
                  </a14:m>
                  <a:endParaRPr lang="en-US" sz="1400" dirty="0">
                    <a:solidFill>
                      <a:srgbClr val="FF000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3335078" y="3553101"/>
                  <a:ext cx="269360" cy="313612"/>
                </a:xfrm>
                <a:prstGeom prst="rect">
                  <a:avLst/>
                </a:prstGeom>
                <a:blipFill>
                  <a:blip r:embed="rId8"/>
                  <a:stretch>
                    <a:fillRect/>
                  </a:stretch>
                </a:blipFill>
                <a:ln>
                  <a:solidFill>
                    <a:srgbClr val="E2F4FE"/>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6397255" y="5443870"/>
                  <a:ext cx="212652" cy="307777"/>
                </a:xfrm>
                <a:prstGeom prst="rect">
                  <a:avLst/>
                </a:prstGeom>
                <a:solidFill>
                  <a:srgbClr val="E2F4FE"/>
                </a:solidFill>
                <a:ln>
                  <a:solidFill>
                    <a:srgbClr val="E2F4FE"/>
                  </a:solidFill>
                </a:ln>
              </p:spPr>
              <p:txBody>
                <a:bodyPr wrap="square" rtlCol="0">
                  <a:spAutoFit/>
                </a:bodyPr>
                <a:lstStyle/>
                <a:p>
                  <a14:m>
                    <m:oMath xmlns:m="http://schemas.openxmlformats.org/officeDocument/2006/math">
                      <m:acc>
                        <m:accPr>
                          <m:chr m:val="̅"/>
                          <m:ctrlPr>
                            <a:rPr lang="en-US" sz="1400" b="0" i="1" smtClean="0">
                              <a:solidFill>
                                <a:srgbClr val="FF0000"/>
                              </a:solidFill>
                              <a:latin typeface="Cambria Math" panose="02040503050406030204" pitchFamily="18" charset="0"/>
                            </a:rPr>
                          </m:ctrlPr>
                        </m:accPr>
                        <m:e>
                          <m:r>
                            <a:rPr lang="en-US" sz="1400" b="0" i="1" smtClean="0">
                              <a:solidFill>
                                <a:srgbClr val="FF0000"/>
                              </a:solidFill>
                              <a:latin typeface="Cambria Math" panose="02040503050406030204" pitchFamily="18" charset="0"/>
                            </a:rPr>
                            <m:t>𝑋</m:t>
                          </m:r>
                        </m:e>
                      </m:acc>
                      <m:r>
                        <a:rPr lang="en-US" sz="1400" b="0" i="1" smtClean="0">
                          <a:solidFill>
                            <a:srgbClr val="FF0000"/>
                          </a:solidFill>
                          <a:latin typeface="Cambria Math" panose="02040503050406030204" pitchFamily="18" charset="0"/>
                        </a:rPr>
                        <m:t> </m:t>
                      </m:r>
                    </m:oMath>
                  </a14:m>
                  <a:r>
                    <a:rPr lang="en-US" sz="1400" dirty="0">
                      <a:solidFill>
                        <a:srgbClr val="FF0000"/>
                      </a:solidFill>
                    </a:rPr>
                    <a:t> </a:t>
                  </a:r>
                </a:p>
              </p:txBody>
            </p:sp>
          </mc:Choice>
          <mc:Fallback xmlns="">
            <p:sp>
              <p:nvSpPr>
                <p:cNvPr id="26" name="TextBox 25"/>
                <p:cNvSpPr txBox="1">
                  <a:spLocks noRot="1" noChangeAspect="1" noMove="1" noResize="1" noEditPoints="1" noAdjustHandles="1" noChangeArrowheads="1" noChangeShapeType="1" noTextEdit="1"/>
                </p:cNvSpPr>
                <p:nvPr/>
              </p:nvSpPr>
              <p:spPr>
                <a:xfrm>
                  <a:off x="6397255" y="5443870"/>
                  <a:ext cx="212652" cy="307777"/>
                </a:xfrm>
                <a:prstGeom prst="rect">
                  <a:avLst/>
                </a:prstGeom>
                <a:blipFill>
                  <a:blip r:embed="rId9"/>
                  <a:stretch>
                    <a:fillRect r="-21622"/>
                  </a:stretch>
                </a:blipFill>
                <a:ln>
                  <a:solidFill>
                    <a:srgbClr val="E2F4FE"/>
                  </a:solidFill>
                </a:ln>
              </p:spPr>
              <p:txBody>
                <a:bodyPr/>
                <a:lstStyle/>
                <a:p>
                  <a:r>
                    <a:rPr lang="en-US">
                      <a:noFill/>
                    </a:rPr>
                    <a:t> </a:t>
                  </a:r>
                </a:p>
              </p:txBody>
            </p:sp>
          </mc:Fallback>
        </mc:AlternateContent>
        <p:cxnSp>
          <p:nvCxnSpPr>
            <p:cNvPr id="7" name="Straight Connector 6"/>
            <p:cNvCxnSpPr/>
            <p:nvPr/>
          </p:nvCxnSpPr>
          <p:spPr>
            <a:xfrm>
              <a:off x="3657603" y="3699274"/>
              <a:ext cx="5582092" cy="0"/>
            </a:xfrm>
            <a:prstGeom prst="line">
              <a:avLst/>
            </a:prstGeom>
            <a:ln w="381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57593807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308729" y="1917403"/>
            <a:ext cx="3093408" cy="2649239"/>
            <a:chOff x="1308729" y="1917403"/>
            <a:chExt cx="3093408" cy="2649239"/>
          </a:xfrm>
        </p:grpSpPr>
        <p:sp>
          <p:nvSpPr>
            <p:cNvPr id="14" name="Textfeld 13">
              <a:extLst>
                <a:ext uri="{FF2B5EF4-FFF2-40B4-BE49-F238E27FC236}">
                  <a16:creationId xmlns:a16="http://schemas.microsoft.com/office/drawing/2014/main" id="{49E41DC5-9B63-8A4E-AF3F-3429D2A478AA}"/>
                </a:ext>
              </a:extLst>
            </p:cNvPr>
            <p:cNvSpPr txBox="1"/>
            <p:nvPr/>
          </p:nvSpPr>
          <p:spPr>
            <a:xfrm>
              <a:off x="1714499" y="3643312"/>
              <a:ext cx="2687638" cy="92333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p>
              <a:pPr eaLnBrk="1" hangingPunct="1">
                <a:defRPr/>
              </a:pPr>
              <a:r>
                <a:rPr lang="de-DE" b="1" dirty="0">
                  <a:solidFill>
                    <a:srgbClr val="0070C0"/>
                  </a:solidFill>
                </a:rPr>
                <a:t>Total sum of squares</a:t>
              </a:r>
              <a:r>
                <a:rPr lang="de-DE" dirty="0">
                  <a:solidFill>
                    <a:srgbClr val="0070C0"/>
                  </a:solidFill>
                </a:rPr>
                <a:t>,</a:t>
              </a:r>
            </a:p>
            <a:p>
              <a:pPr eaLnBrk="1" hangingPunct="1">
                <a:defRPr/>
              </a:pPr>
              <a:r>
                <a:rPr lang="de-DE" dirty="0">
                  <a:solidFill>
                    <a:srgbClr val="0070C0"/>
                  </a:solidFill>
                </a:rPr>
                <a:t>Represents total sample </a:t>
              </a:r>
            </a:p>
            <a:p>
              <a:pPr eaLnBrk="1" hangingPunct="1">
                <a:defRPr/>
              </a:pPr>
              <a:r>
                <a:rPr lang="de-DE" dirty="0">
                  <a:solidFill>
                    <a:srgbClr val="0070C0"/>
                  </a:solidFill>
                </a:rPr>
                <a:t>variation in y </a:t>
              </a:r>
            </a:p>
          </p:txBody>
        </p:sp>
        <p:grpSp>
          <p:nvGrpSpPr>
            <p:cNvPr id="5" name="Group 4"/>
            <p:cNvGrpSpPr/>
            <p:nvPr/>
          </p:nvGrpSpPr>
          <p:grpSpPr>
            <a:xfrm>
              <a:off x="1308729" y="1917403"/>
              <a:ext cx="2521115" cy="1725909"/>
              <a:chOff x="1308729" y="1917403"/>
              <a:chExt cx="2521115" cy="1725909"/>
            </a:xfrm>
          </p:grpSpPr>
          <p:cxnSp>
            <p:nvCxnSpPr>
              <p:cNvPr id="15" name="Gerade Verbindung mit Pfeil 14">
                <a:extLst>
                  <a:ext uri="{FF2B5EF4-FFF2-40B4-BE49-F238E27FC236}">
                    <a16:creationId xmlns:a16="http://schemas.microsoft.com/office/drawing/2014/main" id="{F3A3F03D-96B6-0447-BFF7-D66944B808F3}"/>
                  </a:ext>
                </a:extLst>
              </p:cNvPr>
              <p:cNvCxnSpPr/>
              <p:nvPr/>
            </p:nvCxnSpPr>
            <p:spPr>
              <a:xfrm flipH="1" flipV="1">
                <a:off x="1586705" y="2766219"/>
                <a:ext cx="249238" cy="877093"/>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pic>
            <p:nvPicPr>
              <p:cNvPr id="39945" name="Picture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08729" y="1917403"/>
                <a:ext cx="2521115" cy="94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7" name="Group 6"/>
          <p:cNvGrpSpPr/>
          <p:nvPr/>
        </p:nvGrpSpPr>
        <p:grpSpPr>
          <a:xfrm>
            <a:off x="4610893" y="1904703"/>
            <a:ext cx="2972884" cy="2661939"/>
            <a:chOff x="4610893" y="1904703"/>
            <a:chExt cx="2972884" cy="2661939"/>
          </a:xfrm>
        </p:grpSpPr>
        <p:sp>
          <p:nvSpPr>
            <p:cNvPr id="19" name="Textfeld 18">
              <a:extLst>
                <a:ext uri="{FF2B5EF4-FFF2-40B4-BE49-F238E27FC236}">
                  <a16:creationId xmlns:a16="http://schemas.microsoft.com/office/drawing/2014/main" id="{2D5394C9-E89C-7D40-9BBC-FC8185F0F8A8}"/>
                </a:ext>
              </a:extLst>
            </p:cNvPr>
            <p:cNvSpPr txBox="1"/>
            <p:nvPr/>
          </p:nvSpPr>
          <p:spPr>
            <a:xfrm>
              <a:off x="4708525" y="3643312"/>
              <a:ext cx="2875252" cy="92333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p>
              <a:pPr eaLnBrk="1" hangingPunct="1">
                <a:defRPr/>
              </a:pPr>
              <a:r>
                <a:rPr lang="de-DE" b="1" dirty="0">
                  <a:solidFill>
                    <a:srgbClr val="00B050"/>
                  </a:solidFill>
                </a:rPr>
                <a:t>Explained sum of squares</a:t>
              </a:r>
              <a:r>
                <a:rPr lang="de-DE" dirty="0">
                  <a:solidFill>
                    <a:srgbClr val="00B050"/>
                  </a:solidFill>
                </a:rPr>
                <a:t>,</a:t>
              </a:r>
            </a:p>
            <a:p>
              <a:pPr eaLnBrk="1" hangingPunct="1">
                <a:defRPr/>
              </a:pPr>
              <a:r>
                <a:rPr lang="de-DE" dirty="0">
                  <a:solidFill>
                    <a:srgbClr val="00B050"/>
                  </a:solidFill>
                </a:rPr>
                <a:t>Represents  variation  </a:t>
              </a:r>
            </a:p>
            <a:p>
              <a:pPr eaLnBrk="1" hangingPunct="1">
                <a:defRPr/>
              </a:pPr>
              <a:r>
                <a:rPr lang="de-DE" dirty="0">
                  <a:solidFill>
                    <a:srgbClr val="00B050"/>
                  </a:solidFill>
                </a:rPr>
                <a:t>Explained  by  regression </a:t>
              </a:r>
            </a:p>
          </p:txBody>
        </p:sp>
        <p:cxnSp>
          <p:nvCxnSpPr>
            <p:cNvPr id="20" name="Gerade Verbindung mit Pfeil 19">
              <a:extLst>
                <a:ext uri="{FF2B5EF4-FFF2-40B4-BE49-F238E27FC236}">
                  <a16:creationId xmlns:a16="http://schemas.microsoft.com/office/drawing/2014/main" id="{EA3B482C-16FC-F740-91FF-AE06DF691235}"/>
                </a:ext>
              </a:extLst>
            </p:cNvPr>
            <p:cNvCxnSpPr/>
            <p:nvPr/>
          </p:nvCxnSpPr>
          <p:spPr>
            <a:xfrm flipV="1">
              <a:off x="5183186" y="2840039"/>
              <a:ext cx="1" cy="803273"/>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39946" name="Picture 2"/>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10893" y="1904703"/>
              <a:ext cx="2538636" cy="923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7"/>
          <p:cNvGrpSpPr/>
          <p:nvPr/>
        </p:nvGrpSpPr>
        <p:grpSpPr>
          <a:xfrm>
            <a:off x="7930578" y="1839915"/>
            <a:ext cx="3372585" cy="2750539"/>
            <a:chOff x="7930578" y="1839915"/>
            <a:chExt cx="3372585" cy="2750539"/>
          </a:xfrm>
        </p:grpSpPr>
        <p:sp>
          <p:nvSpPr>
            <p:cNvPr id="21" name="Textfeld 20">
              <a:extLst>
                <a:ext uri="{FF2B5EF4-FFF2-40B4-BE49-F238E27FC236}">
                  <a16:creationId xmlns:a16="http://schemas.microsoft.com/office/drawing/2014/main" id="{A091D9EE-794F-EF45-9C4A-D80EAE450763}"/>
                </a:ext>
              </a:extLst>
            </p:cNvPr>
            <p:cNvSpPr txBox="1"/>
            <p:nvPr/>
          </p:nvSpPr>
          <p:spPr>
            <a:xfrm>
              <a:off x="8056850" y="3667124"/>
              <a:ext cx="3246313" cy="92333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p>
              <a:pPr eaLnBrk="1" hangingPunct="1">
                <a:defRPr/>
              </a:pPr>
              <a:r>
                <a:rPr lang="de-DE" b="1" dirty="0">
                  <a:solidFill>
                    <a:srgbClr val="FF0000"/>
                  </a:solidFill>
                </a:rPr>
                <a:t>Residual sum  of  squares</a:t>
              </a:r>
              <a:r>
                <a:rPr lang="de-DE" dirty="0">
                  <a:solidFill>
                    <a:srgbClr val="FF0000"/>
                  </a:solidFill>
                </a:rPr>
                <a:t>,</a:t>
              </a:r>
            </a:p>
            <a:p>
              <a:pPr eaLnBrk="1" hangingPunct="1">
                <a:defRPr/>
              </a:pPr>
              <a:r>
                <a:rPr lang="de-DE" dirty="0">
                  <a:solidFill>
                    <a:srgbClr val="FF0000"/>
                  </a:solidFill>
                </a:rPr>
                <a:t>Represents  variation</a:t>
              </a:r>
            </a:p>
            <a:p>
              <a:pPr eaLnBrk="1" hangingPunct="1">
                <a:defRPr/>
              </a:pPr>
              <a:r>
                <a:rPr lang="de-DE" dirty="0">
                  <a:solidFill>
                    <a:srgbClr val="FF0000"/>
                  </a:solidFill>
                </a:rPr>
                <a:t> </a:t>
              </a:r>
              <a:r>
                <a:rPr lang="de-DE" b="1" dirty="0">
                  <a:solidFill>
                    <a:srgbClr val="FF0000"/>
                  </a:solidFill>
                </a:rPr>
                <a:t>not</a:t>
              </a:r>
              <a:r>
                <a:rPr lang="de-DE" dirty="0">
                  <a:solidFill>
                    <a:srgbClr val="FF0000"/>
                  </a:solidFill>
                </a:rPr>
                <a:t> Explained  by  regression </a:t>
              </a:r>
            </a:p>
          </p:txBody>
        </p:sp>
        <p:cxnSp>
          <p:nvCxnSpPr>
            <p:cNvPr id="22" name="Gerade Verbindung mit Pfeil 21">
              <a:extLst>
                <a:ext uri="{FF2B5EF4-FFF2-40B4-BE49-F238E27FC236}">
                  <a16:creationId xmlns:a16="http://schemas.microsoft.com/office/drawing/2014/main" id="{8407565C-177C-0A4F-A239-51DEED9A41A4}"/>
                </a:ext>
              </a:extLst>
            </p:cNvPr>
            <p:cNvCxnSpPr/>
            <p:nvPr/>
          </p:nvCxnSpPr>
          <p:spPr>
            <a:xfrm flipV="1">
              <a:off x="8481483" y="2763837"/>
              <a:ext cx="151101" cy="8397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9947" name="Picture 3"/>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30578" y="1839915"/>
              <a:ext cx="2543277"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Rectangle 2">
            <a:extLst>
              <a:ext uri="{FF2B5EF4-FFF2-40B4-BE49-F238E27FC236}">
                <a16:creationId xmlns:a16="http://schemas.microsoft.com/office/drawing/2014/main" id="{CADD2ABB-F850-5F4C-B3B1-A8DBC90E7010}"/>
              </a:ext>
            </a:extLst>
          </p:cNvPr>
          <p:cNvSpPr>
            <a:spLocks noGrp="1" noChangeArrowheads="1"/>
          </p:cNvSpPr>
          <p:nvPr>
            <p:ph type="title"/>
          </p:nvPr>
        </p:nvSpPr>
        <p:spPr/>
        <p:txBody>
          <a:bodyPr>
            <a:normAutofit/>
          </a:bodyPr>
          <a:lstStyle/>
          <a:p>
            <a:pPr>
              <a:defRPr/>
            </a:pPr>
            <a:r>
              <a:rPr lang="de-DE" altLang="en-US" sz="2600" b="1" dirty="0">
                <a:solidFill>
                  <a:srgbClr val="0070C0"/>
                </a:solidFill>
              </a:rPr>
              <a:t>Measures of Variation</a:t>
            </a:r>
          </a:p>
        </p:txBody>
      </p:sp>
      <p:sp>
        <p:nvSpPr>
          <p:cNvPr id="3" name="Slide Number Placeholder 2"/>
          <p:cNvSpPr>
            <a:spLocks noGrp="1"/>
          </p:cNvSpPr>
          <p:nvPr>
            <p:ph type="sldNum" sz="quarter" idx="12"/>
          </p:nvPr>
        </p:nvSpPr>
        <p:spPr/>
        <p:txBody>
          <a:bodyPr/>
          <a:lstStyle/>
          <a:p>
            <a:fld id="{D92A5904-DF37-4077-A627-A47F5D6B7FAC}" type="slidenum">
              <a:rPr lang="en-US" smtClean="0"/>
              <a:t>12</a:t>
            </a:fld>
            <a:endParaRPr lang="en-US"/>
          </a:p>
        </p:txBody>
      </p:sp>
    </p:spTree>
    <p:extLst>
      <p:ext uri="{BB962C8B-B14F-4D97-AF65-F5344CB8AC3E}">
        <p14:creationId xmlns:p14="http://schemas.microsoft.com/office/powerpoint/2010/main" val="15678646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5" name="Rectangle 3"/>
              <p:cNvSpPr>
                <a:spLocks noGrp="1" noChangeArrowheads="1"/>
              </p:cNvSpPr>
              <p:nvPr>
                <p:ph idx="1"/>
              </p:nvPr>
            </p:nvSpPr>
            <p:spPr>
              <a:xfrm>
                <a:off x="838200" y="3594101"/>
                <a:ext cx="10515600" cy="782637"/>
              </a:xfrm>
            </p:spPr>
            <p:txBody>
              <a:bodyPr/>
              <a:lstStyle/>
              <a:p>
                <a:pPr marL="0" indent="0">
                  <a:buNone/>
                </a:pPr>
                <a:r>
                  <a:rPr lang="de-DE" altLang="en-US" sz="2000" b="1" dirty="0">
                    <a:solidFill>
                      <a:srgbClr val="00B050"/>
                    </a:solidFill>
                    <a:ea typeface="ＭＳ Ｐゴシック" panose="020B0600070205080204" pitchFamily="34" charset="-128"/>
                    <a:cs typeface="Lucida Bright" panose="02040602050505020304" pitchFamily="18" charset="0"/>
                  </a:rPr>
                  <a:t>Goodness-of-fit</a:t>
                </a:r>
                <a:r>
                  <a:rPr lang="de-DE" altLang="en-US" sz="2000" dirty="0">
                    <a:ea typeface="ＭＳ Ｐゴシック" panose="020B0600070205080204" pitchFamily="34" charset="-128"/>
                    <a:cs typeface="Lucida Bright" panose="02040602050505020304" pitchFamily="18" charset="0"/>
                  </a:rPr>
                  <a:t> </a:t>
                </a:r>
                <a:r>
                  <a:rPr lang="de-DE" altLang="en-US" sz="2000" dirty="0">
                    <a:solidFill>
                      <a:srgbClr val="00B050"/>
                    </a:solidFill>
                    <a:ea typeface="ＭＳ Ｐゴシック" panose="020B0600070205080204" pitchFamily="34" charset="-128"/>
                    <a:cs typeface="Lucida Bright" panose="02040602050505020304" pitchFamily="18" charset="0"/>
                  </a:rPr>
                  <a:t>(</a:t>
                </a:r>
                <a14:m>
                  <m:oMath xmlns:m="http://schemas.openxmlformats.org/officeDocument/2006/math">
                    <m:sSup>
                      <m:sSupPr>
                        <m:ctrlPr>
                          <a:rPr lang="en-US" altLang="en-US" sz="2000" b="0" i="1" smtClean="0">
                            <a:solidFill>
                              <a:srgbClr val="00B050"/>
                            </a:solidFill>
                            <a:latin typeface="Cambria Math" panose="02040503050406030204" pitchFamily="18" charset="0"/>
                            <a:ea typeface="ＭＳ Ｐゴシック" panose="020B0600070205080204" pitchFamily="34" charset="-128"/>
                            <a:cs typeface="Lucida Bright" panose="02040602050505020304" pitchFamily="18" charset="0"/>
                          </a:rPr>
                        </m:ctrlPr>
                      </m:sSupPr>
                      <m:e>
                        <m:r>
                          <a:rPr lang="en-US" altLang="en-US" sz="2000" b="0" i="1" smtClean="0">
                            <a:solidFill>
                              <a:srgbClr val="00B050"/>
                            </a:solidFill>
                            <a:latin typeface="Cambria Math" panose="02040503050406030204" pitchFamily="18" charset="0"/>
                            <a:ea typeface="ＭＳ Ｐゴシック" panose="020B0600070205080204" pitchFamily="34" charset="-128"/>
                            <a:cs typeface="Lucida Bright" panose="02040602050505020304" pitchFamily="18" charset="0"/>
                          </a:rPr>
                          <m:t>𝑅</m:t>
                        </m:r>
                      </m:e>
                      <m:sup>
                        <m:r>
                          <a:rPr lang="en-US" altLang="en-US" sz="2000" b="0" i="1" smtClean="0">
                            <a:solidFill>
                              <a:srgbClr val="00B050"/>
                            </a:solidFill>
                            <a:latin typeface="Cambria Math" panose="02040503050406030204" pitchFamily="18" charset="0"/>
                            <a:ea typeface="ＭＳ Ｐゴシック" panose="020B0600070205080204" pitchFamily="34" charset="-128"/>
                            <a:cs typeface="Lucida Bright" panose="02040602050505020304" pitchFamily="18" charset="0"/>
                          </a:rPr>
                          <m:t>2</m:t>
                        </m:r>
                      </m:sup>
                    </m:sSup>
                  </m:oMath>
                </a14:m>
                <a:r>
                  <a:rPr lang="de-DE" altLang="en-US" sz="2000" dirty="0">
                    <a:solidFill>
                      <a:srgbClr val="00B050"/>
                    </a:solidFill>
                    <a:ea typeface="ＭＳ Ｐゴシック" panose="020B0600070205080204" pitchFamily="34" charset="-128"/>
                    <a:cs typeface="Lucida Bright" panose="02040602050505020304" pitchFamily="18" charset="0"/>
                  </a:rPr>
                  <a:t> or coefficient of determination)</a:t>
                </a:r>
                <a:r>
                  <a:rPr lang="de-DE" altLang="en-US" sz="2000" dirty="0">
                    <a:ea typeface="ＭＳ Ｐゴシック" panose="020B0600070205080204" pitchFamily="34" charset="-128"/>
                    <a:cs typeface="Lucida Bright" panose="02040602050505020304" pitchFamily="18" charset="0"/>
                  </a:rPr>
                  <a:t> </a:t>
                </a:r>
              </a:p>
              <a:p>
                <a:pPr marL="0" indent="0">
                  <a:buNone/>
                </a:pPr>
                <a:r>
                  <a:rPr lang="de-DE" altLang="en-US" sz="2000" dirty="0">
                    <a:cs typeface="Arial" panose="020B0604020202020204" pitchFamily="34" charset="0"/>
                  </a:rPr>
                  <a:t>How well does the explanatory variable explain the dependent variable?</a:t>
                </a:r>
                <a:endParaRPr lang="de-DE" altLang="en-US" sz="2000" dirty="0">
                  <a:ea typeface="ＭＳ Ｐゴシック" panose="020B0600070205080204" pitchFamily="34" charset="-128"/>
                  <a:cs typeface="Lucida Bright" panose="02040602050505020304" pitchFamily="18" charset="0"/>
                </a:endParaRPr>
              </a:p>
            </p:txBody>
          </p:sp>
        </mc:Choice>
        <mc:Fallback xmlns="">
          <p:sp>
            <p:nvSpPr>
              <p:cNvPr id="41985" name="Rectangle 3"/>
              <p:cNvSpPr>
                <a:spLocks noGrp="1" noRot="1" noChangeAspect="1" noMove="1" noResize="1" noEditPoints="1" noAdjustHandles="1" noChangeArrowheads="1" noChangeShapeType="1" noTextEdit="1"/>
              </p:cNvSpPr>
              <p:nvPr>
                <p:ph idx="1"/>
              </p:nvPr>
            </p:nvSpPr>
            <p:spPr>
              <a:xfrm>
                <a:off x="838200" y="3594101"/>
                <a:ext cx="10515600" cy="782637"/>
              </a:xfrm>
              <a:blipFill>
                <a:blip r:embed="rId4"/>
                <a:stretch>
                  <a:fillRect l="-638" t="-8594" b="-12500"/>
                </a:stretch>
              </a:blipFill>
            </p:spPr>
            <p:txBody>
              <a:bodyPr/>
              <a:lstStyle/>
              <a:p>
                <a:r>
                  <a:rPr lang="en-US">
                    <a:noFill/>
                  </a:rPr>
                  <a:t> </a:t>
                </a:r>
              </a:p>
            </p:txBody>
          </p:sp>
        </mc:Fallback>
      </mc:AlternateContent>
      <p:grpSp>
        <p:nvGrpSpPr>
          <p:cNvPr id="4" name="Group 3"/>
          <p:cNvGrpSpPr/>
          <p:nvPr/>
        </p:nvGrpSpPr>
        <p:grpSpPr>
          <a:xfrm>
            <a:off x="3732249" y="1822893"/>
            <a:ext cx="4710113" cy="892176"/>
            <a:chOff x="2924175" y="2409825"/>
            <a:chExt cx="4710113" cy="892176"/>
          </a:xfrm>
        </p:grpSpPr>
        <p:pic>
          <p:nvPicPr>
            <p:cNvPr id="41986" name="Grafik 15" descr="TP_tmp.png"/>
            <p:cNvPicPr>
              <a:picLocks noChangeAspect="1"/>
            </p:cNvPicPr>
            <p:nvPr>
              <p:custDataLst>
                <p:tags r:id="rId1"/>
              </p:custDataLst>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2413" y="2409825"/>
              <a:ext cx="2425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feld 5">
              <a:extLst>
                <a:ext uri="{FF2B5EF4-FFF2-40B4-BE49-F238E27FC236}">
                  <a16:creationId xmlns:a16="http://schemas.microsoft.com/office/drawing/2014/main" id="{A809252E-0532-314B-9582-DCE866BB41A4}"/>
                </a:ext>
              </a:extLst>
            </p:cNvPr>
            <p:cNvSpPr txBox="1"/>
            <p:nvPr/>
          </p:nvSpPr>
          <p:spPr>
            <a:xfrm>
              <a:off x="2924175" y="2994026"/>
              <a:ext cx="1314450" cy="30797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spAutoFit/>
            </a:bodyPr>
            <a:lstStyle/>
            <a:p>
              <a:pPr eaLnBrk="1" hangingPunct="1">
                <a:defRPr/>
              </a:pPr>
              <a:r>
                <a:rPr lang="de-DE" sz="1400" dirty="0"/>
                <a:t>Total variation </a:t>
              </a:r>
            </a:p>
          </p:txBody>
        </p:sp>
        <p:cxnSp>
          <p:nvCxnSpPr>
            <p:cNvPr id="7" name="Gerade Verbindung mit Pfeil 6">
              <a:extLst>
                <a:ext uri="{FF2B5EF4-FFF2-40B4-BE49-F238E27FC236}">
                  <a16:creationId xmlns:a16="http://schemas.microsoft.com/office/drawing/2014/main" id="{1C533A7A-DA0E-134F-B699-F4C58C736844}"/>
                </a:ext>
              </a:extLst>
            </p:cNvPr>
            <p:cNvCxnSpPr/>
            <p:nvPr/>
          </p:nvCxnSpPr>
          <p:spPr>
            <a:xfrm rot="5400000" flipH="1" flipV="1">
              <a:off x="3681413" y="2703513"/>
              <a:ext cx="303213" cy="30003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A71B6E19-2EFC-F84D-BA38-D6689A7EAAF4}"/>
                </a:ext>
              </a:extLst>
            </p:cNvPr>
            <p:cNvSpPr txBox="1"/>
            <p:nvPr/>
          </p:nvSpPr>
          <p:spPr>
            <a:xfrm>
              <a:off x="4494213" y="2994026"/>
              <a:ext cx="1314450" cy="30797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spAutoFit/>
            </a:bodyPr>
            <a:lstStyle/>
            <a:p>
              <a:pPr eaLnBrk="1" hangingPunct="1">
                <a:defRPr/>
              </a:pPr>
              <a:r>
                <a:rPr lang="de-DE" sz="1400" dirty="0"/>
                <a:t>Explained  part </a:t>
              </a:r>
            </a:p>
          </p:txBody>
        </p:sp>
        <p:cxnSp>
          <p:nvCxnSpPr>
            <p:cNvPr id="12" name="Gerade Verbindung mit Pfeil 11">
              <a:extLst>
                <a:ext uri="{FF2B5EF4-FFF2-40B4-BE49-F238E27FC236}">
                  <a16:creationId xmlns:a16="http://schemas.microsoft.com/office/drawing/2014/main" id="{53D4FF93-E03E-AD42-9698-5BEBB8F5044F}"/>
                </a:ext>
              </a:extLst>
            </p:cNvPr>
            <p:cNvCxnSpPr/>
            <p:nvPr/>
          </p:nvCxnSpPr>
          <p:spPr>
            <a:xfrm rot="5400000" flipH="1" flipV="1">
              <a:off x="4894263" y="2703513"/>
              <a:ext cx="303213" cy="30003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E0437A08-2EB4-3C4B-8B2F-F0C96866A913}"/>
                </a:ext>
              </a:extLst>
            </p:cNvPr>
            <p:cNvSpPr txBox="1"/>
            <p:nvPr/>
          </p:nvSpPr>
          <p:spPr>
            <a:xfrm>
              <a:off x="6064250" y="2994026"/>
              <a:ext cx="1570038" cy="30797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spAutoFit/>
            </a:bodyPr>
            <a:lstStyle/>
            <a:p>
              <a:pPr eaLnBrk="1" hangingPunct="1">
                <a:defRPr/>
              </a:pPr>
              <a:r>
                <a:rPr lang="de-DE" sz="1400" dirty="0"/>
                <a:t>Unexplained  part </a:t>
              </a:r>
            </a:p>
          </p:txBody>
        </p:sp>
        <p:cxnSp>
          <p:nvCxnSpPr>
            <p:cNvPr id="15" name="Gerade Verbindung mit Pfeil 14">
              <a:extLst>
                <a:ext uri="{FF2B5EF4-FFF2-40B4-BE49-F238E27FC236}">
                  <a16:creationId xmlns:a16="http://schemas.microsoft.com/office/drawing/2014/main" id="{C9DB3344-5288-FB46-83AC-5BAFC8F157F3}"/>
                </a:ext>
              </a:extLst>
            </p:cNvPr>
            <p:cNvCxnSpPr/>
            <p:nvPr/>
          </p:nvCxnSpPr>
          <p:spPr>
            <a:xfrm rot="16200000" flipV="1">
              <a:off x="6447632" y="2720182"/>
              <a:ext cx="292100" cy="2555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3005979" y="4775095"/>
            <a:ext cx="7041309" cy="1274503"/>
            <a:chOff x="3005979" y="4626235"/>
            <a:chExt cx="7041309" cy="1274503"/>
          </a:xfrm>
        </p:grpSpPr>
        <p:sp>
          <p:nvSpPr>
            <p:cNvPr id="21" name="Textfeld 20">
              <a:extLst>
                <a:ext uri="{FF2B5EF4-FFF2-40B4-BE49-F238E27FC236}">
                  <a16:creationId xmlns:a16="http://schemas.microsoft.com/office/drawing/2014/main" id="{AFEB9E07-DABE-F94E-813E-00DCF41110BB}"/>
                </a:ext>
              </a:extLst>
            </p:cNvPr>
            <p:cNvSpPr txBox="1"/>
            <p:nvPr/>
          </p:nvSpPr>
          <p:spPr>
            <a:xfrm>
              <a:off x="6688138" y="5162550"/>
              <a:ext cx="3359150" cy="73818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spAutoFit/>
            </a:bodyPr>
            <a:lstStyle/>
            <a:p>
              <a:pPr eaLnBrk="1" hangingPunct="1">
                <a:defRPr/>
              </a:pPr>
              <a:r>
                <a:rPr lang="de-DE" sz="1400" dirty="0"/>
                <a:t>R-squared measures the fraction of the total variation that is explained by the regression</a:t>
              </a:r>
            </a:p>
          </p:txBody>
        </p:sp>
        <p:cxnSp>
          <p:nvCxnSpPr>
            <p:cNvPr id="22" name="Gerade Verbindung mit Pfeil 21">
              <a:extLst>
                <a:ext uri="{FF2B5EF4-FFF2-40B4-BE49-F238E27FC236}">
                  <a16:creationId xmlns:a16="http://schemas.microsoft.com/office/drawing/2014/main" id="{A923DB9B-22CC-154F-AA17-1075ABE9B872}"/>
                </a:ext>
              </a:extLst>
            </p:cNvPr>
            <p:cNvCxnSpPr/>
            <p:nvPr/>
          </p:nvCxnSpPr>
          <p:spPr>
            <a:xfrm rot="10800000">
              <a:off x="5811838" y="5053014"/>
              <a:ext cx="912812" cy="2555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1995" name="Picture 1"/>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05979" y="4626235"/>
              <a:ext cx="2581837" cy="853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Rectangle 2">
            <a:extLst>
              <a:ext uri="{FF2B5EF4-FFF2-40B4-BE49-F238E27FC236}">
                <a16:creationId xmlns:a16="http://schemas.microsoft.com/office/drawing/2014/main" id="{E42F9290-7472-814F-B9C3-FD0866B715EF}"/>
              </a:ext>
            </a:extLst>
          </p:cNvPr>
          <p:cNvSpPr>
            <a:spLocks noGrp="1" noChangeArrowheads="1"/>
          </p:cNvSpPr>
          <p:nvPr>
            <p:ph type="title"/>
          </p:nvPr>
        </p:nvSpPr>
        <p:spPr/>
        <p:txBody>
          <a:bodyPr>
            <a:normAutofit/>
          </a:bodyPr>
          <a:lstStyle/>
          <a:p>
            <a:pPr>
              <a:defRPr/>
            </a:pPr>
            <a:r>
              <a:rPr lang="de-DE" altLang="en-US" sz="2600" b="1" dirty="0">
                <a:solidFill>
                  <a:srgbClr val="0070C0"/>
                </a:solidFill>
              </a:rPr>
              <a:t>Decomposition of </a:t>
            </a:r>
            <a:r>
              <a:rPr lang="de-DE" altLang="en-US" sz="2600" dirty="0">
                <a:solidFill>
                  <a:srgbClr val="0070C0"/>
                </a:solidFill>
              </a:rPr>
              <a:t>Total Variation</a:t>
            </a:r>
          </a:p>
        </p:txBody>
      </p:sp>
      <p:sp>
        <p:nvSpPr>
          <p:cNvPr id="3" name="Slide Number Placeholder 2"/>
          <p:cNvSpPr>
            <a:spLocks noGrp="1"/>
          </p:cNvSpPr>
          <p:nvPr>
            <p:ph type="sldNum" sz="quarter" idx="12"/>
          </p:nvPr>
        </p:nvSpPr>
        <p:spPr/>
        <p:txBody>
          <a:bodyPr/>
          <a:lstStyle/>
          <a:p>
            <a:fld id="{D92A5904-DF37-4077-A627-A47F5D6B7FAC}" type="slidenum">
              <a:rPr lang="en-US" smtClean="0"/>
              <a:t>13</a:t>
            </a:fld>
            <a:endParaRPr lang="en-US"/>
          </a:p>
        </p:txBody>
      </p:sp>
    </p:spTree>
    <p:extLst>
      <p:ext uri="{BB962C8B-B14F-4D97-AF65-F5344CB8AC3E}">
        <p14:creationId xmlns:p14="http://schemas.microsoft.com/office/powerpoint/2010/main" val="4318938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a:extLst>
              <a:ext uri="{FF2B5EF4-FFF2-40B4-BE49-F238E27FC236}">
                <a16:creationId xmlns:a16="http://schemas.microsoft.com/office/drawing/2014/main" id="{C79C4872-C24B-9341-813A-0052AC8B845D}"/>
              </a:ext>
            </a:extLst>
          </p:cNvPr>
          <p:cNvSpPr>
            <a:spLocks noGrp="1" noChangeArrowheads="1"/>
          </p:cNvSpPr>
          <p:nvPr>
            <p:ph type="title"/>
          </p:nvPr>
        </p:nvSpPr>
        <p:spPr/>
        <p:txBody>
          <a:bodyPr>
            <a:normAutofit/>
          </a:bodyPr>
          <a:lstStyle/>
          <a:p>
            <a:r>
              <a:rPr lang="de-DE" altLang="en-US" sz="2600" b="1" dirty="0">
                <a:solidFill>
                  <a:srgbClr val="0070C0"/>
                </a:solidFill>
              </a:rPr>
              <a:t>Standard assumptions for the multiple regression model</a:t>
            </a:r>
          </a:p>
        </p:txBody>
      </p:sp>
      <p:sp>
        <p:nvSpPr>
          <p:cNvPr id="35842" name="Rectangle 3"/>
          <p:cNvSpPr>
            <a:spLocks noGrp="1" noChangeArrowheads="1"/>
          </p:cNvSpPr>
          <p:nvPr>
            <p:ph idx="1"/>
          </p:nvPr>
        </p:nvSpPr>
        <p:spPr/>
        <p:txBody>
          <a:bodyPr/>
          <a:lstStyle/>
          <a:p>
            <a:endParaRPr lang="de-DE" altLang="en-US" dirty="0">
              <a:ea typeface="ＭＳ Ｐゴシック" panose="020B0600070205080204" pitchFamily="34" charset="-128"/>
              <a:cs typeface="Lucida Bright" panose="02040602050505020304" pitchFamily="18" charset="0"/>
            </a:endParaRPr>
          </a:p>
          <a:p>
            <a:endParaRPr lang="de-DE" altLang="en-US" dirty="0">
              <a:ea typeface="ＭＳ Ｐゴシック" panose="020B0600070205080204" pitchFamily="34" charset="-128"/>
              <a:cs typeface="Lucida Bright" panose="02040602050505020304" pitchFamily="18" charset="0"/>
            </a:endParaRPr>
          </a:p>
        </p:txBody>
      </p:sp>
      <p:pic>
        <p:nvPicPr>
          <p:cNvPr id="2" name="Picture 1"/>
          <p:cNvPicPr>
            <a:picLocks noChangeAspect="1"/>
          </p:cNvPicPr>
          <p:nvPr/>
        </p:nvPicPr>
        <p:blipFill>
          <a:blip r:embed="rId3"/>
          <a:stretch>
            <a:fillRect/>
          </a:stretch>
        </p:blipFill>
        <p:spPr>
          <a:xfrm>
            <a:off x="1529999" y="1803579"/>
            <a:ext cx="8943871" cy="1793734"/>
          </a:xfrm>
          <a:prstGeom prst="rect">
            <a:avLst/>
          </a:prstGeom>
        </p:spPr>
      </p:pic>
      <p:pic>
        <p:nvPicPr>
          <p:cNvPr id="3" name="Picture 2"/>
          <p:cNvPicPr>
            <a:picLocks noChangeAspect="1"/>
          </p:cNvPicPr>
          <p:nvPr/>
        </p:nvPicPr>
        <p:blipFill>
          <a:blip r:embed="rId4"/>
          <a:stretch>
            <a:fillRect/>
          </a:stretch>
        </p:blipFill>
        <p:spPr>
          <a:xfrm>
            <a:off x="1529999" y="4456290"/>
            <a:ext cx="8968669" cy="1082853"/>
          </a:xfrm>
          <a:prstGeom prst="rect">
            <a:avLst/>
          </a:prstGeom>
        </p:spPr>
      </p:pic>
      <p:sp>
        <p:nvSpPr>
          <p:cNvPr id="4" name="Footer Placeholder 3"/>
          <p:cNvSpPr>
            <a:spLocks noGrp="1"/>
          </p:cNvSpPr>
          <p:nvPr>
            <p:ph type="ftr" sz="quarter" idx="11"/>
          </p:nvPr>
        </p:nvSpPr>
        <p:spPr/>
        <p:txBody>
          <a:bodyPr/>
          <a:lstStyle/>
          <a:p>
            <a:r>
              <a:rPr lang="en-US"/>
              <a:t>Pedram Jahangiry</a:t>
            </a:r>
          </a:p>
        </p:txBody>
      </p:sp>
      <p:sp>
        <p:nvSpPr>
          <p:cNvPr id="5" name="Slide Number Placeholder 4"/>
          <p:cNvSpPr>
            <a:spLocks noGrp="1"/>
          </p:cNvSpPr>
          <p:nvPr>
            <p:ph type="sldNum" sz="quarter" idx="12"/>
          </p:nvPr>
        </p:nvSpPr>
        <p:spPr/>
        <p:txBody>
          <a:bodyPr/>
          <a:lstStyle/>
          <a:p>
            <a:fld id="{D92A5904-DF37-4077-A627-A47F5D6B7FAC}" type="slidenum">
              <a:rPr lang="en-US" smtClean="0"/>
              <a:t>14</a:t>
            </a:fld>
            <a:endParaRPr lang="en-US"/>
          </a:p>
        </p:txBody>
      </p:sp>
    </p:spTree>
    <p:extLst>
      <p:ext uri="{BB962C8B-B14F-4D97-AF65-F5344CB8AC3E}">
        <p14:creationId xmlns:p14="http://schemas.microsoft.com/office/powerpoint/2010/main" val="5588237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a:extLst>
              <a:ext uri="{FF2B5EF4-FFF2-40B4-BE49-F238E27FC236}">
                <a16:creationId xmlns:a16="http://schemas.microsoft.com/office/drawing/2014/main" id="{C79C4872-C24B-9341-813A-0052AC8B845D}"/>
              </a:ext>
            </a:extLst>
          </p:cNvPr>
          <p:cNvSpPr>
            <a:spLocks noGrp="1" noChangeArrowheads="1"/>
          </p:cNvSpPr>
          <p:nvPr>
            <p:ph type="title"/>
          </p:nvPr>
        </p:nvSpPr>
        <p:spPr/>
        <p:txBody>
          <a:bodyPr>
            <a:normAutofit/>
          </a:bodyPr>
          <a:lstStyle/>
          <a:p>
            <a:r>
              <a:rPr lang="de-DE" altLang="en-US" sz="2600" b="1" dirty="0">
                <a:solidFill>
                  <a:srgbClr val="0070C0"/>
                </a:solidFill>
              </a:rPr>
              <a:t>Standard assumptions for the multiple regression model</a:t>
            </a:r>
          </a:p>
        </p:txBody>
      </p:sp>
      <mc:AlternateContent xmlns:mc="http://schemas.openxmlformats.org/markup-compatibility/2006" xmlns:a14="http://schemas.microsoft.com/office/drawing/2010/main">
        <mc:Choice Requires="a14">
          <p:sp>
            <p:nvSpPr>
              <p:cNvPr id="35842" name="Rectangle 3"/>
              <p:cNvSpPr>
                <a:spLocks noGrp="1" noChangeArrowheads="1"/>
              </p:cNvSpPr>
              <p:nvPr>
                <p:ph idx="1"/>
              </p:nvPr>
            </p:nvSpPr>
            <p:spPr>
              <a:xfrm>
                <a:off x="838200" y="1825625"/>
                <a:ext cx="10515600" cy="4767086"/>
              </a:xfrm>
            </p:spPr>
            <p:txBody>
              <a:bodyPr>
                <a:normAutofit/>
              </a:bodyPr>
              <a:lstStyle/>
              <a:p>
                <a:endParaRPr lang="de-DE" altLang="en-US" sz="1800" dirty="0">
                  <a:latin typeface="+mj-lt"/>
                  <a:ea typeface="ＭＳ Ｐゴシック" panose="020B0600070205080204" pitchFamily="34" charset="-128"/>
                  <a:cs typeface="Lucida Bright" panose="02040602050505020304" pitchFamily="18" charset="0"/>
                </a:endParaRPr>
              </a:p>
              <a:p>
                <a:endParaRPr lang="de-DE" altLang="en-US" sz="1800" dirty="0">
                  <a:latin typeface="+mj-lt"/>
                  <a:ea typeface="ＭＳ Ｐゴシック" panose="020B0600070205080204" pitchFamily="34" charset="-128"/>
                  <a:cs typeface="Lucida Bright" panose="02040602050505020304" pitchFamily="18" charset="0"/>
                </a:endParaRPr>
              </a:p>
              <a:p>
                <a:endParaRPr lang="de-DE" altLang="en-US" sz="1800" dirty="0">
                  <a:latin typeface="+mj-lt"/>
                  <a:ea typeface="ＭＳ Ｐゴシック" panose="020B0600070205080204" pitchFamily="34" charset="-128"/>
                  <a:cs typeface="Lucida Bright" panose="02040602050505020304" pitchFamily="18" charset="0"/>
                </a:endParaRPr>
              </a:p>
              <a:p>
                <a:endParaRPr lang="de-DE" altLang="en-US" sz="1800" dirty="0">
                  <a:latin typeface="+mj-lt"/>
                  <a:ea typeface="ＭＳ Ｐゴシック" panose="020B0600070205080204" pitchFamily="34" charset="-128"/>
                  <a:cs typeface="Lucida Bright" panose="02040602050505020304" pitchFamily="18" charset="0"/>
                </a:endParaRPr>
              </a:p>
              <a:p>
                <a:pPr marL="342900" indent="-342900">
                  <a:lnSpc>
                    <a:spcPct val="120000"/>
                  </a:lnSpc>
                  <a:buFont typeface="+mj-lt"/>
                  <a:buAutoNum type="arabicPeriod"/>
                </a:pPr>
                <a:endParaRPr lang="de-DE" altLang="en-US" sz="1800" dirty="0">
                  <a:latin typeface="+mj-lt"/>
                  <a:ea typeface="ＭＳ Ｐゴシック" panose="020B0600070205080204" pitchFamily="34" charset="-128"/>
                  <a:cs typeface="Lucida Bright" panose="02040602050505020304" pitchFamily="18" charset="0"/>
                </a:endParaRPr>
              </a:p>
              <a:p>
                <a:pPr marL="914400" lvl="1" indent="-457200">
                  <a:lnSpc>
                    <a:spcPct val="120000"/>
                  </a:lnSpc>
                  <a:buFont typeface="+mj-lt"/>
                  <a:buAutoNum type="arabicPeriod"/>
                </a:pPr>
                <a:r>
                  <a:rPr lang="de-DE" altLang="en-US" sz="2000" dirty="0">
                    <a:latin typeface="+mj-lt"/>
                    <a:ea typeface="Arial" panose="020B0604020202020204" pitchFamily="34" charset="0"/>
                    <a:cs typeface="Lucida Bright" panose="02040602050505020304" pitchFamily="18" charset="0"/>
                  </a:rPr>
                  <a:t>The assumption only rules out </a:t>
                </a:r>
                <a:r>
                  <a:rPr lang="de-DE" altLang="en-US" sz="2000" b="1" dirty="0">
                    <a:solidFill>
                      <a:srgbClr val="FF0000"/>
                    </a:solidFill>
                    <a:latin typeface="+mj-lt"/>
                    <a:ea typeface="Arial" panose="020B0604020202020204" pitchFamily="34" charset="0"/>
                    <a:cs typeface="Lucida Bright" panose="02040602050505020304" pitchFamily="18" charset="0"/>
                  </a:rPr>
                  <a:t>perfect collinearity/correlation</a:t>
                </a:r>
                <a:r>
                  <a:rPr lang="de-DE" altLang="en-US" sz="2000" dirty="0">
                    <a:latin typeface="+mj-lt"/>
                    <a:ea typeface="Arial" panose="020B0604020202020204" pitchFamily="34" charset="0"/>
                    <a:cs typeface="Lucida Bright" panose="02040602050505020304" pitchFamily="18" charset="0"/>
                  </a:rPr>
                  <a:t> between explanatory variables; </a:t>
                </a:r>
                <a:r>
                  <a:rPr lang="de-DE" altLang="en-US" sz="2000" b="1" dirty="0">
                    <a:solidFill>
                      <a:srgbClr val="00B050"/>
                    </a:solidFill>
                    <a:latin typeface="+mj-lt"/>
                    <a:ea typeface="Arial" panose="020B0604020202020204" pitchFamily="34" charset="0"/>
                    <a:cs typeface="Lucida Bright" panose="02040602050505020304" pitchFamily="18" charset="0"/>
                  </a:rPr>
                  <a:t>imperfect correlation is allowed</a:t>
                </a:r>
              </a:p>
              <a:p>
                <a:pPr marL="914400" lvl="1" indent="-457200">
                  <a:lnSpc>
                    <a:spcPct val="120000"/>
                  </a:lnSpc>
                  <a:buFont typeface="+mj-lt"/>
                  <a:buAutoNum type="arabicPeriod"/>
                </a:pPr>
                <a:r>
                  <a:rPr lang="de-DE" altLang="en-US" sz="2000" dirty="0">
                    <a:latin typeface="+mj-lt"/>
                    <a:ea typeface="Arial" panose="020B0604020202020204" pitchFamily="34" charset="0"/>
                    <a:cs typeface="Lucida Bright" panose="02040602050505020304" pitchFamily="18" charset="0"/>
                  </a:rPr>
                  <a:t>If an explanatory variable is a perfect linear combination of other explanatory variables it is superfluous and may be eliminated</a:t>
                </a:r>
              </a:p>
              <a:p>
                <a:pPr marL="914400" lvl="1" indent="-457200">
                  <a:lnSpc>
                    <a:spcPct val="120000"/>
                  </a:lnSpc>
                  <a:buFont typeface="+mj-lt"/>
                  <a:buAutoNum type="arabicPeriod"/>
                </a:pPr>
                <a:r>
                  <a:rPr lang="en-US" altLang="en-US" sz="2000" dirty="0">
                    <a:latin typeface="+mj-lt"/>
                    <a:ea typeface="Arial" panose="020B0604020202020204" pitchFamily="34" charset="0"/>
                    <a:cs typeface="Lucida Bright" panose="02040602050505020304" pitchFamily="18" charset="0"/>
                  </a:rPr>
                  <a:t>MLR.3 fails if </a:t>
                </a:r>
                <a14:m>
                  <m:oMath xmlns:m="http://schemas.openxmlformats.org/officeDocument/2006/math">
                    <m:r>
                      <a:rPr lang="en-US" altLang="en-US" sz="2000" b="0" i="1" smtClean="0">
                        <a:latin typeface="Cambria Math" panose="02040503050406030204" pitchFamily="18" charset="0"/>
                        <a:ea typeface="Arial" panose="020B0604020202020204" pitchFamily="34" charset="0"/>
                        <a:cs typeface="Lucida Bright" panose="02040602050505020304" pitchFamily="18" charset="0"/>
                      </a:rPr>
                      <m:t>𝑛</m:t>
                    </m:r>
                    <m:r>
                      <a:rPr lang="en-US" altLang="en-US" sz="2000" b="0" i="1" smtClean="0">
                        <a:latin typeface="Cambria Math" panose="02040503050406030204" pitchFamily="18" charset="0"/>
                        <a:ea typeface="Arial" panose="020B0604020202020204" pitchFamily="34" charset="0"/>
                        <a:cs typeface="Lucida Bright" panose="02040602050505020304" pitchFamily="18" charset="0"/>
                      </a:rPr>
                      <m:t>&lt;</m:t>
                    </m:r>
                    <m:r>
                      <a:rPr lang="en-US" altLang="en-US" sz="2000" b="0" i="1" smtClean="0">
                        <a:latin typeface="Cambria Math" panose="02040503050406030204" pitchFamily="18" charset="0"/>
                        <a:ea typeface="Arial" panose="020B0604020202020204" pitchFamily="34" charset="0"/>
                        <a:cs typeface="Lucida Bright" panose="02040602050505020304" pitchFamily="18" charset="0"/>
                      </a:rPr>
                      <m:t>𝑘</m:t>
                    </m:r>
                    <m:r>
                      <a:rPr lang="en-US" altLang="en-US" sz="2000" b="0" i="1" smtClean="0">
                        <a:latin typeface="Cambria Math" panose="02040503050406030204" pitchFamily="18" charset="0"/>
                        <a:ea typeface="Arial" panose="020B0604020202020204" pitchFamily="34" charset="0"/>
                        <a:cs typeface="Lucida Bright" panose="02040602050505020304" pitchFamily="18" charset="0"/>
                      </a:rPr>
                      <m:t>+1</m:t>
                    </m:r>
                  </m:oMath>
                </a14:m>
                <a:r>
                  <a:rPr lang="en-US" altLang="en-US" sz="2000" dirty="0">
                    <a:latin typeface="+mj-lt"/>
                    <a:ea typeface="Arial" panose="020B0604020202020204" pitchFamily="34" charset="0"/>
                    <a:cs typeface="Lucida Bright" panose="02040602050505020304" pitchFamily="18" charset="0"/>
                  </a:rPr>
                  <a:t>. Intuitively, this makes sense: to estimate </a:t>
                </a:r>
                <a14:m>
                  <m:oMath xmlns:m="http://schemas.openxmlformats.org/officeDocument/2006/math">
                    <m:r>
                      <a:rPr lang="en-US" altLang="en-US" sz="2000" b="0" i="1" smtClean="0">
                        <a:latin typeface="Cambria Math" panose="02040503050406030204" pitchFamily="18" charset="0"/>
                        <a:ea typeface="Arial" panose="020B0604020202020204" pitchFamily="34" charset="0"/>
                        <a:cs typeface="Lucida Bright" panose="02040602050505020304" pitchFamily="18" charset="0"/>
                      </a:rPr>
                      <m:t>𝑘</m:t>
                    </m:r>
                    <m:r>
                      <a:rPr lang="en-US" altLang="en-US" sz="2000" b="0" i="1" smtClean="0">
                        <a:latin typeface="Cambria Math" panose="02040503050406030204" pitchFamily="18" charset="0"/>
                        <a:ea typeface="Arial" panose="020B0604020202020204" pitchFamily="34" charset="0"/>
                        <a:cs typeface="Lucida Bright" panose="02040602050505020304" pitchFamily="18" charset="0"/>
                      </a:rPr>
                      <m:t>+1 </m:t>
                    </m:r>
                  </m:oMath>
                </a14:m>
                <a:r>
                  <a:rPr lang="en-US" altLang="en-US" sz="2000" dirty="0">
                    <a:latin typeface="+mj-lt"/>
                    <a:ea typeface="Arial" panose="020B0604020202020204" pitchFamily="34" charset="0"/>
                    <a:cs typeface="Lucida Bright" panose="02040602050505020304" pitchFamily="18" charset="0"/>
                  </a:rPr>
                  <a:t>parameters, we need at least </a:t>
                </a:r>
                <a14:m>
                  <m:oMath xmlns:m="http://schemas.openxmlformats.org/officeDocument/2006/math">
                    <m:r>
                      <a:rPr lang="en-US" altLang="en-US" sz="2000" i="1">
                        <a:latin typeface="Cambria Math" panose="02040503050406030204" pitchFamily="18" charset="0"/>
                        <a:ea typeface="Arial" panose="020B0604020202020204" pitchFamily="34" charset="0"/>
                        <a:cs typeface="Lucida Bright" panose="02040602050505020304" pitchFamily="18" charset="0"/>
                      </a:rPr>
                      <m:t>𝑘</m:t>
                    </m:r>
                    <m:r>
                      <a:rPr lang="en-US" altLang="en-US" sz="2000" i="1">
                        <a:latin typeface="Cambria Math" panose="02040503050406030204" pitchFamily="18" charset="0"/>
                        <a:ea typeface="Arial" panose="020B0604020202020204" pitchFamily="34" charset="0"/>
                        <a:cs typeface="Lucida Bright" panose="02040602050505020304" pitchFamily="18" charset="0"/>
                      </a:rPr>
                      <m:t>+1 </m:t>
                    </m:r>
                  </m:oMath>
                </a14:m>
                <a:r>
                  <a:rPr lang="en-US" altLang="en-US" sz="2000" dirty="0">
                    <a:latin typeface="+mj-lt"/>
                    <a:ea typeface="Arial" panose="020B0604020202020204" pitchFamily="34" charset="0"/>
                    <a:cs typeface="Lucida Bright" panose="02040602050505020304" pitchFamily="18" charset="0"/>
                  </a:rPr>
                  <a:t>observations.</a:t>
                </a:r>
                <a:endParaRPr lang="de-DE" altLang="en-US" sz="2000" dirty="0">
                  <a:latin typeface="+mj-lt"/>
                  <a:ea typeface="Arial" panose="020B0604020202020204" pitchFamily="34" charset="0"/>
                  <a:cs typeface="Lucida Bright" panose="02040602050505020304" pitchFamily="18" charset="0"/>
                </a:endParaRPr>
              </a:p>
              <a:p>
                <a:endParaRPr lang="de-DE" altLang="en-US" sz="1800" dirty="0">
                  <a:latin typeface="+mj-lt"/>
                  <a:ea typeface="ＭＳ Ｐゴシック" panose="020B0600070205080204" pitchFamily="34" charset="-128"/>
                  <a:cs typeface="Lucida Bright" panose="02040602050505020304" pitchFamily="18" charset="0"/>
                </a:endParaRPr>
              </a:p>
            </p:txBody>
          </p:sp>
        </mc:Choice>
        <mc:Fallback xmlns="">
          <p:sp>
            <p:nvSpPr>
              <p:cNvPr id="35842" name="Rectangle 3"/>
              <p:cNvSpPr>
                <a:spLocks noGrp="1" noRot="1" noChangeAspect="1" noMove="1" noResize="1" noEditPoints="1" noAdjustHandles="1" noChangeArrowheads="1" noChangeShapeType="1" noTextEdit="1"/>
              </p:cNvSpPr>
              <p:nvPr>
                <p:ph idx="1"/>
              </p:nvPr>
            </p:nvSpPr>
            <p:spPr>
              <a:xfrm>
                <a:off x="838200" y="1825625"/>
                <a:ext cx="10515600" cy="4767086"/>
              </a:xfrm>
              <a:blipFill>
                <a:blip r:embed="rId3"/>
                <a:stretch>
                  <a:fillRect/>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1430161" y="1989843"/>
            <a:ext cx="9260417" cy="1204538"/>
          </a:xfrm>
          <a:prstGeom prst="rect">
            <a:avLst/>
          </a:prstGeom>
        </p:spPr>
      </p:pic>
      <p:sp>
        <p:nvSpPr>
          <p:cNvPr id="2" name="Footer Placeholder 1"/>
          <p:cNvSpPr>
            <a:spLocks noGrp="1"/>
          </p:cNvSpPr>
          <p:nvPr>
            <p:ph type="ftr" sz="quarter" idx="11"/>
          </p:nvPr>
        </p:nvSpPr>
        <p:spPr/>
        <p:txBody>
          <a:bodyPr/>
          <a:lstStyle/>
          <a:p>
            <a:r>
              <a:rPr lang="en-US"/>
              <a:t>Pedram Jahangiry</a:t>
            </a:r>
          </a:p>
        </p:txBody>
      </p:sp>
      <p:sp>
        <p:nvSpPr>
          <p:cNvPr id="3" name="Slide Number Placeholder 2"/>
          <p:cNvSpPr>
            <a:spLocks noGrp="1"/>
          </p:cNvSpPr>
          <p:nvPr>
            <p:ph type="sldNum" sz="quarter" idx="12"/>
          </p:nvPr>
        </p:nvSpPr>
        <p:spPr/>
        <p:txBody>
          <a:bodyPr/>
          <a:lstStyle/>
          <a:p>
            <a:fld id="{D92A5904-DF37-4077-A627-A47F5D6B7FAC}" type="slidenum">
              <a:rPr lang="en-US" smtClean="0"/>
              <a:t>15</a:t>
            </a:fld>
            <a:endParaRPr lang="en-US"/>
          </a:p>
        </p:txBody>
      </p:sp>
    </p:spTree>
    <p:extLst>
      <p:ext uri="{BB962C8B-B14F-4D97-AF65-F5344CB8AC3E}">
        <p14:creationId xmlns:p14="http://schemas.microsoft.com/office/powerpoint/2010/main" val="838458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Content Placeholder 2"/>
          <p:cNvSpPr>
            <a:spLocks noGrp="1" noChangeArrowheads="1"/>
          </p:cNvSpPr>
          <p:nvPr>
            <p:ph idx="1"/>
          </p:nvPr>
        </p:nvSpPr>
        <p:spPr>
          <a:xfrm>
            <a:off x="838200" y="1637415"/>
            <a:ext cx="10515600" cy="1644502"/>
          </a:xfrm>
        </p:spPr>
        <p:txBody>
          <a:bodyPr>
            <a:normAutofit/>
          </a:bodyPr>
          <a:lstStyle/>
          <a:p>
            <a:pPr marL="457200" lvl="1" indent="0">
              <a:buNone/>
            </a:pPr>
            <a:r>
              <a:rPr lang="de-DE" altLang="en-US" sz="2000" dirty="0">
                <a:latin typeface="+mj-lt"/>
                <a:ea typeface="Arial" panose="020B0604020202020204" pitchFamily="34" charset="0"/>
                <a:cs typeface="Lucida Bright" panose="02040602050505020304" pitchFamily="18" charset="0"/>
              </a:rPr>
              <a:t>Multicollinearity may be detected through </a:t>
            </a:r>
            <a:r>
              <a:rPr lang="de-DE" altLang="en-US" sz="2000" dirty="0">
                <a:solidFill>
                  <a:schemeClr val="accent1">
                    <a:lumMod val="75000"/>
                  </a:schemeClr>
                </a:solidFill>
                <a:latin typeface="+mj-lt"/>
                <a:ea typeface="Arial" panose="020B0604020202020204" pitchFamily="34" charset="0"/>
                <a:cs typeface="Lucida Bright" panose="02040602050505020304" pitchFamily="18" charset="0"/>
              </a:rPr>
              <a:t>Variance Inflation Factors</a:t>
            </a:r>
            <a:r>
              <a:rPr lang="en-US" altLang="en-US" sz="2000" dirty="0">
                <a:latin typeface="+mj-lt"/>
                <a:ea typeface="Arial" panose="020B0604020202020204" pitchFamily="34" charset="0"/>
                <a:cs typeface="Lucida Bright" panose="02040602050505020304" pitchFamily="18" charset="0"/>
              </a:rPr>
              <a:t>:</a:t>
            </a:r>
            <a:endParaRPr lang="de-DE" altLang="en-US" sz="2000" dirty="0">
              <a:latin typeface="+mj-lt"/>
              <a:ea typeface="Arial" panose="020B0604020202020204" pitchFamily="34" charset="0"/>
              <a:cs typeface="Lucida Bright" panose="02040602050505020304" pitchFamily="18" charset="0"/>
            </a:endParaRPr>
          </a:p>
          <a:p>
            <a:endParaRPr lang="en-US" altLang="en-US" sz="2000" dirty="0">
              <a:latin typeface="+mj-lt"/>
              <a:ea typeface="ＭＳ Ｐゴシック" panose="020B0600070205080204" pitchFamily="34" charset="-128"/>
              <a:cs typeface="Lucida Bright" panose="02040602050505020304" pitchFamily="18" charset="0"/>
            </a:endParaRPr>
          </a:p>
        </p:txBody>
      </p:sp>
      <p:sp>
        <p:nvSpPr>
          <p:cNvPr id="5" name="Rectangle 2">
            <a:extLst>
              <a:ext uri="{FF2B5EF4-FFF2-40B4-BE49-F238E27FC236}">
                <a16:creationId xmlns:a16="http://schemas.microsoft.com/office/drawing/2014/main" id="{9FDF43A3-A374-784A-B5DF-420BF2874CFD}"/>
              </a:ext>
            </a:extLst>
          </p:cNvPr>
          <p:cNvSpPr>
            <a:spLocks noGrp="1" noChangeArrowheads="1"/>
          </p:cNvSpPr>
          <p:nvPr>
            <p:ph type="title"/>
          </p:nvPr>
        </p:nvSpPr>
        <p:spPr/>
        <p:txBody>
          <a:bodyPr>
            <a:normAutofit/>
          </a:bodyPr>
          <a:lstStyle/>
          <a:p>
            <a:pPr>
              <a:defRPr/>
            </a:pPr>
            <a:r>
              <a:rPr lang="de-DE" altLang="en-US" sz="2200" b="1" dirty="0">
                <a:solidFill>
                  <a:srgbClr val="0070C0"/>
                </a:solidFill>
              </a:rPr>
              <a:t>Detecting multicollinearity </a:t>
            </a:r>
          </a:p>
        </p:txBody>
      </p:sp>
      <p:pic>
        <p:nvPicPr>
          <p:cNvPr id="66563" name="Grafik 4" descr="TP_tmp.png"/>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92486" y="2487190"/>
            <a:ext cx="1911755" cy="299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5">
            <a:extLst>
              <a:ext uri="{FF2B5EF4-FFF2-40B4-BE49-F238E27FC236}">
                <a16:creationId xmlns:a16="http://schemas.microsoft.com/office/drawing/2014/main" id="{7E989789-D960-8D40-9C34-74027A53FD97}"/>
              </a:ext>
            </a:extLst>
          </p:cNvPr>
          <p:cNvSpPr txBox="1"/>
          <p:nvPr/>
        </p:nvSpPr>
        <p:spPr>
          <a:xfrm>
            <a:off x="930609" y="4963864"/>
            <a:ext cx="8461484" cy="33855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p>
            <a:pPr eaLnBrk="1" hangingPunct="1">
              <a:defRPr/>
            </a:pPr>
            <a:r>
              <a:rPr lang="de-DE" sz="1600" dirty="0">
                <a:latin typeface="+mj-lt"/>
              </a:rPr>
              <a:t>As an arbitrary rule of thumb, the variance inflation factor should not be larger than 10</a:t>
            </a:r>
          </a:p>
        </p:txBody>
      </p:sp>
      <p:grpSp>
        <p:nvGrpSpPr>
          <p:cNvPr id="6" name="Group 5"/>
          <p:cNvGrpSpPr/>
          <p:nvPr/>
        </p:nvGrpSpPr>
        <p:grpSpPr>
          <a:xfrm>
            <a:off x="1057939" y="2681862"/>
            <a:ext cx="10327760" cy="2137271"/>
            <a:chOff x="1057939" y="2681862"/>
            <a:chExt cx="10327760" cy="2137271"/>
          </a:xfrm>
        </p:grpSpPr>
        <p:pic>
          <p:nvPicPr>
            <p:cNvPr id="11" name="Picture 10"/>
            <p:cNvPicPr>
              <a:picLocks noChangeAspect="1"/>
            </p:cNvPicPr>
            <p:nvPr/>
          </p:nvPicPr>
          <p:blipFill>
            <a:blip r:embed="rId5"/>
            <a:stretch>
              <a:fillRect/>
            </a:stretch>
          </p:blipFill>
          <p:spPr>
            <a:xfrm>
              <a:off x="8421098" y="2681862"/>
              <a:ext cx="2964601" cy="2137271"/>
            </a:xfrm>
            <a:prstGeom prst="rect">
              <a:avLst/>
            </a:prstGeom>
          </p:spPr>
        </p:pic>
        <p:grpSp>
          <p:nvGrpSpPr>
            <p:cNvPr id="2" name="Group 1"/>
            <p:cNvGrpSpPr/>
            <p:nvPr/>
          </p:nvGrpSpPr>
          <p:grpSpPr>
            <a:xfrm>
              <a:off x="1057939" y="3627845"/>
              <a:ext cx="5899466" cy="804198"/>
              <a:chOff x="1057939" y="3627845"/>
              <a:chExt cx="5899466" cy="804198"/>
            </a:xfrm>
          </p:grpSpPr>
          <p:pic>
            <p:nvPicPr>
              <p:cNvPr id="3" name="Picture 2"/>
              <p:cNvPicPr>
                <a:picLocks noChangeAspect="1"/>
              </p:cNvPicPr>
              <p:nvPr/>
            </p:nvPicPr>
            <p:blipFill>
              <a:blip r:embed="rId6"/>
              <a:stretch>
                <a:fillRect/>
              </a:stretch>
            </p:blipFill>
            <p:spPr>
              <a:xfrm>
                <a:off x="1057939" y="3627845"/>
                <a:ext cx="2292205" cy="804198"/>
              </a:xfrm>
              <a:prstGeom prst="rect">
                <a:avLst/>
              </a:prstGeom>
            </p:spPr>
          </p:pic>
          <p:pic>
            <p:nvPicPr>
              <p:cNvPr id="4" name="Picture 3"/>
              <p:cNvPicPr>
                <a:picLocks noChangeAspect="1"/>
              </p:cNvPicPr>
              <p:nvPr/>
            </p:nvPicPr>
            <p:blipFill>
              <a:blip r:embed="rId7"/>
              <a:stretch>
                <a:fillRect/>
              </a:stretch>
            </p:blipFill>
            <p:spPr>
              <a:xfrm>
                <a:off x="4813837" y="3627845"/>
                <a:ext cx="2143568" cy="698466"/>
              </a:xfrm>
              <a:prstGeom prst="rect">
                <a:avLst/>
              </a:prstGeom>
            </p:spPr>
          </p:pic>
          <p:cxnSp>
            <p:nvCxnSpPr>
              <p:cNvPr id="10" name="Straight Arrow Connector 9"/>
              <p:cNvCxnSpPr/>
              <p:nvPr/>
            </p:nvCxnSpPr>
            <p:spPr>
              <a:xfrm>
                <a:off x="3671777" y="3977078"/>
                <a:ext cx="99946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grpSp>
      <p:sp>
        <p:nvSpPr>
          <p:cNvPr id="12" name="Footer Placeholder 11"/>
          <p:cNvSpPr>
            <a:spLocks noGrp="1"/>
          </p:cNvSpPr>
          <p:nvPr>
            <p:ph type="ftr" sz="quarter" idx="11"/>
          </p:nvPr>
        </p:nvSpPr>
        <p:spPr/>
        <p:txBody>
          <a:bodyPr/>
          <a:lstStyle/>
          <a:p>
            <a:r>
              <a:rPr lang="en-US"/>
              <a:t>Pedram Jahangiry</a:t>
            </a:r>
          </a:p>
        </p:txBody>
      </p:sp>
      <p:sp>
        <p:nvSpPr>
          <p:cNvPr id="13" name="Slide Number Placeholder 12"/>
          <p:cNvSpPr>
            <a:spLocks noGrp="1"/>
          </p:cNvSpPr>
          <p:nvPr>
            <p:ph type="sldNum" sz="quarter" idx="12"/>
          </p:nvPr>
        </p:nvSpPr>
        <p:spPr/>
        <p:txBody>
          <a:bodyPr/>
          <a:lstStyle/>
          <a:p>
            <a:fld id="{D92A5904-DF37-4077-A627-A47F5D6B7FAC}" type="slidenum">
              <a:rPr lang="en-US" smtClean="0"/>
              <a:t>16</a:t>
            </a:fld>
            <a:endParaRPr lang="en-US"/>
          </a:p>
        </p:txBody>
      </p:sp>
    </p:spTree>
    <p:extLst>
      <p:ext uri="{BB962C8B-B14F-4D97-AF65-F5344CB8AC3E}">
        <p14:creationId xmlns:p14="http://schemas.microsoft.com/office/powerpoint/2010/main" val="116468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56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1" grpId="0" build="p"/>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B7AE0E7A-2E26-964A-A747-C4FF622DF3C1}"/>
              </a:ext>
            </a:extLst>
          </p:cNvPr>
          <p:cNvSpPr>
            <a:spLocks noGrp="1" noChangeArrowheads="1"/>
          </p:cNvSpPr>
          <p:nvPr>
            <p:ph type="title"/>
          </p:nvPr>
        </p:nvSpPr>
        <p:spPr>
          <a:xfrm>
            <a:off x="773289" y="392906"/>
            <a:ext cx="10515600" cy="1325563"/>
          </a:xfrm>
        </p:spPr>
        <p:txBody>
          <a:bodyPr>
            <a:normAutofit/>
          </a:bodyPr>
          <a:lstStyle/>
          <a:p>
            <a:r>
              <a:rPr lang="de-DE" altLang="en-US" sz="2600" b="1" dirty="0">
                <a:solidFill>
                  <a:srgbClr val="0070C0"/>
                </a:solidFill>
              </a:rPr>
              <a:t>Standard assumptions for the multiple regression model (cont.)</a:t>
            </a:r>
          </a:p>
        </p:txBody>
      </p:sp>
      <p:sp>
        <p:nvSpPr>
          <p:cNvPr id="41986" name="Rectangle 3"/>
          <p:cNvSpPr>
            <a:spLocks noGrp="1" noChangeArrowheads="1"/>
          </p:cNvSpPr>
          <p:nvPr>
            <p:ph idx="1"/>
          </p:nvPr>
        </p:nvSpPr>
        <p:spPr>
          <a:xfrm>
            <a:off x="838199" y="1825625"/>
            <a:ext cx="10755489" cy="4351338"/>
          </a:xfrm>
        </p:spPr>
        <p:txBody>
          <a:bodyPr>
            <a:normAutofit/>
          </a:bodyPr>
          <a:lstStyle/>
          <a:p>
            <a:endParaRPr lang="de-DE" altLang="en-US" sz="1800" dirty="0">
              <a:latin typeface="+mj-lt"/>
              <a:ea typeface="ＭＳ Ｐゴシック" panose="020B0600070205080204" pitchFamily="34" charset="-128"/>
              <a:cs typeface="Lucida Bright" panose="02040602050505020304" pitchFamily="18" charset="0"/>
            </a:endParaRPr>
          </a:p>
          <a:p>
            <a:endParaRPr lang="de-DE" altLang="en-US" sz="1800" dirty="0">
              <a:latin typeface="+mj-lt"/>
              <a:ea typeface="ＭＳ Ｐゴシック" panose="020B0600070205080204" pitchFamily="34" charset="-128"/>
              <a:cs typeface="Lucida Bright" panose="02040602050505020304" pitchFamily="18" charset="0"/>
            </a:endParaRPr>
          </a:p>
          <a:p>
            <a:endParaRPr lang="de-DE" altLang="en-US" sz="1800" dirty="0">
              <a:latin typeface="+mj-lt"/>
              <a:ea typeface="ＭＳ Ｐゴシック" panose="020B0600070205080204" pitchFamily="34" charset="-128"/>
              <a:cs typeface="Lucida Bright" panose="02040602050505020304" pitchFamily="18" charset="0"/>
            </a:endParaRPr>
          </a:p>
          <a:p>
            <a:endParaRPr lang="de-DE" altLang="en-US" sz="1800" dirty="0">
              <a:latin typeface="+mj-lt"/>
              <a:ea typeface="ＭＳ Ｐゴシック" panose="020B0600070205080204" pitchFamily="34" charset="-128"/>
              <a:cs typeface="Lucida Bright" panose="02040602050505020304" pitchFamily="18" charset="0"/>
            </a:endParaRPr>
          </a:p>
          <a:p>
            <a:endParaRPr lang="de-DE" altLang="en-US" sz="1800" dirty="0">
              <a:latin typeface="+mj-lt"/>
              <a:ea typeface="ＭＳ Ｐゴシック" panose="020B0600070205080204" pitchFamily="34" charset="-128"/>
              <a:cs typeface="Lucida Bright" panose="02040602050505020304" pitchFamily="18" charset="0"/>
            </a:endParaRPr>
          </a:p>
          <a:p>
            <a:pPr>
              <a:defRPr/>
            </a:pPr>
            <a:r>
              <a:rPr lang="de-DE" sz="1800" dirty="0">
                <a:latin typeface="+mj-lt"/>
              </a:rPr>
              <a:t>The value of the </a:t>
            </a:r>
            <a:r>
              <a:rPr lang="de-DE" sz="1800" dirty="0">
                <a:solidFill>
                  <a:srgbClr val="FF0000"/>
                </a:solidFill>
                <a:latin typeface="+mj-lt"/>
              </a:rPr>
              <a:t>explanatory variables  must contain no information about the mean of the unobserved factors</a:t>
            </a:r>
          </a:p>
          <a:p>
            <a:pPr>
              <a:defRPr/>
            </a:pPr>
            <a:r>
              <a:rPr lang="de-DE" altLang="en-US" sz="1800" dirty="0">
                <a:latin typeface="+mj-lt"/>
                <a:ea typeface="Arial" panose="020B0604020202020204" pitchFamily="34" charset="0"/>
                <a:cs typeface="Lucida Bright" panose="02040602050505020304" pitchFamily="18" charset="0"/>
              </a:rPr>
              <a:t>In a multiple regression model, the </a:t>
            </a:r>
            <a:r>
              <a:rPr lang="de-DE" altLang="en-US" sz="1800" b="1" dirty="0">
                <a:latin typeface="+mj-lt"/>
                <a:ea typeface="Arial" panose="020B0604020202020204" pitchFamily="34" charset="0"/>
                <a:cs typeface="Lucida Bright" panose="02040602050505020304" pitchFamily="18" charset="0"/>
              </a:rPr>
              <a:t>zero conditional mean assumption </a:t>
            </a:r>
            <a:r>
              <a:rPr lang="de-DE" altLang="en-US" sz="1800" dirty="0">
                <a:latin typeface="+mj-lt"/>
                <a:ea typeface="Arial" panose="020B0604020202020204" pitchFamily="34" charset="0"/>
                <a:cs typeface="Lucida Bright" panose="02040602050505020304" pitchFamily="18" charset="0"/>
              </a:rPr>
              <a:t>is much </a:t>
            </a:r>
            <a:r>
              <a:rPr lang="de-DE" altLang="en-US" sz="1800" b="1" dirty="0">
                <a:latin typeface="+mj-lt"/>
                <a:ea typeface="Arial" panose="020B0604020202020204" pitchFamily="34" charset="0"/>
                <a:cs typeface="Lucida Bright" panose="02040602050505020304" pitchFamily="18" charset="0"/>
              </a:rPr>
              <a:t>more likely to hold </a:t>
            </a:r>
            <a:r>
              <a:rPr lang="de-DE" altLang="en-US" sz="1800" dirty="0">
                <a:latin typeface="+mj-lt"/>
                <a:ea typeface="Arial" panose="020B0604020202020204" pitchFamily="34" charset="0"/>
                <a:cs typeface="Lucida Bright" panose="02040602050505020304" pitchFamily="18" charset="0"/>
              </a:rPr>
              <a:t>because fewer things end up in the error. </a:t>
            </a:r>
          </a:p>
        </p:txBody>
      </p:sp>
      <p:pic>
        <p:nvPicPr>
          <p:cNvPr id="2" name="Picture 1"/>
          <p:cNvPicPr>
            <a:picLocks noChangeAspect="1"/>
          </p:cNvPicPr>
          <p:nvPr/>
        </p:nvPicPr>
        <p:blipFill>
          <a:blip r:embed="rId3"/>
          <a:stretch>
            <a:fillRect/>
          </a:stretch>
        </p:blipFill>
        <p:spPr>
          <a:xfrm>
            <a:off x="1224844" y="1788320"/>
            <a:ext cx="9239955" cy="1463839"/>
          </a:xfrm>
          <a:prstGeom prst="rect">
            <a:avLst/>
          </a:prstGeom>
        </p:spPr>
      </p:pic>
      <p:sp>
        <p:nvSpPr>
          <p:cNvPr id="3" name="Footer Placeholder 2"/>
          <p:cNvSpPr>
            <a:spLocks noGrp="1"/>
          </p:cNvSpPr>
          <p:nvPr>
            <p:ph type="ftr" sz="quarter" idx="11"/>
          </p:nvPr>
        </p:nvSpPr>
        <p:spPr/>
        <p:txBody>
          <a:bodyPr/>
          <a:lstStyle/>
          <a:p>
            <a:r>
              <a:rPr lang="en-US" dirty="0"/>
              <a:t>Pedram Jahangiry</a:t>
            </a:r>
          </a:p>
        </p:txBody>
      </p:sp>
      <p:sp>
        <p:nvSpPr>
          <p:cNvPr id="4" name="Slide Number Placeholder 3"/>
          <p:cNvSpPr>
            <a:spLocks noGrp="1"/>
          </p:cNvSpPr>
          <p:nvPr>
            <p:ph type="sldNum" sz="quarter" idx="12"/>
          </p:nvPr>
        </p:nvSpPr>
        <p:spPr/>
        <p:txBody>
          <a:bodyPr/>
          <a:lstStyle/>
          <a:p>
            <a:fld id="{D92A5904-DF37-4077-A627-A47F5D6B7FAC}" type="slidenum">
              <a:rPr lang="en-US" smtClean="0"/>
              <a:t>17</a:t>
            </a:fld>
            <a:endParaRPr lang="en-US" dirty="0"/>
          </a:p>
        </p:txBody>
      </p:sp>
    </p:spTree>
    <p:extLst>
      <p:ext uri="{BB962C8B-B14F-4D97-AF65-F5344CB8AC3E}">
        <p14:creationId xmlns:p14="http://schemas.microsoft.com/office/powerpoint/2010/main" val="144026124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DB67CD25-589A-F844-B8C4-2F2F201A11A7}"/>
              </a:ext>
            </a:extLst>
          </p:cNvPr>
          <p:cNvSpPr>
            <a:spLocks noGrp="1" noChangeArrowheads="1"/>
          </p:cNvSpPr>
          <p:nvPr>
            <p:ph type="title"/>
          </p:nvPr>
        </p:nvSpPr>
        <p:spPr/>
        <p:txBody>
          <a:bodyPr>
            <a:normAutofit/>
          </a:bodyPr>
          <a:lstStyle/>
          <a:p>
            <a:r>
              <a:rPr lang="de-DE" altLang="en-US" sz="2600" b="1" dirty="0">
                <a:solidFill>
                  <a:srgbClr val="0070C0"/>
                </a:solidFill>
              </a:rPr>
              <a:t>Theorem 3.1 (Unbiasedness of OLS)</a:t>
            </a:r>
          </a:p>
        </p:txBody>
      </p:sp>
      <p:sp>
        <p:nvSpPr>
          <p:cNvPr id="44034" name="Rectangle 3"/>
          <p:cNvSpPr>
            <a:spLocks noGrp="1" noChangeArrowheads="1"/>
          </p:cNvSpPr>
          <p:nvPr>
            <p:ph idx="1"/>
          </p:nvPr>
        </p:nvSpPr>
        <p:spPr>
          <a:xfrm>
            <a:off x="838200" y="1825625"/>
            <a:ext cx="10515600" cy="4812242"/>
          </a:xfrm>
        </p:spPr>
        <p:txBody>
          <a:bodyPr>
            <a:normAutofit/>
          </a:bodyPr>
          <a:lstStyle/>
          <a:p>
            <a:pPr marL="457200" lvl="1" indent="0">
              <a:buNone/>
            </a:pPr>
            <a:endParaRPr lang="de-DE" altLang="en-US" sz="2000" dirty="0">
              <a:latin typeface="+mj-lt"/>
              <a:ea typeface="Arial" panose="020B0604020202020204" pitchFamily="34" charset="0"/>
              <a:cs typeface="Lucida Bright" panose="02040602050505020304" pitchFamily="18" charset="0"/>
            </a:endParaRPr>
          </a:p>
          <a:p>
            <a:pPr marL="457200" lvl="1" indent="0">
              <a:buNone/>
            </a:pPr>
            <a:endParaRPr lang="de-DE" altLang="en-US" sz="2000" dirty="0">
              <a:latin typeface="+mj-lt"/>
              <a:ea typeface="Arial" panose="020B0604020202020204" pitchFamily="34" charset="0"/>
              <a:cs typeface="Lucida Bright" panose="02040602050505020304" pitchFamily="18" charset="0"/>
            </a:endParaRPr>
          </a:p>
          <a:p>
            <a:pPr marL="457200" lvl="1" indent="0">
              <a:buNone/>
            </a:pPr>
            <a:endParaRPr lang="de-DE" altLang="en-US" sz="2000" dirty="0">
              <a:latin typeface="+mj-lt"/>
              <a:ea typeface="Arial" panose="020B0604020202020204" pitchFamily="34" charset="0"/>
              <a:cs typeface="Lucida Bright" panose="02040602050505020304" pitchFamily="18" charset="0"/>
            </a:endParaRPr>
          </a:p>
          <a:p>
            <a:pPr marL="457200" lvl="1" indent="0">
              <a:buNone/>
            </a:pPr>
            <a:endParaRPr lang="de-DE" altLang="en-US" sz="2000" dirty="0">
              <a:latin typeface="+mj-lt"/>
              <a:ea typeface="Arial" panose="020B0604020202020204" pitchFamily="34" charset="0"/>
              <a:cs typeface="Lucida Bright" panose="02040602050505020304" pitchFamily="18" charset="0"/>
            </a:endParaRPr>
          </a:p>
          <a:p>
            <a:pPr marL="457200" lvl="1" indent="0">
              <a:buNone/>
            </a:pPr>
            <a:endParaRPr lang="de-DE" altLang="en-US" sz="2000" dirty="0">
              <a:latin typeface="+mj-lt"/>
              <a:ea typeface="Arial" panose="020B0604020202020204" pitchFamily="34" charset="0"/>
              <a:cs typeface="Lucida Bright" panose="02040602050505020304" pitchFamily="18" charset="0"/>
            </a:endParaRPr>
          </a:p>
          <a:p>
            <a:pPr marL="457200" lvl="1" indent="0">
              <a:buNone/>
            </a:pPr>
            <a:endParaRPr lang="de-DE" altLang="en-US" sz="2000" dirty="0">
              <a:latin typeface="+mj-lt"/>
              <a:ea typeface="Arial" panose="020B0604020202020204" pitchFamily="34" charset="0"/>
              <a:cs typeface="Lucida Bright" panose="02040602050505020304" pitchFamily="18" charset="0"/>
            </a:endParaRPr>
          </a:p>
          <a:p>
            <a:pPr marL="457200" lvl="1" indent="0">
              <a:buNone/>
            </a:pPr>
            <a:endParaRPr lang="de-DE" altLang="en-US" sz="2000" dirty="0">
              <a:latin typeface="+mj-lt"/>
              <a:ea typeface="Arial" panose="020B0604020202020204" pitchFamily="34" charset="0"/>
              <a:cs typeface="Lucida Bright" panose="02040602050505020304" pitchFamily="18" charset="0"/>
            </a:endParaRPr>
          </a:p>
          <a:p>
            <a:pPr marL="457200" lvl="1" indent="0">
              <a:buNone/>
            </a:pPr>
            <a:endParaRPr lang="de-DE" altLang="en-US" sz="2000" dirty="0">
              <a:latin typeface="+mj-lt"/>
              <a:ea typeface="Arial" panose="020B0604020202020204" pitchFamily="34" charset="0"/>
              <a:cs typeface="Lucida Bright" panose="02040602050505020304" pitchFamily="18" charset="0"/>
            </a:endParaRPr>
          </a:p>
          <a:p>
            <a:pPr marL="457200" lvl="1" indent="0">
              <a:buNone/>
            </a:pPr>
            <a:endParaRPr lang="de-DE" altLang="en-US" sz="2000" dirty="0">
              <a:latin typeface="+mj-lt"/>
              <a:ea typeface="Arial" panose="020B0604020202020204" pitchFamily="34" charset="0"/>
              <a:cs typeface="Lucida Bright" panose="02040602050505020304" pitchFamily="18" charset="0"/>
            </a:endParaRPr>
          </a:p>
          <a:p>
            <a:pPr marL="457200" lvl="1" indent="0">
              <a:buNone/>
            </a:pPr>
            <a:endParaRPr lang="de-DE" altLang="en-US" sz="2000" dirty="0">
              <a:latin typeface="+mj-lt"/>
              <a:ea typeface="Arial" panose="020B0604020202020204" pitchFamily="34" charset="0"/>
              <a:cs typeface="Lucida Bright" panose="02040602050505020304" pitchFamily="18" charset="0"/>
            </a:endParaRPr>
          </a:p>
          <a:p>
            <a:pPr marL="457200" lvl="1" indent="0">
              <a:buNone/>
            </a:pPr>
            <a:endParaRPr lang="de-DE" altLang="en-US" sz="2000" dirty="0">
              <a:latin typeface="+mj-lt"/>
              <a:ea typeface="Arial" panose="020B0604020202020204" pitchFamily="34" charset="0"/>
              <a:cs typeface="Lucida Bright" panose="02040602050505020304" pitchFamily="18" charset="0"/>
            </a:endParaRPr>
          </a:p>
          <a:p>
            <a:pPr marL="457200" lvl="1" indent="0">
              <a:buNone/>
            </a:pPr>
            <a:r>
              <a:rPr lang="de-DE" altLang="en-US" sz="2000" dirty="0">
                <a:latin typeface="+mj-lt"/>
                <a:ea typeface="Arial" panose="020B0604020202020204" pitchFamily="34" charset="0"/>
                <a:cs typeface="Lucida Bright" panose="02040602050505020304" pitchFamily="18" charset="0"/>
              </a:rPr>
              <a:t>Unbiasedness is an </a:t>
            </a:r>
            <a:r>
              <a:rPr lang="de-DE" altLang="en-US" sz="2000" b="1" dirty="0">
                <a:latin typeface="+mj-lt"/>
                <a:ea typeface="Arial" panose="020B0604020202020204" pitchFamily="34" charset="0"/>
                <a:cs typeface="Lucida Bright" panose="02040602050505020304" pitchFamily="18" charset="0"/>
              </a:rPr>
              <a:t>average property in repeated samples</a:t>
            </a:r>
            <a:r>
              <a:rPr lang="de-DE" altLang="en-US" sz="2000" dirty="0">
                <a:latin typeface="+mj-lt"/>
                <a:ea typeface="Arial" panose="020B0604020202020204" pitchFamily="34" charset="0"/>
                <a:cs typeface="Lucida Bright" panose="02040602050505020304" pitchFamily="18" charset="0"/>
              </a:rPr>
              <a:t>; </a:t>
            </a:r>
          </a:p>
          <a:p>
            <a:pPr marL="457200" lvl="1" indent="0">
              <a:buNone/>
            </a:pPr>
            <a:r>
              <a:rPr lang="de-DE" altLang="en-US" sz="2000" dirty="0">
                <a:latin typeface="+mj-lt"/>
                <a:ea typeface="Arial" panose="020B0604020202020204" pitchFamily="34" charset="0"/>
                <a:cs typeface="Lucida Bright" panose="02040602050505020304" pitchFamily="18" charset="0"/>
              </a:rPr>
              <a:t>In a given sample, the estimates may still be far away from the true values!</a:t>
            </a:r>
          </a:p>
          <a:p>
            <a:pPr marL="457200" lvl="1" indent="0">
              <a:buNone/>
            </a:pPr>
            <a:endParaRPr lang="de-DE" altLang="en-US" sz="2000" dirty="0">
              <a:latin typeface="+mj-lt"/>
              <a:ea typeface="Arial" panose="020B0604020202020204" pitchFamily="34" charset="0"/>
              <a:cs typeface="Lucida Bright" panose="02040602050505020304" pitchFamily="18" charset="0"/>
            </a:endParaRPr>
          </a:p>
          <a:p>
            <a:pPr marL="457200" lvl="1" indent="0">
              <a:buNone/>
            </a:pPr>
            <a:endParaRPr lang="de-DE" altLang="en-US" sz="2000" dirty="0">
              <a:latin typeface="+mj-lt"/>
              <a:ea typeface="Arial" panose="020B0604020202020204" pitchFamily="34" charset="0"/>
              <a:cs typeface="Lucida Bright" panose="02040602050505020304" pitchFamily="18" charset="0"/>
            </a:endParaRPr>
          </a:p>
          <a:p>
            <a:pPr marL="457200" lvl="1" indent="0">
              <a:buNone/>
            </a:pPr>
            <a:endParaRPr lang="de-DE" altLang="en-US" sz="2000" dirty="0">
              <a:latin typeface="+mj-lt"/>
              <a:ea typeface="Arial" panose="020B0604020202020204" pitchFamily="34" charset="0"/>
              <a:cs typeface="Lucida Bright" panose="02040602050505020304" pitchFamily="18" charset="0"/>
            </a:endParaRPr>
          </a:p>
          <a:p>
            <a:pPr marL="457200" lvl="1" indent="0">
              <a:buNone/>
            </a:pPr>
            <a:endParaRPr lang="de-DE" altLang="en-US" sz="2000" dirty="0">
              <a:latin typeface="+mj-lt"/>
              <a:ea typeface="Arial" panose="020B0604020202020204" pitchFamily="34" charset="0"/>
              <a:cs typeface="Lucida Bright" panose="02040602050505020304" pitchFamily="18" charset="0"/>
            </a:endParaRPr>
          </a:p>
          <a:p>
            <a:pPr marL="457200" lvl="1" indent="0">
              <a:buNone/>
            </a:pPr>
            <a:endParaRPr lang="de-DE" altLang="en-US" sz="2000" dirty="0">
              <a:latin typeface="+mj-lt"/>
              <a:ea typeface="Arial" panose="020B0604020202020204" pitchFamily="34" charset="0"/>
              <a:cs typeface="Lucida Bright" panose="02040602050505020304" pitchFamily="18" charset="0"/>
            </a:endParaRPr>
          </a:p>
        </p:txBody>
      </p:sp>
      <p:pic>
        <p:nvPicPr>
          <p:cNvPr id="2" name="Picture 1"/>
          <p:cNvPicPr>
            <a:picLocks noChangeAspect="1"/>
          </p:cNvPicPr>
          <p:nvPr/>
        </p:nvPicPr>
        <p:blipFill>
          <a:blip r:embed="rId3"/>
          <a:stretch>
            <a:fillRect/>
          </a:stretch>
        </p:blipFill>
        <p:spPr>
          <a:xfrm>
            <a:off x="838200" y="1825625"/>
            <a:ext cx="10391775" cy="2124075"/>
          </a:xfrm>
          <a:prstGeom prst="rect">
            <a:avLst/>
          </a:prstGeom>
        </p:spPr>
      </p:pic>
      <p:pic>
        <p:nvPicPr>
          <p:cNvPr id="5122" name="Picture 2" descr="Image result for rememb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3531" y="4084637"/>
            <a:ext cx="1729670" cy="11871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a:t>Pedram Jahangiry</a:t>
            </a:r>
          </a:p>
        </p:txBody>
      </p:sp>
      <p:sp>
        <p:nvSpPr>
          <p:cNvPr id="4" name="Slide Number Placeholder 3"/>
          <p:cNvSpPr>
            <a:spLocks noGrp="1"/>
          </p:cNvSpPr>
          <p:nvPr>
            <p:ph type="sldNum" sz="quarter" idx="12"/>
          </p:nvPr>
        </p:nvSpPr>
        <p:spPr/>
        <p:txBody>
          <a:bodyPr/>
          <a:lstStyle/>
          <a:p>
            <a:fld id="{D92A5904-DF37-4077-A627-A47F5D6B7FAC}" type="slidenum">
              <a:rPr lang="en-US" smtClean="0"/>
              <a:t>18</a:t>
            </a:fld>
            <a:endParaRPr lang="en-US"/>
          </a:p>
        </p:txBody>
      </p:sp>
    </p:spTree>
    <p:extLst>
      <p:ext uri="{BB962C8B-B14F-4D97-AF65-F5344CB8AC3E}">
        <p14:creationId xmlns:p14="http://schemas.microsoft.com/office/powerpoint/2010/main" val="383364007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a:extLst>
              <a:ext uri="{FF2B5EF4-FFF2-40B4-BE49-F238E27FC236}">
                <a16:creationId xmlns:a16="http://schemas.microsoft.com/office/drawing/2014/main" id="{BC06EB57-480C-0F4B-AF2A-0E964ECC45B1}"/>
              </a:ext>
            </a:extLst>
          </p:cNvPr>
          <p:cNvSpPr>
            <a:spLocks noGrp="1" noChangeArrowheads="1"/>
          </p:cNvSpPr>
          <p:nvPr>
            <p:ph type="title"/>
          </p:nvPr>
        </p:nvSpPr>
        <p:spPr/>
        <p:txBody>
          <a:bodyPr>
            <a:normAutofit/>
          </a:bodyPr>
          <a:lstStyle/>
          <a:p>
            <a:r>
              <a:rPr lang="de-DE" altLang="en-US" sz="2600" b="1" dirty="0">
                <a:solidFill>
                  <a:srgbClr val="0070C0"/>
                </a:solidFill>
              </a:rPr>
              <a:t>Standard assumptions for the multiple regression model (cont.)</a:t>
            </a:r>
          </a:p>
        </p:txBody>
      </p:sp>
      <p:sp>
        <p:nvSpPr>
          <p:cNvPr id="54275" name="Rectangle 3"/>
          <p:cNvSpPr>
            <a:spLocks noGrp="1" noChangeArrowheads="1"/>
          </p:cNvSpPr>
          <p:nvPr>
            <p:ph idx="1"/>
          </p:nvPr>
        </p:nvSpPr>
        <p:spPr>
          <a:xfrm>
            <a:off x="848166" y="2752902"/>
            <a:ext cx="10515600" cy="3625674"/>
          </a:xfrm>
        </p:spPr>
        <p:txBody>
          <a:bodyPr>
            <a:noAutofit/>
          </a:bodyPr>
          <a:lstStyle/>
          <a:p>
            <a:endParaRPr lang="de-DE" altLang="en-US" sz="2000" dirty="0">
              <a:latin typeface="+mj-lt"/>
              <a:ea typeface="ＭＳ Ｐゴシック" panose="020B0600070205080204" pitchFamily="34" charset="-128"/>
              <a:cs typeface="Lucida Bright" panose="02040602050505020304" pitchFamily="18" charset="0"/>
            </a:endParaRPr>
          </a:p>
          <a:p>
            <a:pPr>
              <a:defRPr/>
            </a:pPr>
            <a:r>
              <a:rPr lang="de-DE" sz="2000" dirty="0">
                <a:latin typeface="+mj-lt"/>
              </a:rPr>
              <a:t>The value of the explanatory variables  must contain no information about the </a:t>
            </a:r>
            <a:r>
              <a:rPr lang="de-DE" sz="2000" b="1" dirty="0">
                <a:solidFill>
                  <a:srgbClr val="FF0000"/>
                </a:solidFill>
                <a:latin typeface="+mj-lt"/>
              </a:rPr>
              <a:t>variance</a:t>
            </a:r>
            <a:r>
              <a:rPr lang="de-DE" sz="2000" dirty="0">
                <a:latin typeface="+mj-lt"/>
              </a:rPr>
              <a:t> of the unobserved factors</a:t>
            </a:r>
          </a:p>
          <a:p>
            <a:endParaRPr lang="de-DE" altLang="en-US" sz="2000" dirty="0">
              <a:latin typeface="+mj-lt"/>
              <a:ea typeface="ＭＳ Ｐゴシック" panose="020B0600070205080204" pitchFamily="34" charset="-128"/>
              <a:cs typeface="Lucida Bright" panose="02040602050505020304" pitchFamily="18" charset="0"/>
            </a:endParaRPr>
          </a:p>
          <a:p>
            <a:endParaRPr lang="de-DE" altLang="en-US" sz="2000" dirty="0">
              <a:latin typeface="+mj-lt"/>
              <a:ea typeface="ＭＳ Ｐゴシック" panose="020B0600070205080204" pitchFamily="34" charset="-128"/>
              <a:cs typeface="Lucida Bright" panose="02040602050505020304" pitchFamily="18" charset="0"/>
            </a:endParaRPr>
          </a:p>
          <a:p>
            <a:r>
              <a:rPr lang="de-DE" altLang="en-US" sz="2000" dirty="0">
                <a:latin typeface="+mj-lt"/>
                <a:ea typeface="ＭＳ Ｐゴシック" panose="020B0600070205080204" pitchFamily="34" charset="-128"/>
                <a:cs typeface="Lucida Bright" panose="02040602050505020304" pitchFamily="18" charset="0"/>
              </a:rPr>
              <a:t>Example: Wage equation</a:t>
            </a:r>
          </a:p>
          <a:p>
            <a:endParaRPr lang="de-DE" altLang="en-US" sz="2000" dirty="0">
              <a:latin typeface="+mj-lt"/>
              <a:ea typeface="ＭＳ Ｐゴシック" panose="020B0600070205080204" pitchFamily="34" charset="-128"/>
              <a:cs typeface="Lucida Bright" panose="02040602050505020304" pitchFamily="18" charset="0"/>
            </a:endParaRPr>
          </a:p>
          <a:p>
            <a:pPr marL="0" indent="0">
              <a:buNone/>
            </a:pPr>
            <a:endParaRPr lang="de-DE" altLang="en-US" sz="2000" dirty="0">
              <a:latin typeface="+mj-lt"/>
              <a:ea typeface="ＭＳ Ｐゴシック" panose="020B0600070205080204" pitchFamily="34" charset="-128"/>
              <a:cs typeface="Lucida Bright" panose="02040602050505020304" pitchFamily="18" charset="0"/>
            </a:endParaRPr>
          </a:p>
        </p:txBody>
      </p:sp>
      <p:grpSp>
        <p:nvGrpSpPr>
          <p:cNvPr id="5" name="Group 4"/>
          <p:cNvGrpSpPr/>
          <p:nvPr/>
        </p:nvGrpSpPr>
        <p:grpSpPr>
          <a:xfrm>
            <a:off x="2948517" y="5317331"/>
            <a:ext cx="8266950" cy="523875"/>
            <a:chOff x="2948517" y="5317331"/>
            <a:chExt cx="8266950" cy="523875"/>
          </a:xfrm>
        </p:grpSpPr>
        <p:pic>
          <p:nvPicPr>
            <p:cNvPr id="54278" name="Grafik 17" descr="TP_tmp.png"/>
            <p:cNvPicPr>
              <a:picLocks noChangeAspect="1"/>
            </p:cNvPicPr>
            <p:nvPr>
              <p:custDataLst>
                <p:tags r:id="rId1"/>
              </p:custDataLst>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48517" y="5414169"/>
              <a:ext cx="41783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feld 21">
              <a:extLst>
                <a:ext uri="{FF2B5EF4-FFF2-40B4-BE49-F238E27FC236}">
                  <a16:creationId xmlns:a16="http://schemas.microsoft.com/office/drawing/2014/main" id="{8BE4611A-469F-DC4A-A706-10621DDA4F1A}"/>
                </a:ext>
              </a:extLst>
            </p:cNvPr>
            <p:cNvSpPr txBox="1"/>
            <p:nvPr/>
          </p:nvSpPr>
          <p:spPr>
            <a:xfrm>
              <a:off x="8302404" y="5317331"/>
              <a:ext cx="2913063" cy="52387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spAutoFit/>
            </a:bodyPr>
            <a:lstStyle/>
            <a:p>
              <a:pPr eaLnBrk="1" hangingPunct="1">
                <a:defRPr/>
              </a:pPr>
              <a:r>
                <a:rPr lang="de-DE" sz="1400" dirty="0"/>
                <a:t>This assumption may also be hard to  justify in many cases</a:t>
              </a:r>
            </a:p>
          </p:txBody>
        </p:sp>
        <p:cxnSp>
          <p:nvCxnSpPr>
            <p:cNvPr id="29" name="Gerade Verbindung mit Pfeil 28">
              <a:extLst>
                <a:ext uri="{FF2B5EF4-FFF2-40B4-BE49-F238E27FC236}">
                  <a16:creationId xmlns:a16="http://schemas.microsoft.com/office/drawing/2014/main" id="{33C9B420-7659-1C4C-8710-C65229585586}"/>
                </a:ext>
              </a:extLst>
            </p:cNvPr>
            <p:cNvCxnSpPr/>
            <p:nvPr/>
          </p:nvCxnSpPr>
          <p:spPr>
            <a:xfrm flipH="1" flipV="1">
              <a:off x="7461956" y="5579268"/>
              <a:ext cx="782460"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pic>
        <p:nvPicPr>
          <p:cNvPr id="2" name="Picture 1"/>
          <p:cNvPicPr>
            <a:picLocks noChangeAspect="1"/>
          </p:cNvPicPr>
          <p:nvPr/>
        </p:nvPicPr>
        <p:blipFill>
          <a:blip r:embed="rId5"/>
          <a:stretch>
            <a:fillRect/>
          </a:stretch>
        </p:blipFill>
        <p:spPr>
          <a:xfrm>
            <a:off x="1554303" y="1687502"/>
            <a:ext cx="9083394" cy="1127136"/>
          </a:xfrm>
          <a:prstGeom prst="rect">
            <a:avLst/>
          </a:prstGeom>
        </p:spPr>
      </p:pic>
      <p:sp>
        <p:nvSpPr>
          <p:cNvPr id="3" name="Footer Placeholder 2"/>
          <p:cNvSpPr>
            <a:spLocks noGrp="1"/>
          </p:cNvSpPr>
          <p:nvPr>
            <p:ph type="ftr" sz="quarter" idx="11"/>
          </p:nvPr>
        </p:nvSpPr>
        <p:spPr/>
        <p:txBody>
          <a:bodyPr/>
          <a:lstStyle/>
          <a:p>
            <a:r>
              <a:rPr lang="en-US"/>
              <a:t>Pedram Jahangiry</a:t>
            </a:r>
          </a:p>
        </p:txBody>
      </p:sp>
      <p:sp>
        <p:nvSpPr>
          <p:cNvPr id="4" name="Slide Number Placeholder 3"/>
          <p:cNvSpPr>
            <a:spLocks noGrp="1"/>
          </p:cNvSpPr>
          <p:nvPr>
            <p:ph type="sldNum" sz="quarter" idx="12"/>
          </p:nvPr>
        </p:nvSpPr>
        <p:spPr/>
        <p:txBody>
          <a:bodyPr/>
          <a:lstStyle/>
          <a:p>
            <a:fld id="{D92A5904-DF37-4077-A627-A47F5D6B7FAC}" type="slidenum">
              <a:rPr lang="en-US" smtClean="0"/>
              <a:t>19</a:t>
            </a:fld>
            <a:endParaRPr lang="en-US"/>
          </a:p>
        </p:txBody>
      </p:sp>
    </p:spTree>
    <p:extLst>
      <p:ext uri="{BB962C8B-B14F-4D97-AF65-F5344CB8AC3E}">
        <p14:creationId xmlns:p14="http://schemas.microsoft.com/office/powerpoint/2010/main" val="185058489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753252F-4873-4F63-801D-CC719279A7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47C8CCB-F95D-4249-92DD-651249D353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05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D272D6-9AF9-48C9-943E-C225F164976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Training vs. Test MSE</a:t>
            </a:r>
          </a:p>
        </p:txBody>
      </p:sp>
      <p:pic>
        <p:nvPicPr>
          <p:cNvPr id="5" name="Content Placeholder 4">
            <a:extLst>
              <a:ext uri="{FF2B5EF4-FFF2-40B4-BE49-F238E27FC236}">
                <a16:creationId xmlns:a16="http://schemas.microsoft.com/office/drawing/2014/main" id="{5DFADE77-B3BA-457D-AD13-8E183D26CA53}"/>
              </a:ext>
            </a:extLst>
          </p:cNvPr>
          <p:cNvPicPr>
            <a:picLocks noGrp="1" noChangeAspect="1"/>
          </p:cNvPicPr>
          <p:nvPr>
            <p:ph idx="1"/>
          </p:nvPr>
        </p:nvPicPr>
        <p:blipFill>
          <a:blip r:embed="rId2"/>
          <a:stretch>
            <a:fillRect/>
          </a:stretch>
        </p:blipFill>
        <p:spPr>
          <a:xfrm>
            <a:off x="3682208" y="677334"/>
            <a:ext cx="7869712" cy="5331729"/>
          </a:xfrm>
          <a:prstGeom prst="rect">
            <a:avLst/>
          </a:prstGeom>
        </p:spPr>
      </p:pic>
      <p:sp>
        <p:nvSpPr>
          <p:cNvPr id="4" name="Slide Number Placeholder 3">
            <a:extLst>
              <a:ext uri="{FF2B5EF4-FFF2-40B4-BE49-F238E27FC236}">
                <a16:creationId xmlns:a16="http://schemas.microsoft.com/office/drawing/2014/main" id="{6AB8D602-2A5D-4497-8BCC-63A096CD7D25}"/>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036B7F87-8F90-48EA-B403-6E98BF6BC1E9}" type="slidenum">
              <a:rPr lang="en-US">
                <a:solidFill>
                  <a:srgbClr val="898989"/>
                </a:solidFill>
              </a:rPr>
              <a:pPr>
                <a:spcAft>
                  <a:spcPts val="600"/>
                </a:spcAft>
              </a:pPr>
              <a:t>2</a:t>
            </a:fld>
            <a:endParaRPr lang="en-US">
              <a:solidFill>
                <a:srgbClr val="898989"/>
              </a:solidFill>
            </a:endParaRPr>
          </a:p>
        </p:txBody>
      </p:sp>
    </p:spTree>
    <p:extLst>
      <p:ext uri="{BB962C8B-B14F-4D97-AF65-F5344CB8AC3E}">
        <p14:creationId xmlns:p14="http://schemas.microsoft.com/office/powerpoint/2010/main" val="4167299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79668" y="687629"/>
            <a:ext cx="7823974" cy="2182931"/>
          </a:xfrm>
          <a:prstGeom prst="rect">
            <a:avLst/>
          </a:prstGeom>
        </p:spPr>
      </p:pic>
      <p:sp>
        <p:nvSpPr>
          <p:cNvPr id="3" name="Footer Placeholder 2"/>
          <p:cNvSpPr>
            <a:spLocks noGrp="1"/>
          </p:cNvSpPr>
          <p:nvPr>
            <p:ph type="ftr" sz="quarter" idx="11"/>
          </p:nvPr>
        </p:nvSpPr>
        <p:spPr/>
        <p:txBody>
          <a:bodyPr/>
          <a:lstStyle/>
          <a:p>
            <a:r>
              <a:rPr lang="en-US"/>
              <a:t>Pedram Jahangiry</a:t>
            </a:r>
          </a:p>
        </p:txBody>
      </p:sp>
      <p:sp>
        <p:nvSpPr>
          <p:cNvPr id="4" name="Slide Number Placeholder 3"/>
          <p:cNvSpPr>
            <a:spLocks noGrp="1"/>
          </p:cNvSpPr>
          <p:nvPr>
            <p:ph type="sldNum" sz="quarter" idx="12"/>
          </p:nvPr>
        </p:nvSpPr>
        <p:spPr/>
        <p:txBody>
          <a:bodyPr/>
          <a:lstStyle/>
          <a:p>
            <a:fld id="{D92A5904-DF37-4077-A627-A47F5D6B7FAC}" type="slidenum">
              <a:rPr lang="en-US" smtClean="0"/>
              <a:t>20</a:t>
            </a:fld>
            <a:endParaRPr lang="en-US"/>
          </a:p>
        </p:txBody>
      </p:sp>
      <mc:AlternateContent xmlns:mc="http://schemas.openxmlformats.org/markup-compatibility/2006" xmlns:a14="http://schemas.microsoft.com/office/drawing/2010/main">
        <mc:Choice Requires="a14">
          <p:sp>
            <p:nvSpPr>
              <p:cNvPr id="7" name="Rectangle 3"/>
              <p:cNvSpPr>
                <a:spLocks noGrp="1" noChangeArrowheads="1"/>
              </p:cNvSpPr>
              <p:nvPr>
                <p:ph idx="1"/>
              </p:nvPr>
            </p:nvSpPr>
            <p:spPr>
              <a:xfrm>
                <a:off x="984503" y="3069468"/>
                <a:ext cx="10515600" cy="2897594"/>
              </a:xfrm>
            </p:spPr>
            <p:txBody>
              <a:bodyPr>
                <a:normAutofit/>
              </a:bodyPr>
              <a:lstStyle/>
              <a:p>
                <a:pPr marL="457200" lvl="1" indent="0">
                  <a:lnSpc>
                    <a:spcPct val="210000"/>
                  </a:lnSpc>
                  <a:buNone/>
                </a:pPr>
                <a:r>
                  <a:rPr lang="de-DE" altLang="en-US" sz="1800" b="1" dirty="0">
                    <a:latin typeface="+mj-lt"/>
                    <a:ea typeface="Arial" panose="020B0604020202020204" pitchFamily="34" charset="0"/>
                    <a:cs typeface="Lucida Bright" panose="02040602050505020304" pitchFamily="18" charset="0"/>
                  </a:rPr>
                  <a:t>The sampling variability of the estimated regression coefficients depends on 4 things: </a:t>
                </a:r>
              </a:p>
              <a:p>
                <a:pPr marL="800100" lvl="1" indent="-342900">
                  <a:lnSpc>
                    <a:spcPct val="210000"/>
                  </a:lnSpc>
                  <a:buFont typeface="+mj-lt"/>
                  <a:buAutoNum type="arabicPeriod"/>
                </a:pPr>
                <a:r>
                  <a:rPr lang="de-DE" altLang="en-US" sz="1600" dirty="0">
                    <a:latin typeface="+mj-lt"/>
                    <a:ea typeface="Arial" panose="020B0604020202020204" pitchFamily="34" charset="0"/>
                    <a:cs typeface="Lucida Bright" panose="02040602050505020304" pitchFamily="18" charset="0"/>
                  </a:rPr>
                  <a:t>Variability of the unobserved factors </a:t>
                </a:r>
                <a:r>
                  <a:rPr lang="de-DE" altLang="en-US" sz="1600" dirty="0">
                    <a:solidFill>
                      <a:srgbClr val="00B050"/>
                    </a:solidFill>
                    <a:latin typeface="+mj-lt"/>
                    <a:ea typeface="Arial" panose="020B0604020202020204" pitchFamily="34" charset="0"/>
                    <a:cs typeface="Lucida Bright" panose="02040602050505020304" pitchFamily="18" charset="0"/>
                  </a:rPr>
                  <a:t>( </a:t>
                </a:r>
                <a14:m>
                  <m:oMath xmlns:m="http://schemas.openxmlformats.org/officeDocument/2006/math">
                    <m:sSup>
                      <m:sSupPr>
                        <m:ctrlPr>
                          <a:rPr lang="en-US" altLang="en-US" sz="1600" b="0" i="1" smtClean="0">
                            <a:solidFill>
                              <a:srgbClr val="00B050"/>
                            </a:solidFill>
                            <a:latin typeface="Cambria Math" panose="02040503050406030204" pitchFamily="18" charset="0"/>
                            <a:ea typeface="Arial" panose="020B0604020202020204" pitchFamily="34" charset="0"/>
                            <a:cs typeface="Lucida Bright" panose="02040602050505020304" pitchFamily="18" charset="0"/>
                          </a:rPr>
                        </m:ctrlPr>
                      </m:sSupPr>
                      <m:e>
                        <m:r>
                          <a:rPr lang="en-US" altLang="en-US" sz="1600" b="0" i="1" smtClean="0">
                            <a:solidFill>
                              <a:srgbClr val="00B050"/>
                            </a:solidFill>
                            <a:latin typeface="Cambria Math" panose="02040503050406030204" pitchFamily="18" charset="0"/>
                            <a:ea typeface="Arial" panose="020B0604020202020204" pitchFamily="34" charset="0"/>
                            <a:cs typeface="Lucida Bright" panose="02040602050505020304" pitchFamily="18" charset="0"/>
                          </a:rPr>
                          <m:t>𝜎</m:t>
                        </m:r>
                      </m:e>
                      <m:sup>
                        <m:r>
                          <a:rPr lang="en-US" altLang="en-US" sz="1600" b="0" i="1" smtClean="0">
                            <a:solidFill>
                              <a:srgbClr val="00B050"/>
                            </a:solidFill>
                            <a:latin typeface="Cambria Math" panose="02040503050406030204" pitchFamily="18" charset="0"/>
                            <a:ea typeface="Arial" panose="020B0604020202020204" pitchFamily="34" charset="0"/>
                            <a:cs typeface="Lucida Bright" panose="02040602050505020304" pitchFamily="18" charset="0"/>
                          </a:rPr>
                          <m:t>2</m:t>
                        </m:r>
                      </m:sup>
                    </m:sSup>
                  </m:oMath>
                </a14:m>
                <a:r>
                  <a:rPr lang="de-DE" altLang="en-US" sz="1600" dirty="0">
                    <a:solidFill>
                      <a:srgbClr val="00B050"/>
                    </a:solidFill>
                    <a:latin typeface="+mj-lt"/>
                    <a:ea typeface="Arial" panose="020B0604020202020204" pitchFamily="34" charset="0"/>
                    <a:cs typeface="Lucida Bright" panose="02040602050505020304" pitchFamily="18" charset="0"/>
                  </a:rPr>
                  <a:t>)</a:t>
                </a:r>
              </a:p>
              <a:p>
                <a:pPr marL="800100" lvl="1" indent="-342900">
                  <a:lnSpc>
                    <a:spcPct val="150000"/>
                  </a:lnSpc>
                  <a:buFont typeface="+mj-lt"/>
                  <a:buAutoNum type="arabicPeriod"/>
                </a:pPr>
                <a:r>
                  <a:rPr lang="de-DE" altLang="en-US" sz="1600" dirty="0">
                    <a:latin typeface="+mj-lt"/>
                    <a:ea typeface="Arial" panose="020B0604020202020204" pitchFamily="34" charset="0"/>
                    <a:cs typeface="Lucida Bright" panose="02040602050505020304" pitchFamily="18" charset="0"/>
                  </a:rPr>
                  <a:t>Variation in the explanatory variable </a:t>
                </a:r>
                <a14:m>
                  <m:oMath xmlns:m="http://schemas.openxmlformats.org/officeDocument/2006/math">
                    <m:r>
                      <a:rPr lang="en-US" altLang="en-US" sz="1600" b="0" i="1" smtClean="0">
                        <a:solidFill>
                          <a:srgbClr val="FF0000"/>
                        </a:solidFill>
                        <a:latin typeface="Cambria Math" panose="02040503050406030204" pitchFamily="18" charset="0"/>
                        <a:ea typeface="Arial" panose="020B0604020202020204" pitchFamily="34" charset="0"/>
                        <a:cs typeface="Lucida Bright" panose="02040602050505020304" pitchFamily="18" charset="0"/>
                      </a:rPr>
                      <m:t>𝑣𝑎𝑟</m:t>
                    </m:r>
                    <m:d>
                      <m:dPr>
                        <m:ctrlPr>
                          <a:rPr lang="en-US" altLang="en-US" sz="1600" b="0" i="1" smtClean="0">
                            <a:solidFill>
                              <a:srgbClr val="FF0000"/>
                            </a:solidFill>
                            <a:latin typeface="Cambria Math" panose="02040503050406030204" pitchFamily="18" charset="0"/>
                            <a:ea typeface="Arial" panose="020B0604020202020204" pitchFamily="34" charset="0"/>
                            <a:cs typeface="Lucida Bright" panose="02040602050505020304" pitchFamily="18" charset="0"/>
                          </a:rPr>
                        </m:ctrlPr>
                      </m:dPr>
                      <m:e>
                        <m:sSub>
                          <m:sSubPr>
                            <m:ctrlPr>
                              <a:rPr lang="en-US" altLang="en-US" sz="1600" b="0" i="1" smtClean="0">
                                <a:solidFill>
                                  <a:srgbClr val="FF0000"/>
                                </a:solidFill>
                                <a:latin typeface="Cambria Math" panose="02040503050406030204" pitchFamily="18" charset="0"/>
                                <a:ea typeface="Arial" panose="020B0604020202020204" pitchFamily="34" charset="0"/>
                                <a:cs typeface="Lucida Bright" panose="02040602050505020304" pitchFamily="18" charset="0"/>
                              </a:rPr>
                            </m:ctrlPr>
                          </m:sSubPr>
                          <m:e>
                            <m:r>
                              <a:rPr lang="en-US" altLang="en-US" sz="1600" b="0" i="1" smtClean="0">
                                <a:solidFill>
                                  <a:srgbClr val="FF0000"/>
                                </a:solidFill>
                                <a:latin typeface="Cambria Math" panose="02040503050406030204" pitchFamily="18" charset="0"/>
                                <a:ea typeface="Arial" panose="020B0604020202020204" pitchFamily="34" charset="0"/>
                                <a:cs typeface="Lucida Bright" panose="02040602050505020304" pitchFamily="18" charset="0"/>
                              </a:rPr>
                              <m:t>𝑋</m:t>
                            </m:r>
                          </m:e>
                          <m:sub>
                            <m:r>
                              <a:rPr lang="en-US" altLang="en-US" sz="1600" b="0" i="1" smtClean="0">
                                <a:solidFill>
                                  <a:srgbClr val="FF0000"/>
                                </a:solidFill>
                                <a:latin typeface="Cambria Math" panose="02040503050406030204" pitchFamily="18" charset="0"/>
                                <a:ea typeface="Arial" panose="020B0604020202020204" pitchFamily="34" charset="0"/>
                                <a:cs typeface="Lucida Bright" panose="02040602050505020304" pitchFamily="18" charset="0"/>
                              </a:rPr>
                              <m:t>𝑗</m:t>
                            </m:r>
                          </m:sub>
                        </m:sSub>
                      </m:e>
                    </m:d>
                    <m:r>
                      <a:rPr lang="en-US" altLang="en-US" sz="1600" b="0" i="1" smtClean="0">
                        <a:solidFill>
                          <a:srgbClr val="FF0000"/>
                        </a:solidFill>
                        <a:latin typeface="Cambria Math" panose="02040503050406030204" pitchFamily="18" charset="0"/>
                        <a:ea typeface="Arial" panose="020B0604020202020204" pitchFamily="34" charset="0"/>
                        <a:cs typeface="Lucida Bright" panose="02040602050505020304" pitchFamily="18" charset="0"/>
                      </a:rPr>
                      <m:t> </m:t>
                    </m:r>
                    <m:r>
                      <a:rPr lang="en-US" altLang="en-US" sz="1600" b="0" i="1" smtClean="0">
                        <a:solidFill>
                          <a:srgbClr val="FF0000"/>
                        </a:solidFill>
                        <a:latin typeface="Cambria Math" panose="02040503050406030204" pitchFamily="18" charset="0"/>
                        <a:ea typeface="Arial" panose="020B0604020202020204" pitchFamily="34" charset="0"/>
                        <a:cs typeface="Lucida Bright" panose="02040602050505020304" pitchFamily="18" charset="0"/>
                      </a:rPr>
                      <m:t>𝑜𝑟</m:t>
                    </m:r>
                    <m:r>
                      <a:rPr lang="en-US" altLang="en-US" sz="1600" b="0" i="1" smtClean="0">
                        <a:solidFill>
                          <a:srgbClr val="FF0000"/>
                        </a:solidFill>
                        <a:latin typeface="Cambria Math" panose="02040503050406030204" pitchFamily="18" charset="0"/>
                        <a:ea typeface="Arial" panose="020B0604020202020204" pitchFamily="34" charset="0"/>
                        <a:cs typeface="Lucida Bright" panose="02040602050505020304" pitchFamily="18" charset="0"/>
                      </a:rPr>
                      <m:t> </m:t>
                    </m:r>
                    <m:r>
                      <a:rPr lang="en-US" altLang="en-US" sz="1600" b="0" i="1" smtClean="0">
                        <a:solidFill>
                          <a:srgbClr val="FF0000"/>
                        </a:solidFill>
                        <a:latin typeface="Cambria Math" panose="02040503050406030204" pitchFamily="18" charset="0"/>
                        <a:ea typeface="Arial" panose="020B0604020202020204" pitchFamily="34" charset="0"/>
                        <a:cs typeface="Lucida Bright" panose="02040602050505020304" pitchFamily="18" charset="0"/>
                      </a:rPr>
                      <m:t>𝑆𝑆</m:t>
                    </m:r>
                    <m:sSub>
                      <m:sSubPr>
                        <m:ctrlPr>
                          <a:rPr lang="en-US" altLang="en-US" sz="1600" b="0" i="1" smtClean="0">
                            <a:solidFill>
                              <a:srgbClr val="FF0000"/>
                            </a:solidFill>
                            <a:latin typeface="Cambria Math" panose="02040503050406030204" pitchFamily="18" charset="0"/>
                            <a:ea typeface="Arial" panose="020B0604020202020204" pitchFamily="34" charset="0"/>
                            <a:cs typeface="Lucida Bright" panose="02040602050505020304" pitchFamily="18" charset="0"/>
                          </a:rPr>
                        </m:ctrlPr>
                      </m:sSubPr>
                      <m:e>
                        <m:r>
                          <a:rPr lang="en-US" altLang="en-US" sz="1600" b="0" i="1" smtClean="0">
                            <a:solidFill>
                              <a:srgbClr val="FF0000"/>
                            </a:solidFill>
                            <a:latin typeface="Cambria Math" panose="02040503050406030204" pitchFamily="18" charset="0"/>
                            <a:ea typeface="Arial" panose="020B0604020202020204" pitchFamily="34" charset="0"/>
                            <a:cs typeface="Lucida Bright" panose="02040602050505020304" pitchFamily="18" charset="0"/>
                          </a:rPr>
                          <m:t>𝑇</m:t>
                        </m:r>
                      </m:e>
                      <m:sub>
                        <m:r>
                          <a:rPr lang="en-US" altLang="en-US" sz="1600" b="0" i="1" smtClean="0">
                            <a:solidFill>
                              <a:srgbClr val="FF0000"/>
                            </a:solidFill>
                            <a:latin typeface="Cambria Math" panose="02040503050406030204" pitchFamily="18" charset="0"/>
                            <a:ea typeface="Arial" panose="020B0604020202020204" pitchFamily="34" charset="0"/>
                            <a:cs typeface="Lucida Bright" panose="02040602050505020304" pitchFamily="18" charset="0"/>
                          </a:rPr>
                          <m:t>𝑗</m:t>
                        </m:r>
                      </m:sub>
                    </m:sSub>
                  </m:oMath>
                </a14:m>
                <a:endParaRPr lang="de-DE" altLang="en-US" sz="1600" dirty="0">
                  <a:latin typeface="+mj-lt"/>
                  <a:ea typeface="Arial" panose="020B0604020202020204" pitchFamily="34" charset="0"/>
                  <a:cs typeface="Lucida Bright" panose="02040602050505020304" pitchFamily="18" charset="0"/>
                </a:endParaRPr>
              </a:p>
              <a:p>
                <a:pPr marL="800100" lvl="1" indent="-342900">
                  <a:lnSpc>
                    <a:spcPct val="150000"/>
                  </a:lnSpc>
                  <a:buFont typeface="+mj-lt"/>
                  <a:buAutoNum type="arabicPeriod"/>
                </a:pPr>
                <a:r>
                  <a:rPr lang="de-DE" altLang="en-US" sz="1600" dirty="0">
                    <a:latin typeface="+mj-lt"/>
                    <a:ea typeface="Arial" panose="020B0604020202020204" pitchFamily="34" charset="0"/>
                    <a:cs typeface="Lucida Bright" panose="02040602050505020304" pitchFamily="18" charset="0"/>
                  </a:rPr>
                  <a:t>Number of observations </a:t>
                </a:r>
                <a14:m>
                  <m:oMath xmlns:m="http://schemas.openxmlformats.org/officeDocument/2006/math">
                    <m:r>
                      <a:rPr lang="en-US" altLang="en-US" sz="1600" i="1">
                        <a:solidFill>
                          <a:srgbClr val="00B0F0"/>
                        </a:solidFill>
                        <a:latin typeface="Cambria Math" panose="02040503050406030204" pitchFamily="18" charset="0"/>
                        <a:ea typeface="Arial" panose="020B0604020202020204" pitchFamily="34" charset="0"/>
                        <a:cs typeface="Lucida Bright" panose="02040602050505020304" pitchFamily="18" charset="0"/>
                      </a:rPr>
                      <m:t>𝑛</m:t>
                    </m:r>
                  </m:oMath>
                </a14:m>
                <a:endParaRPr lang="de-DE" altLang="en-US" sz="1600" dirty="0">
                  <a:solidFill>
                    <a:srgbClr val="00B0F0"/>
                  </a:solidFill>
                  <a:latin typeface="+mj-lt"/>
                  <a:ea typeface="Arial" panose="020B0604020202020204" pitchFamily="34" charset="0"/>
                  <a:cs typeface="Lucida Bright" panose="02040602050505020304" pitchFamily="18" charset="0"/>
                </a:endParaRPr>
              </a:p>
              <a:p>
                <a:pPr marL="800100" lvl="1" indent="-342900">
                  <a:lnSpc>
                    <a:spcPct val="150000"/>
                  </a:lnSpc>
                  <a:buFont typeface="+mj-lt"/>
                  <a:buAutoNum type="arabicPeriod"/>
                </a:pPr>
                <a:r>
                  <a:rPr lang="en-US" altLang="en-US" sz="1600" dirty="0">
                    <a:latin typeface="+mj-lt"/>
                    <a:ea typeface="Arial" panose="020B0604020202020204" pitchFamily="34" charset="0"/>
                    <a:cs typeface="Lucida Bright" panose="02040602050505020304" pitchFamily="18" charset="0"/>
                  </a:rPr>
                  <a:t>Linear relationships among the independent variables </a:t>
                </a:r>
                <a14:m>
                  <m:oMath xmlns:m="http://schemas.openxmlformats.org/officeDocument/2006/math">
                    <m:d>
                      <m:dPr>
                        <m:ctrlPr>
                          <a:rPr lang="en-US" altLang="en-US" sz="1600" b="0" i="1" smtClean="0">
                            <a:solidFill>
                              <a:srgbClr val="0070C0"/>
                            </a:solidFill>
                            <a:latin typeface="Cambria Math" panose="02040503050406030204" pitchFamily="18" charset="0"/>
                            <a:ea typeface="Arial" panose="020B0604020202020204" pitchFamily="34" charset="0"/>
                            <a:cs typeface="Lucida Bright" panose="02040602050505020304" pitchFamily="18" charset="0"/>
                          </a:rPr>
                        </m:ctrlPr>
                      </m:dPr>
                      <m:e>
                        <m:sSup>
                          <m:sSupPr>
                            <m:ctrlPr>
                              <a:rPr lang="en-US" altLang="en-US" sz="1600" b="0" i="1" smtClean="0">
                                <a:solidFill>
                                  <a:srgbClr val="0070C0"/>
                                </a:solidFill>
                                <a:latin typeface="Cambria Math" panose="02040503050406030204" pitchFamily="18" charset="0"/>
                                <a:ea typeface="Arial" panose="020B0604020202020204" pitchFamily="34" charset="0"/>
                                <a:cs typeface="Lucida Bright" panose="02040602050505020304" pitchFamily="18" charset="0"/>
                              </a:rPr>
                            </m:ctrlPr>
                          </m:sSupPr>
                          <m:e>
                            <m:r>
                              <a:rPr lang="en-US" altLang="en-US" sz="1600" b="0" i="1" smtClean="0">
                                <a:solidFill>
                                  <a:srgbClr val="0070C0"/>
                                </a:solidFill>
                                <a:latin typeface="Cambria Math" panose="02040503050406030204" pitchFamily="18" charset="0"/>
                                <a:ea typeface="Arial" panose="020B0604020202020204" pitchFamily="34" charset="0"/>
                                <a:cs typeface="Lucida Bright" panose="02040602050505020304" pitchFamily="18" charset="0"/>
                              </a:rPr>
                              <m:t>𝑅</m:t>
                            </m:r>
                          </m:e>
                          <m:sup>
                            <m:r>
                              <a:rPr lang="en-US" altLang="en-US" sz="1600" b="0" i="1" smtClean="0">
                                <a:solidFill>
                                  <a:srgbClr val="0070C0"/>
                                </a:solidFill>
                                <a:latin typeface="Cambria Math" panose="02040503050406030204" pitchFamily="18" charset="0"/>
                                <a:ea typeface="Arial" panose="020B0604020202020204" pitchFamily="34" charset="0"/>
                                <a:cs typeface="Lucida Bright" panose="02040602050505020304" pitchFamily="18" charset="0"/>
                              </a:rPr>
                              <m:t>2</m:t>
                            </m:r>
                          </m:sup>
                        </m:sSup>
                      </m:e>
                    </m:d>
                  </m:oMath>
                </a14:m>
                <a:endParaRPr lang="de-DE" altLang="en-US" sz="1600" dirty="0">
                  <a:latin typeface="+mj-lt"/>
                  <a:ea typeface="Arial" panose="020B0604020202020204" pitchFamily="34" charset="0"/>
                  <a:cs typeface="Lucida Bright" panose="02040602050505020304" pitchFamily="18" charset="0"/>
                </a:endParaRPr>
              </a:p>
              <a:p>
                <a:pPr marL="800100" lvl="1" indent="-342900">
                  <a:lnSpc>
                    <a:spcPct val="150000"/>
                  </a:lnSpc>
                  <a:buFont typeface="+mj-lt"/>
                  <a:buAutoNum type="arabicPeriod"/>
                </a:pPr>
                <a:endParaRPr lang="de-DE" altLang="en-US" sz="1600" dirty="0">
                  <a:solidFill>
                    <a:srgbClr val="00B0F0"/>
                  </a:solidFill>
                  <a:latin typeface="+mj-lt"/>
                  <a:ea typeface="Arial" panose="020B0604020202020204" pitchFamily="34" charset="0"/>
                  <a:cs typeface="Lucida Bright" panose="02040602050505020304" pitchFamily="18" charset="0"/>
                </a:endParaRPr>
              </a:p>
            </p:txBody>
          </p:sp>
        </mc:Choice>
        <mc:Fallback xmlns="">
          <p:sp>
            <p:nvSpPr>
              <p:cNvPr id="7" name="Rectangle 3"/>
              <p:cNvSpPr>
                <a:spLocks noGrp="1" noRot="1" noChangeAspect="1" noMove="1" noResize="1" noEditPoints="1" noAdjustHandles="1" noChangeArrowheads="1" noChangeShapeType="1" noTextEdit="1"/>
              </p:cNvSpPr>
              <p:nvPr>
                <p:ph idx="1"/>
              </p:nvPr>
            </p:nvSpPr>
            <p:spPr>
              <a:xfrm>
                <a:off x="984503" y="3069468"/>
                <a:ext cx="10515600" cy="2897594"/>
              </a:xfr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1044535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0070C0"/>
                </a:solidFill>
              </a:rPr>
              <a:t>Testing for Heteroskedasticity</a:t>
            </a:r>
            <a:endParaRPr lang="en-US" sz="3600" dirty="0"/>
          </a:p>
        </p:txBody>
      </p:sp>
      <p:sp>
        <p:nvSpPr>
          <p:cNvPr id="3" name="Content Placeholder 2"/>
          <p:cNvSpPr>
            <a:spLocks noGrp="1"/>
          </p:cNvSpPr>
          <p:nvPr>
            <p:ph idx="1"/>
          </p:nvPr>
        </p:nvSpPr>
        <p:spPr>
          <a:xfrm>
            <a:off x="964387" y="1585571"/>
            <a:ext cx="8229600" cy="1295400"/>
          </a:xfrm>
        </p:spPr>
        <p:txBody>
          <a:bodyPr/>
          <a:lstStyle/>
          <a:p>
            <a:pPr marL="0" indent="0">
              <a:buNone/>
            </a:pPr>
            <a:r>
              <a:rPr lang="en-US" sz="2200" dirty="0">
                <a:latin typeface="+mj-lt"/>
              </a:rPr>
              <a:t>There are many tests for heteroskedasticity; two popular:</a:t>
            </a:r>
          </a:p>
          <a:p>
            <a:pPr marL="832104" indent="-429768">
              <a:spcBef>
                <a:spcPts val="600"/>
              </a:spcBef>
              <a:buFont typeface="Wingdings" panose="05000000000000000000" pitchFamily="2" charset="2"/>
              <a:buChar char="q"/>
            </a:pPr>
            <a:r>
              <a:rPr lang="en-US" sz="2200" dirty="0">
                <a:solidFill>
                  <a:srgbClr val="00B050"/>
                </a:solidFill>
                <a:latin typeface="+mj-lt"/>
              </a:rPr>
              <a:t>Breusch-Pagan test</a:t>
            </a:r>
          </a:p>
          <a:p>
            <a:pPr marL="832104" indent="-429768">
              <a:spcBef>
                <a:spcPts val="600"/>
              </a:spcBef>
              <a:buFont typeface="Wingdings" panose="05000000000000000000" pitchFamily="2" charset="2"/>
              <a:buChar char="q"/>
            </a:pPr>
            <a:r>
              <a:rPr lang="en-US" sz="2200" dirty="0">
                <a:solidFill>
                  <a:srgbClr val="C00000"/>
                </a:solidFill>
                <a:latin typeface="+mj-lt"/>
              </a:rPr>
              <a:t>White test</a:t>
            </a:r>
          </a:p>
        </p:txBody>
      </p:sp>
      <p:sp>
        <p:nvSpPr>
          <p:cNvPr id="4" name="Content Placeholder 3"/>
          <p:cNvSpPr>
            <a:spLocks noGrp="1"/>
          </p:cNvSpPr>
          <p:nvPr>
            <p:ph idx="13"/>
          </p:nvPr>
        </p:nvSpPr>
        <p:spPr>
          <a:xfrm>
            <a:off x="964387" y="3421076"/>
            <a:ext cx="8458200" cy="2133600"/>
          </a:xfrm>
        </p:spPr>
        <p:txBody>
          <a:bodyPr>
            <a:normAutofit/>
          </a:bodyPr>
          <a:lstStyle/>
          <a:p>
            <a:pPr marL="0" indent="0">
              <a:buNone/>
            </a:pPr>
            <a:r>
              <a:rPr lang="en-US" sz="2200" b="1" dirty="0">
                <a:latin typeface="+mj-lt"/>
              </a:rPr>
              <a:t>Before</a:t>
            </a:r>
            <a:r>
              <a:rPr lang="en-US" sz="2200" dirty="0">
                <a:latin typeface="+mj-lt"/>
              </a:rPr>
              <a:t> testing for heteroskedasticity, start with asking:</a:t>
            </a:r>
          </a:p>
          <a:p>
            <a:pPr marL="832104" indent="-429768">
              <a:spcBef>
                <a:spcPts val="600"/>
              </a:spcBef>
              <a:buFont typeface="+mj-lt"/>
              <a:buAutoNum type="arabicPeriod"/>
            </a:pPr>
            <a:r>
              <a:rPr lang="en-US" sz="2000" dirty="0">
                <a:latin typeface="+mj-lt"/>
              </a:rPr>
              <a:t>Are there any obvious specification errors?</a:t>
            </a:r>
          </a:p>
          <a:p>
            <a:pPr marL="832104" indent="-429768">
              <a:spcBef>
                <a:spcPts val="600"/>
              </a:spcBef>
              <a:buFont typeface="+mj-lt"/>
              <a:buAutoNum type="arabicPeriod"/>
            </a:pPr>
            <a:r>
              <a:rPr lang="en-US" sz="2000" dirty="0">
                <a:latin typeface="+mj-lt"/>
              </a:rPr>
              <a:t>Are there any early warning signs of heteroskedasticity?</a:t>
            </a:r>
          </a:p>
          <a:p>
            <a:pPr marL="832104" indent="-429768">
              <a:spcBef>
                <a:spcPts val="600"/>
              </a:spcBef>
              <a:buFont typeface="+mj-lt"/>
              <a:buAutoNum type="arabicPeriod"/>
            </a:pPr>
            <a:r>
              <a:rPr lang="en-US" sz="2000" dirty="0">
                <a:latin typeface="+mj-lt"/>
              </a:rPr>
              <a:t>Does a graph of the residuals show any evidence of heteroskedasticity?</a:t>
            </a:r>
          </a:p>
        </p:txBody>
      </p:sp>
      <p:sp>
        <p:nvSpPr>
          <p:cNvPr id="5" name="Footer Placeholder 4"/>
          <p:cNvSpPr>
            <a:spLocks noGrp="1"/>
          </p:cNvSpPr>
          <p:nvPr>
            <p:ph type="ftr" sz="quarter" idx="11"/>
          </p:nvPr>
        </p:nvSpPr>
        <p:spPr/>
        <p:txBody>
          <a:bodyPr/>
          <a:lstStyle/>
          <a:p>
            <a:r>
              <a:rPr lang="en-US"/>
              <a:t>Pedram Jahangiry</a:t>
            </a:r>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21</a:t>
            </a:fld>
            <a:endParaRPr lang="en-US" dirty="0"/>
          </a:p>
        </p:txBody>
      </p:sp>
    </p:spTree>
    <p:extLst>
      <p:ext uri="{BB962C8B-B14F-4D97-AF65-F5344CB8AC3E}">
        <p14:creationId xmlns:p14="http://schemas.microsoft.com/office/powerpoint/2010/main" val="396077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188" y="287699"/>
            <a:ext cx="10515600" cy="809773"/>
          </a:xfrm>
        </p:spPr>
        <p:txBody>
          <a:bodyPr>
            <a:normAutofit/>
          </a:bodyPr>
          <a:lstStyle/>
          <a:p>
            <a:r>
              <a:rPr lang="en-US" sz="2800" b="1" dirty="0">
                <a:solidFill>
                  <a:srgbClr val="0070C0"/>
                </a:solidFill>
              </a:rPr>
              <a:t>Testing for Heteroskedasticity (cont’d)</a:t>
            </a:r>
          </a:p>
        </p:txBody>
      </p:sp>
      <p:sp>
        <p:nvSpPr>
          <p:cNvPr id="3" name="Content Placeholder 2"/>
          <p:cNvSpPr>
            <a:spLocks noGrp="1"/>
          </p:cNvSpPr>
          <p:nvPr>
            <p:ph idx="1"/>
          </p:nvPr>
        </p:nvSpPr>
        <p:spPr>
          <a:xfrm>
            <a:off x="3076652" y="1262454"/>
            <a:ext cx="8153400" cy="304800"/>
          </a:xfrm>
        </p:spPr>
        <p:txBody>
          <a:bodyPr>
            <a:noAutofit/>
          </a:bodyPr>
          <a:lstStyle/>
          <a:p>
            <a:pPr marL="0" indent="0">
              <a:buNone/>
            </a:pPr>
            <a:r>
              <a:rPr lang="en-IN" sz="2200" b="1" dirty="0">
                <a:solidFill>
                  <a:srgbClr val="00B050"/>
                </a:solidFill>
                <a:latin typeface="+mj-lt"/>
              </a:rPr>
              <a:t>Eyeballing</a:t>
            </a:r>
            <a:r>
              <a:rPr lang="en-IN" sz="2200" dirty="0">
                <a:solidFill>
                  <a:srgbClr val="00B050"/>
                </a:solidFill>
                <a:latin typeface="+mj-lt"/>
              </a:rPr>
              <a:t> Residuals for Possible Heteroskedasticity</a:t>
            </a:r>
          </a:p>
        </p:txBody>
      </p:sp>
      <p:pic>
        <p:nvPicPr>
          <p:cNvPr id="6146" name="Picture 2" descr="Two scatterplots. The first graph plots e sub i, with a midpoint of 0, versus Z sub i. In the first graph, points are plotted above and below the x-axis, in close proximity to the axis; the points spread as they move to the right. Those near the axis on the left represent, small e’s associated with small Z’s. Those spread away from the axis on the right represent, large e’s associated with large Z’s. In the second graph, points are plotted above and below the x-axis in a wide spread away from the axis; but the points gather closer in proximity as they move to the right. Those far from the axis on the left represent, large e’s associated with small Z’s. Those closer to the axis on the right represent, small e’s associated with large Z’s."/>
          <p:cNvPicPr>
            <a:picLocks noChangeAspect="1" noChangeArrowheads="1"/>
          </p:cNvPicPr>
          <p:nvPr/>
        </p:nvPicPr>
        <p:blipFill>
          <a:blip r:embed="rId3" cstate="print"/>
          <a:srcRect/>
          <a:stretch>
            <a:fillRect/>
          </a:stretch>
        </p:blipFill>
        <p:spPr bwMode="auto">
          <a:xfrm>
            <a:off x="1094232" y="1982748"/>
            <a:ext cx="4260288" cy="4210179"/>
          </a:xfrm>
          <a:prstGeom prst="rect">
            <a:avLst/>
          </a:prstGeom>
          <a:noFill/>
          <a:ln w="9525">
            <a:noFill/>
            <a:miter lim="800000"/>
            <a:headEnd/>
            <a:tailEnd/>
          </a:ln>
          <a:effectLst/>
        </p:spPr>
      </p:pic>
      <p:pic>
        <p:nvPicPr>
          <p:cNvPr id="5" name="Picture 4" descr="A graph plots e sub i versus Z sub i. Data points above y = 0 rise and then fall, mirroring data points below y = 0 which fall and then rise. e rises and then falls as Z increase."/>
          <p:cNvPicPr>
            <a:picLocks noChangeAspect="1"/>
          </p:cNvPicPr>
          <p:nvPr/>
        </p:nvPicPr>
        <p:blipFill rotWithShape="1">
          <a:blip r:embed="rId4">
            <a:extLst>
              <a:ext uri="{28A0092B-C50C-407E-A947-70E740481C1C}">
                <a14:useLocalDpi xmlns:a14="http://schemas.microsoft.com/office/drawing/2010/main" val="0"/>
              </a:ext>
            </a:extLst>
          </a:blip>
          <a:srcRect l="-289" r="13404"/>
          <a:stretch/>
        </p:blipFill>
        <p:spPr>
          <a:xfrm>
            <a:off x="6655107" y="3558906"/>
            <a:ext cx="4390846" cy="2165848"/>
          </a:xfrm>
          <a:prstGeom prst="rect">
            <a:avLst/>
          </a:prstGeom>
        </p:spPr>
      </p:pic>
      <p:sp>
        <p:nvSpPr>
          <p:cNvPr id="6" name="Content Placeholder 4"/>
          <p:cNvSpPr txBox="1">
            <a:spLocks/>
          </p:cNvSpPr>
          <p:nvPr/>
        </p:nvSpPr>
        <p:spPr>
          <a:xfrm>
            <a:off x="6655107" y="2129052"/>
            <a:ext cx="4420108" cy="12648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mj-lt"/>
              </a:rPr>
              <a:t>If you plot the residuals of an equation with respect to a potential explanatory variable Z, a </a:t>
            </a:r>
            <a:r>
              <a:rPr lang="en-US" sz="2000" dirty="0">
                <a:solidFill>
                  <a:srgbClr val="C00000"/>
                </a:solidFill>
                <a:latin typeface="+mj-lt"/>
              </a:rPr>
              <a:t>pattern</a:t>
            </a:r>
            <a:r>
              <a:rPr lang="en-US" sz="2000" dirty="0">
                <a:latin typeface="+mj-lt"/>
              </a:rPr>
              <a:t> in the residuals is an indication of possible </a:t>
            </a:r>
            <a:r>
              <a:rPr lang="en-US" sz="2000" dirty="0">
                <a:solidFill>
                  <a:srgbClr val="C00000"/>
                </a:solidFill>
                <a:latin typeface="+mj-lt"/>
              </a:rPr>
              <a:t>heteroskedasticity</a:t>
            </a:r>
            <a:r>
              <a:rPr lang="en-US" sz="2000" dirty="0">
                <a:latin typeface="+mj-lt"/>
              </a:rPr>
              <a:t>.</a:t>
            </a:r>
          </a:p>
        </p:txBody>
      </p:sp>
      <p:sp>
        <p:nvSpPr>
          <p:cNvPr id="4" name="Footer Placeholder 3"/>
          <p:cNvSpPr>
            <a:spLocks noGrp="1"/>
          </p:cNvSpPr>
          <p:nvPr>
            <p:ph type="ftr" sz="quarter" idx="11"/>
          </p:nvPr>
        </p:nvSpPr>
        <p:spPr/>
        <p:txBody>
          <a:bodyPr/>
          <a:lstStyle/>
          <a:p>
            <a:r>
              <a:rPr lang="en-US"/>
              <a:t>Pedram Jahangiry</a:t>
            </a:r>
          </a:p>
        </p:txBody>
      </p:sp>
      <p:sp>
        <p:nvSpPr>
          <p:cNvPr id="7" name="Slide Number Placeholder 6"/>
          <p:cNvSpPr>
            <a:spLocks noGrp="1"/>
          </p:cNvSpPr>
          <p:nvPr>
            <p:ph type="sldNum" sz="quarter" idx="12"/>
          </p:nvPr>
        </p:nvSpPr>
        <p:spPr/>
        <p:txBody>
          <a:bodyPr/>
          <a:lstStyle/>
          <a:p>
            <a:fld id="{D92A5904-DF37-4077-A627-A47F5D6B7FAC}" type="slidenum">
              <a:rPr lang="en-US" smtClean="0"/>
              <a:t>22</a:t>
            </a:fld>
            <a:endParaRPr lang="en-US"/>
          </a:p>
        </p:txBody>
      </p:sp>
    </p:spTree>
    <p:extLst>
      <p:ext uri="{BB962C8B-B14F-4D97-AF65-F5344CB8AC3E}">
        <p14:creationId xmlns:p14="http://schemas.microsoft.com/office/powerpoint/2010/main" val="3307508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6"/>
              <p:cNvSpPr/>
              <p:nvPr/>
            </p:nvSpPr>
            <p:spPr>
              <a:xfrm>
                <a:off x="838200" y="1142196"/>
                <a:ext cx="11143488" cy="2775824"/>
              </a:xfrm>
              <a:prstGeom prst="rect">
                <a:avLst/>
              </a:prstGeom>
            </p:spPr>
            <p:txBody>
              <a:bodyPr wrap="square">
                <a:spAutoFit/>
              </a:bodyPr>
              <a:lstStyle/>
              <a:p>
                <a:r>
                  <a:rPr lang="en-US" sz="2200" b="1" dirty="0">
                    <a:latin typeface="+mj-lt"/>
                  </a:rPr>
                  <a:t>Steps: </a:t>
                </a:r>
              </a:p>
              <a:p>
                <a:endParaRPr lang="en-US" dirty="0">
                  <a:latin typeface="+mj-lt"/>
                </a:endParaRPr>
              </a:p>
              <a:p>
                <a:pPr marL="342900" indent="-342900">
                  <a:buFont typeface="+mj-lt"/>
                  <a:buAutoNum type="arabicPeriod"/>
                </a:pPr>
                <a:r>
                  <a:rPr lang="en-US" dirty="0">
                    <a:latin typeface="+mj-lt"/>
                  </a:rPr>
                  <a:t>Estimate the model                                                                    by OLS, as usual. Obtain the squared OLS residuals </a:t>
                </a:r>
                <a14:m>
                  <m:oMath xmlns:m="http://schemas.openxmlformats.org/officeDocument/2006/math">
                    <m:acc>
                      <m:accPr>
                        <m:chr m:val="̂"/>
                        <m:ctrlPr>
                          <a:rPr lang="en-US" sz="2000" b="0" i="1" smtClean="0">
                            <a:solidFill>
                              <a:srgbClr val="0070C0"/>
                            </a:solidFill>
                            <a:latin typeface="Cambria Math" panose="02040503050406030204" pitchFamily="18" charset="0"/>
                          </a:rPr>
                        </m:ctrlPr>
                      </m:accPr>
                      <m:e>
                        <m:r>
                          <a:rPr lang="en-US" sz="2000" b="0" i="1" smtClean="0">
                            <a:solidFill>
                              <a:srgbClr val="0070C0"/>
                            </a:solidFill>
                            <a:latin typeface="Cambria Math" panose="02040503050406030204" pitchFamily="18" charset="0"/>
                          </a:rPr>
                          <m:t>𝑢</m:t>
                        </m:r>
                      </m:e>
                    </m:acc>
                  </m:oMath>
                </a14:m>
                <a:endParaRPr lang="en-US" dirty="0">
                  <a:solidFill>
                    <a:srgbClr val="0070C0"/>
                  </a:solidFill>
                  <a:latin typeface="+mj-lt"/>
                </a:endParaRPr>
              </a:p>
              <a:p>
                <a:pPr marL="342900" indent="-342900">
                  <a:buFont typeface="+mj-lt"/>
                  <a:buAutoNum type="arabicPeriod"/>
                </a:pPr>
                <a:endParaRPr lang="en-US" dirty="0">
                  <a:solidFill>
                    <a:srgbClr val="0070C0"/>
                  </a:solidFill>
                  <a:latin typeface="+mj-lt"/>
                </a:endParaRPr>
              </a:p>
              <a:p>
                <a:pPr marL="342900" indent="-342900">
                  <a:buFont typeface="+mj-lt"/>
                  <a:buAutoNum type="arabicPeriod"/>
                </a:pPr>
                <a:r>
                  <a:rPr lang="en-US" dirty="0">
                    <a:latin typeface="+mj-lt"/>
                  </a:rPr>
                  <a:t>Run the regression in                                                                               Keep the R-squared from this regression</a:t>
                </a:r>
                <a14:m>
                  <m:oMath xmlns:m="http://schemas.openxmlformats.org/officeDocument/2006/math">
                    <m:sSubSup>
                      <m:sSubSupPr>
                        <m:ctrlPr>
                          <a:rPr lang="en-US" sz="2000" b="0" i="1" smtClean="0">
                            <a:solidFill>
                              <a:srgbClr val="0070C0"/>
                            </a:solidFill>
                            <a:latin typeface="Cambria Math" panose="02040503050406030204" pitchFamily="18" charset="0"/>
                          </a:rPr>
                        </m:ctrlPr>
                      </m:sSubSupPr>
                      <m:e>
                        <m:r>
                          <a:rPr lang="en-US" sz="2000" b="0" i="1" smtClean="0">
                            <a:solidFill>
                              <a:srgbClr val="0070C0"/>
                            </a:solidFill>
                            <a:latin typeface="Cambria Math" panose="02040503050406030204" pitchFamily="18" charset="0"/>
                          </a:rPr>
                          <m:t>  </m:t>
                        </m:r>
                        <m:r>
                          <a:rPr lang="en-US" sz="2000" b="0" i="1" smtClean="0">
                            <a:solidFill>
                              <a:srgbClr val="0070C0"/>
                            </a:solidFill>
                            <a:latin typeface="Cambria Math" panose="02040503050406030204" pitchFamily="18" charset="0"/>
                          </a:rPr>
                          <m:t>𝑅</m:t>
                        </m:r>
                      </m:e>
                      <m:sub>
                        <m:sSup>
                          <m:sSupPr>
                            <m:ctrlPr>
                              <a:rPr lang="en-US" sz="2000" b="0" i="1" dirty="0" smtClean="0">
                                <a:solidFill>
                                  <a:srgbClr val="0070C0"/>
                                </a:solidFill>
                                <a:latin typeface="Cambria Math" panose="02040503050406030204" pitchFamily="18" charset="0"/>
                              </a:rPr>
                            </m:ctrlPr>
                          </m:sSupPr>
                          <m:e>
                            <m:acc>
                              <m:accPr>
                                <m:chr m:val="̂"/>
                                <m:ctrlPr>
                                  <a:rPr lang="en-US" sz="2000" b="0" i="1" smtClean="0">
                                    <a:solidFill>
                                      <a:srgbClr val="0070C0"/>
                                    </a:solidFill>
                                    <a:latin typeface="Cambria Math" panose="02040503050406030204" pitchFamily="18" charset="0"/>
                                  </a:rPr>
                                </m:ctrlPr>
                              </m:accPr>
                              <m:e>
                                <m:r>
                                  <a:rPr lang="en-US" sz="2000" b="0" i="1" smtClean="0">
                                    <a:solidFill>
                                      <a:srgbClr val="0070C0"/>
                                    </a:solidFill>
                                    <a:latin typeface="Cambria Math" panose="02040503050406030204" pitchFamily="18" charset="0"/>
                                  </a:rPr>
                                  <m:t>𝑢</m:t>
                                </m:r>
                              </m:e>
                            </m:acc>
                          </m:e>
                          <m:sup>
                            <m:r>
                              <a:rPr lang="en-US" sz="2000" b="0" i="1" dirty="0" smtClean="0">
                                <a:solidFill>
                                  <a:srgbClr val="0070C0"/>
                                </a:solidFill>
                                <a:latin typeface="Cambria Math" panose="02040503050406030204" pitchFamily="18" charset="0"/>
                              </a:rPr>
                              <m:t>2</m:t>
                            </m:r>
                          </m:sup>
                        </m:sSup>
                      </m:sub>
                      <m:sup>
                        <m:r>
                          <a:rPr lang="en-US" sz="2000" b="0" i="1" smtClean="0">
                            <a:solidFill>
                              <a:srgbClr val="0070C0"/>
                            </a:solidFill>
                            <a:latin typeface="Cambria Math" panose="02040503050406030204" pitchFamily="18" charset="0"/>
                          </a:rPr>
                          <m:t>2</m:t>
                        </m:r>
                      </m:sup>
                    </m:sSubSup>
                  </m:oMath>
                </a14:m>
                <a:endParaRPr lang="en-US" sz="2000" b="0" dirty="0">
                  <a:solidFill>
                    <a:srgbClr val="0070C0"/>
                  </a:solidFill>
                  <a:latin typeface="+mj-lt"/>
                </a:endParaRPr>
              </a:p>
              <a:p>
                <a:pPr marL="342900" indent="-342900">
                  <a:buFont typeface="+mj-lt"/>
                  <a:buAutoNum type="arabicPeriod"/>
                </a:pPr>
                <a:endParaRPr lang="en-US" dirty="0">
                  <a:latin typeface="+mj-lt"/>
                </a:endParaRPr>
              </a:p>
              <a:p>
                <a:pPr marL="342900" indent="-342900">
                  <a:buFont typeface="+mj-lt"/>
                  <a:buAutoNum type="arabicPeriod"/>
                </a:pPr>
                <a:r>
                  <a:rPr lang="en-US" dirty="0">
                    <a:latin typeface="+mj-lt"/>
                  </a:rPr>
                  <a:t>Form either the </a:t>
                </a:r>
                <a:r>
                  <a:rPr lang="en-US" i="1" dirty="0">
                    <a:solidFill>
                      <a:srgbClr val="FF0000"/>
                    </a:solidFill>
                    <a:latin typeface="+mj-lt"/>
                  </a:rPr>
                  <a:t>F </a:t>
                </a:r>
                <a:r>
                  <a:rPr lang="en-US" dirty="0">
                    <a:solidFill>
                      <a:srgbClr val="FF0000"/>
                    </a:solidFill>
                    <a:latin typeface="+mj-lt"/>
                  </a:rPr>
                  <a:t>statistic </a:t>
                </a:r>
                <a:r>
                  <a:rPr lang="en-US" dirty="0">
                    <a:latin typeface="+mj-lt"/>
                  </a:rPr>
                  <a:t>or the </a:t>
                </a:r>
                <a:r>
                  <a:rPr lang="en-US" i="1" dirty="0">
                    <a:solidFill>
                      <a:srgbClr val="FF0000"/>
                    </a:solidFill>
                    <a:latin typeface="+mj-lt"/>
                  </a:rPr>
                  <a:t>LM </a:t>
                </a:r>
                <a:r>
                  <a:rPr lang="en-US" dirty="0">
                    <a:solidFill>
                      <a:srgbClr val="FF0000"/>
                    </a:solidFill>
                    <a:latin typeface="+mj-lt"/>
                  </a:rPr>
                  <a:t>statistic </a:t>
                </a:r>
                <a:r>
                  <a:rPr lang="en-US" dirty="0">
                    <a:latin typeface="+mj-lt"/>
                  </a:rPr>
                  <a:t>and compute the </a:t>
                </a:r>
                <a:r>
                  <a:rPr lang="en-US" i="1" dirty="0">
                    <a:latin typeface="+mj-lt"/>
                  </a:rPr>
                  <a:t>p</a:t>
                </a:r>
                <a:r>
                  <a:rPr lang="en-US" dirty="0">
                    <a:latin typeface="+mj-lt"/>
                  </a:rPr>
                  <a:t>-value. If the </a:t>
                </a:r>
                <a:r>
                  <a:rPr lang="en-US" i="1" dirty="0">
                    <a:latin typeface="+mj-lt"/>
                  </a:rPr>
                  <a:t>p</a:t>
                </a:r>
                <a:r>
                  <a:rPr lang="en-US" dirty="0">
                    <a:latin typeface="+mj-lt"/>
                  </a:rPr>
                  <a:t>-value is sufficiently small, that is, below the chosen significance level, then we reject the </a:t>
                </a:r>
                <a:r>
                  <a:rPr lang="en-US" b="1" dirty="0">
                    <a:solidFill>
                      <a:srgbClr val="00B050"/>
                    </a:solidFill>
                    <a:latin typeface="+mj-lt"/>
                  </a:rPr>
                  <a:t>null hypothesis of homoskedasticity</a:t>
                </a:r>
                <a:r>
                  <a:rPr lang="en-US" dirty="0">
                    <a:latin typeface="+mj-lt"/>
                  </a:rPr>
                  <a:t>.</a:t>
                </a:r>
              </a:p>
              <a:p>
                <a:endParaRPr lang="en-US" dirty="0">
                  <a:latin typeface="+mj-lt"/>
                </a:endParaRPr>
              </a:p>
            </p:txBody>
          </p:sp>
        </mc:Choice>
        <mc:Fallback xmlns="">
          <p:sp>
            <p:nvSpPr>
              <p:cNvPr id="7" name="Rectangle 6"/>
              <p:cNvSpPr>
                <a:spLocks noRot="1" noChangeAspect="1" noMove="1" noResize="1" noEditPoints="1" noAdjustHandles="1" noChangeArrowheads="1" noChangeShapeType="1" noTextEdit="1"/>
              </p:cNvSpPr>
              <p:nvPr/>
            </p:nvSpPr>
            <p:spPr>
              <a:xfrm>
                <a:off x="838200" y="1142196"/>
                <a:ext cx="11143488" cy="2775824"/>
              </a:xfrm>
              <a:prstGeom prst="rect">
                <a:avLst/>
              </a:prstGeom>
              <a:blipFill>
                <a:blip r:embed="rId5"/>
                <a:stretch>
                  <a:fillRect l="-711" t="-1316"/>
                </a:stretch>
              </a:blipFill>
            </p:spPr>
            <p:txBody>
              <a:bodyPr/>
              <a:lstStyle/>
              <a:p>
                <a:r>
                  <a:rPr lang="en-US">
                    <a:noFill/>
                  </a:rPr>
                  <a:t> </a:t>
                </a:r>
              </a:p>
            </p:txBody>
          </p:sp>
        </mc:Fallback>
      </mc:AlternateContent>
      <p:sp>
        <p:nvSpPr>
          <p:cNvPr id="2" name="Title 1"/>
          <p:cNvSpPr>
            <a:spLocks noGrp="1"/>
          </p:cNvSpPr>
          <p:nvPr>
            <p:ph type="title"/>
          </p:nvPr>
        </p:nvSpPr>
        <p:spPr>
          <a:xfrm>
            <a:off x="838200" y="365126"/>
            <a:ext cx="10515600" cy="664466"/>
          </a:xfrm>
        </p:spPr>
        <p:txBody>
          <a:bodyPr>
            <a:normAutofit/>
          </a:bodyPr>
          <a:lstStyle/>
          <a:p>
            <a:pPr>
              <a:lnSpc>
                <a:spcPts val="2900"/>
              </a:lnSpc>
            </a:pPr>
            <a:r>
              <a:rPr lang="en-US" sz="2800" b="1" dirty="0">
                <a:solidFill>
                  <a:srgbClr val="0070C0"/>
                </a:solidFill>
              </a:rPr>
              <a:t>The Breusch-Pagan Test for Heteroskedasticity:</a:t>
            </a:r>
            <a:endParaRPr lang="de-DE" altLang="en-US" sz="2800" b="1" dirty="0">
              <a:solidFill>
                <a:srgbClr val="0070C0"/>
              </a:solidFill>
            </a:endParaRPr>
          </a:p>
        </p:txBody>
      </p:sp>
      <p:sp>
        <p:nvSpPr>
          <p:cNvPr id="3" name="Footer Placeholder 2"/>
          <p:cNvSpPr>
            <a:spLocks noGrp="1"/>
          </p:cNvSpPr>
          <p:nvPr>
            <p:ph type="ftr" sz="quarter" idx="11"/>
          </p:nvPr>
        </p:nvSpPr>
        <p:spPr/>
        <p:txBody>
          <a:bodyPr/>
          <a:lstStyle/>
          <a:p>
            <a:r>
              <a:rPr lang="en-US"/>
              <a:t>Pedram Jahangiry</a:t>
            </a:r>
          </a:p>
        </p:txBody>
      </p:sp>
      <p:sp>
        <p:nvSpPr>
          <p:cNvPr id="4" name="Slide Number Placeholder 3"/>
          <p:cNvSpPr>
            <a:spLocks noGrp="1"/>
          </p:cNvSpPr>
          <p:nvPr>
            <p:ph type="sldNum" sz="quarter" idx="12"/>
          </p:nvPr>
        </p:nvSpPr>
        <p:spPr/>
        <p:txBody>
          <a:bodyPr/>
          <a:lstStyle/>
          <a:p>
            <a:fld id="{D92A5904-DF37-4077-A627-A47F5D6B7FAC}" type="slidenum">
              <a:rPr lang="en-US" smtClean="0"/>
              <a:t>23</a:t>
            </a:fld>
            <a:endParaRPr lang="en-US"/>
          </a:p>
        </p:txBody>
      </p:sp>
      <p:pic>
        <p:nvPicPr>
          <p:cNvPr id="6" name="Picture 5"/>
          <p:cNvPicPr>
            <a:picLocks noChangeAspect="1"/>
          </p:cNvPicPr>
          <p:nvPr/>
        </p:nvPicPr>
        <p:blipFill>
          <a:blip r:embed="rId6"/>
          <a:stretch>
            <a:fillRect/>
          </a:stretch>
        </p:blipFill>
        <p:spPr>
          <a:xfrm>
            <a:off x="3161731" y="1861280"/>
            <a:ext cx="3327806" cy="294124"/>
          </a:xfrm>
          <a:prstGeom prst="rect">
            <a:avLst/>
          </a:prstGeom>
          <a:ln>
            <a:solidFill>
              <a:srgbClr val="FF0000"/>
            </a:solidFill>
          </a:ln>
        </p:spPr>
      </p:pic>
      <p:pic>
        <p:nvPicPr>
          <p:cNvPr id="13" name="Picture 12"/>
          <p:cNvPicPr>
            <a:picLocks noChangeAspect="1"/>
          </p:cNvPicPr>
          <p:nvPr/>
        </p:nvPicPr>
        <p:blipFill>
          <a:blip r:embed="rId7"/>
          <a:stretch>
            <a:fillRect/>
          </a:stretch>
        </p:blipFill>
        <p:spPr>
          <a:xfrm>
            <a:off x="3287125" y="2385115"/>
            <a:ext cx="3944840" cy="327977"/>
          </a:xfrm>
          <a:prstGeom prst="rect">
            <a:avLst/>
          </a:prstGeom>
          <a:ln>
            <a:solidFill>
              <a:srgbClr val="FF0000"/>
            </a:solidFill>
          </a:ln>
        </p:spPr>
      </p:pic>
      <p:grpSp>
        <p:nvGrpSpPr>
          <p:cNvPr id="28" name="Group 27"/>
          <p:cNvGrpSpPr/>
          <p:nvPr/>
        </p:nvGrpSpPr>
        <p:grpSpPr>
          <a:xfrm>
            <a:off x="983269" y="4147779"/>
            <a:ext cx="10527538" cy="1978860"/>
            <a:chOff x="983269" y="4147779"/>
            <a:chExt cx="10527538" cy="1978860"/>
          </a:xfrm>
        </p:grpSpPr>
        <p:pic>
          <p:nvPicPr>
            <p:cNvPr id="11268" name="Grafik 21" descr="TP_tmp.png"/>
            <p:cNvPicPr>
              <a:picLocks noChangeAspect="1"/>
            </p:cNvPicPr>
            <p:nvPr>
              <p:custDataLst>
                <p:tags r:id="rId1"/>
              </p:custDataLst>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3269" y="4183329"/>
              <a:ext cx="3481001" cy="216522"/>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pic>
        <p:pic>
          <p:nvPicPr>
            <p:cNvPr id="18" name="Grafik 19" descr="TP_tmp.png"/>
            <p:cNvPicPr>
              <a:picLocks noChangeAspect="1"/>
            </p:cNvPicPr>
            <p:nvPr>
              <p:custDataLst>
                <p:tags r:id="rId2"/>
              </p:custDataLst>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52576" y="4199167"/>
              <a:ext cx="2279809" cy="171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feld 48"/>
            <p:cNvSpPr txBox="1"/>
            <p:nvPr/>
          </p:nvSpPr>
          <p:spPr>
            <a:xfrm>
              <a:off x="2611921" y="5818862"/>
              <a:ext cx="8197739" cy="30777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p>
              <a:pPr eaLnBrk="1" hangingPunct="1">
                <a:defRPr/>
              </a:pPr>
              <a:r>
                <a:rPr lang="de-DE" sz="1400" dirty="0">
                  <a:latin typeface="+mj-lt"/>
                </a:rPr>
                <a:t>A large </a:t>
              </a:r>
              <a:r>
                <a:rPr lang="de-DE" sz="1400" b="1" dirty="0">
                  <a:latin typeface="+mj-lt"/>
                </a:rPr>
                <a:t>F statistic</a:t>
              </a:r>
              <a:r>
                <a:rPr lang="de-DE" sz="1400" dirty="0">
                  <a:latin typeface="+mj-lt"/>
                </a:rPr>
                <a:t> or a large </a:t>
              </a:r>
              <a:r>
                <a:rPr lang="de-DE" sz="1400" b="1" dirty="0">
                  <a:latin typeface="+mj-lt"/>
                </a:rPr>
                <a:t>Lagrange multiplier </a:t>
              </a:r>
              <a:r>
                <a:rPr lang="de-DE" sz="1400" dirty="0">
                  <a:latin typeface="+mj-lt"/>
                </a:rPr>
                <a:t>statistic, (LM) lead to rejection of the null hypothesis.</a:t>
              </a:r>
            </a:p>
          </p:txBody>
        </p:sp>
        <p:pic>
          <p:nvPicPr>
            <p:cNvPr id="22" name="Picture 2"/>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6078" y="4985117"/>
              <a:ext cx="2030594" cy="66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2"/>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10790" y="5156967"/>
              <a:ext cx="1597410" cy="327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Arrow Connector 14"/>
            <p:cNvCxnSpPr/>
            <p:nvPr/>
          </p:nvCxnSpPr>
          <p:spPr>
            <a:xfrm>
              <a:off x="4493530" y="4291590"/>
              <a:ext cx="868511"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0" name="Textfeld 27"/>
            <p:cNvSpPr txBox="1"/>
            <p:nvPr/>
          </p:nvSpPr>
          <p:spPr>
            <a:xfrm>
              <a:off x="7945271" y="4147779"/>
              <a:ext cx="3565536" cy="73818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p>
              <a:pPr eaLnBrk="1" hangingPunct="1">
                <a:defRPr/>
              </a:pPr>
              <a:r>
                <a:rPr lang="de-DE" sz="1400" dirty="0">
                  <a:latin typeface="+mj-lt"/>
                </a:rPr>
                <a:t>Regress squared residuals on all explanatory variables and test whether this regression has explanatory power.</a:t>
              </a:r>
            </a:p>
          </p:txBody>
        </p:sp>
      </p:grpSp>
      <p:cxnSp>
        <p:nvCxnSpPr>
          <p:cNvPr id="17" name="Straight Connector 16"/>
          <p:cNvCxnSpPr/>
          <p:nvPr/>
        </p:nvCxnSpPr>
        <p:spPr>
          <a:xfrm>
            <a:off x="453542" y="3837785"/>
            <a:ext cx="111556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256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6"/>
              <p:cNvSpPr/>
              <p:nvPr/>
            </p:nvSpPr>
            <p:spPr>
              <a:xfrm>
                <a:off x="838200" y="1142196"/>
                <a:ext cx="11143488" cy="2775824"/>
              </a:xfrm>
              <a:prstGeom prst="rect">
                <a:avLst/>
              </a:prstGeom>
            </p:spPr>
            <p:txBody>
              <a:bodyPr wrap="square">
                <a:spAutoFit/>
              </a:bodyPr>
              <a:lstStyle/>
              <a:p>
                <a:r>
                  <a:rPr lang="en-US" sz="2200" b="1" dirty="0">
                    <a:latin typeface="+mj-lt"/>
                  </a:rPr>
                  <a:t>Steps: </a:t>
                </a:r>
              </a:p>
              <a:p>
                <a:endParaRPr lang="en-US" dirty="0">
                  <a:latin typeface="+mj-lt"/>
                </a:endParaRPr>
              </a:p>
              <a:p>
                <a:pPr marL="342900" indent="-342900">
                  <a:buFont typeface="+mj-lt"/>
                  <a:buAutoNum type="arabicPeriod"/>
                </a:pPr>
                <a:r>
                  <a:rPr lang="en-US" dirty="0">
                    <a:latin typeface="+mj-lt"/>
                  </a:rPr>
                  <a:t>Estimate the model                                                                    by OLS, as usual. Obtain the squared OLS residuals </a:t>
                </a:r>
                <a14:m>
                  <m:oMath xmlns:m="http://schemas.openxmlformats.org/officeDocument/2006/math">
                    <m:acc>
                      <m:accPr>
                        <m:chr m:val="̂"/>
                        <m:ctrlPr>
                          <a:rPr lang="en-US" sz="2000" b="0" i="1" smtClean="0">
                            <a:solidFill>
                              <a:srgbClr val="0070C0"/>
                            </a:solidFill>
                            <a:latin typeface="Cambria Math" panose="02040503050406030204" pitchFamily="18" charset="0"/>
                          </a:rPr>
                        </m:ctrlPr>
                      </m:accPr>
                      <m:e>
                        <m:r>
                          <a:rPr lang="en-US" sz="2000" b="0" i="1" smtClean="0">
                            <a:solidFill>
                              <a:srgbClr val="0070C0"/>
                            </a:solidFill>
                            <a:latin typeface="Cambria Math" panose="02040503050406030204" pitchFamily="18" charset="0"/>
                          </a:rPr>
                          <m:t>𝑢</m:t>
                        </m:r>
                      </m:e>
                    </m:acc>
                  </m:oMath>
                </a14:m>
                <a:endParaRPr lang="en-US" dirty="0">
                  <a:solidFill>
                    <a:srgbClr val="0070C0"/>
                  </a:solidFill>
                  <a:latin typeface="+mj-lt"/>
                </a:endParaRPr>
              </a:p>
              <a:p>
                <a:pPr marL="342900" indent="-342900">
                  <a:buFont typeface="+mj-lt"/>
                  <a:buAutoNum type="arabicPeriod"/>
                </a:pPr>
                <a:endParaRPr lang="en-US" dirty="0">
                  <a:solidFill>
                    <a:srgbClr val="0070C0"/>
                  </a:solidFill>
                  <a:latin typeface="+mj-lt"/>
                </a:endParaRPr>
              </a:p>
              <a:p>
                <a:pPr marL="342900" indent="-342900">
                  <a:buFont typeface="+mj-lt"/>
                  <a:buAutoNum type="arabicPeriod"/>
                </a:pPr>
                <a:r>
                  <a:rPr lang="en-US" dirty="0">
                    <a:latin typeface="+mj-lt"/>
                  </a:rPr>
                  <a:t>Run the regression in                                                                               Keep the R-squared from this regression</a:t>
                </a:r>
                <a14:m>
                  <m:oMath xmlns:m="http://schemas.openxmlformats.org/officeDocument/2006/math">
                    <m:sSubSup>
                      <m:sSubSupPr>
                        <m:ctrlPr>
                          <a:rPr lang="en-US" sz="2000" b="0" i="1" smtClean="0">
                            <a:solidFill>
                              <a:srgbClr val="0070C0"/>
                            </a:solidFill>
                            <a:latin typeface="Cambria Math" panose="02040503050406030204" pitchFamily="18" charset="0"/>
                          </a:rPr>
                        </m:ctrlPr>
                      </m:sSubSupPr>
                      <m:e>
                        <m:r>
                          <a:rPr lang="en-US" sz="2000" b="0" i="1" smtClean="0">
                            <a:solidFill>
                              <a:srgbClr val="0070C0"/>
                            </a:solidFill>
                            <a:latin typeface="Cambria Math" panose="02040503050406030204" pitchFamily="18" charset="0"/>
                          </a:rPr>
                          <m:t>  </m:t>
                        </m:r>
                        <m:r>
                          <a:rPr lang="en-US" sz="2000" b="0" i="1" smtClean="0">
                            <a:solidFill>
                              <a:srgbClr val="0070C0"/>
                            </a:solidFill>
                            <a:latin typeface="Cambria Math" panose="02040503050406030204" pitchFamily="18" charset="0"/>
                          </a:rPr>
                          <m:t>𝑅</m:t>
                        </m:r>
                      </m:e>
                      <m:sub>
                        <m:sSup>
                          <m:sSupPr>
                            <m:ctrlPr>
                              <a:rPr lang="en-US" sz="2000" b="0" i="1" dirty="0" smtClean="0">
                                <a:solidFill>
                                  <a:srgbClr val="0070C0"/>
                                </a:solidFill>
                                <a:latin typeface="Cambria Math" panose="02040503050406030204" pitchFamily="18" charset="0"/>
                              </a:rPr>
                            </m:ctrlPr>
                          </m:sSupPr>
                          <m:e>
                            <m:acc>
                              <m:accPr>
                                <m:chr m:val="̂"/>
                                <m:ctrlPr>
                                  <a:rPr lang="en-US" sz="2000" b="0" i="1" smtClean="0">
                                    <a:solidFill>
                                      <a:srgbClr val="0070C0"/>
                                    </a:solidFill>
                                    <a:latin typeface="Cambria Math" panose="02040503050406030204" pitchFamily="18" charset="0"/>
                                  </a:rPr>
                                </m:ctrlPr>
                              </m:accPr>
                              <m:e>
                                <m:r>
                                  <a:rPr lang="en-US" sz="2000" b="0" i="1" smtClean="0">
                                    <a:solidFill>
                                      <a:srgbClr val="0070C0"/>
                                    </a:solidFill>
                                    <a:latin typeface="Cambria Math" panose="02040503050406030204" pitchFamily="18" charset="0"/>
                                  </a:rPr>
                                  <m:t>𝑢</m:t>
                                </m:r>
                              </m:e>
                            </m:acc>
                          </m:e>
                          <m:sup>
                            <m:r>
                              <a:rPr lang="en-US" sz="2000" b="0" i="1" dirty="0" smtClean="0">
                                <a:solidFill>
                                  <a:srgbClr val="0070C0"/>
                                </a:solidFill>
                                <a:latin typeface="Cambria Math" panose="02040503050406030204" pitchFamily="18" charset="0"/>
                              </a:rPr>
                              <m:t>2</m:t>
                            </m:r>
                          </m:sup>
                        </m:sSup>
                      </m:sub>
                      <m:sup>
                        <m:r>
                          <a:rPr lang="en-US" sz="2000" b="0" i="1" smtClean="0">
                            <a:solidFill>
                              <a:srgbClr val="0070C0"/>
                            </a:solidFill>
                            <a:latin typeface="Cambria Math" panose="02040503050406030204" pitchFamily="18" charset="0"/>
                          </a:rPr>
                          <m:t>2</m:t>
                        </m:r>
                      </m:sup>
                    </m:sSubSup>
                  </m:oMath>
                </a14:m>
                <a:endParaRPr lang="en-US" sz="2000" b="0" dirty="0">
                  <a:solidFill>
                    <a:srgbClr val="0070C0"/>
                  </a:solidFill>
                  <a:latin typeface="+mj-lt"/>
                </a:endParaRPr>
              </a:p>
              <a:p>
                <a:pPr marL="342900" indent="-342900">
                  <a:buFont typeface="+mj-lt"/>
                  <a:buAutoNum type="arabicPeriod"/>
                </a:pPr>
                <a:endParaRPr lang="en-US" dirty="0">
                  <a:latin typeface="+mj-lt"/>
                </a:endParaRPr>
              </a:p>
              <a:p>
                <a:pPr marL="342900" indent="-342900">
                  <a:buFont typeface="+mj-lt"/>
                  <a:buAutoNum type="arabicPeriod"/>
                </a:pPr>
                <a:r>
                  <a:rPr lang="en-US" dirty="0">
                    <a:latin typeface="+mj-lt"/>
                  </a:rPr>
                  <a:t>Form either the </a:t>
                </a:r>
                <a:r>
                  <a:rPr lang="en-US" i="1" dirty="0">
                    <a:solidFill>
                      <a:srgbClr val="FF0000"/>
                    </a:solidFill>
                    <a:latin typeface="+mj-lt"/>
                  </a:rPr>
                  <a:t>F </a:t>
                </a:r>
                <a:r>
                  <a:rPr lang="en-US" dirty="0">
                    <a:solidFill>
                      <a:srgbClr val="FF0000"/>
                    </a:solidFill>
                    <a:latin typeface="+mj-lt"/>
                  </a:rPr>
                  <a:t>statistic </a:t>
                </a:r>
                <a:r>
                  <a:rPr lang="en-US" dirty="0">
                    <a:latin typeface="+mj-lt"/>
                  </a:rPr>
                  <a:t>or the </a:t>
                </a:r>
                <a:r>
                  <a:rPr lang="en-US" i="1" dirty="0">
                    <a:solidFill>
                      <a:srgbClr val="FF0000"/>
                    </a:solidFill>
                    <a:latin typeface="+mj-lt"/>
                  </a:rPr>
                  <a:t>LM </a:t>
                </a:r>
                <a:r>
                  <a:rPr lang="en-US" dirty="0">
                    <a:solidFill>
                      <a:srgbClr val="FF0000"/>
                    </a:solidFill>
                    <a:latin typeface="+mj-lt"/>
                  </a:rPr>
                  <a:t>statistic </a:t>
                </a:r>
                <a:r>
                  <a:rPr lang="en-US" dirty="0">
                    <a:latin typeface="+mj-lt"/>
                  </a:rPr>
                  <a:t>and compute the </a:t>
                </a:r>
                <a:r>
                  <a:rPr lang="en-US" i="1" dirty="0">
                    <a:latin typeface="+mj-lt"/>
                  </a:rPr>
                  <a:t>p</a:t>
                </a:r>
                <a:r>
                  <a:rPr lang="en-US" dirty="0">
                    <a:latin typeface="+mj-lt"/>
                  </a:rPr>
                  <a:t>-value. If the </a:t>
                </a:r>
                <a:r>
                  <a:rPr lang="en-US" i="1" dirty="0">
                    <a:latin typeface="+mj-lt"/>
                  </a:rPr>
                  <a:t>p</a:t>
                </a:r>
                <a:r>
                  <a:rPr lang="en-US" dirty="0">
                    <a:latin typeface="+mj-lt"/>
                  </a:rPr>
                  <a:t>-value is sufficiently small, that is, below the chosen significance level, then we reject the </a:t>
                </a:r>
                <a:r>
                  <a:rPr lang="en-US" b="1" dirty="0">
                    <a:solidFill>
                      <a:srgbClr val="00B050"/>
                    </a:solidFill>
                    <a:latin typeface="+mj-lt"/>
                  </a:rPr>
                  <a:t>null hypothesis of homoskedasticity</a:t>
                </a:r>
                <a:r>
                  <a:rPr lang="en-US" dirty="0">
                    <a:latin typeface="+mj-lt"/>
                  </a:rPr>
                  <a:t>.</a:t>
                </a:r>
              </a:p>
              <a:p>
                <a:endParaRPr lang="en-US" dirty="0">
                  <a:latin typeface="+mj-lt"/>
                </a:endParaRPr>
              </a:p>
            </p:txBody>
          </p:sp>
        </mc:Choice>
        <mc:Fallback xmlns="">
          <p:sp>
            <p:nvSpPr>
              <p:cNvPr id="7" name="Rectangle 6"/>
              <p:cNvSpPr>
                <a:spLocks noRot="1" noChangeAspect="1" noMove="1" noResize="1" noEditPoints="1" noAdjustHandles="1" noChangeArrowheads="1" noChangeShapeType="1" noTextEdit="1"/>
              </p:cNvSpPr>
              <p:nvPr/>
            </p:nvSpPr>
            <p:spPr>
              <a:xfrm>
                <a:off x="838200" y="1142196"/>
                <a:ext cx="11143488" cy="2775824"/>
              </a:xfrm>
              <a:prstGeom prst="rect">
                <a:avLst/>
              </a:prstGeom>
              <a:blipFill>
                <a:blip r:embed="rId5"/>
                <a:stretch>
                  <a:fillRect l="-711" t="-1316"/>
                </a:stretch>
              </a:blipFill>
            </p:spPr>
            <p:txBody>
              <a:bodyPr/>
              <a:lstStyle/>
              <a:p>
                <a:r>
                  <a:rPr lang="en-US">
                    <a:noFill/>
                  </a:rPr>
                  <a:t> </a:t>
                </a:r>
              </a:p>
            </p:txBody>
          </p:sp>
        </mc:Fallback>
      </mc:AlternateContent>
      <p:sp>
        <p:nvSpPr>
          <p:cNvPr id="2" name="Title 1"/>
          <p:cNvSpPr>
            <a:spLocks noGrp="1"/>
          </p:cNvSpPr>
          <p:nvPr>
            <p:ph type="title"/>
          </p:nvPr>
        </p:nvSpPr>
        <p:spPr>
          <a:xfrm>
            <a:off x="838200" y="365126"/>
            <a:ext cx="10515600" cy="664466"/>
          </a:xfrm>
        </p:spPr>
        <p:txBody>
          <a:bodyPr>
            <a:normAutofit/>
          </a:bodyPr>
          <a:lstStyle/>
          <a:p>
            <a:pPr>
              <a:lnSpc>
                <a:spcPts val="2900"/>
              </a:lnSpc>
            </a:pPr>
            <a:r>
              <a:rPr lang="en-US" sz="2800" b="1" dirty="0">
                <a:solidFill>
                  <a:srgbClr val="0070C0"/>
                </a:solidFill>
              </a:rPr>
              <a:t>The White Test for Heteroskedasticity</a:t>
            </a:r>
            <a:endParaRPr lang="de-DE" altLang="en-US" sz="2800" b="1" dirty="0">
              <a:solidFill>
                <a:srgbClr val="0070C0"/>
              </a:solidFill>
            </a:endParaRPr>
          </a:p>
        </p:txBody>
      </p:sp>
      <p:sp>
        <p:nvSpPr>
          <p:cNvPr id="3" name="Footer Placeholder 2"/>
          <p:cNvSpPr>
            <a:spLocks noGrp="1"/>
          </p:cNvSpPr>
          <p:nvPr>
            <p:ph type="ftr" sz="quarter" idx="11"/>
          </p:nvPr>
        </p:nvSpPr>
        <p:spPr/>
        <p:txBody>
          <a:bodyPr/>
          <a:lstStyle/>
          <a:p>
            <a:r>
              <a:rPr lang="en-US"/>
              <a:t>Pedram Jahangiry</a:t>
            </a:r>
          </a:p>
        </p:txBody>
      </p:sp>
      <p:sp>
        <p:nvSpPr>
          <p:cNvPr id="4" name="Slide Number Placeholder 3"/>
          <p:cNvSpPr>
            <a:spLocks noGrp="1"/>
          </p:cNvSpPr>
          <p:nvPr>
            <p:ph type="sldNum" sz="quarter" idx="12"/>
          </p:nvPr>
        </p:nvSpPr>
        <p:spPr/>
        <p:txBody>
          <a:bodyPr/>
          <a:lstStyle/>
          <a:p>
            <a:fld id="{D92A5904-DF37-4077-A627-A47F5D6B7FAC}" type="slidenum">
              <a:rPr lang="en-US" smtClean="0"/>
              <a:t>24</a:t>
            </a:fld>
            <a:endParaRPr lang="en-US"/>
          </a:p>
        </p:txBody>
      </p:sp>
      <p:pic>
        <p:nvPicPr>
          <p:cNvPr id="6" name="Picture 5"/>
          <p:cNvPicPr>
            <a:picLocks noChangeAspect="1"/>
          </p:cNvPicPr>
          <p:nvPr/>
        </p:nvPicPr>
        <p:blipFill>
          <a:blip r:embed="rId6"/>
          <a:stretch>
            <a:fillRect/>
          </a:stretch>
        </p:blipFill>
        <p:spPr>
          <a:xfrm>
            <a:off x="3161731" y="1861280"/>
            <a:ext cx="3327806" cy="294124"/>
          </a:xfrm>
          <a:prstGeom prst="rect">
            <a:avLst/>
          </a:prstGeom>
          <a:ln>
            <a:solidFill>
              <a:srgbClr val="FF0000"/>
            </a:solidFill>
          </a:ln>
        </p:spPr>
      </p:pic>
      <p:cxnSp>
        <p:nvCxnSpPr>
          <p:cNvPr id="17" name="Straight Connector 16"/>
          <p:cNvCxnSpPr/>
          <p:nvPr/>
        </p:nvCxnSpPr>
        <p:spPr>
          <a:xfrm>
            <a:off x="453542" y="3837785"/>
            <a:ext cx="1115568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7"/>
          <a:stretch>
            <a:fillRect/>
          </a:stretch>
        </p:blipFill>
        <p:spPr>
          <a:xfrm>
            <a:off x="3287558" y="2322762"/>
            <a:ext cx="4017302" cy="592102"/>
          </a:xfrm>
          <a:prstGeom prst="rect">
            <a:avLst/>
          </a:prstGeom>
          <a:ln>
            <a:solidFill>
              <a:srgbClr val="FF0000"/>
            </a:solidFill>
          </a:ln>
        </p:spPr>
      </p:pic>
      <p:grpSp>
        <p:nvGrpSpPr>
          <p:cNvPr id="8" name="Group 7"/>
          <p:cNvGrpSpPr/>
          <p:nvPr/>
        </p:nvGrpSpPr>
        <p:grpSpPr>
          <a:xfrm>
            <a:off x="983269" y="4147779"/>
            <a:ext cx="10527538" cy="1978860"/>
            <a:chOff x="983269" y="4147779"/>
            <a:chExt cx="10527538" cy="1978860"/>
          </a:xfrm>
        </p:grpSpPr>
        <p:pic>
          <p:nvPicPr>
            <p:cNvPr id="11268" name="Grafik 21" descr="TP_tmp.png"/>
            <p:cNvPicPr>
              <a:picLocks noChangeAspect="1"/>
            </p:cNvPicPr>
            <p:nvPr>
              <p:custDataLst>
                <p:tags r:id="rId1"/>
              </p:custDataLst>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3269" y="4183329"/>
              <a:ext cx="3481001" cy="216522"/>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pic>
        <p:sp>
          <p:nvSpPr>
            <p:cNvPr id="21" name="Textfeld 48"/>
            <p:cNvSpPr txBox="1"/>
            <p:nvPr/>
          </p:nvSpPr>
          <p:spPr>
            <a:xfrm>
              <a:off x="2611921" y="5818862"/>
              <a:ext cx="8197739" cy="30777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p>
              <a:pPr eaLnBrk="1" hangingPunct="1">
                <a:defRPr/>
              </a:pPr>
              <a:r>
                <a:rPr lang="de-DE" sz="1400" dirty="0">
                  <a:latin typeface="+mj-lt"/>
                </a:rPr>
                <a:t>A large </a:t>
              </a:r>
              <a:r>
                <a:rPr lang="de-DE" sz="1400" b="1" dirty="0">
                  <a:latin typeface="+mj-lt"/>
                </a:rPr>
                <a:t>F statistic</a:t>
              </a:r>
              <a:r>
                <a:rPr lang="de-DE" sz="1400" dirty="0">
                  <a:latin typeface="+mj-lt"/>
                </a:rPr>
                <a:t> or a large </a:t>
              </a:r>
              <a:r>
                <a:rPr lang="de-DE" sz="1400" b="1" dirty="0">
                  <a:latin typeface="+mj-lt"/>
                </a:rPr>
                <a:t>Lagrange multiplier </a:t>
              </a:r>
              <a:r>
                <a:rPr lang="de-DE" sz="1400" dirty="0">
                  <a:latin typeface="+mj-lt"/>
                </a:rPr>
                <a:t>statistic, (LM) lead to rejection of the null hypothesis.</a:t>
              </a:r>
            </a:p>
          </p:txBody>
        </p:sp>
        <p:pic>
          <p:nvPicPr>
            <p:cNvPr id="22" name="Picture 2"/>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6078" y="4911967"/>
              <a:ext cx="2030594" cy="66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2"/>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10790" y="5083817"/>
              <a:ext cx="1597410" cy="327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Arrow Connector 14"/>
            <p:cNvCxnSpPr/>
            <p:nvPr/>
          </p:nvCxnSpPr>
          <p:spPr>
            <a:xfrm>
              <a:off x="4493530" y="4291590"/>
              <a:ext cx="868511"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0" name="Textfeld 27"/>
            <p:cNvSpPr txBox="1"/>
            <p:nvPr/>
          </p:nvSpPr>
          <p:spPr>
            <a:xfrm>
              <a:off x="7945271" y="4147779"/>
              <a:ext cx="3565536" cy="73818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p>
              <a:pPr>
                <a:defRPr/>
              </a:pPr>
              <a:r>
                <a:rPr lang="de-DE" sz="1400" dirty="0">
                  <a:latin typeface="+mj-lt"/>
                </a:rPr>
                <a:t>Regress squared residuals on all explanatory variables, </a:t>
              </a:r>
              <a:r>
                <a:rPr lang="de-DE" sz="1400" dirty="0">
                  <a:solidFill>
                    <a:srgbClr val="FF0000"/>
                  </a:solidFill>
                  <a:latin typeface="+mj-lt"/>
                </a:rPr>
                <a:t>their squares</a:t>
              </a:r>
              <a:r>
                <a:rPr lang="de-DE" sz="1400" dirty="0">
                  <a:latin typeface="+mj-lt"/>
                </a:rPr>
                <a:t>, and </a:t>
              </a:r>
              <a:r>
                <a:rPr lang="de-DE" sz="1400" dirty="0">
                  <a:solidFill>
                    <a:srgbClr val="FF0000"/>
                  </a:solidFill>
                  <a:latin typeface="+mj-lt"/>
                </a:rPr>
                <a:t>interactions</a:t>
              </a:r>
            </a:p>
            <a:p>
              <a:pPr>
                <a:defRPr/>
              </a:pPr>
              <a:r>
                <a:rPr lang="de-DE" sz="1400" dirty="0">
                  <a:latin typeface="+mj-lt"/>
                </a:rPr>
                <a:t>(here: example for k=3)</a:t>
              </a:r>
            </a:p>
          </p:txBody>
        </p:sp>
        <p:pic>
          <p:nvPicPr>
            <p:cNvPr id="19" name="Grafik 30" descr="TP_tmp.png"/>
            <p:cNvPicPr>
              <a:picLocks noChangeAspect="1"/>
            </p:cNvPicPr>
            <p:nvPr>
              <p:custDataLst>
                <p:tags r:id="rId2"/>
              </p:custDataLst>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72556" y="4202252"/>
              <a:ext cx="2362200" cy="16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943968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0070C0"/>
                </a:solidFill>
              </a:rPr>
              <a:t>Remedies for Heteroskedasticity</a:t>
            </a:r>
          </a:p>
        </p:txBody>
      </p:sp>
      <p:sp>
        <p:nvSpPr>
          <p:cNvPr id="3" name="Content Placeholder 2"/>
          <p:cNvSpPr>
            <a:spLocks noGrp="1"/>
          </p:cNvSpPr>
          <p:nvPr>
            <p:ph idx="1"/>
          </p:nvPr>
        </p:nvSpPr>
        <p:spPr>
          <a:xfrm>
            <a:off x="838199" y="1600201"/>
            <a:ext cx="9549385" cy="4525963"/>
          </a:xfrm>
        </p:spPr>
        <p:txBody>
          <a:bodyPr/>
          <a:lstStyle/>
          <a:p>
            <a:pPr>
              <a:buFont typeface="Wingdings" panose="05000000000000000000" pitchFamily="2" charset="2"/>
              <a:buChar char="q"/>
            </a:pPr>
            <a:r>
              <a:rPr lang="en-US" sz="2400" dirty="0">
                <a:latin typeface="+mj-lt"/>
              </a:rPr>
              <a:t> </a:t>
            </a:r>
            <a:r>
              <a:rPr lang="en-US" sz="2000" dirty="0">
                <a:latin typeface="+mj-lt"/>
              </a:rPr>
              <a:t>If heteroskedasticity is found, the first thing to do is examine the equation carefully for specification errors.</a:t>
            </a:r>
          </a:p>
          <a:p>
            <a:pPr marL="0" indent="0">
              <a:buNone/>
            </a:pPr>
            <a:endParaRPr lang="en-US" sz="2000" dirty="0">
              <a:latin typeface="+mj-lt"/>
            </a:endParaRPr>
          </a:p>
          <a:p>
            <a:pPr>
              <a:buFont typeface="Wingdings" panose="05000000000000000000" pitchFamily="2" charset="2"/>
              <a:buChar char="q"/>
            </a:pPr>
            <a:r>
              <a:rPr lang="en-US" sz="2000" dirty="0">
                <a:latin typeface="+mj-lt"/>
              </a:rPr>
              <a:t> If there are no obvious specification errors, the heteroskedasticity is probably pure in nature and one of the following remedies should be considered.</a:t>
            </a:r>
          </a:p>
          <a:p>
            <a:endParaRPr lang="en-US" sz="2400" dirty="0">
              <a:latin typeface="+mj-lt"/>
            </a:endParaRPr>
          </a:p>
          <a:p>
            <a:pPr marL="457200" indent="-457200">
              <a:buFont typeface="+mj-lt"/>
              <a:buAutoNum type="arabicPeriod"/>
            </a:pPr>
            <a:r>
              <a:rPr lang="en-US" sz="2200" dirty="0">
                <a:solidFill>
                  <a:srgbClr val="0070C0"/>
                </a:solidFill>
                <a:latin typeface="+mj-lt"/>
              </a:rPr>
              <a:t>Redefining the Variables</a:t>
            </a:r>
          </a:p>
          <a:p>
            <a:pPr marL="457200" indent="-457200">
              <a:buFont typeface="+mj-lt"/>
              <a:buAutoNum type="arabicPeriod"/>
            </a:pPr>
            <a:r>
              <a:rPr lang="en-US" sz="2200" dirty="0">
                <a:solidFill>
                  <a:srgbClr val="00B050"/>
                </a:solidFill>
                <a:latin typeface="+mj-lt"/>
              </a:rPr>
              <a:t>Heteroskedasticity-Corrected Standard Errors</a:t>
            </a:r>
          </a:p>
          <a:p>
            <a:pPr marL="457200" indent="-457200">
              <a:buFont typeface="+mj-lt"/>
              <a:buAutoNum type="arabicPeriod"/>
            </a:pPr>
            <a:r>
              <a:rPr lang="en-US" sz="2200" dirty="0">
                <a:solidFill>
                  <a:srgbClr val="FF0000"/>
                </a:solidFill>
                <a:latin typeface="+mj-lt"/>
              </a:rPr>
              <a:t>Weighted Least Square Estimation!</a:t>
            </a:r>
          </a:p>
        </p:txBody>
      </p:sp>
      <p:sp>
        <p:nvSpPr>
          <p:cNvPr id="4" name="Footer Placeholder 3"/>
          <p:cNvSpPr>
            <a:spLocks noGrp="1"/>
          </p:cNvSpPr>
          <p:nvPr>
            <p:ph type="ftr" sz="quarter" idx="11"/>
          </p:nvPr>
        </p:nvSpPr>
        <p:spPr/>
        <p:txBody>
          <a:bodyPr/>
          <a:lstStyle/>
          <a:p>
            <a:r>
              <a:rPr lang="en-US"/>
              <a:t>Pedram Jahangiry</a:t>
            </a:r>
          </a:p>
        </p:txBody>
      </p:sp>
      <p:sp>
        <p:nvSpPr>
          <p:cNvPr id="5" name="Slide Number Placeholder 4"/>
          <p:cNvSpPr>
            <a:spLocks noGrp="1"/>
          </p:cNvSpPr>
          <p:nvPr>
            <p:ph type="sldNum" sz="quarter" idx="12"/>
          </p:nvPr>
        </p:nvSpPr>
        <p:spPr/>
        <p:txBody>
          <a:bodyPr/>
          <a:lstStyle/>
          <a:p>
            <a:fld id="{D92A5904-DF37-4077-A627-A47F5D6B7FAC}" type="slidenum">
              <a:rPr lang="en-US" smtClean="0"/>
              <a:t>25</a:t>
            </a:fld>
            <a:endParaRPr lang="en-US"/>
          </a:p>
        </p:txBody>
      </p:sp>
    </p:spTree>
    <p:extLst>
      <p:ext uri="{BB962C8B-B14F-4D97-AF65-F5344CB8AC3E}">
        <p14:creationId xmlns:p14="http://schemas.microsoft.com/office/powerpoint/2010/main" val="2788577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753252F-4873-4F63-801D-CC719279A7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47C8CCB-F95D-4249-92DD-651249D353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22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D272D6-9AF9-48C9-943E-C225F164976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Bias-Variance Trade-off</a:t>
            </a:r>
          </a:p>
        </p:txBody>
      </p:sp>
      <p:pic>
        <p:nvPicPr>
          <p:cNvPr id="10" name="Picture 9">
            <a:extLst>
              <a:ext uri="{FF2B5EF4-FFF2-40B4-BE49-F238E27FC236}">
                <a16:creationId xmlns:a16="http://schemas.microsoft.com/office/drawing/2014/main" id="{B29C028F-FD83-4A50-B5E5-9413E9F2F73D}"/>
              </a:ext>
            </a:extLst>
          </p:cNvPr>
          <p:cNvPicPr>
            <a:picLocks noChangeAspect="1"/>
          </p:cNvPicPr>
          <p:nvPr/>
        </p:nvPicPr>
        <p:blipFill>
          <a:blip r:embed="rId2"/>
          <a:stretch>
            <a:fillRect/>
          </a:stretch>
        </p:blipFill>
        <p:spPr>
          <a:xfrm>
            <a:off x="3801534" y="1166254"/>
            <a:ext cx="7795183" cy="4365302"/>
          </a:xfrm>
          <a:prstGeom prst="rect">
            <a:avLst/>
          </a:prstGeom>
        </p:spPr>
      </p:pic>
      <p:sp>
        <p:nvSpPr>
          <p:cNvPr id="4" name="Slide Number Placeholder 3">
            <a:extLst>
              <a:ext uri="{FF2B5EF4-FFF2-40B4-BE49-F238E27FC236}">
                <a16:creationId xmlns:a16="http://schemas.microsoft.com/office/drawing/2014/main" id="{6AB8D602-2A5D-4497-8BCC-63A096CD7D25}"/>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036B7F87-8F90-48EA-B403-6E98BF6BC1E9}" type="slidenum">
              <a:rPr lang="en-US">
                <a:solidFill>
                  <a:srgbClr val="898989"/>
                </a:solidFill>
              </a:rPr>
              <a:pPr>
                <a:spcAft>
                  <a:spcPts val="600"/>
                </a:spcAft>
              </a:pPr>
              <a:t>3</a:t>
            </a:fld>
            <a:endParaRPr lang="en-US">
              <a:solidFill>
                <a:srgbClr val="898989"/>
              </a:solidFill>
            </a:endParaRPr>
          </a:p>
        </p:txBody>
      </p:sp>
    </p:spTree>
    <p:extLst>
      <p:ext uri="{BB962C8B-B14F-4D97-AF65-F5344CB8AC3E}">
        <p14:creationId xmlns:p14="http://schemas.microsoft.com/office/powerpoint/2010/main" val="913321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17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54E59F-EB60-4F8B-8169-6D3585066123}"/>
              </a:ext>
            </a:extLst>
          </p:cNvPr>
          <p:cNvSpPr>
            <a:spLocks noGrp="1"/>
          </p:cNvSpPr>
          <p:nvPr>
            <p:ph type="sldNum" sz="quarter" idx="12"/>
          </p:nvPr>
        </p:nvSpPr>
        <p:spPr/>
        <p:txBody>
          <a:bodyPr/>
          <a:lstStyle/>
          <a:p>
            <a:fld id="{036B7F87-8F90-48EA-B403-6E98BF6BC1E9}" type="slidenum">
              <a:rPr lang="en-US" smtClean="0"/>
              <a:t>4</a:t>
            </a:fld>
            <a:endParaRPr lang="en-US"/>
          </a:p>
        </p:txBody>
      </p:sp>
      <p:pic>
        <p:nvPicPr>
          <p:cNvPr id="2050" name="Picture 2" descr="Image result for bias variance tradeoff">
            <a:extLst>
              <a:ext uri="{FF2B5EF4-FFF2-40B4-BE49-F238E27FC236}">
                <a16:creationId xmlns:a16="http://schemas.microsoft.com/office/drawing/2014/main" id="{9E477617-4E07-4D11-8555-95AB14664B4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91234" y="2890243"/>
            <a:ext cx="5809532" cy="364866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bias variance tradeoff">
            <a:extLst>
              <a:ext uri="{FF2B5EF4-FFF2-40B4-BE49-F238E27FC236}">
                <a16:creationId xmlns:a16="http://schemas.microsoft.com/office/drawing/2014/main" id="{E3B493CA-2D97-4F30-9BAE-1EAD42B2923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68295" b="26742"/>
          <a:stretch/>
        </p:blipFill>
        <p:spPr bwMode="auto">
          <a:xfrm>
            <a:off x="8113765" y="365186"/>
            <a:ext cx="2506531" cy="225383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bias variance tradeoff">
            <a:extLst>
              <a:ext uri="{FF2B5EF4-FFF2-40B4-BE49-F238E27FC236}">
                <a16:creationId xmlns:a16="http://schemas.microsoft.com/office/drawing/2014/main" id="{D168D31D-E63B-4D38-BA2F-1E903C48E6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427" r="33868" b="26742"/>
          <a:stretch/>
        </p:blipFill>
        <p:spPr bwMode="auto">
          <a:xfrm>
            <a:off x="1471076" y="365186"/>
            <a:ext cx="2506531" cy="225383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bias variance tradeoff">
            <a:extLst>
              <a:ext uri="{FF2B5EF4-FFF2-40B4-BE49-F238E27FC236}">
                <a16:creationId xmlns:a16="http://schemas.microsoft.com/office/drawing/2014/main" id="{CF057C1D-90B2-42C1-8447-F55EB90B33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8333" b="29197"/>
          <a:stretch/>
        </p:blipFill>
        <p:spPr bwMode="auto">
          <a:xfrm>
            <a:off x="4826206" y="382629"/>
            <a:ext cx="2503508" cy="217831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E8ED5E8-4877-4F40-AE90-43F1E9E891B3}"/>
              </a:ext>
            </a:extLst>
          </p:cNvPr>
          <p:cNvSpPr/>
          <p:nvPr/>
        </p:nvSpPr>
        <p:spPr>
          <a:xfrm>
            <a:off x="5626249" y="2619022"/>
            <a:ext cx="849855" cy="4238978"/>
          </a:xfrm>
          <a:prstGeom prst="rect">
            <a:avLst/>
          </a:prstGeom>
          <a:solidFill>
            <a:srgbClr val="00B050">
              <a:alpha val="8000"/>
            </a:srgb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08625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close up of a map&#10;&#10;Description automatically generated">
            <a:extLst>
              <a:ext uri="{FF2B5EF4-FFF2-40B4-BE49-F238E27FC236}">
                <a16:creationId xmlns:a16="http://schemas.microsoft.com/office/drawing/2014/main" id="{63E32B0D-B316-4ABE-80E2-5F907F7542C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7715"/>
          <a:stretch/>
        </p:blipFill>
        <p:spPr>
          <a:xfrm>
            <a:off x="1472442" y="819680"/>
            <a:ext cx="9428803" cy="4711876"/>
          </a:xfrm>
        </p:spPr>
      </p:pic>
      <p:sp>
        <p:nvSpPr>
          <p:cNvPr id="4" name="Slide Number Placeholder 3">
            <a:extLst>
              <a:ext uri="{FF2B5EF4-FFF2-40B4-BE49-F238E27FC236}">
                <a16:creationId xmlns:a16="http://schemas.microsoft.com/office/drawing/2014/main" id="{CE7523EE-7E01-41A8-9FB1-FB017F45AFFE}"/>
              </a:ext>
            </a:extLst>
          </p:cNvPr>
          <p:cNvSpPr>
            <a:spLocks noGrp="1"/>
          </p:cNvSpPr>
          <p:nvPr>
            <p:ph type="sldNum" sz="quarter" idx="12"/>
          </p:nvPr>
        </p:nvSpPr>
        <p:spPr/>
        <p:txBody>
          <a:bodyPr/>
          <a:lstStyle/>
          <a:p>
            <a:fld id="{036B7F87-8F90-48EA-B403-6E98BF6BC1E9}" type="slidenum">
              <a:rPr lang="en-US" smtClean="0"/>
              <a:t>5</a:t>
            </a:fld>
            <a:endParaRPr lang="en-US"/>
          </a:p>
        </p:txBody>
      </p:sp>
    </p:spTree>
    <p:extLst>
      <p:ext uri="{BB962C8B-B14F-4D97-AF65-F5344CB8AC3E}">
        <p14:creationId xmlns:p14="http://schemas.microsoft.com/office/powerpoint/2010/main" val="215367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753252F-4873-4F63-801D-CC719279A7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47C8CCB-F95D-4249-92DD-651249D353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04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83A2385-9199-48D4-8533-25DC17CD385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Linear Models</a:t>
            </a:r>
          </a:p>
        </p:txBody>
      </p:sp>
      <p:pic>
        <p:nvPicPr>
          <p:cNvPr id="6" name="Content Placeholder 5">
            <a:extLst>
              <a:ext uri="{FF2B5EF4-FFF2-40B4-BE49-F238E27FC236}">
                <a16:creationId xmlns:a16="http://schemas.microsoft.com/office/drawing/2014/main" id="{BB620723-CBDB-4025-A986-A1544F865ACA}"/>
              </a:ext>
            </a:extLst>
          </p:cNvPr>
          <p:cNvPicPr>
            <a:picLocks noGrp="1" noChangeAspect="1"/>
          </p:cNvPicPr>
          <p:nvPr>
            <p:ph idx="1"/>
          </p:nvPr>
        </p:nvPicPr>
        <p:blipFill rotWithShape="1">
          <a:blip r:embed="rId2"/>
          <a:srcRect t="21245"/>
          <a:stretch/>
        </p:blipFill>
        <p:spPr>
          <a:xfrm>
            <a:off x="3643489" y="1381061"/>
            <a:ext cx="8119167" cy="4444005"/>
          </a:xfrm>
          <a:prstGeom prst="rect">
            <a:avLst/>
          </a:prstGeom>
        </p:spPr>
      </p:pic>
      <p:sp>
        <p:nvSpPr>
          <p:cNvPr id="4" name="Slide Number Placeholder 3">
            <a:extLst>
              <a:ext uri="{FF2B5EF4-FFF2-40B4-BE49-F238E27FC236}">
                <a16:creationId xmlns:a16="http://schemas.microsoft.com/office/drawing/2014/main" id="{7E4BBEAA-299D-4AA2-8AD8-A57790F77150}"/>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036B7F87-8F90-48EA-B403-6E98BF6BC1E9}" type="slidenum">
              <a:rPr lang="en-US">
                <a:solidFill>
                  <a:srgbClr val="898989"/>
                </a:solidFill>
              </a:rPr>
              <a:pPr>
                <a:spcAft>
                  <a:spcPts val="600"/>
                </a:spcAft>
              </a:pPr>
              <a:t>6</a:t>
            </a:fld>
            <a:endParaRPr lang="en-US">
              <a:solidFill>
                <a:srgbClr val="898989"/>
              </a:solidFill>
            </a:endParaRPr>
          </a:p>
        </p:txBody>
      </p:sp>
    </p:spTree>
    <p:extLst>
      <p:ext uri="{BB962C8B-B14F-4D97-AF65-F5344CB8AC3E}">
        <p14:creationId xmlns:p14="http://schemas.microsoft.com/office/powerpoint/2010/main" val="712245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753252F-4873-4F63-801D-CC719279A7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47C8CCB-F95D-4249-92DD-651249D353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E3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83A2385-9199-48D4-8533-25DC17CD385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Linear Regression</a:t>
            </a:r>
          </a:p>
        </p:txBody>
      </p:sp>
      <p:pic>
        <p:nvPicPr>
          <p:cNvPr id="5" name="Content Placeholder 4">
            <a:extLst>
              <a:ext uri="{FF2B5EF4-FFF2-40B4-BE49-F238E27FC236}">
                <a16:creationId xmlns:a16="http://schemas.microsoft.com/office/drawing/2014/main" id="{5B88226F-9B4A-4FB0-B915-8C649B4F98AB}"/>
              </a:ext>
            </a:extLst>
          </p:cNvPr>
          <p:cNvPicPr>
            <a:picLocks noGrp="1" noChangeAspect="1"/>
          </p:cNvPicPr>
          <p:nvPr>
            <p:ph idx="1"/>
          </p:nvPr>
        </p:nvPicPr>
        <p:blipFill>
          <a:blip r:embed="rId3"/>
          <a:stretch>
            <a:fillRect/>
          </a:stretch>
        </p:blipFill>
        <p:spPr>
          <a:xfrm>
            <a:off x="3917129" y="724746"/>
            <a:ext cx="7089538" cy="5246259"/>
          </a:xfrm>
          <a:prstGeom prst="rect">
            <a:avLst/>
          </a:prstGeom>
        </p:spPr>
      </p:pic>
      <p:sp>
        <p:nvSpPr>
          <p:cNvPr id="4" name="Slide Number Placeholder 3">
            <a:extLst>
              <a:ext uri="{FF2B5EF4-FFF2-40B4-BE49-F238E27FC236}">
                <a16:creationId xmlns:a16="http://schemas.microsoft.com/office/drawing/2014/main" id="{7E4BBEAA-299D-4AA2-8AD8-A57790F77150}"/>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036B7F87-8F90-48EA-B403-6E98BF6BC1E9}" type="slidenum">
              <a:rPr lang="en-US">
                <a:solidFill>
                  <a:srgbClr val="898989"/>
                </a:solidFill>
              </a:rPr>
              <a:pPr>
                <a:spcAft>
                  <a:spcPts val="600"/>
                </a:spcAft>
              </a:pPr>
              <a:t>7</a:t>
            </a:fld>
            <a:endParaRPr lang="en-US">
              <a:solidFill>
                <a:srgbClr val="898989"/>
              </a:solidFill>
            </a:endParaRPr>
          </a:p>
        </p:txBody>
      </p:sp>
    </p:spTree>
    <p:extLst>
      <p:ext uri="{BB962C8B-B14F-4D97-AF65-F5344CB8AC3E}">
        <p14:creationId xmlns:p14="http://schemas.microsoft.com/office/powerpoint/2010/main" val="2936656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A878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692DD-6FAF-476C-87F3-E163E30CE04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Assumptions of the OLS framework</a:t>
            </a:r>
          </a:p>
        </p:txBody>
      </p:sp>
      <p:pic>
        <p:nvPicPr>
          <p:cNvPr id="5" name="Content Placeholder 4">
            <a:extLst>
              <a:ext uri="{FF2B5EF4-FFF2-40B4-BE49-F238E27FC236}">
                <a16:creationId xmlns:a16="http://schemas.microsoft.com/office/drawing/2014/main" id="{0C259385-7D0B-400A-A0A9-35B1264D02F5}"/>
              </a:ext>
            </a:extLst>
          </p:cNvPr>
          <p:cNvPicPr>
            <a:picLocks noGrp="1" noChangeAspect="1"/>
          </p:cNvPicPr>
          <p:nvPr>
            <p:ph idx="1"/>
          </p:nvPr>
        </p:nvPicPr>
        <p:blipFill>
          <a:blip r:embed="rId3"/>
          <a:stretch>
            <a:fillRect/>
          </a:stretch>
        </p:blipFill>
        <p:spPr>
          <a:xfrm>
            <a:off x="3707642" y="1154531"/>
            <a:ext cx="8011137" cy="33045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Slide Number Placeholder 3">
            <a:extLst>
              <a:ext uri="{FF2B5EF4-FFF2-40B4-BE49-F238E27FC236}">
                <a16:creationId xmlns:a16="http://schemas.microsoft.com/office/drawing/2014/main" id="{FF40F217-F2AB-4652-A1C1-9DC45E618038}"/>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036B7F87-8F90-48EA-B403-6E98BF6BC1E9}" type="slidenum">
              <a:rPr lang="en-US">
                <a:solidFill>
                  <a:srgbClr val="898989"/>
                </a:solidFill>
              </a:rPr>
              <a:pPr>
                <a:spcAft>
                  <a:spcPts val="600"/>
                </a:spcAft>
              </a:pPr>
              <a:t>8</a:t>
            </a:fld>
            <a:endParaRPr lang="en-US">
              <a:solidFill>
                <a:srgbClr val="898989"/>
              </a:solidFill>
            </a:endParaRPr>
          </a:p>
        </p:txBody>
      </p:sp>
      <p:sp>
        <p:nvSpPr>
          <p:cNvPr id="6" name="TextBox 5">
            <a:extLst>
              <a:ext uri="{FF2B5EF4-FFF2-40B4-BE49-F238E27FC236}">
                <a16:creationId xmlns:a16="http://schemas.microsoft.com/office/drawing/2014/main" id="{B497FDDB-FE88-4050-8E8E-E3C73AF9B4EB}"/>
              </a:ext>
            </a:extLst>
          </p:cNvPr>
          <p:cNvSpPr txBox="1"/>
          <p:nvPr/>
        </p:nvSpPr>
        <p:spPr>
          <a:xfrm>
            <a:off x="4485895" y="5690965"/>
            <a:ext cx="7853126" cy="369332"/>
          </a:xfrm>
          <a:prstGeom prst="rect">
            <a:avLst/>
          </a:prstGeom>
          <a:noFill/>
        </p:spPr>
        <p:txBody>
          <a:bodyPr wrap="square" rtlCol="0">
            <a:spAutoFit/>
          </a:bodyPr>
          <a:lstStyle/>
          <a:p>
            <a:r>
              <a:rPr lang="en-US" dirty="0">
                <a:solidFill>
                  <a:srgbClr val="C00000"/>
                </a:solidFill>
              </a:rPr>
              <a:t>If any of these assumptions is violated, then you cannot use OLS</a:t>
            </a:r>
          </a:p>
        </p:txBody>
      </p:sp>
    </p:spTree>
    <p:extLst>
      <p:ext uri="{BB962C8B-B14F-4D97-AF65-F5344CB8AC3E}">
        <p14:creationId xmlns:p14="http://schemas.microsoft.com/office/powerpoint/2010/main" val="545036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9BEAA8-3346-40D6-9CBD-326A5DA110A0}"/>
              </a:ext>
            </a:extLst>
          </p:cNvPr>
          <p:cNvSpPr>
            <a:spLocks noGrp="1"/>
          </p:cNvSpPr>
          <p:nvPr>
            <p:ph type="sldNum" sz="quarter" idx="12"/>
          </p:nvPr>
        </p:nvSpPr>
        <p:spPr/>
        <p:txBody>
          <a:bodyPr/>
          <a:lstStyle/>
          <a:p>
            <a:fld id="{036B7F87-8F90-48EA-B403-6E98BF6BC1E9}" type="slidenum">
              <a:rPr lang="en-US" smtClean="0"/>
              <a:t>9</a:t>
            </a:fld>
            <a:endParaRPr lang="en-US"/>
          </a:p>
        </p:txBody>
      </p:sp>
      <p:pic>
        <p:nvPicPr>
          <p:cNvPr id="1026" name="Picture 2" descr="Image result for anscombe's quarte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4216" y="367212"/>
            <a:ext cx="6304172" cy="6086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2237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SST = SSE + SSR \]&#10;\end{document}&#10;"/>
  <p:tag name="FILENAME" val="TP_tmp"/>
  <p:tag name="FORMAT" val="pngmono"/>
  <p:tag name="RES" val="1200"/>
  <p:tag name="BLEND" val="0"/>
  <p:tag name="TRANSPARENT" val="0"/>
  <p:tag name="TBUG" val="0"/>
  <p:tag name="ALLOWFS" val="0"/>
  <p:tag name="ORIGWIDTH" val="191"/>
  <p:tag name="PICTUREFILESIZE" val="8151"/>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VIF_j = 1/(1-R_j^2)\]&#10;\end{document}&#10;"/>
  <p:tag name="FILENAME" val="TP_tmp"/>
  <p:tag name="FORMAT" val="pngmono"/>
  <p:tag name="RES" val="1200"/>
  <p:tag name="BLEND" val="0"/>
  <p:tag name="TRANSPARENT" val="0"/>
  <p:tag name="TBUG" val="0"/>
  <p:tag name="ALLOWFS" val="0"/>
  <p:tag name="ORIGWIDTH" val="185"/>
  <p:tag name="PICTUREFILESIZE" val="8737"/>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Var(u_i| educ_i, exper_i, tenure_i) = \sigma^2\]&#10;\end{document}&#10;"/>
  <p:tag name="FILENAME" val="TP_tmp"/>
  <p:tag name="FORMAT" val="pngmono"/>
  <p:tag name="RES" val="1200"/>
  <p:tag name="BLEND" val="0"/>
  <p:tag name="TRANSPARENT" val="0"/>
  <p:tag name="TBUG" val="0"/>
  <p:tag name="ALLOWFS" val="0"/>
  <p:tag name="ORIGWIDTH" val="329"/>
  <p:tag name="PICTUREFILESIZE" val="18183"/>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10;\usepackage{amsmath}&#10;\pagestyle{empty}&#10;&#10;&#10;\begin{document}&#10;\[H_0: Var(u|x_1, x_2,\dots, x_k)=Var(u|{\bf x})=\sigma^2\]&#10;\end{document}&#10;"/>
  <p:tag name="FILENAME" val="TP_tmp"/>
  <p:tag name="FORMAT" val="pngmono"/>
  <p:tag name="RES" val="1200"/>
  <p:tag name="BLEND" val="0"/>
  <p:tag name="TRANSPARENT" val="0"/>
  <p:tag name="TBUG" val="0"/>
  <p:tag name="ALLOWFS" val="0"/>
  <p:tag name="ORIGWIDTH" val="418"/>
  <p:tag name="PICTUREFILESIZE" val="20125"/>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10;\usepackage{amsmath}&#10;\pagestyle{empty}&#10;&#10;&#10;\begin{document}&#10;\[H_0: \delta_1 = \delta_2 = \dots = \delta_k = 0 \]&#10;\end{document}&#10;"/>
  <p:tag name="FILENAME" val="TP_tmp"/>
  <p:tag name="FORMAT" val="pngmono"/>
  <p:tag name="RES" val="1200"/>
  <p:tag name="BLEND" val="0"/>
  <p:tag name="TRANSPARENT" val="0"/>
  <p:tag name="TBUG" val="0"/>
  <p:tag name="ALLOWFS" val="0"/>
  <p:tag name="ORIGWIDTH" val="266"/>
  <p:tag name="PICTUREFILESIZE" val="8572"/>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slides}&#10;\usepackage{amsmath}&#10;\pagestyle{empty}&#10;&#10;&#10;\begin{document}&#10;\[H_0: Var(u|x_1, x_2,\dots, x_k)=Var(u|{\bf x})=\sigma^2\]&#10;\end{document}&#10;"/>
  <p:tag name="FILENAME" val="TP_tmp"/>
  <p:tag name="FORMAT" val="pngmono"/>
  <p:tag name="RES" val="1200"/>
  <p:tag name="BLEND" val="0"/>
  <p:tag name="TRANSPARENT" val="0"/>
  <p:tag name="TBUG" val="0"/>
  <p:tag name="ALLOWFS" val="0"/>
  <p:tag name="ORIGWIDTH" val="418"/>
  <p:tag name="PICTUREFILESIZE" val="20125"/>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slides}&#10;\usepackage{amsmath}&#10;\pagestyle{empty}&#10;&#10;&#10;\begin{document}&#10;\[H_0: \delta_1 = \delta_2 = \dots = \delta_9 = 0 \]&#10;\end{document}&#10;"/>
  <p:tag name="FILENAME" val="TP_tmp"/>
  <p:tag name="FORMAT" val="pngmono"/>
  <p:tag name="RES" val="1200"/>
  <p:tag name="BLEND" val="0"/>
  <p:tag name="TRANSPARENT" val="0"/>
  <p:tag name="TBUG" val="0"/>
  <p:tag name="ALLOWFS" val="0"/>
  <p:tag name="ORIGWIDTH" val="267"/>
  <p:tag name="PICTUREFILESIZE" val="86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1041</Words>
  <Application>Microsoft Office PowerPoint</Application>
  <PresentationFormat>Widescreen</PresentationFormat>
  <Paragraphs>209</Paragraphs>
  <Slides>25</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ＭＳ Ｐゴシック</vt:lpstr>
      <vt:lpstr>Arial</vt:lpstr>
      <vt:lpstr>Calibri</vt:lpstr>
      <vt:lpstr>Cambria Math</vt:lpstr>
      <vt:lpstr>Lucida Bright</vt:lpstr>
      <vt:lpstr>Tahoma</vt:lpstr>
      <vt:lpstr>Wingdings</vt:lpstr>
      <vt:lpstr>Office Theme</vt:lpstr>
      <vt:lpstr>Class 3 – Regression</vt:lpstr>
      <vt:lpstr>Training vs. Test MSE</vt:lpstr>
      <vt:lpstr>Bias-Variance Trade-off</vt:lpstr>
      <vt:lpstr>PowerPoint Presentation</vt:lpstr>
      <vt:lpstr>PowerPoint Presentation</vt:lpstr>
      <vt:lpstr>Linear Models</vt:lpstr>
      <vt:lpstr>Linear Regression</vt:lpstr>
      <vt:lpstr>Assumptions of the OLS framework</vt:lpstr>
      <vt:lpstr>PowerPoint Presentation</vt:lpstr>
      <vt:lpstr>GAUSS MARKOV ASSUMPTIONS FOR REGRESSION</vt:lpstr>
      <vt:lpstr>Decomposition of the variance in y</vt:lpstr>
      <vt:lpstr>Measures of Variation</vt:lpstr>
      <vt:lpstr>Decomposition of Total Variation</vt:lpstr>
      <vt:lpstr>Standard assumptions for the multiple regression model</vt:lpstr>
      <vt:lpstr>Standard assumptions for the multiple regression model</vt:lpstr>
      <vt:lpstr>Detecting multicollinearity </vt:lpstr>
      <vt:lpstr>Standard assumptions for the multiple regression model (cont.)</vt:lpstr>
      <vt:lpstr>Theorem 3.1 (Unbiasedness of OLS)</vt:lpstr>
      <vt:lpstr>Standard assumptions for the multiple regression model (cont.)</vt:lpstr>
      <vt:lpstr>PowerPoint Presentation</vt:lpstr>
      <vt:lpstr>Testing for Heteroskedasticity</vt:lpstr>
      <vt:lpstr>Testing for Heteroskedasticity (cont’d)</vt:lpstr>
      <vt:lpstr>The Breusch-Pagan Test for Heteroskedasticity:</vt:lpstr>
      <vt:lpstr>The White Test for Heteroskedasticity</vt:lpstr>
      <vt:lpstr>Remedies for Heteroskedasticity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2 – Regression</dc:title>
  <dc:creator>Pedram Jahangiry</dc:creator>
  <cp:lastModifiedBy>Pedram Jahangiry</cp:lastModifiedBy>
  <cp:revision>12</cp:revision>
  <dcterms:created xsi:type="dcterms:W3CDTF">2019-09-15T18:09:02Z</dcterms:created>
  <dcterms:modified xsi:type="dcterms:W3CDTF">2019-09-18T18:46:19Z</dcterms:modified>
</cp:coreProperties>
</file>