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81" r:id="rId3"/>
    <p:sldId id="282" r:id="rId4"/>
    <p:sldId id="283" r:id="rId5"/>
    <p:sldId id="284" r:id="rId6"/>
    <p:sldId id="286" r:id="rId7"/>
    <p:sldId id="285" r:id="rId8"/>
    <p:sldId id="287" r:id="rId9"/>
    <p:sldId id="288" r:id="rId10"/>
    <p:sldId id="289" r:id="rId11"/>
    <p:sldId id="291" r:id="rId12"/>
    <p:sldId id="292" r:id="rId13"/>
    <p:sldId id="296" r:id="rId14"/>
    <p:sldId id="297" r:id="rId15"/>
    <p:sldId id="293" r:id="rId16"/>
    <p:sldId id="298" r:id="rId17"/>
    <p:sldId id="294" r:id="rId18"/>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151" autoAdjust="0"/>
  </p:normalViewPr>
  <p:slideViewPr>
    <p:cSldViewPr snapToGrid="0">
      <p:cViewPr varScale="1">
        <p:scale>
          <a:sx n="89" d="100"/>
          <a:sy n="89" d="100"/>
        </p:scale>
        <p:origin x="13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E01F7CEE-E9C0-4304-860A-55B4F088389A}" type="datetimeFigureOut">
              <a:rPr lang="en-US" smtClean="0"/>
              <a:t>9/23/2019</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BB6361B8-B685-459F-8F73-2A5C5BA2902C}" type="slidenum">
              <a:rPr lang="en-US" smtClean="0"/>
              <a:t>‹#›</a:t>
            </a:fld>
            <a:endParaRPr lang="en-US"/>
          </a:p>
        </p:txBody>
      </p:sp>
    </p:spTree>
    <p:extLst>
      <p:ext uri="{BB962C8B-B14F-4D97-AF65-F5344CB8AC3E}">
        <p14:creationId xmlns:p14="http://schemas.microsoft.com/office/powerpoint/2010/main" val="975187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cs typeface="Arial" panose="020B0604020202020204" pitchFamily="34" charset="0"/>
            </a:endParaRPr>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cs typeface="Arial" panose="020B0604020202020204" pitchFamily="34" charset="0"/>
              </a:defRPr>
            </a:lvl1pPr>
            <a:lvl2pPr marL="785305" indent="-302040">
              <a:defRPr>
                <a:solidFill>
                  <a:schemeClr val="tx1"/>
                </a:solidFill>
                <a:latin typeface="Tahoma" panose="020B0604030504040204" pitchFamily="34" charset="0"/>
                <a:cs typeface="Arial" panose="020B0604020202020204" pitchFamily="34" charset="0"/>
              </a:defRPr>
            </a:lvl2pPr>
            <a:lvl3pPr marL="1208161" indent="-241632">
              <a:defRPr>
                <a:solidFill>
                  <a:schemeClr val="tx1"/>
                </a:solidFill>
                <a:latin typeface="Tahoma" panose="020B0604030504040204" pitchFamily="34" charset="0"/>
                <a:cs typeface="Arial" panose="020B0604020202020204" pitchFamily="34" charset="0"/>
              </a:defRPr>
            </a:lvl3pPr>
            <a:lvl4pPr marL="1691426" indent="-241632">
              <a:defRPr>
                <a:solidFill>
                  <a:schemeClr val="tx1"/>
                </a:solidFill>
                <a:latin typeface="Tahoma" panose="020B0604030504040204" pitchFamily="34" charset="0"/>
                <a:cs typeface="Arial" panose="020B0604020202020204" pitchFamily="34" charset="0"/>
              </a:defRPr>
            </a:lvl4pPr>
            <a:lvl5pPr marL="2174690" indent="-241632">
              <a:defRPr>
                <a:solidFill>
                  <a:schemeClr val="tx1"/>
                </a:solidFill>
                <a:latin typeface="Tahoma" panose="020B0604030504040204" pitchFamily="34" charset="0"/>
                <a:cs typeface="Arial" panose="020B0604020202020204" pitchFamily="34" charset="0"/>
              </a:defRPr>
            </a:lvl5pPr>
            <a:lvl6pPr marL="2657954" indent="-241632"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3141218" indent="-241632"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624483" indent="-241632"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4107747" indent="-241632"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84583629-3810-4E6B-8099-8B89F32FB92C}" type="slidenum">
              <a:rPr lang="de-DE" altLang="en-US" smtClean="0">
                <a:latin typeface="Arial" panose="020B0604020202020204" pitchFamily="34" charset="0"/>
              </a:rPr>
              <a:pPr/>
              <a:t>1</a:t>
            </a:fld>
            <a:endParaRPr lang="de-DE" altLang="en-US">
              <a:latin typeface="Arial" panose="020B0604020202020204" pitchFamily="34" charset="0"/>
            </a:endParaRPr>
          </a:p>
        </p:txBody>
      </p:sp>
    </p:spTree>
    <p:extLst>
      <p:ext uri="{BB962C8B-B14F-4D97-AF65-F5344CB8AC3E}">
        <p14:creationId xmlns:p14="http://schemas.microsoft.com/office/powerpoint/2010/main" val="2375822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putting computational issues aside, a less obvious but potentially more important advantage of </a:t>
            </a:r>
            <a:r>
              <a:rPr lang="en-US" sz="1200" b="0" i="1" u="none" strike="noStrike" kern="1200" baseline="0" dirty="0">
                <a:solidFill>
                  <a:schemeClr val="tx1"/>
                </a:solidFill>
                <a:latin typeface="+mn-lt"/>
                <a:ea typeface="+mn-ea"/>
                <a:cs typeface="+mn-cs"/>
              </a:rPr>
              <a:t>k</a:t>
            </a:r>
            <a:r>
              <a:rPr lang="en-US" sz="1200" b="0" i="0" u="none" strike="noStrike" kern="1200" baseline="0" dirty="0">
                <a:solidFill>
                  <a:schemeClr val="tx1"/>
                </a:solidFill>
                <a:latin typeface="+mn-lt"/>
                <a:ea typeface="+mn-ea"/>
                <a:cs typeface="+mn-cs"/>
              </a:rPr>
              <a:t>-fold CV is that it often gives more accurate estimates of the test error rate than does LOOCV. This has to do with a bias-variance trade-off. </a:t>
            </a:r>
          </a:p>
          <a:p>
            <a:endParaRPr lang="en-US" dirty="0"/>
          </a:p>
        </p:txBody>
      </p:sp>
      <p:sp>
        <p:nvSpPr>
          <p:cNvPr id="4" name="Slide Number Placeholder 3"/>
          <p:cNvSpPr>
            <a:spLocks noGrp="1"/>
          </p:cNvSpPr>
          <p:nvPr>
            <p:ph type="sldNum" sz="quarter" idx="5"/>
          </p:nvPr>
        </p:nvSpPr>
        <p:spPr/>
        <p:txBody>
          <a:bodyPr/>
          <a:lstStyle/>
          <a:p>
            <a:fld id="{BB6361B8-B685-459F-8F73-2A5C5BA2902C}" type="slidenum">
              <a:rPr lang="en-US" smtClean="0"/>
              <a:t>17</a:t>
            </a:fld>
            <a:endParaRPr lang="en-US"/>
          </a:p>
        </p:txBody>
      </p:sp>
    </p:spTree>
    <p:extLst>
      <p:ext uri="{BB962C8B-B14F-4D97-AF65-F5344CB8AC3E}">
        <p14:creationId xmlns:p14="http://schemas.microsoft.com/office/powerpoint/2010/main" val="1646306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low variance vs Extremely low bias </a:t>
            </a:r>
          </a:p>
        </p:txBody>
      </p:sp>
      <p:sp>
        <p:nvSpPr>
          <p:cNvPr id="4" name="Slide Number Placeholder 3"/>
          <p:cNvSpPr>
            <a:spLocks noGrp="1"/>
          </p:cNvSpPr>
          <p:nvPr>
            <p:ph type="sldNum" sz="quarter" idx="5"/>
          </p:nvPr>
        </p:nvSpPr>
        <p:spPr/>
        <p:txBody>
          <a:bodyPr/>
          <a:lstStyle/>
          <a:p>
            <a:fld id="{BB6361B8-B685-459F-8F73-2A5C5BA2902C}" type="slidenum">
              <a:rPr lang="en-US" smtClean="0"/>
              <a:t>2</a:t>
            </a:fld>
            <a:endParaRPr lang="en-US"/>
          </a:p>
        </p:txBody>
      </p:sp>
    </p:spTree>
    <p:extLst>
      <p:ext uri="{BB962C8B-B14F-4D97-AF65-F5344CB8AC3E}">
        <p14:creationId xmlns:p14="http://schemas.microsoft.com/office/powerpoint/2010/main" val="3708391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Comparison of a degree-14 polynomial and a natural cubic spline, each with 15df.</a:t>
            </a:r>
          </a:p>
          <a:p>
            <a:r>
              <a:rPr lang="en-US" sz="1200" b="0" i="0" u="none" strike="noStrike" kern="1200" baseline="0" dirty="0">
                <a:solidFill>
                  <a:schemeClr val="tx1"/>
                </a:solidFill>
                <a:latin typeface="+mn-lt"/>
                <a:ea typeface="+mn-ea"/>
                <a:cs typeface="+mn-cs"/>
              </a:rPr>
              <a:t>Splines are much better behaved and more local. </a:t>
            </a:r>
            <a:endParaRPr lang="en-US" dirty="0"/>
          </a:p>
        </p:txBody>
      </p:sp>
      <p:sp>
        <p:nvSpPr>
          <p:cNvPr id="4" name="Slide Number Placeholder 3"/>
          <p:cNvSpPr>
            <a:spLocks noGrp="1"/>
          </p:cNvSpPr>
          <p:nvPr>
            <p:ph type="sldNum" sz="quarter" idx="5"/>
          </p:nvPr>
        </p:nvSpPr>
        <p:spPr/>
        <p:txBody>
          <a:bodyPr/>
          <a:lstStyle/>
          <a:p>
            <a:fld id="{BB6361B8-B685-459F-8F73-2A5C5BA2902C}" type="slidenum">
              <a:rPr lang="en-US" smtClean="0"/>
              <a:t>5</a:t>
            </a:fld>
            <a:endParaRPr lang="en-US"/>
          </a:p>
        </p:txBody>
      </p:sp>
    </p:spTree>
    <p:extLst>
      <p:ext uri="{BB962C8B-B14F-4D97-AF65-F5344CB8AC3E}">
        <p14:creationId xmlns:p14="http://schemas.microsoft.com/office/powerpoint/2010/main" val="978111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Splines with 1 knots in this example. </a:t>
            </a:r>
          </a:p>
          <a:p>
            <a:endParaRPr lang="en-US" dirty="0"/>
          </a:p>
          <a:p>
            <a:r>
              <a:rPr lang="en-US" dirty="0"/>
              <a:t>Linear spline: continuous at each knot</a:t>
            </a:r>
          </a:p>
          <a:p>
            <a:r>
              <a:rPr lang="en-US" dirty="0"/>
              <a:t>Cubic spline: continuous at each knot + continuous at first and second derivative. </a:t>
            </a:r>
          </a:p>
          <a:p>
            <a:endParaRPr lang="en-US" dirty="0"/>
          </a:p>
          <a:p>
            <a:r>
              <a:rPr lang="en-US" dirty="0"/>
              <a:t>This is what we used backed at BlackRock. (interpretable and practical)</a:t>
            </a:r>
          </a:p>
          <a:p>
            <a:r>
              <a:rPr lang="en-US" sz="1200" b="0" i="0" u="none" strike="noStrike" kern="1200" baseline="0" dirty="0">
                <a:solidFill>
                  <a:schemeClr val="tx1"/>
                </a:solidFill>
                <a:latin typeface="+mn-lt"/>
                <a:ea typeface="+mn-ea"/>
                <a:cs typeface="+mn-cs"/>
              </a:rPr>
              <a:t>A natural cubic spline extrapolates linearly beyond the boundary knots. This adds 4 = 2  2 extra constraints, and allows us to put more internal knots for the same degrees of freedom as a regular cubic spline.</a:t>
            </a:r>
            <a:endParaRPr lang="en-US" dirty="0"/>
          </a:p>
        </p:txBody>
      </p:sp>
      <p:sp>
        <p:nvSpPr>
          <p:cNvPr id="4" name="Slide Number Placeholder 3"/>
          <p:cNvSpPr>
            <a:spLocks noGrp="1"/>
          </p:cNvSpPr>
          <p:nvPr>
            <p:ph type="sldNum" sz="quarter" idx="5"/>
          </p:nvPr>
        </p:nvSpPr>
        <p:spPr/>
        <p:txBody>
          <a:bodyPr/>
          <a:lstStyle/>
          <a:p>
            <a:fld id="{BB6361B8-B685-459F-8F73-2A5C5BA2902C}" type="slidenum">
              <a:rPr lang="en-US" smtClean="0"/>
              <a:t>6</a:t>
            </a:fld>
            <a:endParaRPr lang="en-US"/>
          </a:p>
        </p:txBody>
      </p:sp>
    </p:spTree>
    <p:extLst>
      <p:ext uri="{BB962C8B-B14F-4D97-AF65-F5344CB8AC3E}">
        <p14:creationId xmlns:p14="http://schemas.microsoft.com/office/powerpoint/2010/main" val="304255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CV is a better than bootstrap because there is no overlap between validation set and the training set. In bootstrap 2/3 of the data is observed before and therefor it is underestimated the test errors. Bootstrap is good for estimating the parameters and the se(betas) though. But this is not something that we are interested in </a:t>
            </a:r>
            <a:r>
              <a:rPr lang="en-US"/>
              <a:t>machine learning. </a:t>
            </a:r>
          </a:p>
        </p:txBody>
      </p:sp>
      <p:sp>
        <p:nvSpPr>
          <p:cNvPr id="4" name="Slide Number Placeholder 3"/>
          <p:cNvSpPr>
            <a:spLocks noGrp="1"/>
          </p:cNvSpPr>
          <p:nvPr>
            <p:ph type="sldNum" sz="quarter" idx="5"/>
          </p:nvPr>
        </p:nvSpPr>
        <p:spPr/>
        <p:txBody>
          <a:bodyPr/>
          <a:lstStyle/>
          <a:p>
            <a:fld id="{BB6361B8-B685-459F-8F73-2A5C5BA2902C}" type="slidenum">
              <a:rPr lang="en-US" smtClean="0"/>
              <a:t>7</a:t>
            </a:fld>
            <a:endParaRPr lang="en-US"/>
          </a:p>
        </p:txBody>
      </p:sp>
    </p:spTree>
    <p:extLst>
      <p:ext uri="{BB962C8B-B14F-4D97-AF65-F5344CB8AC3E}">
        <p14:creationId xmlns:p14="http://schemas.microsoft.com/office/powerpoint/2010/main" val="2517370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 cross validation techniques to:</a:t>
            </a:r>
          </a:p>
          <a:p>
            <a:r>
              <a:rPr lang="en-US" dirty="0"/>
              <a:t>1- get an idea about our test errors</a:t>
            </a:r>
          </a:p>
          <a:p>
            <a:r>
              <a:rPr lang="en-US" dirty="0"/>
              <a:t>2- how complex the model needs to be by choosing the right feature (ex: polynomial order)</a:t>
            </a:r>
          </a:p>
        </p:txBody>
      </p:sp>
      <p:sp>
        <p:nvSpPr>
          <p:cNvPr id="4" name="Slide Number Placeholder 3"/>
          <p:cNvSpPr>
            <a:spLocks noGrp="1"/>
          </p:cNvSpPr>
          <p:nvPr>
            <p:ph type="sldNum" sz="quarter" idx="5"/>
          </p:nvPr>
        </p:nvSpPr>
        <p:spPr/>
        <p:txBody>
          <a:bodyPr/>
          <a:lstStyle/>
          <a:p>
            <a:fld id="{BB6361B8-B685-459F-8F73-2A5C5BA2902C}" type="slidenum">
              <a:rPr lang="en-US" smtClean="0"/>
              <a:t>9</a:t>
            </a:fld>
            <a:endParaRPr lang="en-US"/>
          </a:p>
        </p:txBody>
      </p:sp>
    </p:spTree>
    <p:extLst>
      <p:ext uri="{BB962C8B-B14F-4D97-AF65-F5344CB8AC3E}">
        <p14:creationId xmlns:p14="http://schemas.microsoft.com/office/powerpoint/2010/main" val="2652404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mn-lt"/>
                <a:ea typeface="+mn-ea"/>
                <a:cs typeface="+mn-cs"/>
              </a:rPr>
              <a:t>The validation set approach was used on the </a:t>
            </a:r>
            <a:r>
              <a:rPr lang="en-US" sz="1200" b="0" i="0" u="none" strike="noStrike" kern="1200" baseline="0" dirty="0">
                <a:solidFill>
                  <a:schemeClr val="tx1"/>
                </a:solidFill>
                <a:latin typeface="+mn-lt"/>
                <a:ea typeface="+mn-ea"/>
                <a:cs typeface="+mn-cs"/>
              </a:rPr>
              <a:t>Auto </a:t>
            </a:r>
            <a:r>
              <a:rPr lang="en-US" sz="1200" b="0" i="1" u="none" strike="noStrike" kern="1200" baseline="0" dirty="0">
                <a:solidFill>
                  <a:schemeClr val="tx1"/>
                </a:solidFill>
                <a:latin typeface="+mn-lt"/>
                <a:ea typeface="+mn-ea"/>
                <a:cs typeface="+mn-cs"/>
              </a:rPr>
              <a:t>data set in order to estimate the test error that results from predicting </a:t>
            </a:r>
            <a:r>
              <a:rPr lang="en-US" sz="1200" b="0" i="0" u="none" strike="noStrike" kern="1200" baseline="0" dirty="0">
                <a:solidFill>
                  <a:schemeClr val="tx1"/>
                </a:solidFill>
                <a:latin typeface="+mn-lt"/>
                <a:ea typeface="+mn-ea"/>
                <a:cs typeface="+mn-cs"/>
              </a:rPr>
              <a:t>mpg </a:t>
            </a:r>
            <a:r>
              <a:rPr lang="en-US" sz="1200" b="0" i="1" u="none" strike="noStrike" kern="1200" baseline="0" dirty="0">
                <a:solidFill>
                  <a:schemeClr val="tx1"/>
                </a:solidFill>
                <a:latin typeface="+mn-lt"/>
                <a:ea typeface="+mn-ea"/>
                <a:cs typeface="+mn-cs"/>
              </a:rPr>
              <a:t>using polynomial functions of </a:t>
            </a:r>
            <a:r>
              <a:rPr lang="en-US" sz="1200" b="0" i="0" u="none" strike="noStrike" kern="1200" baseline="0" dirty="0">
                <a:solidFill>
                  <a:schemeClr val="tx1"/>
                </a:solidFill>
                <a:latin typeface="+mn-lt"/>
                <a:ea typeface="+mn-ea"/>
                <a:cs typeface="+mn-cs"/>
              </a:rPr>
              <a:t>horsepower</a:t>
            </a:r>
            <a:r>
              <a:rPr lang="en-US" sz="1200" b="0" i="1" u="none" strike="noStrike"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BB6361B8-B685-459F-8F73-2A5C5BA2902C}" type="slidenum">
              <a:rPr lang="en-US" smtClean="0"/>
              <a:t>11</a:t>
            </a:fld>
            <a:endParaRPr lang="en-US"/>
          </a:p>
        </p:txBody>
      </p:sp>
    </p:spTree>
    <p:extLst>
      <p:ext uri="{BB962C8B-B14F-4D97-AF65-F5344CB8AC3E}">
        <p14:creationId xmlns:p14="http://schemas.microsoft.com/office/powerpoint/2010/main" val="884578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Since statistical methods tend to perform worse when trained on fewer observations, this suggests that the validation set error rate may tend to </a:t>
            </a:r>
            <a:r>
              <a:rPr lang="en-US" sz="1200" b="0" i="1" u="none" strike="noStrike" kern="1200" baseline="0" dirty="0">
                <a:solidFill>
                  <a:schemeClr val="tx1"/>
                </a:solidFill>
                <a:latin typeface="+mn-lt"/>
                <a:ea typeface="+mn-ea"/>
                <a:cs typeface="+mn-cs"/>
              </a:rPr>
              <a:t>overestimate </a:t>
            </a:r>
            <a:r>
              <a:rPr lang="en-US" sz="1200" b="0" i="0" u="none" strike="noStrike" kern="1200" baseline="0" dirty="0">
                <a:solidFill>
                  <a:schemeClr val="tx1"/>
                </a:solidFill>
                <a:latin typeface="+mn-lt"/>
                <a:ea typeface="+mn-ea"/>
                <a:cs typeface="+mn-cs"/>
              </a:rPr>
              <a:t>the test error rate for the model fit on the entire data set.</a:t>
            </a:r>
            <a:endParaRPr lang="en-US" dirty="0"/>
          </a:p>
        </p:txBody>
      </p:sp>
      <p:sp>
        <p:nvSpPr>
          <p:cNvPr id="4" name="Slide Number Placeholder 3"/>
          <p:cNvSpPr>
            <a:spLocks noGrp="1"/>
          </p:cNvSpPr>
          <p:nvPr>
            <p:ph type="sldNum" sz="quarter" idx="5"/>
          </p:nvPr>
        </p:nvSpPr>
        <p:spPr/>
        <p:txBody>
          <a:bodyPr/>
          <a:lstStyle/>
          <a:p>
            <a:fld id="{BB6361B8-B685-459F-8F73-2A5C5BA2902C}" type="slidenum">
              <a:rPr lang="en-US" smtClean="0"/>
              <a:t>12</a:t>
            </a:fld>
            <a:endParaRPr lang="en-US"/>
          </a:p>
        </p:txBody>
      </p:sp>
    </p:spTree>
    <p:extLst>
      <p:ext uri="{BB962C8B-B14F-4D97-AF65-F5344CB8AC3E}">
        <p14:creationId xmlns:p14="http://schemas.microsoft.com/office/powerpoint/2010/main" val="974130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Therefore, from the perspective of bias reduction, it is clear that LOOCV is to be preferred to </a:t>
            </a:r>
            <a:r>
              <a:rPr lang="en-US" sz="1200" b="0" i="1" u="none" strike="noStrike" kern="1200" baseline="0" dirty="0">
                <a:solidFill>
                  <a:schemeClr val="tx1"/>
                </a:solidFill>
                <a:latin typeface="+mn-lt"/>
                <a:ea typeface="+mn-ea"/>
                <a:cs typeface="+mn-cs"/>
              </a:rPr>
              <a:t>k</a:t>
            </a:r>
            <a:r>
              <a:rPr lang="en-US" sz="1200" b="0" i="0" u="none" strike="noStrike" kern="1200" baseline="0" dirty="0">
                <a:solidFill>
                  <a:schemeClr val="tx1"/>
                </a:solidFill>
                <a:latin typeface="+mn-lt"/>
                <a:ea typeface="+mn-ea"/>
                <a:cs typeface="+mn-cs"/>
              </a:rPr>
              <a:t>-fold CV. However, we know that bias is not the only source for concern in an estimating procedure; we must also consider the procedure’s variance. It turns out that LOOCV has higher variance than does </a:t>
            </a:r>
            <a:r>
              <a:rPr lang="en-US" sz="1200" b="0" i="1" u="none" strike="noStrike" kern="1200" baseline="0" dirty="0">
                <a:solidFill>
                  <a:schemeClr val="tx1"/>
                </a:solidFill>
                <a:latin typeface="+mn-lt"/>
                <a:ea typeface="+mn-ea"/>
                <a:cs typeface="+mn-cs"/>
              </a:rPr>
              <a:t>k</a:t>
            </a:r>
            <a:r>
              <a:rPr lang="en-US" sz="1200" b="0" i="0" u="none" strike="noStrike" kern="1200" baseline="0" dirty="0">
                <a:solidFill>
                  <a:schemeClr val="tx1"/>
                </a:solidFill>
                <a:latin typeface="+mn-lt"/>
                <a:ea typeface="+mn-ea"/>
                <a:cs typeface="+mn-cs"/>
              </a:rPr>
              <a:t>-fold CV with </a:t>
            </a:r>
            <a:r>
              <a:rPr lang="en-US" sz="1200" b="0" i="1" u="none" strike="noStrike" kern="1200" baseline="0" dirty="0">
                <a:solidFill>
                  <a:schemeClr val="tx1"/>
                </a:solidFill>
                <a:latin typeface="+mn-lt"/>
                <a:ea typeface="+mn-ea"/>
                <a:cs typeface="+mn-cs"/>
              </a:rPr>
              <a:t>k &lt; n</a:t>
            </a:r>
            <a:r>
              <a:rPr lang="en-US" sz="1200" b="0" i="0" u="none" strike="noStrike" kern="1200" baseline="0" dirty="0">
                <a:solidFill>
                  <a:schemeClr val="tx1"/>
                </a:solidFill>
                <a:latin typeface="+mn-lt"/>
                <a:ea typeface="+mn-ea"/>
                <a:cs typeface="+mn-cs"/>
              </a:rPr>
              <a:t>. Why is this the case? When we perform LOOCV, we are in effect averaging the outputs of </a:t>
            </a:r>
            <a:r>
              <a:rPr lang="en-US" sz="1200" b="0" i="1" u="none" strike="noStrike" kern="1200" baseline="0" dirty="0">
                <a:solidFill>
                  <a:schemeClr val="tx1"/>
                </a:solidFill>
                <a:latin typeface="+mn-lt"/>
                <a:ea typeface="+mn-ea"/>
                <a:cs typeface="+mn-cs"/>
              </a:rPr>
              <a:t>n </a:t>
            </a:r>
            <a:r>
              <a:rPr lang="en-US" sz="1200" b="0" i="0" u="none" strike="noStrike" kern="1200" baseline="0" dirty="0">
                <a:solidFill>
                  <a:schemeClr val="tx1"/>
                </a:solidFill>
                <a:latin typeface="+mn-lt"/>
                <a:ea typeface="+mn-ea"/>
                <a:cs typeface="+mn-cs"/>
              </a:rPr>
              <a:t>fitted models, each of which is trained on an almost identical set of observations; therefore, these outputs are highly (positively) correlated with each other. In contrast, when we perform </a:t>
            </a:r>
            <a:r>
              <a:rPr lang="en-US" sz="1200" b="0" i="1" u="none" strike="noStrike" kern="1200" baseline="0" dirty="0">
                <a:solidFill>
                  <a:schemeClr val="tx1"/>
                </a:solidFill>
                <a:latin typeface="+mn-lt"/>
                <a:ea typeface="+mn-ea"/>
                <a:cs typeface="+mn-cs"/>
              </a:rPr>
              <a:t>k</a:t>
            </a:r>
            <a:r>
              <a:rPr lang="en-US" sz="1200" b="0" i="0" u="none" strike="noStrike" kern="1200" baseline="0" dirty="0">
                <a:solidFill>
                  <a:schemeClr val="tx1"/>
                </a:solidFill>
                <a:latin typeface="+mn-lt"/>
                <a:ea typeface="+mn-ea"/>
                <a:cs typeface="+mn-cs"/>
              </a:rPr>
              <a:t>-fold CV with </a:t>
            </a:r>
            <a:r>
              <a:rPr lang="en-US" sz="1200" b="0" i="1" u="none" strike="noStrike" kern="1200" baseline="0" dirty="0">
                <a:solidFill>
                  <a:schemeClr val="tx1"/>
                </a:solidFill>
                <a:latin typeface="+mn-lt"/>
                <a:ea typeface="+mn-ea"/>
                <a:cs typeface="+mn-cs"/>
              </a:rPr>
              <a:t>k &lt; n</a:t>
            </a:r>
            <a:r>
              <a:rPr lang="en-US" sz="1200" b="0" i="0" u="none" strike="noStrike" kern="1200" baseline="0" dirty="0">
                <a:solidFill>
                  <a:schemeClr val="tx1"/>
                </a:solidFill>
                <a:latin typeface="+mn-lt"/>
                <a:ea typeface="+mn-ea"/>
                <a:cs typeface="+mn-cs"/>
              </a:rPr>
              <a:t>, we are averaging the outputs of </a:t>
            </a:r>
            <a:r>
              <a:rPr lang="en-US" sz="1200" b="0" i="1" u="none" strike="noStrike" kern="1200" baseline="0" dirty="0">
                <a:solidFill>
                  <a:schemeClr val="tx1"/>
                </a:solidFill>
                <a:latin typeface="+mn-lt"/>
                <a:ea typeface="+mn-ea"/>
                <a:cs typeface="+mn-cs"/>
              </a:rPr>
              <a:t>k </a:t>
            </a:r>
            <a:r>
              <a:rPr lang="en-US" sz="1200" b="0" i="0" u="none" strike="noStrike" kern="1200" baseline="0" dirty="0">
                <a:solidFill>
                  <a:schemeClr val="tx1"/>
                </a:solidFill>
                <a:latin typeface="+mn-lt"/>
                <a:ea typeface="+mn-ea"/>
                <a:cs typeface="+mn-cs"/>
              </a:rPr>
              <a:t>fitted models that are somewhat less correlated with each other, since the overlap between the training sets in each model is smaller. Since the mean of many highly correlated quantities has higher variance than does the mean of many quantities that are not</a:t>
            </a:r>
          </a:p>
          <a:p>
            <a:r>
              <a:rPr lang="en-US" sz="1200" b="0" i="0" u="none" strike="noStrike" kern="1200" baseline="0" dirty="0">
                <a:solidFill>
                  <a:schemeClr val="tx1"/>
                </a:solidFill>
                <a:latin typeface="+mn-lt"/>
                <a:ea typeface="+mn-ea"/>
                <a:cs typeface="+mn-cs"/>
              </a:rPr>
              <a:t>as highly correlated, the test error estimate resulting from LOOCV tends to have higher variance than does the test error estimate resulting from </a:t>
            </a:r>
            <a:r>
              <a:rPr lang="en-US" sz="1200" b="0" i="1" u="none" strike="noStrike" kern="1200" baseline="0" dirty="0">
                <a:solidFill>
                  <a:schemeClr val="tx1"/>
                </a:solidFill>
                <a:latin typeface="+mn-lt"/>
                <a:ea typeface="+mn-ea"/>
                <a:cs typeface="+mn-cs"/>
              </a:rPr>
              <a:t>k</a:t>
            </a:r>
            <a:r>
              <a:rPr lang="en-US" sz="1200" b="0" i="0" u="none" strike="noStrike" kern="1200" baseline="0" dirty="0">
                <a:solidFill>
                  <a:schemeClr val="tx1"/>
                </a:solidFill>
                <a:latin typeface="+mn-lt"/>
                <a:ea typeface="+mn-ea"/>
                <a:cs typeface="+mn-cs"/>
              </a:rPr>
              <a:t>-fold CV. To summarize, there is a bias-variance trade-off associated with the choice of </a:t>
            </a:r>
            <a:r>
              <a:rPr lang="en-US" sz="1200" b="0" i="1" u="none" strike="noStrike" kern="1200" baseline="0" dirty="0">
                <a:solidFill>
                  <a:schemeClr val="tx1"/>
                </a:solidFill>
                <a:latin typeface="+mn-lt"/>
                <a:ea typeface="+mn-ea"/>
                <a:cs typeface="+mn-cs"/>
              </a:rPr>
              <a:t>k </a:t>
            </a:r>
            <a:r>
              <a:rPr lang="en-US" sz="1200" b="0" i="0" u="none" strike="noStrike" kern="1200" baseline="0" dirty="0">
                <a:solidFill>
                  <a:schemeClr val="tx1"/>
                </a:solidFill>
                <a:latin typeface="+mn-lt"/>
                <a:ea typeface="+mn-ea"/>
                <a:cs typeface="+mn-cs"/>
              </a:rPr>
              <a:t>in </a:t>
            </a:r>
            <a:r>
              <a:rPr lang="en-US" sz="1200" b="0" i="1" u="none" strike="noStrike" kern="1200" baseline="0" dirty="0">
                <a:solidFill>
                  <a:schemeClr val="tx1"/>
                </a:solidFill>
                <a:latin typeface="+mn-lt"/>
                <a:ea typeface="+mn-ea"/>
                <a:cs typeface="+mn-cs"/>
              </a:rPr>
              <a:t>k</a:t>
            </a:r>
            <a:r>
              <a:rPr lang="en-US" sz="1200" b="0" i="0" u="none" strike="noStrike" kern="1200" baseline="0" dirty="0">
                <a:solidFill>
                  <a:schemeClr val="tx1"/>
                </a:solidFill>
                <a:latin typeface="+mn-lt"/>
                <a:ea typeface="+mn-ea"/>
                <a:cs typeface="+mn-cs"/>
              </a:rPr>
              <a:t>-fold cross-validation. Typically, given these considerations, one performs </a:t>
            </a:r>
            <a:r>
              <a:rPr lang="en-US" sz="1200" b="0" i="1" u="none" strike="noStrike" kern="1200" baseline="0" dirty="0">
                <a:solidFill>
                  <a:schemeClr val="tx1"/>
                </a:solidFill>
                <a:latin typeface="+mn-lt"/>
                <a:ea typeface="+mn-ea"/>
                <a:cs typeface="+mn-cs"/>
              </a:rPr>
              <a:t>k</a:t>
            </a:r>
            <a:r>
              <a:rPr lang="en-US" sz="1200" b="0" i="0" u="none" strike="noStrike" kern="1200" baseline="0" dirty="0">
                <a:solidFill>
                  <a:schemeClr val="tx1"/>
                </a:solidFill>
                <a:latin typeface="+mn-lt"/>
                <a:ea typeface="+mn-ea"/>
                <a:cs typeface="+mn-cs"/>
              </a:rPr>
              <a:t>-fold cross-validation using </a:t>
            </a:r>
            <a:r>
              <a:rPr lang="en-US" sz="1200" b="0" i="1" u="none" strike="noStrike" kern="1200" baseline="0" dirty="0">
                <a:solidFill>
                  <a:schemeClr val="tx1"/>
                </a:solidFill>
                <a:latin typeface="+mn-lt"/>
                <a:ea typeface="+mn-ea"/>
                <a:cs typeface="+mn-cs"/>
              </a:rPr>
              <a:t>k </a:t>
            </a:r>
            <a:r>
              <a:rPr lang="en-US" sz="1200" b="0" i="0" u="none" strike="noStrike" kern="1200" baseline="0" dirty="0">
                <a:solidFill>
                  <a:schemeClr val="tx1"/>
                </a:solidFill>
                <a:latin typeface="+mn-lt"/>
                <a:ea typeface="+mn-ea"/>
                <a:cs typeface="+mn-cs"/>
              </a:rPr>
              <a:t>= 5 or </a:t>
            </a:r>
            <a:r>
              <a:rPr lang="en-US" sz="1200" b="0" i="1" u="none" strike="noStrike" kern="1200" baseline="0" dirty="0">
                <a:solidFill>
                  <a:schemeClr val="tx1"/>
                </a:solidFill>
                <a:latin typeface="+mn-lt"/>
                <a:ea typeface="+mn-ea"/>
                <a:cs typeface="+mn-cs"/>
              </a:rPr>
              <a:t>k </a:t>
            </a:r>
            <a:r>
              <a:rPr lang="en-US" sz="1200" b="0" i="0" u="none" strike="noStrike" kern="1200" baseline="0" dirty="0">
                <a:solidFill>
                  <a:schemeClr val="tx1"/>
                </a:solidFill>
                <a:latin typeface="+mn-lt"/>
                <a:ea typeface="+mn-ea"/>
                <a:cs typeface="+mn-cs"/>
              </a:rPr>
              <a:t>= 10, as these values have been shown empirically to yield test error rate estimates that suffer neither from excessively high bias nor from very high variance.</a:t>
            </a:r>
            <a:endParaRPr lang="en-US" dirty="0"/>
          </a:p>
        </p:txBody>
      </p:sp>
      <p:sp>
        <p:nvSpPr>
          <p:cNvPr id="4" name="Slide Number Placeholder 3"/>
          <p:cNvSpPr>
            <a:spLocks noGrp="1"/>
          </p:cNvSpPr>
          <p:nvPr>
            <p:ph type="sldNum" sz="quarter" idx="5"/>
          </p:nvPr>
        </p:nvSpPr>
        <p:spPr/>
        <p:txBody>
          <a:bodyPr/>
          <a:lstStyle/>
          <a:p>
            <a:fld id="{BB6361B8-B685-459F-8F73-2A5C5BA2902C}" type="slidenum">
              <a:rPr lang="en-US" smtClean="0"/>
              <a:t>14</a:t>
            </a:fld>
            <a:endParaRPr lang="en-US"/>
          </a:p>
        </p:txBody>
      </p:sp>
    </p:spTree>
    <p:extLst>
      <p:ext uri="{BB962C8B-B14F-4D97-AF65-F5344CB8AC3E}">
        <p14:creationId xmlns:p14="http://schemas.microsoft.com/office/powerpoint/2010/main" val="4055732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7F1BE40-085F-4702-A967-D14D342CDC83}" type="datetime1">
              <a:rPr lang="en-US" smtClean="0"/>
              <a:t>9/23/2019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36B7F87-8F90-48EA-B403-6E98BF6BC1E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17154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70785-6DD5-4DCD-88C3-BD374FF6ABE4}" type="datetime1">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2643967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1E9E96-CA07-491F-8328-274D6329D451}" type="datetime1">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1506969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01824-8424-4B2B-B098-86A8AF320143}" type="datetime1">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300900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B0C32A-CA31-4216-A7CC-AD0045057780}" type="datetime1">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B7F87-8F90-48EA-B403-6E98BF6BC1E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3292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9A799C-DA9C-48DD-8FDE-CAC2A368F9C0}" type="datetime1">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364663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76FF79-EA3C-40D2-AC88-D7BECC655392}" type="datetime1">
              <a:rPr lang="en-US" smtClean="0"/>
              <a:t>9/23/2019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3158988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E3968F-33E5-4872-AAEC-9F3F76653674}" type="datetime1">
              <a:rPr lang="en-US" smtClean="0"/>
              <a:t>9/23/2019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1103782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29DBF3-0C67-444E-A4E6-73ED4D1278F7}" type="datetime1">
              <a:rPr lang="en-US" smtClean="0"/>
              <a:t>9/23/2019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4134227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7EBF1E-B824-4A96-92B7-E1139D2AD365}" type="datetime1">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527199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3D33C7-AC2D-4334-B37A-ED06B65ABD3E}" type="datetime1">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6B7F87-8F90-48EA-B403-6E98BF6BC1E9}" type="slidenum">
              <a:rPr lang="en-US" smtClean="0"/>
              <a:t>‹#›</a:t>
            </a:fld>
            <a:endParaRPr lang="en-US"/>
          </a:p>
        </p:txBody>
      </p:sp>
    </p:spTree>
    <p:extLst>
      <p:ext uri="{BB962C8B-B14F-4D97-AF65-F5344CB8AC3E}">
        <p14:creationId xmlns:p14="http://schemas.microsoft.com/office/powerpoint/2010/main" val="1503368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89F3E82-F63B-47FA-8827-06143EA42BC1}" type="datetime1">
              <a:rPr lang="en-US" smtClean="0"/>
              <a:t>9/23/2019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36B7F87-8F90-48EA-B403-6E98BF6BC1E9}" type="slidenum">
              <a:rPr lang="en-US" smtClean="0"/>
              <a:t>‹#›</a:t>
            </a:fld>
            <a:endParaRPr lang="en-US"/>
          </a:p>
        </p:txBody>
      </p:sp>
    </p:spTree>
    <p:extLst>
      <p:ext uri="{BB962C8B-B14F-4D97-AF65-F5344CB8AC3E}">
        <p14:creationId xmlns:p14="http://schemas.microsoft.com/office/powerpoint/2010/main" val="6957363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437" y="430306"/>
            <a:ext cx="9692640" cy="1261015"/>
          </a:xfrm>
        </p:spPr>
        <p:txBody>
          <a:bodyPr/>
          <a:lstStyle/>
          <a:p>
            <a:pPr algn="ctr">
              <a:defRPr/>
            </a:pPr>
            <a:r>
              <a:rPr lang="en-US" sz="2600" dirty="0">
                <a:solidFill>
                  <a:srgbClr val="002060"/>
                </a:solidFill>
              </a:rPr>
              <a:t>Class 4 – Polynomial Regression and</a:t>
            </a:r>
            <a:br>
              <a:rPr lang="en-US" sz="2600" dirty="0">
                <a:solidFill>
                  <a:srgbClr val="002060"/>
                </a:solidFill>
              </a:rPr>
            </a:br>
            <a:br>
              <a:rPr lang="en-US" sz="2600" dirty="0">
                <a:solidFill>
                  <a:srgbClr val="002060"/>
                </a:solidFill>
              </a:rPr>
            </a:br>
            <a:r>
              <a:rPr lang="en-US" sz="2600" dirty="0">
                <a:solidFill>
                  <a:srgbClr val="002060"/>
                </a:solidFill>
              </a:rPr>
              <a:t> Resampling methods</a:t>
            </a:r>
          </a:p>
        </p:txBody>
      </p:sp>
      <p:sp>
        <p:nvSpPr>
          <p:cNvPr id="6146" name="Content Placeholder 4"/>
          <p:cNvSpPr>
            <a:spLocks noGrp="1"/>
          </p:cNvSpPr>
          <p:nvPr>
            <p:ph idx="1"/>
          </p:nvPr>
        </p:nvSpPr>
        <p:spPr>
          <a:xfrm>
            <a:off x="1237556" y="2096294"/>
            <a:ext cx="7629525" cy="2665412"/>
          </a:xfrm>
        </p:spPr>
        <p:txBody>
          <a:bodyPr/>
          <a:lstStyle/>
          <a:p>
            <a:pPr marL="0" indent="0" algn="ctr">
              <a:buNone/>
            </a:pPr>
            <a:r>
              <a:rPr lang="en-US" altLang="en-US" dirty="0">
                <a:solidFill>
                  <a:srgbClr val="0070C0"/>
                </a:solidFill>
                <a:latin typeface="Calibri" panose="020F0502020204030204" pitchFamily="34" charset="0"/>
                <a:ea typeface="ＭＳ Ｐゴシック" panose="020B0600070205080204" pitchFamily="34" charset="-128"/>
                <a:cs typeface="Calibri" panose="020F0502020204030204" pitchFamily="34" charset="0"/>
              </a:rPr>
              <a:t>Pedram Jahangiry </a:t>
            </a:r>
          </a:p>
          <a:p>
            <a:pPr marL="0" indent="0" algn="ctr">
              <a:buNone/>
            </a:pPr>
            <a:r>
              <a:rPr lang="en-US" altLang="en-US" dirty="0">
                <a:solidFill>
                  <a:srgbClr val="0070C0"/>
                </a:solidFill>
                <a:latin typeface="Calibri" panose="020F0502020204030204" pitchFamily="34" charset="0"/>
                <a:ea typeface="ＭＳ Ｐゴシック" panose="020B0600070205080204" pitchFamily="34" charset="-128"/>
                <a:cs typeface="Calibri" panose="020F0502020204030204" pitchFamily="34" charset="0"/>
              </a:rPr>
              <a:t>Fall 2019</a:t>
            </a:r>
          </a:p>
          <a:p>
            <a:pPr marL="0" indent="0" algn="ctr">
              <a:buNone/>
            </a:pPr>
            <a:endParaRPr lang="en-US" altLang="en-US" dirty="0">
              <a:solidFill>
                <a:srgbClr val="0070C0"/>
              </a:solidFill>
              <a:latin typeface="Calibri" panose="020F0502020204030204" pitchFamily="34" charset="0"/>
              <a:ea typeface="ＭＳ Ｐゴシック" panose="020B0600070205080204" pitchFamily="34" charset="-128"/>
              <a:cs typeface="Calibri" panose="020F0502020204030204" pitchFamily="34" charset="0"/>
            </a:endParaRPr>
          </a:p>
        </p:txBody>
      </p:sp>
      <p:sp>
        <p:nvSpPr>
          <p:cNvPr id="61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normAutofit lnSpcReduction="10000"/>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fld id="{4F0AC6F9-7CB1-443A-BE66-76B090DB4C02}" type="slidenum">
              <a:rPr lang="en-US" altLang="en-US" smtClean="0">
                <a:solidFill>
                  <a:schemeClr val="bg2">
                    <a:lumMod val="75000"/>
                  </a:schemeClr>
                </a:solidFill>
                <a:cs typeface="Tahoma" panose="020B0604030504040204" pitchFamily="34" charset="0"/>
              </a:rPr>
              <a:pPr/>
              <a:t>1</a:t>
            </a:fld>
            <a:endParaRPr lang="en-US" altLang="en-US" dirty="0">
              <a:solidFill>
                <a:schemeClr val="bg2">
                  <a:lumMod val="75000"/>
                </a:schemeClr>
              </a:solidFill>
              <a:cs typeface="Tahoma" panose="020B0604030504040204" pitchFamily="34" charset="0"/>
            </a:endParaRPr>
          </a:p>
        </p:txBody>
      </p:sp>
      <p:pic>
        <p:nvPicPr>
          <p:cNvPr id="6149" name="Picture 4" descr="Image result for huntsman school of busin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8230" y="3053268"/>
            <a:ext cx="1908175"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a:off x="1988965" y="1796135"/>
            <a:ext cx="62992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79421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3DD481-5FCB-4C2B-9496-8F94155E905D}"/>
              </a:ext>
            </a:extLst>
          </p:cNvPr>
          <p:cNvSpPr>
            <a:spLocks noGrp="1"/>
          </p:cNvSpPr>
          <p:nvPr>
            <p:ph type="sldNum" sz="quarter" idx="12"/>
          </p:nvPr>
        </p:nvSpPr>
        <p:spPr/>
        <p:txBody>
          <a:bodyPr>
            <a:normAutofit lnSpcReduction="10000"/>
          </a:bodyPr>
          <a:lstStyle/>
          <a:p>
            <a:fld id="{036B7F87-8F90-48EA-B403-6E98BF6BC1E9}" type="slidenum">
              <a:rPr lang="en-US" smtClean="0"/>
              <a:t>10</a:t>
            </a:fld>
            <a:endParaRPr lang="en-US"/>
          </a:p>
        </p:txBody>
      </p:sp>
      <p:sp>
        <p:nvSpPr>
          <p:cNvPr id="6" name="Title 1">
            <a:extLst>
              <a:ext uri="{FF2B5EF4-FFF2-40B4-BE49-F238E27FC236}">
                <a16:creationId xmlns:a16="http://schemas.microsoft.com/office/drawing/2014/main" id="{54F9AE9B-FDC8-410D-97D0-F3ABA0D48AE8}"/>
              </a:ext>
            </a:extLst>
          </p:cNvPr>
          <p:cNvSpPr>
            <a:spLocks noGrp="1"/>
          </p:cNvSpPr>
          <p:nvPr>
            <p:ph type="title"/>
          </p:nvPr>
        </p:nvSpPr>
        <p:spPr>
          <a:xfrm>
            <a:off x="838200" y="365126"/>
            <a:ext cx="10515600" cy="775186"/>
          </a:xfrm>
        </p:spPr>
        <p:txBody>
          <a:bodyPr>
            <a:normAutofit/>
          </a:bodyPr>
          <a:lstStyle/>
          <a:p>
            <a:r>
              <a:rPr lang="en-US" sz="3000" dirty="0">
                <a:solidFill>
                  <a:schemeClr val="tx2"/>
                </a:solidFill>
                <a:latin typeface="+mn-lt"/>
              </a:rPr>
              <a:t>The validation process</a:t>
            </a:r>
          </a:p>
        </p:txBody>
      </p:sp>
      <p:pic>
        <p:nvPicPr>
          <p:cNvPr id="2" name="Content Placeholder 1">
            <a:extLst>
              <a:ext uri="{FF2B5EF4-FFF2-40B4-BE49-F238E27FC236}">
                <a16:creationId xmlns:a16="http://schemas.microsoft.com/office/drawing/2014/main" id="{9773E56A-12B3-4E49-B564-578993B8A594}"/>
              </a:ext>
            </a:extLst>
          </p:cNvPr>
          <p:cNvPicPr>
            <a:picLocks noGrp="1" noChangeAspect="1"/>
          </p:cNvPicPr>
          <p:nvPr>
            <p:ph idx="1"/>
          </p:nvPr>
        </p:nvPicPr>
        <p:blipFill>
          <a:blip r:embed="rId2"/>
          <a:stretch>
            <a:fillRect/>
          </a:stretch>
        </p:blipFill>
        <p:spPr>
          <a:xfrm>
            <a:off x="1196975" y="1992195"/>
            <a:ext cx="9151938" cy="3546710"/>
          </a:xfrm>
          <a:prstGeom prst="rect">
            <a:avLst/>
          </a:prstGeom>
        </p:spPr>
      </p:pic>
    </p:spTree>
    <p:extLst>
      <p:ext uri="{BB962C8B-B14F-4D97-AF65-F5344CB8AC3E}">
        <p14:creationId xmlns:p14="http://schemas.microsoft.com/office/powerpoint/2010/main" val="3672909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3DD481-5FCB-4C2B-9496-8F94155E905D}"/>
              </a:ext>
            </a:extLst>
          </p:cNvPr>
          <p:cNvSpPr>
            <a:spLocks noGrp="1"/>
          </p:cNvSpPr>
          <p:nvPr>
            <p:ph type="sldNum" sz="quarter" idx="12"/>
          </p:nvPr>
        </p:nvSpPr>
        <p:spPr/>
        <p:txBody>
          <a:bodyPr>
            <a:normAutofit lnSpcReduction="10000"/>
          </a:bodyPr>
          <a:lstStyle/>
          <a:p>
            <a:fld id="{036B7F87-8F90-48EA-B403-6E98BF6BC1E9}" type="slidenum">
              <a:rPr lang="en-US" smtClean="0"/>
              <a:t>11</a:t>
            </a:fld>
            <a:endParaRPr lang="en-US"/>
          </a:p>
        </p:txBody>
      </p:sp>
      <p:sp>
        <p:nvSpPr>
          <p:cNvPr id="6" name="Title 1">
            <a:extLst>
              <a:ext uri="{FF2B5EF4-FFF2-40B4-BE49-F238E27FC236}">
                <a16:creationId xmlns:a16="http://schemas.microsoft.com/office/drawing/2014/main" id="{54F9AE9B-FDC8-410D-97D0-F3ABA0D48AE8}"/>
              </a:ext>
            </a:extLst>
          </p:cNvPr>
          <p:cNvSpPr>
            <a:spLocks noGrp="1"/>
          </p:cNvSpPr>
          <p:nvPr>
            <p:ph type="title"/>
          </p:nvPr>
        </p:nvSpPr>
        <p:spPr>
          <a:xfrm>
            <a:off x="777240" y="146452"/>
            <a:ext cx="10515600" cy="593725"/>
          </a:xfrm>
        </p:spPr>
        <p:txBody>
          <a:bodyPr>
            <a:normAutofit/>
          </a:bodyPr>
          <a:lstStyle/>
          <a:p>
            <a:r>
              <a:rPr lang="en-US" sz="3000" dirty="0">
                <a:solidFill>
                  <a:schemeClr val="tx2"/>
                </a:solidFill>
                <a:latin typeface="+mn-lt"/>
              </a:rPr>
              <a:t>Example</a:t>
            </a:r>
          </a:p>
        </p:txBody>
      </p:sp>
      <p:pic>
        <p:nvPicPr>
          <p:cNvPr id="7" name="Picture 6">
            <a:extLst>
              <a:ext uri="{FF2B5EF4-FFF2-40B4-BE49-F238E27FC236}">
                <a16:creationId xmlns:a16="http://schemas.microsoft.com/office/drawing/2014/main" id="{6603B729-AAB6-45EA-BFE6-5AFD5BC616B2}"/>
              </a:ext>
            </a:extLst>
          </p:cNvPr>
          <p:cNvPicPr>
            <a:picLocks noChangeAspect="1"/>
          </p:cNvPicPr>
          <p:nvPr/>
        </p:nvPicPr>
        <p:blipFill>
          <a:blip r:embed="rId3"/>
          <a:stretch>
            <a:fillRect/>
          </a:stretch>
        </p:blipFill>
        <p:spPr>
          <a:xfrm>
            <a:off x="1590443" y="882716"/>
            <a:ext cx="8365983" cy="5297748"/>
          </a:xfrm>
          <a:prstGeom prst="rect">
            <a:avLst/>
          </a:prstGeom>
        </p:spPr>
      </p:pic>
    </p:spTree>
    <p:extLst>
      <p:ext uri="{BB962C8B-B14F-4D97-AF65-F5344CB8AC3E}">
        <p14:creationId xmlns:p14="http://schemas.microsoft.com/office/powerpoint/2010/main" val="1633028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3DD481-5FCB-4C2B-9496-8F94155E905D}"/>
              </a:ext>
            </a:extLst>
          </p:cNvPr>
          <p:cNvSpPr>
            <a:spLocks noGrp="1"/>
          </p:cNvSpPr>
          <p:nvPr>
            <p:ph type="sldNum" sz="quarter" idx="12"/>
          </p:nvPr>
        </p:nvSpPr>
        <p:spPr/>
        <p:txBody>
          <a:bodyPr>
            <a:normAutofit lnSpcReduction="10000"/>
          </a:bodyPr>
          <a:lstStyle/>
          <a:p>
            <a:fld id="{036B7F87-8F90-48EA-B403-6E98BF6BC1E9}" type="slidenum">
              <a:rPr lang="en-US" smtClean="0"/>
              <a:t>12</a:t>
            </a:fld>
            <a:endParaRPr lang="en-US"/>
          </a:p>
        </p:txBody>
      </p:sp>
      <p:sp>
        <p:nvSpPr>
          <p:cNvPr id="6" name="Title 1">
            <a:extLst>
              <a:ext uri="{FF2B5EF4-FFF2-40B4-BE49-F238E27FC236}">
                <a16:creationId xmlns:a16="http://schemas.microsoft.com/office/drawing/2014/main" id="{54F9AE9B-FDC8-410D-97D0-F3ABA0D48AE8}"/>
              </a:ext>
            </a:extLst>
          </p:cNvPr>
          <p:cNvSpPr>
            <a:spLocks noGrp="1"/>
          </p:cNvSpPr>
          <p:nvPr>
            <p:ph type="title"/>
          </p:nvPr>
        </p:nvSpPr>
        <p:spPr>
          <a:xfrm>
            <a:off x="838200" y="365126"/>
            <a:ext cx="10515600" cy="593725"/>
          </a:xfrm>
        </p:spPr>
        <p:txBody>
          <a:bodyPr>
            <a:normAutofit/>
          </a:bodyPr>
          <a:lstStyle/>
          <a:p>
            <a:r>
              <a:rPr lang="en-US" sz="3000" dirty="0">
                <a:solidFill>
                  <a:schemeClr val="tx2"/>
                </a:solidFill>
                <a:latin typeface="+mn-lt"/>
              </a:rPr>
              <a:t>Drawbacks of validation set approach</a:t>
            </a:r>
          </a:p>
        </p:txBody>
      </p:sp>
      <p:pic>
        <p:nvPicPr>
          <p:cNvPr id="2" name="Content Placeholder 1">
            <a:extLst>
              <a:ext uri="{FF2B5EF4-FFF2-40B4-BE49-F238E27FC236}">
                <a16:creationId xmlns:a16="http://schemas.microsoft.com/office/drawing/2014/main" id="{1BC47367-3BF9-4BA4-B41F-ED89E8A9712F}"/>
              </a:ext>
            </a:extLst>
          </p:cNvPr>
          <p:cNvPicPr>
            <a:picLocks noGrp="1" noChangeAspect="1"/>
          </p:cNvPicPr>
          <p:nvPr>
            <p:ph idx="1"/>
          </p:nvPr>
        </p:nvPicPr>
        <p:blipFill>
          <a:blip r:embed="rId3"/>
          <a:stretch>
            <a:fillRect/>
          </a:stretch>
        </p:blipFill>
        <p:spPr>
          <a:xfrm>
            <a:off x="1384347" y="1358900"/>
            <a:ext cx="8777194" cy="4813300"/>
          </a:xfrm>
          <a:prstGeom prst="rect">
            <a:avLst/>
          </a:prstGeom>
        </p:spPr>
      </p:pic>
    </p:spTree>
    <p:extLst>
      <p:ext uri="{BB962C8B-B14F-4D97-AF65-F5344CB8AC3E}">
        <p14:creationId xmlns:p14="http://schemas.microsoft.com/office/powerpoint/2010/main" val="350937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5252E0-6CC6-4DD3-9E88-F1EE0BE172BF}"/>
              </a:ext>
            </a:extLst>
          </p:cNvPr>
          <p:cNvSpPr>
            <a:spLocks noGrp="1"/>
          </p:cNvSpPr>
          <p:nvPr>
            <p:ph type="sldNum" sz="quarter" idx="12"/>
          </p:nvPr>
        </p:nvSpPr>
        <p:spPr/>
        <p:txBody>
          <a:bodyPr>
            <a:normAutofit lnSpcReduction="10000"/>
          </a:bodyPr>
          <a:lstStyle/>
          <a:p>
            <a:fld id="{036B7F87-8F90-48EA-B403-6E98BF6BC1E9}" type="slidenum">
              <a:rPr lang="en-US" smtClean="0"/>
              <a:t>13</a:t>
            </a:fld>
            <a:endParaRPr lang="en-US"/>
          </a:p>
        </p:txBody>
      </p:sp>
      <p:sp>
        <p:nvSpPr>
          <p:cNvPr id="5" name="Title 1">
            <a:extLst>
              <a:ext uri="{FF2B5EF4-FFF2-40B4-BE49-F238E27FC236}">
                <a16:creationId xmlns:a16="http://schemas.microsoft.com/office/drawing/2014/main" id="{CFF1BDA6-9641-4BA9-8EC0-CFB505D9EBF1}"/>
              </a:ext>
            </a:extLst>
          </p:cNvPr>
          <p:cNvSpPr>
            <a:spLocks noGrp="1"/>
          </p:cNvSpPr>
          <p:nvPr>
            <p:ph type="title"/>
          </p:nvPr>
        </p:nvSpPr>
        <p:spPr>
          <a:xfrm>
            <a:off x="838200" y="365126"/>
            <a:ext cx="10515600" cy="593725"/>
          </a:xfrm>
        </p:spPr>
        <p:txBody>
          <a:bodyPr>
            <a:normAutofit/>
          </a:bodyPr>
          <a:lstStyle/>
          <a:p>
            <a:r>
              <a:rPr lang="en-US" sz="3000" dirty="0">
                <a:solidFill>
                  <a:schemeClr val="tx2"/>
                </a:solidFill>
                <a:latin typeface="+mn-lt"/>
              </a:rPr>
              <a:t>Leave-One-Out Cross-Validation (LOOCV)</a:t>
            </a:r>
          </a:p>
        </p:txBody>
      </p:sp>
      <p:pic>
        <p:nvPicPr>
          <p:cNvPr id="6" name="Picture 5">
            <a:extLst>
              <a:ext uri="{FF2B5EF4-FFF2-40B4-BE49-F238E27FC236}">
                <a16:creationId xmlns:a16="http://schemas.microsoft.com/office/drawing/2014/main" id="{FADDFC47-6871-4729-B600-CE67DB0B2F3C}"/>
              </a:ext>
            </a:extLst>
          </p:cNvPr>
          <p:cNvPicPr>
            <a:picLocks noChangeAspect="1"/>
          </p:cNvPicPr>
          <p:nvPr/>
        </p:nvPicPr>
        <p:blipFill>
          <a:blip r:embed="rId2"/>
          <a:stretch>
            <a:fillRect/>
          </a:stretch>
        </p:blipFill>
        <p:spPr>
          <a:xfrm>
            <a:off x="738075" y="1435474"/>
            <a:ext cx="7515225" cy="4629150"/>
          </a:xfrm>
          <a:prstGeom prst="rect">
            <a:avLst/>
          </a:prstGeom>
        </p:spPr>
      </p:pic>
      <p:pic>
        <p:nvPicPr>
          <p:cNvPr id="7" name="Picture 6">
            <a:extLst>
              <a:ext uri="{FF2B5EF4-FFF2-40B4-BE49-F238E27FC236}">
                <a16:creationId xmlns:a16="http://schemas.microsoft.com/office/drawing/2014/main" id="{FC71B4D9-CC46-465D-AF31-44999892CCD5}"/>
              </a:ext>
            </a:extLst>
          </p:cNvPr>
          <p:cNvPicPr>
            <a:picLocks noChangeAspect="1"/>
          </p:cNvPicPr>
          <p:nvPr/>
        </p:nvPicPr>
        <p:blipFill>
          <a:blip r:embed="rId3"/>
          <a:stretch>
            <a:fillRect/>
          </a:stretch>
        </p:blipFill>
        <p:spPr>
          <a:xfrm>
            <a:off x="8016632" y="3102480"/>
            <a:ext cx="2333625" cy="1000125"/>
          </a:xfrm>
          <a:prstGeom prst="rect">
            <a:avLst/>
          </a:prstGeom>
        </p:spPr>
      </p:pic>
    </p:spTree>
    <p:extLst>
      <p:ext uri="{BB962C8B-B14F-4D97-AF65-F5344CB8AC3E}">
        <p14:creationId xmlns:p14="http://schemas.microsoft.com/office/powerpoint/2010/main" val="728186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17CF6D-08A1-4E4D-9159-AFB8F88B5D6B}"/>
              </a:ext>
            </a:extLst>
          </p:cNvPr>
          <p:cNvSpPr>
            <a:spLocks noGrp="1"/>
          </p:cNvSpPr>
          <p:nvPr>
            <p:ph idx="1"/>
          </p:nvPr>
        </p:nvSpPr>
        <p:spPr>
          <a:xfrm>
            <a:off x="838200" y="1656678"/>
            <a:ext cx="4980790" cy="4932250"/>
          </a:xfrm>
        </p:spPr>
        <p:txBody>
          <a:bodyPr>
            <a:normAutofit/>
          </a:bodyPr>
          <a:lstStyle/>
          <a:p>
            <a:pPr marL="342900" indent="-342900">
              <a:buFont typeface="+mj-lt"/>
              <a:buAutoNum type="arabicParenR"/>
            </a:pPr>
            <a:r>
              <a:rPr lang="en-US" sz="2400" dirty="0">
                <a:solidFill>
                  <a:srgbClr val="00B050"/>
                </a:solidFill>
              </a:rPr>
              <a:t> Very small bias:</a:t>
            </a:r>
          </a:p>
          <a:p>
            <a:pPr marL="274320" lvl="1" indent="0">
              <a:buNone/>
            </a:pPr>
            <a:r>
              <a:rPr lang="en-US" sz="2000" dirty="0">
                <a:solidFill>
                  <a:srgbClr val="00B050"/>
                </a:solidFill>
              </a:rPr>
              <a:t>contain (n − 1) observations, almost as many as are in the entire data set</a:t>
            </a:r>
          </a:p>
          <a:p>
            <a:pPr lvl="1">
              <a:buFont typeface="Wingdings" panose="05000000000000000000" pitchFamily="2" charset="2"/>
              <a:buChar char="ü"/>
            </a:pPr>
            <a:endParaRPr lang="en-US" sz="2000" dirty="0">
              <a:solidFill>
                <a:srgbClr val="00B050"/>
              </a:solidFill>
            </a:endParaRPr>
          </a:p>
          <a:p>
            <a:pPr marL="342900" indent="-342900">
              <a:buFont typeface="+mj-lt"/>
              <a:buAutoNum type="arabicParenR"/>
            </a:pPr>
            <a:r>
              <a:rPr lang="en-US" sz="2400" dirty="0">
                <a:solidFill>
                  <a:srgbClr val="00B050"/>
                </a:solidFill>
              </a:rPr>
              <a:t> Always yield the same results:</a:t>
            </a:r>
          </a:p>
          <a:p>
            <a:pPr marL="274320" lvl="1" indent="0">
              <a:buNone/>
            </a:pPr>
            <a:r>
              <a:rPr lang="en-US" sz="2000" dirty="0">
                <a:solidFill>
                  <a:srgbClr val="00B050"/>
                </a:solidFill>
              </a:rPr>
              <a:t>there is no randomness in the training/validation set splits.</a:t>
            </a:r>
          </a:p>
          <a:p>
            <a:pPr marL="274320" lvl="1" indent="0">
              <a:buNone/>
            </a:pPr>
            <a:endParaRPr lang="en-US" sz="2000" dirty="0"/>
          </a:p>
          <a:p>
            <a:pPr marL="457200" indent="-457200">
              <a:buFont typeface="+mj-lt"/>
              <a:buAutoNum type="arabicParenR"/>
            </a:pPr>
            <a:r>
              <a:rPr lang="en-US" sz="2200" dirty="0">
                <a:solidFill>
                  <a:srgbClr val="C00000"/>
                </a:solidFill>
              </a:rPr>
              <a:t>Expensive to implement</a:t>
            </a:r>
          </a:p>
          <a:p>
            <a:pPr marL="457200" indent="-457200">
              <a:buFont typeface="+mj-lt"/>
              <a:buAutoNum type="arabicParenR"/>
            </a:pPr>
            <a:r>
              <a:rPr lang="en-US" sz="2200" dirty="0">
                <a:solidFill>
                  <a:srgbClr val="C00000"/>
                </a:solidFill>
              </a:rPr>
              <a:t>High variance! </a:t>
            </a:r>
          </a:p>
        </p:txBody>
      </p:sp>
      <p:sp>
        <p:nvSpPr>
          <p:cNvPr id="4" name="Slide Number Placeholder 3">
            <a:extLst>
              <a:ext uri="{FF2B5EF4-FFF2-40B4-BE49-F238E27FC236}">
                <a16:creationId xmlns:a16="http://schemas.microsoft.com/office/drawing/2014/main" id="{73F853A4-4B5B-4263-9E5B-6291DCB088ED}"/>
              </a:ext>
            </a:extLst>
          </p:cNvPr>
          <p:cNvSpPr>
            <a:spLocks noGrp="1"/>
          </p:cNvSpPr>
          <p:nvPr>
            <p:ph type="sldNum" sz="quarter" idx="12"/>
          </p:nvPr>
        </p:nvSpPr>
        <p:spPr/>
        <p:txBody>
          <a:bodyPr>
            <a:normAutofit lnSpcReduction="10000"/>
          </a:bodyPr>
          <a:lstStyle/>
          <a:p>
            <a:fld id="{036B7F87-8F90-48EA-B403-6E98BF6BC1E9}" type="slidenum">
              <a:rPr lang="en-US" smtClean="0"/>
              <a:t>14</a:t>
            </a:fld>
            <a:endParaRPr lang="en-US"/>
          </a:p>
        </p:txBody>
      </p:sp>
      <p:sp>
        <p:nvSpPr>
          <p:cNvPr id="5" name="Title 1">
            <a:extLst>
              <a:ext uri="{FF2B5EF4-FFF2-40B4-BE49-F238E27FC236}">
                <a16:creationId xmlns:a16="http://schemas.microsoft.com/office/drawing/2014/main" id="{5EF4FCAE-AEE5-4367-B762-7CA5FBFEA58D}"/>
              </a:ext>
            </a:extLst>
          </p:cNvPr>
          <p:cNvSpPr>
            <a:spLocks noGrp="1"/>
          </p:cNvSpPr>
          <p:nvPr>
            <p:ph type="title"/>
          </p:nvPr>
        </p:nvSpPr>
        <p:spPr>
          <a:xfrm>
            <a:off x="838200" y="365126"/>
            <a:ext cx="10515600" cy="593725"/>
          </a:xfrm>
        </p:spPr>
        <p:txBody>
          <a:bodyPr>
            <a:normAutofit/>
          </a:bodyPr>
          <a:lstStyle/>
          <a:p>
            <a:r>
              <a:rPr lang="en-US" sz="3000" dirty="0">
                <a:solidFill>
                  <a:schemeClr val="tx2"/>
                </a:solidFill>
                <a:latin typeface="+mn-lt"/>
              </a:rPr>
              <a:t>LOOCV advantages and disadvantages</a:t>
            </a:r>
          </a:p>
        </p:txBody>
      </p:sp>
      <p:pic>
        <p:nvPicPr>
          <p:cNvPr id="6" name="Content Placeholder 1">
            <a:extLst>
              <a:ext uri="{FF2B5EF4-FFF2-40B4-BE49-F238E27FC236}">
                <a16:creationId xmlns:a16="http://schemas.microsoft.com/office/drawing/2014/main" id="{D8B38B35-79D4-458D-8CBD-5AB86AF522D4}"/>
              </a:ext>
            </a:extLst>
          </p:cNvPr>
          <p:cNvPicPr>
            <a:picLocks noChangeAspect="1"/>
          </p:cNvPicPr>
          <p:nvPr/>
        </p:nvPicPr>
        <p:blipFill rotWithShape="1">
          <a:blip r:embed="rId3"/>
          <a:srcRect r="51303"/>
          <a:stretch/>
        </p:blipFill>
        <p:spPr>
          <a:xfrm>
            <a:off x="6096000" y="1656678"/>
            <a:ext cx="4471594" cy="4108378"/>
          </a:xfrm>
          <a:prstGeom prst="rect">
            <a:avLst/>
          </a:prstGeom>
        </p:spPr>
      </p:pic>
    </p:spTree>
    <p:extLst>
      <p:ext uri="{BB962C8B-B14F-4D97-AF65-F5344CB8AC3E}">
        <p14:creationId xmlns:p14="http://schemas.microsoft.com/office/powerpoint/2010/main" val="1073980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3DD481-5FCB-4C2B-9496-8F94155E905D}"/>
              </a:ext>
            </a:extLst>
          </p:cNvPr>
          <p:cNvSpPr>
            <a:spLocks noGrp="1"/>
          </p:cNvSpPr>
          <p:nvPr>
            <p:ph type="sldNum" sz="quarter" idx="12"/>
          </p:nvPr>
        </p:nvSpPr>
        <p:spPr/>
        <p:txBody>
          <a:bodyPr>
            <a:normAutofit lnSpcReduction="10000"/>
          </a:bodyPr>
          <a:lstStyle/>
          <a:p>
            <a:fld id="{036B7F87-8F90-48EA-B403-6E98BF6BC1E9}" type="slidenum">
              <a:rPr lang="en-US" smtClean="0"/>
              <a:t>15</a:t>
            </a:fld>
            <a:endParaRPr lang="en-US"/>
          </a:p>
        </p:txBody>
      </p:sp>
      <p:sp>
        <p:nvSpPr>
          <p:cNvPr id="6" name="Title 1">
            <a:extLst>
              <a:ext uri="{FF2B5EF4-FFF2-40B4-BE49-F238E27FC236}">
                <a16:creationId xmlns:a16="http://schemas.microsoft.com/office/drawing/2014/main" id="{54F9AE9B-FDC8-410D-97D0-F3ABA0D48AE8}"/>
              </a:ext>
            </a:extLst>
          </p:cNvPr>
          <p:cNvSpPr>
            <a:spLocks noGrp="1"/>
          </p:cNvSpPr>
          <p:nvPr>
            <p:ph type="title"/>
          </p:nvPr>
        </p:nvSpPr>
        <p:spPr>
          <a:xfrm>
            <a:off x="838200" y="451187"/>
            <a:ext cx="10515600" cy="593725"/>
          </a:xfrm>
        </p:spPr>
        <p:txBody>
          <a:bodyPr>
            <a:normAutofit/>
          </a:bodyPr>
          <a:lstStyle/>
          <a:p>
            <a:r>
              <a:rPr lang="en-US" sz="3000" dirty="0">
                <a:solidFill>
                  <a:schemeClr val="tx2"/>
                </a:solidFill>
                <a:latin typeface="+mn-lt"/>
              </a:rPr>
              <a:t>K-fold Cross-Validation</a:t>
            </a:r>
          </a:p>
        </p:txBody>
      </p:sp>
      <p:pic>
        <p:nvPicPr>
          <p:cNvPr id="7" name="Content Placeholder 6">
            <a:extLst>
              <a:ext uri="{FF2B5EF4-FFF2-40B4-BE49-F238E27FC236}">
                <a16:creationId xmlns:a16="http://schemas.microsoft.com/office/drawing/2014/main" id="{DDDD9E12-9FB5-4B98-9006-C45FFDD425D2}"/>
              </a:ext>
            </a:extLst>
          </p:cNvPr>
          <p:cNvPicPr>
            <a:picLocks noGrp="1" noChangeAspect="1"/>
          </p:cNvPicPr>
          <p:nvPr>
            <p:ph idx="1"/>
          </p:nvPr>
        </p:nvPicPr>
        <p:blipFill>
          <a:blip r:embed="rId2"/>
          <a:stretch>
            <a:fillRect/>
          </a:stretch>
        </p:blipFill>
        <p:spPr>
          <a:xfrm>
            <a:off x="490780" y="1868068"/>
            <a:ext cx="7620000" cy="4057650"/>
          </a:xfrm>
          <a:prstGeom prst="rect">
            <a:avLst/>
          </a:prstGeom>
        </p:spPr>
      </p:pic>
      <p:pic>
        <p:nvPicPr>
          <p:cNvPr id="8" name="Picture 7">
            <a:extLst>
              <a:ext uri="{FF2B5EF4-FFF2-40B4-BE49-F238E27FC236}">
                <a16:creationId xmlns:a16="http://schemas.microsoft.com/office/drawing/2014/main" id="{1E62ED16-8BDA-4F4A-AAC1-2719A532DE43}"/>
              </a:ext>
            </a:extLst>
          </p:cNvPr>
          <p:cNvPicPr>
            <a:picLocks noChangeAspect="1"/>
          </p:cNvPicPr>
          <p:nvPr/>
        </p:nvPicPr>
        <p:blipFill>
          <a:blip r:embed="rId3"/>
          <a:stretch>
            <a:fillRect/>
          </a:stretch>
        </p:blipFill>
        <p:spPr>
          <a:xfrm>
            <a:off x="8110780" y="3203743"/>
            <a:ext cx="2171700" cy="809625"/>
          </a:xfrm>
          <a:prstGeom prst="rect">
            <a:avLst/>
          </a:prstGeom>
        </p:spPr>
      </p:pic>
      <p:pic>
        <p:nvPicPr>
          <p:cNvPr id="9" name="Content Placeholder 1">
            <a:extLst>
              <a:ext uri="{FF2B5EF4-FFF2-40B4-BE49-F238E27FC236}">
                <a16:creationId xmlns:a16="http://schemas.microsoft.com/office/drawing/2014/main" id="{441499F0-1243-4046-899A-7A9F1F84EC5C}"/>
              </a:ext>
            </a:extLst>
          </p:cNvPr>
          <p:cNvPicPr>
            <a:picLocks noChangeAspect="1"/>
          </p:cNvPicPr>
          <p:nvPr/>
        </p:nvPicPr>
        <p:blipFill rotWithShape="1">
          <a:blip r:embed="rId4"/>
          <a:srcRect b="82416"/>
          <a:stretch/>
        </p:blipFill>
        <p:spPr>
          <a:xfrm>
            <a:off x="838200" y="1159627"/>
            <a:ext cx="9151938" cy="593726"/>
          </a:xfrm>
          <a:prstGeom prst="rect">
            <a:avLst/>
          </a:prstGeom>
        </p:spPr>
      </p:pic>
    </p:spTree>
    <p:extLst>
      <p:ext uri="{BB962C8B-B14F-4D97-AF65-F5344CB8AC3E}">
        <p14:creationId xmlns:p14="http://schemas.microsoft.com/office/powerpoint/2010/main" val="2168871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3DD481-5FCB-4C2B-9496-8F94155E905D}"/>
              </a:ext>
            </a:extLst>
          </p:cNvPr>
          <p:cNvSpPr>
            <a:spLocks noGrp="1"/>
          </p:cNvSpPr>
          <p:nvPr>
            <p:ph type="sldNum" sz="quarter" idx="12"/>
          </p:nvPr>
        </p:nvSpPr>
        <p:spPr/>
        <p:txBody>
          <a:bodyPr>
            <a:normAutofit lnSpcReduction="10000"/>
          </a:bodyPr>
          <a:lstStyle/>
          <a:p>
            <a:fld id="{036B7F87-8F90-48EA-B403-6E98BF6BC1E9}" type="slidenum">
              <a:rPr lang="en-US" smtClean="0"/>
              <a:t>16</a:t>
            </a:fld>
            <a:endParaRPr lang="en-US"/>
          </a:p>
        </p:txBody>
      </p:sp>
      <p:sp>
        <p:nvSpPr>
          <p:cNvPr id="6" name="Title 1">
            <a:extLst>
              <a:ext uri="{FF2B5EF4-FFF2-40B4-BE49-F238E27FC236}">
                <a16:creationId xmlns:a16="http://schemas.microsoft.com/office/drawing/2014/main" id="{54F9AE9B-FDC8-410D-97D0-F3ABA0D48AE8}"/>
              </a:ext>
            </a:extLst>
          </p:cNvPr>
          <p:cNvSpPr>
            <a:spLocks noGrp="1"/>
          </p:cNvSpPr>
          <p:nvPr>
            <p:ph type="title"/>
          </p:nvPr>
        </p:nvSpPr>
        <p:spPr>
          <a:xfrm>
            <a:off x="838200" y="451187"/>
            <a:ext cx="10515600" cy="593725"/>
          </a:xfrm>
        </p:spPr>
        <p:txBody>
          <a:bodyPr>
            <a:normAutofit/>
          </a:bodyPr>
          <a:lstStyle/>
          <a:p>
            <a:r>
              <a:rPr lang="en-US" sz="3000" dirty="0">
                <a:solidFill>
                  <a:schemeClr val="tx2"/>
                </a:solidFill>
                <a:latin typeface="+mn-lt"/>
              </a:rPr>
              <a:t>K-fold Cross-Validation</a:t>
            </a:r>
          </a:p>
        </p:txBody>
      </p:sp>
      <p:pic>
        <p:nvPicPr>
          <p:cNvPr id="2" name="Content Placeholder 1">
            <a:extLst>
              <a:ext uri="{FF2B5EF4-FFF2-40B4-BE49-F238E27FC236}">
                <a16:creationId xmlns:a16="http://schemas.microsoft.com/office/drawing/2014/main" id="{4B8B5284-DBAA-487C-864A-801E858CE1BE}"/>
              </a:ext>
            </a:extLst>
          </p:cNvPr>
          <p:cNvPicPr>
            <a:picLocks noGrp="1" noChangeAspect="1"/>
          </p:cNvPicPr>
          <p:nvPr>
            <p:ph idx="1"/>
          </p:nvPr>
        </p:nvPicPr>
        <p:blipFill>
          <a:blip r:embed="rId2"/>
          <a:stretch>
            <a:fillRect/>
          </a:stretch>
        </p:blipFill>
        <p:spPr>
          <a:xfrm>
            <a:off x="1074869" y="1549951"/>
            <a:ext cx="8703833" cy="4243009"/>
          </a:xfrm>
          <a:prstGeom prst="rect">
            <a:avLst/>
          </a:prstGeom>
        </p:spPr>
      </p:pic>
    </p:spTree>
    <p:extLst>
      <p:ext uri="{BB962C8B-B14F-4D97-AF65-F5344CB8AC3E}">
        <p14:creationId xmlns:p14="http://schemas.microsoft.com/office/powerpoint/2010/main" val="105761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3DD481-5FCB-4C2B-9496-8F94155E905D}"/>
              </a:ext>
            </a:extLst>
          </p:cNvPr>
          <p:cNvSpPr>
            <a:spLocks noGrp="1"/>
          </p:cNvSpPr>
          <p:nvPr>
            <p:ph type="sldNum" sz="quarter" idx="12"/>
          </p:nvPr>
        </p:nvSpPr>
        <p:spPr/>
        <p:txBody>
          <a:bodyPr>
            <a:normAutofit lnSpcReduction="10000"/>
          </a:bodyPr>
          <a:lstStyle/>
          <a:p>
            <a:fld id="{036B7F87-8F90-48EA-B403-6E98BF6BC1E9}" type="slidenum">
              <a:rPr lang="en-US" smtClean="0"/>
              <a:t>17</a:t>
            </a:fld>
            <a:endParaRPr lang="en-US"/>
          </a:p>
        </p:txBody>
      </p:sp>
      <p:sp>
        <p:nvSpPr>
          <p:cNvPr id="6" name="Title 1">
            <a:extLst>
              <a:ext uri="{FF2B5EF4-FFF2-40B4-BE49-F238E27FC236}">
                <a16:creationId xmlns:a16="http://schemas.microsoft.com/office/drawing/2014/main" id="{54F9AE9B-FDC8-410D-97D0-F3ABA0D48AE8}"/>
              </a:ext>
            </a:extLst>
          </p:cNvPr>
          <p:cNvSpPr>
            <a:spLocks noGrp="1"/>
          </p:cNvSpPr>
          <p:nvPr>
            <p:ph type="title"/>
          </p:nvPr>
        </p:nvSpPr>
        <p:spPr>
          <a:xfrm>
            <a:off x="838200" y="365126"/>
            <a:ext cx="10515600" cy="775186"/>
          </a:xfrm>
        </p:spPr>
        <p:txBody>
          <a:bodyPr>
            <a:normAutofit/>
          </a:bodyPr>
          <a:lstStyle/>
          <a:p>
            <a:r>
              <a:rPr lang="en-US" sz="3000" dirty="0">
                <a:solidFill>
                  <a:schemeClr val="tx2"/>
                </a:solidFill>
                <a:latin typeface="+mn-lt"/>
              </a:rPr>
              <a:t>K-fold Cross-validation vs LOOCV</a:t>
            </a:r>
          </a:p>
        </p:txBody>
      </p:sp>
      <p:pic>
        <p:nvPicPr>
          <p:cNvPr id="5" name="Content Placeholder 4">
            <a:extLst>
              <a:ext uri="{FF2B5EF4-FFF2-40B4-BE49-F238E27FC236}">
                <a16:creationId xmlns:a16="http://schemas.microsoft.com/office/drawing/2014/main" id="{E0ACB057-504A-419E-893E-FA276F0E8345}"/>
              </a:ext>
            </a:extLst>
          </p:cNvPr>
          <p:cNvPicPr>
            <a:picLocks noGrp="1" noChangeAspect="1"/>
          </p:cNvPicPr>
          <p:nvPr>
            <p:ph idx="1"/>
          </p:nvPr>
        </p:nvPicPr>
        <p:blipFill>
          <a:blip r:embed="rId3"/>
          <a:stretch>
            <a:fillRect/>
          </a:stretch>
        </p:blipFill>
        <p:spPr>
          <a:xfrm>
            <a:off x="1805929" y="1645919"/>
            <a:ext cx="7745468" cy="4760129"/>
          </a:xfrm>
          <a:prstGeom prst="rect">
            <a:avLst/>
          </a:prstGeom>
        </p:spPr>
      </p:pic>
    </p:spTree>
    <p:extLst>
      <p:ext uri="{BB962C8B-B14F-4D97-AF65-F5344CB8AC3E}">
        <p14:creationId xmlns:p14="http://schemas.microsoft.com/office/powerpoint/2010/main" val="965306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17000"/>
          </a:schemeClr>
        </a:solidFill>
        <a:effectLst/>
      </p:bgPr>
    </p:bg>
    <p:spTree>
      <p:nvGrpSpPr>
        <p:cNvPr id="1" name=""/>
        <p:cNvGrpSpPr/>
        <p:nvPr/>
      </p:nvGrpSpPr>
      <p:grpSpPr>
        <a:xfrm>
          <a:off x="0" y="0"/>
          <a:ext cx="0" cy="0"/>
          <a:chOff x="0" y="0"/>
          <a:chExt cx="0" cy="0"/>
        </a:xfrm>
      </p:grpSpPr>
      <p:pic>
        <p:nvPicPr>
          <p:cNvPr id="2050" name="Picture 2" descr="Image result for bias variance tradeoff">
            <a:extLst>
              <a:ext uri="{FF2B5EF4-FFF2-40B4-BE49-F238E27FC236}">
                <a16:creationId xmlns:a16="http://schemas.microsoft.com/office/drawing/2014/main" id="{9E477617-4E07-4D11-8555-95AB14664B4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143843" y="2560943"/>
            <a:ext cx="6426705" cy="403628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854E59F-EB60-4F8B-8169-6D3585066123}"/>
              </a:ext>
            </a:extLst>
          </p:cNvPr>
          <p:cNvSpPr>
            <a:spLocks noGrp="1"/>
          </p:cNvSpPr>
          <p:nvPr>
            <p:ph type="sldNum" sz="quarter" idx="12"/>
          </p:nvPr>
        </p:nvSpPr>
        <p:spPr/>
        <p:txBody>
          <a:bodyPr>
            <a:normAutofit lnSpcReduction="10000"/>
          </a:bodyPr>
          <a:lstStyle/>
          <a:p>
            <a:fld id="{036B7F87-8F90-48EA-B403-6E98BF6BC1E9}" type="slidenum">
              <a:rPr lang="en-US" smtClean="0"/>
              <a:t>2</a:t>
            </a:fld>
            <a:endParaRPr lang="en-US"/>
          </a:p>
        </p:txBody>
      </p:sp>
      <p:pic>
        <p:nvPicPr>
          <p:cNvPr id="2052" name="Picture 4" descr="Image result for bias variance tradeoff">
            <a:extLst>
              <a:ext uri="{FF2B5EF4-FFF2-40B4-BE49-F238E27FC236}">
                <a16:creationId xmlns:a16="http://schemas.microsoft.com/office/drawing/2014/main" id="{E3B493CA-2D97-4F30-9BAE-1EAD42B292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68295" b="26742"/>
          <a:stretch/>
        </p:blipFill>
        <p:spPr bwMode="auto">
          <a:xfrm>
            <a:off x="7425274" y="365186"/>
            <a:ext cx="2506531" cy="225383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bias variance tradeoff">
            <a:extLst>
              <a:ext uri="{FF2B5EF4-FFF2-40B4-BE49-F238E27FC236}">
                <a16:creationId xmlns:a16="http://schemas.microsoft.com/office/drawing/2014/main" id="{D168D31D-E63B-4D38-BA2F-1E903C48E6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427" r="33868" b="26742"/>
          <a:stretch/>
        </p:blipFill>
        <p:spPr bwMode="auto">
          <a:xfrm>
            <a:off x="782585" y="365186"/>
            <a:ext cx="2506531" cy="225383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bias variance tradeoff">
            <a:extLst>
              <a:ext uri="{FF2B5EF4-FFF2-40B4-BE49-F238E27FC236}">
                <a16:creationId xmlns:a16="http://schemas.microsoft.com/office/drawing/2014/main" id="{CF057C1D-90B2-42C1-8447-F55EB90B33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8333" b="29197"/>
          <a:stretch/>
        </p:blipFill>
        <p:spPr bwMode="auto">
          <a:xfrm>
            <a:off x="4137715" y="382629"/>
            <a:ext cx="2503508" cy="217831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E8ED5E8-4877-4F40-AE90-43F1E9E891B3}"/>
              </a:ext>
            </a:extLst>
          </p:cNvPr>
          <p:cNvSpPr/>
          <p:nvPr/>
        </p:nvSpPr>
        <p:spPr>
          <a:xfrm>
            <a:off x="4766727" y="2560943"/>
            <a:ext cx="849855" cy="4238978"/>
          </a:xfrm>
          <a:prstGeom prst="rect">
            <a:avLst/>
          </a:prstGeom>
          <a:solidFill>
            <a:srgbClr val="00B050">
              <a:alpha val="8000"/>
            </a:srgb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08625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7AC9-388E-436A-8DED-8B1A517B4F56}"/>
              </a:ext>
            </a:extLst>
          </p:cNvPr>
          <p:cNvSpPr>
            <a:spLocks noGrp="1"/>
          </p:cNvSpPr>
          <p:nvPr>
            <p:ph type="title"/>
          </p:nvPr>
        </p:nvSpPr>
        <p:spPr>
          <a:xfrm>
            <a:off x="838200" y="365126"/>
            <a:ext cx="10515600" cy="775186"/>
          </a:xfrm>
        </p:spPr>
        <p:txBody>
          <a:bodyPr>
            <a:normAutofit/>
          </a:bodyPr>
          <a:lstStyle/>
          <a:p>
            <a:r>
              <a:rPr lang="en-US" sz="3000" dirty="0">
                <a:solidFill>
                  <a:schemeClr val="tx2"/>
                </a:solidFill>
                <a:latin typeface="+mn-lt"/>
              </a:rPr>
              <a:t>Polynomial Regression</a:t>
            </a:r>
          </a:p>
        </p:txBody>
      </p:sp>
      <p:pic>
        <p:nvPicPr>
          <p:cNvPr id="5" name="Content Placeholder 4">
            <a:extLst>
              <a:ext uri="{FF2B5EF4-FFF2-40B4-BE49-F238E27FC236}">
                <a16:creationId xmlns:a16="http://schemas.microsoft.com/office/drawing/2014/main" id="{2282C18A-3E38-40B8-8ECD-4334E93A3642}"/>
              </a:ext>
            </a:extLst>
          </p:cNvPr>
          <p:cNvPicPr>
            <a:picLocks noGrp="1" noChangeAspect="1"/>
          </p:cNvPicPr>
          <p:nvPr>
            <p:ph idx="1"/>
          </p:nvPr>
        </p:nvPicPr>
        <p:blipFill>
          <a:blip r:embed="rId2"/>
          <a:stretch>
            <a:fillRect/>
          </a:stretch>
        </p:blipFill>
        <p:spPr>
          <a:xfrm>
            <a:off x="2081046" y="1597174"/>
            <a:ext cx="7083234" cy="4737661"/>
          </a:xfrm>
          <a:prstGeom prst="rect">
            <a:avLst/>
          </a:prstGeom>
        </p:spPr>
      </p:pic>
      <p:sp>
        <p:nvSpPr>
          <p:cNvPr id="4" name="Slide Number Placeholder 3">
            <a:extLst>
              <a:ext uri="{FF2B5EF4-FFF2-40B4-BE49-F238E27FC236}">
                <a16:creationId xmlns:a16="http://schemas.microsoft.com/office/drawing/2014/main" id="{4CCE3E1F-E6F2-44CD-A7D4-F3B7D9865F14}"/>
              </a:ext>
            </a:extLst>
          </p:cNvPr>
          <p:cNvSpPr>
            <a:spLocks noGrp="1"/>
          </p:cNvSpPr>
          <p:nvPr>
            <p:ph type="sldNum" sz="quarter" idx="12"/>
          </p:nvPr>
        </p:nvSpPr>
        <p:spPr/>
        <p:txBody>
          <a:bodyPr>
            <a:normAutofit lnSpcReduction="10000"/>
          </a:bodyPr>
          <a:lstStyle/>
          <a:p>
            <a:fld id="{036B7F87-8F90-48EA-B403-6E98BF6BC1E9}" type="slidenum">
              <a:rPr lang="en-US" smtClean="0"/>
              <a:t>3</a:t>
            </a:fld>
            <a:endParaRPr lang="en-US"/>
          </a:p>
        </p:txBody>
      </p:sp>
    </p:spTree>
    <p:extLst>
      <p:ext uri="{BB962C8B-B14F-4D97-AF65-F5344CB8AC3E}">
        <p14:creationId xmlns:p14="http://schemas.microsoft.com/office/powerpoint/2010/main" val="326582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A85729E-B9F3-4600-9758-EA4A751B4511}"/>
              </a:ext>
            </a:extLst>
          </p:cNvPr>
          <p:cNvPicPr>
            <a:picLocks noGrp="1" noChangeAspect="1"/>
          </p:cNvPicPr>
          <p:nvPr>
            <p:ph idx="1"/>
          </p:nvPr>
        </p:nvPicPr>
        <p:blipFill>
          <a:blip r:embed="rId2"/>
          <a:stretch>
            <a:fillRect/>
          </a:stretch>
        </p:blipFill>
        <p:spPr>
          <a:xfrm>
            <a:off x="2130451" y="1326010"/>
            <a:ext cx="7062770" cy="4846190"/>
          </a:xfrm>
          <a:prstGeom prst="rect">
            <a:avLst/>
          </a:prstGeom>
        </p:spPr>
      </p:pic>
      <p:sp>
        <p:nvSpPr>
          <p:cNvPr id="4" name="Slide Number Placeholder 3">
            <a:extLst>
              <a:ext uri="{FF2B5EF4-FFF2-40B4-BE49-F238E27FC236}">
                <a16:creationId xmlns:a16="http://schemas.microsoft.com/office/drawing/2014/main" id="{633DD481-5FCB-4C2B-9496-8F94155E905D}"/>
              </a:ext>
            </a:extLst>
          </p:cNvPr>
          <p:cNvSpPr>
            <a:spLocks noGrp="1"/>
          </p:cNvSpPr>
          <p:nvPr>
            <p:ph type="sldNum" sz="quarter" idx="12"/>
          </p:nvPr>
        </p:nvSpPr>
        <p:spPr/>
        <p:txBody>
          <a:bodyPr>
            <a:normAutofit lnSpcReduction="10000"/>
          </a:bodyPr>
          <a:lstStyle/>
          <a:p>
            <a:fld id="{036B7F87-8F90-48EA-B403-6E98BF6BC1E9}" type="slidenum">
              <a:rPr lang="en-US" smtClean="0"/>
              <a:t>4</a:t>
            </a:fld>
            <a:endParaRPr lang="en-US"/>
          </a:p>
        </p:txBody>
      </p:sp>
      <p:sp>
        <p:nvSpPr>
          <p:cNvPr id="6" name="Title 1">
            <a:extLst>
              <a:ext uri="{FF2B5EF4-FFF2-40B4-BE49-F238E27FC236}">
                <a16:creationId xmlns:a16="http://schemas.microsoft.com/office/drawing/2014/main" id="{54F9AE9B-FDC8-410D-97D0-F3ABA0D48AE8}"/>
              </a:ext>
            </a:extLst>
          </p:cNvPr>
          <p:cNvSpPr>
            <a:spLocks noGrp="1"/>
          </p:cNvSpPr>
          <p:nvPr>
            <p:ph type="title"/>
          </p:nvPr>
        </p:nvSpPr>
        <p:spPr>
          <a:xfrm>
            <a:off x="838200" y="365126"/>
            <a:ext cx="10515600" cy="775186"/>
          </a:xfrm>
        </p:spPr>
        <p:txBody>
          <a:bodyPr>
            <a:normAutofit/>
          </a:bodyPr>
          <a:lstStyle/>
          <a:p>
            <a:r>
              <a:rPr lang="en-US" sz="3000" dirty="0">
                <a:solidFill>
                  <a:schemeClr val="tx2"/>
                </a:solidFill>
                <a:latin typeface="+mn-lt"/>
              </a:rPr>
              <a:t>Polynomial Regression</a:t>
            </a:r>
          </a:p>
        </p:txBody>
      </p:sp>
    </p:spTree>
    <p:extLst>
      <p:ext uri="{BB962C8B-B14F-4D97-AF65-F5344CB8AC3E}">
        <p14:creationId xmlns:p14="http://schemas.microsoft.com/office/powerpoint/2010/main" val="3294993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3DD481-5FCB-4C2B-9496-8F94155E905D}"/>
              </a:ext>
            </a:extLst>
          </p:cNvPr>
          <p:cNvSpPr>
            <a:spLocks noGrp="1"/>
          </p:cNvSpPr>
          <p:nvPr>
            <p:ph type="sldNum" sz="quarter" idx="12"/>
          </p:nvPr>
        </p:nvSpPr>
        <p:spPr/>
        <p:txBody>
          <a:bodyPr>
            <a:normAutofit lnSpcReduction="10000"/>
          </a:bodyPr>
          <a:lstStyle/>
          <a:p>
            <a:fld id="{036B7F87-8F90-48EA-B403-6E98BF6BC1E9}" type="slidenum">
              <a:rPr lang="en-US" smtClean="0"/>
              <a:t>5</a:t>
            </a:fld>
            <a:endParaRPr lang="en-US"/>
          </a:p>
        </p:txBody>
      </p:sp>
      <p:sp>
        <p:nvSpPr>
          <p:cNvPr id="6" name="Title 1">
            <a:extLst>
              <a:ext uri="{FF2B5EF4-FFF2-40B4-BE49-F238E27FC236}">
                <a16:creationId xmlns:a16="http://schemas.microsoft.com/office/drawing/2014/main" id="{54F9AE9B-FDC8-410D-97D0-F3ABA0D48AE8}"/>
              </a:ext>
            </a:extLst>
          </p:cNvPr>
          <p:cNvSpPr>
            <a:spLocks noGrp="1"/>
          </p:cNvSpPr>
          <p:nvPr>
            <p:ph type="title"/>
          </p:nvPr>
        </p:nvSpPr>
        <p:spPr>
          <a:xfrm>
            <a:off x="838200" y="365126"/>
            <a:ext cx="10515600" cy="593725"/>
          </a:xfrm>
        </p:spPr>
        <p:txBody>
          <a:bodyPr>
            <a:normAutofit/>
          </a:bodyPr>
          <a:lstStyle/>
          <a:p>
            <a:r>
              <a:rPr lang="en-US" sz="3000" dirty="0">
                <a:solidFill>
                  <a:schemeClr val="tx2"/>
                </a:solidFill>
                <a:latin typeface="+mn-lt"/>
              </a:rPr>
              <a:t>Polynomial Regression (Caveat!)	</a:t>
            </a:r>
          </a:p>
        </p:txBody>
      </p:sp>
      <p:sp>
        <p:nvSpPr>
          <p:cNvPr id="3" name="Content Placeholder 2">
            <a:extLst>
              <a:ext uri="{FF2B5EF4-FFF2-40B4-BE49-F238E27FC236}">
                <a16:creationId xmlns:a16="http://schemas.microsoft.com/office/drawing/2014/main" id="{DF34DDBB-DA8C-42F0-B288-905914CDE627}"/>
              </a:ext>
            </a:extLst>
          </p:cNvPr>
          <p:cNvSpPr>
            <a:spLocks noGrp="1"/>
          </p:cNvSpPr>
          <p:nvPr>
            <p:ph idx="1"/>
          </p:nvPr>
        </p:nvSpPr>
        <p:spPr>
          <a:xfrm>
            <a:off x="838200" y="1158567"/>
            <a:ext cx="9151530" cy="4813916"/>
          </a:xfrm>
        </p:spPr>
        <p:txBody>
          <a:bodyPr/>
          <a:lstStyle/>
          <a:p>
            <a:r>
              <a:rPr lang="en-US" dirty="0"/>
              <a:t>Polynomials have notorious tail behavior – Very bad for extrapolation. </a:t>
            </a:r>
          </a:p>
          <a:p>
            <a:r>
              <a:rPr lang="en-US" dirty="0"/>
              <a:t>Polynomials are global fit! Solution: Piecewise polynomial, splines and local regressions. </a:t>
            </a:r>
          </a:p>
        </p:txBody>
      </p:sp>
      <p:pic>
        <p:nvPicPr>
          <p:cNvPr id="7" name="Picture 6">
            <a:extLst>
              <a:ext uri="{FF2B5EF4-FFF2-40B4-BE49-F238E27FC236}">
                <a16:creationId xmlns:a16="http://schemas.microsoft.com/office/drawing/2014/main" id="{C354C675-EB17-452E-9A0D-61E2ECF3EF9F}"/>
              </a:ext>
            </a:extLst>
          </p:cNvPr>
          <p:cNvPicPr>
            <a:picLocks noChangeAspect="1"/>
          </p:cNvPicPr>
          <p:nvPr/>
        </p:nvPicPr>
        <p:blipFill>
          <a:blip r:embed="rId3"/>
          <a:stretch>
            <a:fillRect/>
          </a:stretch>
        </p:blipFill>
        <p:spPr>
          <a:xfrm>
            <a:off x="2298383" y="2155797"/>
            <a:ext cx="6973364" cy="4610128"/>
          </a:xfrm>
          <a:prstGeom prst="rect">
            <a:avLst/>
          </a:prstGeom>
        </p:spPr>
      </p:pic>
    </p:spTree>
    <p:extLst>
      <p:ext uri="{BB962C8B-B14F-4D97-AF65-F5344CB8AC3E}">
        <p14:creationId xmlns:p14="http://schemas.microsoft.com/office/powerpoint/2010/main" val="932687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3DD481-5FCB-4C2B-9496-8F94155E905D}"/>
              </a:ext>
            </a:extLst>
          </p:cNvPr>
          <p:cNvSpPr>
            <a:spLocks noGrp="1"/>
          </p:cNvSpPr>
          <p:nvPr>
            <p:ph type="sldNum" sz="quarter" idx="12"/>
          </p:nvPr>
        </p:nvSpPr>
        <p:spPr/>
        <p:txBody>
          <a:bodyPr>
            <a:normAutofit lnSpcReduction="10000"/>
          </a:bodyPr>
          <a:lstStyle/>
          <a:p>
            <a:fld id="{036B7F87-8F90-48EA-B403-6E98BF6BC1E9}" type="slidenum">
              <a:rPr lang="en-US" smtClean="0"/>
              <a:t>6</a:t>
            </a:fld>
            <a:endParaRPr lang="en-US"/>
          </a:p>
        </p:txBody>
      </p:sp>
      <p:pic>
        <p:nvPicPr>
          <p:cNvPr id="2" name="Content Placeholder 1">
            <a:extLst>
              <a:ext uri="{FF2B5EF4-FFF2-40B4-BE49-F238E27FC236}">
                <a16:creationId xmlns:a16="http://schemas.microsoft.com/office/drawing/2014/main" id="{9A346FAA-632C-49F2-873C-B7FF476D7092}"/>
              </a:ext>
            </a:extLst>
          </p:cNvPr>
          <p:cNvPicPr>
            <a:picLocks noGrp="1" noChangeAspect="1"/>
          </p:cNvPicPr>
          <p:nvPr>
            <p:ph idx="1"/>
          </p:nvPr>
        </p:nvPicPr>
        <p:blipFill>
          <a:blip r:embed="rId3"/>
          <a:stretch>
            <a:fillRect/>
          </a:stretch>
        </p:blipFill>
        <p:spPr>
          <a:xfrm>
            <a:off x="2164391" y="440543"/>
            <a:ext cx="6958094" cy="5976913"/>
          </a:xfrm>
          <a:prstGeom prst="rect">
            <a:avLst/>
          </a:prstGeom>
        </p:spPr>
      </p:pic>
    </p:spTree>
    <p:extLst>
      <p:ext uri="{BB962C8B-B14F-4D97-AF65-F5344CB8AC3E}">
        <p14:creationId xmlns:p14="http://schemas.microsoft.com/office/powerpoint/2010/main" val="4136679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3DD481-5FCB-4C2B-9496-8F94155E905D}"/>
              </a:ext>
            </a:extLst>
          </p:cNvPr>
          <p:cNvSpPr>
            <a:spLocks noGrp="1"/>
          </p:cNvSpPr>
          <p:nvPr>
            <p:ph type="sldNum" sz="quarter" idx="12"/>
          </p:nvPr>
        </p:nvSpPr>
        <p:spPr/>
        <p:txBody>
          <a:bodyPr>
            <a:normAutofit lnSpcReduction="10000"/>
          </a:bodyPr>
          <a:lstStyle/>
          <a:p>
            <a:fld id="{036B7F87-8F90-48EA-B403-6E98BF6BC1E9}" type="slidenum">
              <a:rPr lang="en-US" smtClean="0"/>
              <a:t>7</a:t>
            </a:fld>
            <a:endParaRPr lang="en-US"/>
          </a:p>
        </p:txBody>
      </p:sp>
      <p:sp>
        <p:nvSpPr>
          <p:cNvPr id="6" name="Title 1">
            <a:extLst>
              <a:ext uri="{FF2B5EF4-FFF2-40B4-BE49-F238E27FC236}">
                <a16:creationId xmlns:a16="http://schemas.microsoft.com/office/drawing/2014/main" id="{54F9AE9B-FDC8-410D-97D0-F3ABA0D48AE8}"/>
              </a:ext>
            </a:extLst>
          </p:cNvPr>
          <p:cNvSpPr>
            <a:spLocks noGrp="1"/>
          </p:cNvSpPr>
          <p:nvPr>
            <p:ph type="title"/>
          </p:nvPr>
        </p:nvSpPr>
        <p:spPr>
          <a:xfrm>
            <a:off x="838200" y="365126"/>
            <a:ext cx="10515600" cy="775186"/>
          </a:xfrm>
        </p:spPr>
        <p:txBody>
          <a:bodyPr>
            <a:normAutofit/>
          </a:bodyPr>
          <a:lstStyle/>
          <a:p>
            <a:r>
              <a:rPr lang="en-US" sz="3000" dirty="0">
                <a:solidFill>
                  <a:schemeClr val="tx2"/>
                </a:solidFill>
                <a:latin typeface="+mn-lt"/>
              </a:rPr>
              <a:t>Resampling methods	</a:t>
            </a:r>
          </a:p>
        </p:txBody>
      </p:sp>
      <p:pic>
        <p:nvPicPr>
          <p:cNvPr id="2" name="Content Placeholder 1">
            <a:extLst>
              <a:ext uri="{FF2B5EF4-FFF2-40B4-BE49-F238E27FC236}">
                <a16:creationId xmlns:a16="http://schemas.microsoft.com/office/drawing/2014/main" id="{A76873B5-649D-472D-BB99-FD598ED3E3A8}"/>
              </a:ext>
            </a:extLst>
          </p:cNvPr>
          <p:cNvPicPr>
            <a:picLocks noGrp="1" noChangeAspect="1"/>
          </p:cNvPicPr>
          <p:nvPr>
            <p:ph idx="1"/>
          </p:nvPr>
        </p:nvPicPr>
        <p:blipFill>
          <a:blip r:embed="rId3"/>
          <a:stretch>
            <a:fillRect/>
          </a:stretch>
        </p:blipFill>
        <p:spPr>
          <a:xfrm>
            <a:off x="1196975" y="1766340"/>
            <a:ext cx="9151938" cy="3998419"/>
          </a:xfrm>
          <a:prstGeom prst="rect">
            <a:avLst/>
          </a:prstGeom>
        </p:spPr>
      </p:pic>
    </p:spTree>
    <p:extLst>
      <p:ext uri="{BB962C8B-B14F-4D97-AF65-F5344CB8AC3E}">
        <p14:creationId xmlns:p14="http://schemas.microsoft.com/office/powerpoint/2010/main" val="2748235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3DD481-5FCB-4C2B-9496-8F94155E905D}"/>
              </a:ext>
            </a:extLst>
          </p:cNvPr>
          <p:cNvSpPr>
            <a:spLocks noGrp="1"/>
          </p:cNvSpPr>
          <p:nvPr>
            <p:ph type="sldNum" sz="quarter" idx="12"/>
          </p:nvPr>
        </p:nvSpPr>
        <p:spPr/>
        <p:txBody>
          <a:bodyPr>
            <a:normAutofit lnSpcReduction="10000"/>
          </a:bodyPr>
          <a:lstStyle/>
          <a:p>
            <a:fld id="{036B7F87-8F90-48EA-B403-6E98BF6BC1E9}" type="slidenum">
              <a:rPr lang="en-US" smtClean="0"/>
              <a:t>8</a:t>
            </a:fld>
            <a:endParaRPr lang="en-US"/>
          </a:p>
        </p:txBody>
      </p:sp>
      <p:sp>
        <p:nvSpPr>
          <p:cNvPr id="6" name="Title 1">
            <a:extLst>
              <a:ext uri="{FF2B5EF4-FFF2-40B4-BE49-F238E27FC236}">
                <a16:creationId xmlns:a16="http://schemas.microsoft.com/office/drawing/2014/main" id="{54F9AE9B-FDC8-410D-97D0-F3ABA0D48AE8}"/>
              </a:ext>
            </a:extLst>
          </p:cNvPr>
          <p:cNvSpPr>
            <a:spLocks noGrp="1"/>
          </p:cNvSpPr>
          <p:nvPr>
            <p:ph type="title"/>
          </p:nvPr>
        </p:nvSpPr>
        <p:spPr>
          <a:xfrm>
            <a:off x="838200" y="365126"/>
            <a:ext cx="10515600" cy="593725"/>
          </a:xfrm>
        </p:spPr>
        <p:txBody>
          <a:bodyPr>
            <a:normAutofit/>
          </a:bodyPr>
          <a:lstStyle/>
          <a:p>
            <a:r>
              <a:rPr lang="en-US" sz="3000" dirty="0">
                <a:solidFill>
                  <a:schemeClr val="tx2"/>
                </a:solidFill>
                <a:latin typeface="+mn-lt"/>
              </a:rPr>
              <a:t>Training vs Test set performance</a:t>
            </a:r>
          </a:p>
        </p:txBody>
      </p:sp>
      <p:pic>
        <p:nvPicPr>
          <p:cNvPr id="2" name="Content Placeholder 1">
            <a:extLst>
              <a:ext uri="{FF2B5EF4-FFF2-40B4-BE49-F238E27FC236}">
                <a16:creationId xmlns:a16="http://schemas.microsoft.com/office/drawing/2014/main" id="{FE9D456F-BCC5-4D0A-8D54-2213B35F1809}"/>
              </a:ext>
            </a:extLst>
          </p:cNvPr>
          <p:cNvPicPr>
            <a:picLocks noGrp="1" noChangeAspect="1"/>
          </p:cNvPicPr>
          <p:nvPr>
            <p:ph idx="1"/>
          </p:nvPr>
        </p:nvPicPr>
        <p:blipFill>
          <a:blip r:embed="rId2"/>
          <a:stretch>
            <a:fillRect/>
          </a:stretch>
        </p:blipFill>
        <p:spPr>
          <a:xfrm>
            <a:off x="2011680" y="1358899"/>
            <a:ext cx="7102639" cy="5115727"/>
          </a:xfrm>
          <a:prstGeom prst="rect">
            <a:avLst/>
          </a:prstGeom>
        </p:spPr>
      </p:pic>
    </p:spTree>
    <p:extLst>
      <p:ext uri="{BB962C8B-B14F-4D97-AF65-F5344CB8AC3E}">
        <p14:creationId xmlns:p14="http://schemas.microsoft.com/office/powerpoint/2010/main" val="135331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3DD481-5FCB-4C2B-9496-8F94155E905D}"/>
              </a:ext>
            </a:extLst>
          </p:cNvPr>
          <p:cNvSpPr>
            <a:spLocks noGrp="1"/>
          </p:cNvSpPr>
          <p:nvPr>
            <p:ph type="sldNum" sz="quarter" idx="12"/>
          </p:nvPr>
        </p:nvSpPr>
        <p:spPr/>
        <p:txBody>
          <a:bodyPr>
            <a:normAutofit lnSpcReduction="10000"/>
          </a:bodyPr>
          <a:lstStyle/>
          <a:p>
            <a:fld id="{036B7F87-8F90-48EA-B403-6E98BF6BC1E9}" type="slidenum">
              <a:rPr lang="en-US" smtClean="0"/>
              <a:t>9</a:t>
            </a:fld>
            <a:endParaRPr lang="en-US"/>
          </a:p>
        </p:txBody>
      </p:sp>
      <p:sp>
        <p:nvSpPr>
          <p:cNvPr id="6" name="Title 1">
            <a:extLst>
              <a:ext uri="{FF2B5EF4-FFF2-40B4-BE49-F238E27FC236}">
                <a16:creationId xmlns:a16="http://schemas.microsoft.com/office/drawing/2014/main" id="{54F9AE9B-FDC8-410D-97D0-F3ABA0D48AE8}"/>
              </a:ext>
            </a:extLst>
          </p:cNvPr>
          <p:cNvSpPr>
            <a:spLocks noGrp="1"/>
          </p:cNvSpPr>
          <p:nvPr>
            <p:ph type="title"/>
          </p:nvPr>
        </p:nvSpPr>
        <p:spPr>
          <a:xfrm>
            <a:off x="838200" y="365126"/>
            <a:ext cx="10515600" cy="775186"/>
          </a:xfrm>
        </p:spPr>
        <p:txBody>
          <a:bodyPr>
            <a:normAutofit/>
          </a:bodyPr>
          <a:lstStyle/>
          <a:p>
            <a:r>
              <a:rPr lang="en-US" sz="3000" dirty="0">
                <a:solidFill>
                  <a:schemeClr val="tx2"/>
                </a:solidFill>
                <a:latin typeface="+mn-lt"/>
              </a:rPr>
              <a:t>Validation Set Approach</a:t>
            </a:r>
          </a:p>
        </p:txBody>
      </p:sp>
      <p:pic>
        <p:nvPicPr>
          <p:cNvPr id="2" name="Content Placeholder 1">
            <a:extLst>
              <a:ext uri="{FF2B5EF4-FFF2-40B4-BE49-F238E27FC236}">
                <a16:creationId xmlns:a16="http://schemas.microsoft.com/office/drawing/2014/main" id="{625D61B6-89BA-4077-8F40-4989334C4692}"/>
              </a:ext>
            </a:extLst>
          </p:cNvPr>
          <p:cNvPicPr>
            <a:picLocks noGrp="1" noChangeAspect="1"/>
          </p:cNvPicPr>
          <p:nvPr>
            <p:ph idx="1"/>
          </p:nvPr>
        </p:nvPicPr>
        <p:blipFill>
          <a:blip r:embed="rId3"/>
          <a:stretch>
            <a:fillRect/>
          </a:stretch>
        </p:blipFill>
        <p:spPr>
          <a:xfrm>
            <a:off x="1196975" y="1660070"/>
            <a:ext cx="9151938" cy="4210959"/>
          </a:xfrm>
          <a:prstGeom prst="rect">
            <a:avLst/>
          </a:prstGeom>
        </p:spPr>
      </p:pic>
    </p:spTree>
    <p:extLst>
      <p:ext uri="{BB962C8B-B14F-4D97-AF65-F5344CB8AC3E}">
        <p14:creationId xmlns:p14="http://schemas.microsoft.com/office/powerpoint/2010/main" val="178090134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228</TotalTime>
  <Words>750</Words>
  <Application>Microsoft Office PowerPoint</Application>
  <PresentationFormat>Widescreen</PresentationFormat>
  <Paragraphs>73</Paragraphs>
  <Slides>17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Schoolbook</vt:lpstr>
      <vt:lpstr>Tahoma</vt:lpstr>
      <vt:lpstr>Wingdings</vt:lpstr>
      <vt:lpstr>Wingdings 2</vt:lpstr>
      <vt:lpstr>View</vt:lpstr>
      <vt:lpstr>Class 4 – Polynomial Regression and   Resampling methods</vt:lpstr>
      <vt:lpstr>PowerPoint Presentation</vt:lpstr>
      <vt:lpstr>Polynomial Regression</vt:lpstr>
      <vt:lpstr>Polynomial Regression</vt:lpstr>
      <vt:lpstr>Polynomial Regression (Caveat!) </vt:lpstr>
      <vt:lpstr>PowerPoint Presentation</vt:lpstr>
      <vt:lpstr>Resampling methods </vt:lpstr>
      <vt:lpstr>Training vs Test set performance</vt:lpstr>
      <vt:lpstr>Validation Set Approach</vt:lpstr>
      <vt:lpstr>The validation process</vt:lpstr>
      <vt:lpstr>Example</vt:lpstr>
      <vt:lpstr>Drawbacks of validation set approach</vt:lpstr>
      <vt:lpstr>Leave-One-Out Cross-Validation (LOOCV)</vt:lpstr>
      <vt:lpstr>LOOCV advantages and disadvantages</vt:lpstr>
      <vt:lpstr>K-fold Cross-Validation</vt:lpstr>
      <vt:lpstr>K-fold Cross-Validation</vt:lpstr>
      <vt:lpstr>K-fold Cross-validation vs LOOCV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4- Poly reg and CV</dc:title>
  <dc:creator>Pedram Jahangiry</dc:creator>
  <cp:lastModifiedBy>Pedram Jahangiry</cp:lastModifiedBy>
  <cp:revision>61</cp:revision>
  <dcterms:created xsi:type="dcterms:W3CDTF">2019-09-15T18:09:02Z</dcterms:created>
  <dcterms:modified xsi:type="dcterms:W3CDTF">2019-09-23T20:49:25Z</dcterms:modified>
</cp:coreProperties>
</file>