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7" r:id="rId2"/>
    <p:sldId id="283" r:id="rId3"/>
    <p:sldId id="284" r:id="rId4"/>
    <p:sldId id="285" r:id="rId5"/>
    <p:sldId id="302" r:id="rId6"/>
    <p:sldId id="286" r:id="rId7"/>
    <p:sldId id="289" r:id="rId8"/>
    <p:sldId id="287" r:id="rId9"/>
    <p:sldId id="293" r:id="rId10"/>
    <p:sldId id="301" r:id="rId11"/>
    <p:sldId id="294" r:id="rId12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151" autoAdjust="0"/>
  </p:normalViewPr>
  <p:slideViewPr>
    <p:cSldViewPr snapToGrid="0">
      <p:cViewPr varScale="1">
        <p:scale>
          <a:sx n="90" d="100"/>
          <a:sy n="90" d="100"/>
        </p:scale>
        <p:origin x="13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6CF26-549D-4B85-90A0-7C4C0CE24866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48F5F-12B0-4F22-8317-382D8177C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844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3164" tIns="46582" rIns="93164" bIns="4658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6434"/>
          </a:xfrm>
          <a:prstGeom prst="rect">
            <a:avLst/>
          </a:prstGeom>
        </p:spPr>
        <p:txBody>
          <a:bodyPr vert="horz" lIns="93164" tIns="46582" rIns="93164" bIns="46582" rtlCol="0"/>
          <a:lstStyle>
            <a:lvl1pPr algn="r">
              <a:defRPr sz="1200"/>
            </a:lvl1pPr>
          </a:lstStyle>
          <a:p>
            <a:fld id="{E01F7CEE-E9C0-4304-860A-55B4F088389A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4" tIns="46582" rIns="93164" bIns="4658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64" tIns="46582" rIns="93164" bIns="46582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6433"/>
          </a:xfrm>
          <a:prstGeom prst="rect">
            <a:avLst/>
          </a:prstGeom>
        </p:spPr>
        <p:txBody>
          <a:bodyPr vert="horz" lIns="93164" tIns="46582" rIns="93164" bIns="4658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8"/>
            <a:ext cx="3037840" cy="466433"/>
          </a:xfrm>
          <a:prstGeom prst="rect">
            <a:avLst/>
          </a:prstGeom>
        </p:spPr>
        <p:txBody>
          <a:bodyPr vert="horz" lIns="93164" tIns="46582" rIns="93164" bIns="46582" rtlCol="0" anchor="b"/>
          <a:lstStyle>
            <a:lvl1pPr algn="r">
              <a:defRPr sz="1200"/>
            </a:lvl1pPr>
          </a:lstStyle>
          <a:p>
            <a:fld id="{BB6361B8-B685-459F-8F73-2A5C5BA29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87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56955" indent="-291136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64546" indent="-232909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30366" indent="-232909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96184" indent="-232909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62002" indent="-2329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3027820" indent="-2329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93639" indent="-2329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959457" indent="-2329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84583629-3810-4E6B-8099-8B89F32FB92C}" type="slidenum">
              <a:rPr lang="de-DE" altLang="en-US" smtClean="0">
                <a:latin typeface="Arial" panose="020B0604020202020204" pitchFamily="34" charset="0"/>
              </a:rPr>
              <a:pPr/>
              <a:t>1</a:t>
            </a:fld>
            <a:endParaRPr lang="de-DE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822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361B8-B685-459F-8F73-2A5C5BA290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72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361B8-B685-459F-8F73-2A5C5BA2902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57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361B8-B685-459F-8F73-2A5C5BA290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46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361B8-B685-459F-8F73-2A5C5BA290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40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need a mapping function that is between 0 and 1. </a:t>
            </a:r>
          </a:p>
          <a:p>
            <a:r>
              <a:rPr lang="en-US" dirty="0"/>
              <a:t>It is monotone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361B8-B685-459F-8F73-2A5C5BA290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72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361B8-B685-459F-8F73-2A5C5BA290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10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361B8-B685-459F-8F73-2A5C5BA290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29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361B8-B685-459F-8F73-2A5C5BA290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76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361B8-B685-459F-8F73-2A5C5BA290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1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361B8-B685-459F-8F73-2A5C5BA2902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762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7F1BE40-085F-4702-A967-D14D342CDC83}" type="datetime1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36B7F87-8F90-48EA-B403-6E98BF6BC1E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21715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0785-6DD5-4DCD-88C3-BD374FF6ABE4}" type="datetime1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7F87-8F90-48EA-B403-6E98BF6BC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67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E9E96-CA07-491F-8328-274D6329D451}" type="datetime1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7F87-8F90-48EA-B403-6E98BF6BC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69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1824-8424-4B2B-B098-86A8AF320143}" type="datetime1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7F87-8F90-48EA-B403-6E98BF6BC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0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C32A-CA31-4216-A7CC-AD0045057780}" type="datetime1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7F87-8F90-48EA-B403-6E98BF6BC1E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93292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99C-DA9C-48DD-8FDE-CAC2A368F9C0}" type="datetime1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7F87-8F90-48EA-B403-6E98BF6BC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32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FF79-EA3C-40D2-AC88-D7BECC655392}" type="datetime1">
              <a:rPr lang="en-US" smtClean="0"/>
              <a:t>10/2/2019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7F87-8F90-48EA-B403-6E98BF6BC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88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68F-33E5-4872-AAEC-9F3F76653674}" type="datetime1">
              <a:rPr lang="en-US" smtClean="0"/>
              <a:t>10/2/2019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7F87-8F90-48EA-B403-6E98BF6BC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82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9DBF3-0C67-444E-A4E6-73ED4D1278F7}" type="datetime1">
              <a:rPr lang="en-US" smtClean="0"/>
              <a:t>10/2/2019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7F87-8F90-48EA-B403-6E98BF6BC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27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BF1E-B824-4A96-92B7-E1139D2AD365}" type="datetime1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7F87-8F90-48EA-B403-6E98BF6BC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99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33C7-AC2D-4334-B37A-ED06B65ABD3E}" type="datetime1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7F87-8F90-48EA-B403-6E98BF6BC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68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89F3E82-F63B-47FA-8827-06143EA42BC1}" type="datetime1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36B7F87-8F90-48EA-B403-6E98BF6BC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36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fusion_matrix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437" y="430306"/>
            <a:ext cx="9692640" cy="1261015"/>
          </a:xfrm>
        </p:spPr>
        <p:txBody>
          <a:bodyPr/>
          <a:lstStyle/>
          <a:p>
            <a:pPr algn="ctr">
              <a:defRPr/>
            </a:pPr>
            <a:r>
              <a:rPr lang="en-US" sz="2600" dirty="0">
                <a:solidFill>
                  <a:srgbClr val="002060"/>
                </a:solidFill>
              </a:rPr>
              <a:t>Class 5 – Logistic Regression</a:t>
            </a:r>
            <a:br>
              <a:rPr lang="en-US" sz="2600" dirty="0">
                <a:solidFill>
                  <a:srgbClr val="002060"/>
                </a:solidFill>
              </a:rPr>
            </a:br>
            <a:r>
              <a:rPr lang="en-US" sz="2600" dirty="0">
                <a:solidFill>
                  <a:srgbClr val="002060"/>
                </a:solidFill>
              </a:rPr>
              <a:t/>
            </a:r>
            <a:br>
              <a:rPr lang="en-US" sz="2600" dirty="0">
                <a:solidFill>
                  <a:srgbClr val="002060"/>
                </a:solidFill>
              </a:rPr>
            </a:br>
            <a:r>
              <a:rPr lang="en-US" sz="2600" dirty="0">
                <a:solidFill>
                  <a:srgbClr val="002060"/>
                </a:solidFill>
              </a:rPr>
              <a:t>Classification</a:t>
            </a:r>
          </a:p>
        </p:txBody>
      </p:sp>
      <p:sp>
        <p:nvSpPr>
          <p:cNvPr id="6146" name="Content Placeholder 4"/>
          <p:cNvSpPr>
            <a:spLocks noGrp="1"/>
          </p:cNvSpPr>
          <p:nvPr>
            <p:ph idx="1"/>
          </p:nvPr>
        </p:nvSpPr>
        <p:spPr>
          <a:xfrm>
            <a:off x="1237556" y="2096294"/>
            <a:ext cx="7629525" cy="266541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en-US" dirty="0">
                <a:solidFill>
                  <a:srgbClr val="0070C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Pedram Jahangiry </a:t>
            </a:r>
          </a:p>
          <a:p>
            <a:pPr marL="0" indent="0" algn="ctr">
              <a:buNone/>
            </a:pPr>
            <a:r>
              <a:rPr lang="en-US" altLang="en-US" dirty="0">
                <a:solidFill>
                  <a:srgbClr val="0070C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Fall 2019</a:t>
            </a:r>
          </a:p>
          <a:p>
            <a:pPr marL="0" indent="0" algn="ctr">
              <a:buNone/>
            </a:pPr>
            <a:endParaRPr lang="en-US" altLang="en-US" dirty="0">
              <a:solidFill>
                <a:srgbClr val="0070C0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4F0AC6F9-7CB1-443A-BE66-76B090DB4C02}" type="slidenum">
              <a:rPr lang="en-US" altLang="en-US" smtClean="0">
                <a:solidFill>
                  <a:schemeClr val="bg2">
                    <a:lumMod val="75000"/>
                  </a:schemeClr>
                </a:solidFill>
                <a:cs typeface="Tahoma" panose="020B0604030504040204" pitchFamily="34" charset="0"/>
              </a:rPr>
              <a:pPr/>
              <a:t>1</a:t>
            </a:fld>
            <a:endParaRPr lang="en-US" altLang="en-US" dirty="0">
              <a:solidFill>
                <a:schemeClr val="bg2">
                  <a:lumMod val="75000"/>
                </a:schemeClr>
              </a:solidFill>
              <a:cs typeface="Tahoma" panose="020B0604030504040204" pitchFamily="34" charset="0"/>
            </a:endParaRPr>
          </a:p>
        </p:txBody>
      </p:sp>
      <p:pic>
        <p:nvPicPr>
          <p:cNvPr id="6149" name="Picture 4" descr="Image result for huntsman school of busine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230" y="3053268"/>
            <a:ext cx="1908175" cy="190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1988965" y="1796135"/>
            <a:ext cx="6299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421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DD481-5FCB-4C2B-9496-8F94155E9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36B7F87-8F90-48EA-B403-6E98BF6BC1E9}" type="slidenum">
              <a:rPr lang="en-US" smtClean="0"/>
              <a:t>10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4F9AE9B-FDC8-410D-97D0-F3ABA0D48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186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chemeClr val="tx2"/>
                </a:solidFill>
                <a:latin typeface="+mn-lt"/>
              </a:rPr>
              <a:t>Other measures</a:t>
            </a:r>
            <a:endParaRPr lang="en-US" sz="3000" dirty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2" name="Content Placeholder 1">
            <a:hlinkClick r:id="rId3"/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8200" y="1956390"/>
            <a:ext cx="9631845" cy="388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83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DD481-5FCB-4C2B-9496-8F94155E9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36B7F87-8F90-48EA-B403-6E98BF6BC1E9}" type="slidenum">
              <a:rPr lang="en-US" smtClean="0"/>
              <a:t>11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4F9AE9B-FDC8-410D-97D0-F3ABA0D48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7001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tx2"/>
                </a:solidFill>
                <a:latin typeface="+mn-lt"/>
              </a:rPr>
              <a:t>Types of errors</a:t>
            </a:r>
          </a:p>
        </p:txBody>
      </p:sp>
      <p:pic>
        <p:nvPicPr>
          <p:cNvPr id="1026" name="Picture 2" descr="Image result for false positive and negative funny">
            <a:extLst>
              <a:ext uri="{FF2B5EF4-FFF2-40B4-BE49-F238E27FC236}">
                <a16:creationId xmlns:a16="http://schemas.microsoft.com/office/drawing/2014/main" id="{BA0C8F33-6434-4BDF-A7FD-5B3EA6479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865" y="1335012"/>
            <a:ext cx="6331043" cy="474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758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DD481-5FCB-4C2B-9496-8F94155E9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36B7F87-8F90-48EA-B403-6E98BF6BC1E9}" type="slidenum">
              <a:rPr lang="en-US" smtClean="0"/>
              <a:t>2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4F9AE9B-FDC8-410D-97D0-F3ABA0D48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186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tx2"/>
                </a:solidFill>
                <a:latin typeface="+mn-lt"/>
              </a:rPr>
              <a:t>Credit Card Default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25E43AB-5D9D-43DF-A97C-D8AC91DAA9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17670" y="1828800"/>
            <a:ext cx="688351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93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DD481-5FCB-4C2B-9496-8F94155E9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36B7F87-8F90-48EA-B403-6E98BF6BC1E9}" type="slidenum">
              <a:rPr lang="en-US" smtClean="0"/>
              <a:t>3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4F9AE9B-FDC8-410D-97D0-F3ABA0D48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186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tx2"/>
                </a:solidFill>
                <a:latin typeface="+mn-lt"/>
              </a:rPr>
              <a:t>Can we use linear probability model (LPM)?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57A54704-9437-4C27-B8AE-4102EBB59D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18280" y="1670777"/>
            <a:ext cx="7301024" cy="25940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09626F-AD79-49F2-89A6-4856AA8AFD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3983" y="4481961"/>
            <a:ext cx="7469617" cy="1852642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D98F15-7430-4A71-AEEE-02DB7CCB2BA3}"/>
              </a:ext>
            </a:extLst>
          </p:cNvPr>
          <p:cNvCxnSpPr/>
          <p:nvPr/>
        </p:nvCxnSpPr>
        <p:spPr>
          <a:xfrm>
            <a:off x="1387736" y="4324574"/>
            <a:ext cx="8380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276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DD481-5FCB-4C2B-9496-8F94155E9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36B7F87-8F90-48EA-B403-6E98BF6BC1E9}" type="slidenum">
              <a:rPr lang="en-US" smtClean="0"/>
              <a:t>4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4F9AE9B-FDC8-410D-97D0-F3ABA0D48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186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tx2"/>
                </a:solidFill>
                <a:latin typeface="+mn-lt"/>
              </a:rPr>
              <a:t>Linear versus Logistic Regression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4D8CFE58-DDDA-4481-929A-3EC870A81B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66504"/>
          <a:stretch/>
        </p:blipFill>
        <p:spPr>
          <a:xfrm>
            <a:off x="1595940" y="4722606"/>
            <a:ext cx="7926970" cy="14575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4180B2-D6C4-4989-9216-4F6CF684D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859" y="1522206"/>
            <a:ext cx="87058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68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DA7F45-C9D0-4032-81CC-2783B5343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0476" y="2738941"/>
            <a:ext cx="4678334" cy="302715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776B41-25C6-479E-B078-7F781C822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36B7F87-8F90-48EA-B403-6E98BF6BC1E9}" type="slidenum">
              <a:rPr lang="en-US" smtClean="0"/>
              <a:t>5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C0CC526-852F-4A08-AAEA-199F1A0C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186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tx2"/>
                </a:solidFill>
                <a:latin typeface="+mn-lt"/>
              </a:rPr>
              <a:t>Sigmoid Function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D48C5-AB83-4B15-AEFE-0EF6B4283C01}"/>
              </a:ext>
            </a:extLst>
          </p:cNvPr>
          <p:cNvSpPr txBox="1"/>
          <p:nvPr/>
        </p:nvSpPr>
        <p:spPr>
          <a:xfrm>
            <a:off x="838200" y="1688951"/>
            <a:ext cx="6085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Sigmoid (aka Logistic) function has a range of [0,1]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DF4EF2-8B69-4EEF-A18C-78C3744A3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6601" y="2957119"/>
            <a:ext cx="58388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921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DD481-5FCB-4C2B-9496-8F94155E9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36B7F87-8F90-48EA-B403-6E98BF6BC1E9}" type="slidenum">
              <a:rPr lang="en-US" smtClean="0"/>
              <a:t>6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4F9AE9B-FDC8-410D-97D0-F3ABA0D48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186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tx2"/>
                </a:solidFill>
                <a:latin typeface="+mn-lt"/>
              </a:rPr>
              <a:t>Logistic Regression	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512F2638-FCA8-495A-B23D-D12256E02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8582" y="2222622"/>
            <a:ext cx="8086332" cy="323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466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DD481-5FCB-4C2B-9496-8F94155E9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36B7F87-8F90-48EA-B403-6E98BF6BC1E9}" type="slidenum">
              <a:rPr lang="en-US" smtClean="0"/>
              <a:t>7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4F9AE9B-FDC8-410D-97D0-F3ABA0D48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186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tx2"/>
                </a:solidFill>
                <a:latin typeface="+mn-lt"/>
              </a:rPr>
              <a:t>Logistic Regression (cont’d)	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512F2638-FCA8-495A-B23D-D12256E02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9933" t="28401" r="27142" b="41310"/>
          <a:stretch/>
        </p:blipFill>
        <p:spPr>
          <a:xfrm>
            <a:off x="6658984" y="547362"/>
            <a:ext cx="3471134" cy="9787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9D4984-7A2B-441F-9918-769B5EEB1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0210" y="1987060"/>
            <a:ext cx="7590800" cy="234500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AEC99D0-DD31-4665-A59C-F8A30B4FED13}"/>
              </a:ext>
            </a:extLst>
          </p:cNvPr>
          <p:cNvSpPr/>
          <p:nvPr/>
        </p:nvSpPr>
        <p:spPr>
          <a:xfrm>
            <a:off x="1089603" y="4694830"/>
            <a:ext cx="8742886" cy="96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Logistic regression ensures that our estimate for p(X) lies between 0 and 1.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Logistic regression is very popular for classification, especially when K = 2</a:t>
            </a:r>
          </a:p>
        </p:txBody>
      </p:sp>
    </p:spTree>
    <p:extLst>
      <p:ext uri="{BB962C8B-B14F-4D97-AF65-F5344CB8AC3E}">
        <p14:creationId xmlns:p14="http://schemas.microsoft.com/office/powerpoint/2010/main" val="2973349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DD481-5FCB-4C2B-9496-8F94155E9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36B7F87-8F90-48EA-B403-6E98BF6BC1E9}" type="slidenum">
              <a:rPr lang="en-US" smtClean="0"/>
              <a:t>8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4F9AE9B-FDC8-410D-97D0-F3ABA0D48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186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tx2"/>
                </a:solidFill>
                <a:latin typeface="+mn-lt"/>
              </a:rPr>
              <a:t>Maximum Likelihood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37A1177B-0A35-4EEB-BDB7-B865F7FBC7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19257" y="1800871"/>
            <a:ext cx="7271228" cy="445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068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DD481-5FCB-4C2B-9496-8F94155E9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36B7F87-8F90-48EA-B403-6E98BF6BC1E9}" type="slidenum">
              <a:rPr lang="en-US" smtClean="0"/>
              <a:t>9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4F9AE9B-FDC8-410D-97D0-F3ABA0D48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186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tx2"/>
                </a:solidFill>
                <a:latin typeface="+mn-lt"/>
              </a:rPr>
              <a:t>Predictions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23331D43-94D9-476E-A48C-D4B079DE77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62063" y="2129916"/>
            <a:ext cx="8594725" cy="374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3169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1125</TotalTime>
  <Words>121</Words>
  <Application>Microsoft Office PowerPoint</Application>
  <PresentationFormat>Widescreen</PresentationFormat>
  <Paragraphs>40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ＭＳ Ｐゴシック</vt:lpstr>
      <vt:lpstr>Arial</vt:lpstr>
      <vt:lpstr>Calibri</vt:lpstr>
      <vt:lpstr>Century Schoolbook</vt:lpstr>
      <vt:lpstr>Tahoma</vt:lpstr>
      <vt:lpstr>Wingdings 2</vt:lpstr>
      <vt:lpstr>View</vt:lpstr>
      <vt:lpstr>Class 5 – Logistic Regression  Classification</vt:lpstr>
      <vt:lpstr>Credit Card Default</vt:lpstr>
      <vt:lpstr>Can we use linear probability model (LPM)?</vt:lpstr>
      <vt:lpstr>Linear versus Logistic Regression</vt:lpstr>
      <vt:lpstr>Sigmoid Function</vt:lpstr>
      <vt:lpstr>Logistic Regression </vt:lpstr>
      <vt:lpstr>Logistic Regression (cont’d) </vt:lpstr>
      <vt:lpstr>Maximum Likelihood</vt:lpstr>
      <vt:lpstr>Predictions</vt:lpstr>
      <vt:lpstr>Other measures</vt:lpstr>
      <vt:lpstr>Types of errors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4- Poly reg and CV</dc:title>
  <dc:creator>Pedram Jahangiry</dc:creator>
  <cp:lastModifiedBy>Pedram Jahangiry</cp:lastModifiedBy>
  <cp:revision>86</cp:revision>
  <cp:lastPrinted>2019-10-02T17:09:26Z</cp:lastPrinted>
  <dcterms:created xsi:type="dcterms:W3CDTF">2019-09-15T18:09:02Z</dcterms:created>
  <dcterms:modified xsi:type="dcterms:W3CDTF">2019-10-02T18:35:15Z</dcterms:modified>
</cp:coreProperties>
</file>