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304" r:id="rId3"/>
    <p:sldId id="303" r:id="rId4"/>
    <p:sldId id="308" r:id="rId5"/>
    <p:sldId id="302" r:id="rId6"/>
    <p:sldId id="305" r:id="rId7"/>
    <p:sldId id="306" r:id="rId8"/>
    <p:sldId id="324" r:id="rId9"/>
    <p:sldId id="312" r:id="rId10"/>
    <p:sldId id="313" r:id="rId11"/>
    <p:sldId id="314" r:id="rId12"/>
    <p:sldId id="315" r:id="rId13"/>
    <p:sldId id="311" r:id="rId14"/>
    <p:sldId id="323" r:id="rId1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51" autoAdjust="0"/>
  </p:normalViewPr>
  <p:slideViewPr>
    <p:cSldViewPr snapToGrid="0">
      <p:cViewPr varScale="1">
        <p:scale>
          <a:sx n="128" d="100"/>
          <a:sy n="128" d="100"/>
        </p:scale>
        <p:origin x="37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0C6CF26-549D-4B85-90A0-7C4C0CE24866}" type="datetimeFigureOut">
              <a:rPr lang="en-US" smtClean="0"/>
              <a:t>10/7/2019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1748F5F-12B0-4F22-8317-382D8177CA45}" type="slidenum">
              <a:rPr lang="en-US" smtClean="0"/>
              <a:t>‹#›</a:t>
            </a:fld>
            <a:endParaRPr lang="en-US"/>
          </a:p>
        </p:txBody>
      </p:sp>
    </p:spTree>
    <p:extLst>
      <p:ext uri="{BB962C8B-B14F-4D97-AF65-F5344CB8AC3E}">
        <p14:creationId xmlns:p14="http://schemas.microsoft.com/office/powerpoint/2010/main" val="133988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E01F7CEE-E9C0-4304-860A-55B4F088389A}" type="datetimeFigureOut">
              <a:rPr lang="en-US" smtClean="0"/>
              <a:t>10/7/2019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uclidean_dista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56955" indent="-291136">
              <a:defRPr>
                <a:solidFill>
                  <a:schemeClr val="tx1"/>
                </a:solidFill>
                <a:latin typeface="Tahoma" panose="020B0604030504040204" pitchFamily="34" charset="0"/>
                <a:cs typeface="Arial" panose="020B0604020202020204" pitchFamily="34" charset="0"/>
              </a:defRPr>
            </a:lvl2pPr>
            <a:lvl3pPr marL="1164546" indent="-232909">
              <a:defRPr>
                <a:solidFill>
                  <a:schemeClr val="tx1"/>
                </a:solidFill>
                <a:latin typeface="Tahoma" panose="020B0604030504040204" pitchFamily="34" charset="0"/>
                <a:cs typeface="Arial" panose="020B0604020202020204" pitchFamily="34" charset="0"/>
              </a:defRPr>
            </a:lvl3pPr>
            <a:lvl4pPr marL="1630366" indent="-232909">
              <a:defRPr>
                <a:solidFill>
                  <a:schemeClr val="tx1"/>
                </a:solidFill>
                <a:latin typeface="Tahoma" panose="020B0604030504040204" pitchFamily="34" charset="0"/>
                <a:cs typeface="Arial" panose="020B0604020202020204" pitchFamily="34" charset="0"/>
              </a:defRPr>
            </a:lvl4pPr>
            <a:lvl5pPr marL="2096184" indent="-232909">
              <a:defRPr>
                <a:solidFill>
                  <a:schemeClr val="tx1"/>
                </a:solidFill>
                <a:latin typeface="Tahoma" panose="020B0604030504040204" pitchFamily="34" charset="0"/>
                <a:cs typeface="Arial" panose="020B0604020202020204" pitchFamily="34" charset="0"/>
              </a:defRPr>
            </a:lvl5pPr>
            <a:lvl6pPr marL="2562002"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3027820"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93639"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959457"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4583629-3810-4E6B-8099-8B89F32FB92C}" type="slidenum">
              <a:rPr lang="de-DE" altLang="en-US" smtClean="0">
                <a:latin typeface="Arial" panose="020B0604020202020204" pitchFamily="34" charset="0"/>
              </a:rPr>
              <a:pPr/>
              <a:t>1</a:t>
            </a:fld>
            <a:endParaRPr lang="de-DE" altLang="en-US">
              <a:latin typeface="Arial" panose="020B0604020202020204" pitchFamily="34" charset="0"/>
            </a:endParaRPr>
          </a:p>
        </p:txBody>
      </p:sp>
    </p:spTree>
    <p:extLst>
      <p:ext uri="{BB962C8B-B14F-4D97-AF65-F5344CB8AC3E}">
        <p14:creationId xmlns:p14="http://schemas.microsoft.com/office/powerpoint/2010/main" val="237582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Notice that even though the true distribution is not known by the KNN classifier, the KNN decision boundary is very close to that of the Bayes classifier. The test error rate using KNN is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1363, which is close to the Bayes error rate of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1304.</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10</a:t>
            </a:fld>
            <a:endParaRPr lang="en-US"/>
          </a:p>
        </p:txBody>
      </p:sp>
    </p:spTree>
    <p:extLst>
      <p:ext uri="{BB962C8B-B14F-4D97-AF65-F5344CB8AC3E}">
        <p14:creationId xmlns:p14="http://schemas.microsoft.com/office/powerpoint/2010/main" val="284623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 the decision boundary is overly flexible and finds patterns in the data that don’t correspond to the Bayes decision boundary. This corresponds to a classifier that has low bias but very high variance. As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grows, the method becomes less flexible and produces a decision boundary that is close to linear. This corresponds to a low-variance but high-bias classifier. On this simulated data set, neither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 nor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100 give good predictions: they have test error rates of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1695 and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1925, respectively.</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11</a:t>
            </a:fld>
            <a:endParaRPr lang="en-US"/>
          </a:p>
        </p:txBody>
      </p:sp>
    </p:spTree>
    <p:extLst>
      <p:ext uri="{BB962C8B-B14F-4D97-AF65-F5344CB8AC3E}">
        <p14:creationId xmlns:p14="http://schemas.microsoft.com/office/powerpoint/2010/main" val="230514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 the KNN training error rate is 0, but the test error rate may be quite high. In general, as we use more flexible classification methods, the training error rate will decline but the test error rate may not.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Just as in the regression setting, there is not a strong relationship between the training error rate and the test error rate. With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 the KNN training error rate is 0, but the test error rate may be quite high. In general, as we use more flexible classification methods, the training error rate will decline but the test error rate may not. In Figure 2.17, we have plotted the KNN test and training errors as a function of 1</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 As 1</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increases, the method becomes more flexible. As in the regression setting, the training error rate consistently declines as the flexibility increases. However, the test error exhibits a characteristic U-shape, declining at first (with a minimum at approximately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10) before increasing again when the method becomes excessively flexible and overfits.</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12</a:t>
            </a:fld>
            <a:endParaRPr lang="en-US"/>
          </a:p>
        </p:txBody>
      </p:sp>
    </p:spTree>
    <p:extLst>
      <p:ext uri="{BB962C8B-B14F-4D97-AF65-F5344CB8AC3E}">
        <p14:creationId xmlns:p14="http://schemas.microsoft.com/office/powerpoint/2010/main" val="134442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10-fold CV error rate provides a pretty good approximation to the test error rate. While it somewhat underestimates the error rate, it reaches a minimum when fourth-order polynomials are used, which is very close to the minimum of the test curve, which occurs when third-order polynomials are used. In fact, using fourth-order polynomials would likely lead to good test set performance, as the true test error rate is approximately the same for third, fourth, fifth, and sixth-order polynomials.</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right-hand panel of Figure 5.8 displays the same three curves using the KNN approach for classification, as a function of the value of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(which in this context indicates the number of neighbors used in the KNN classifier, rather than the number of CV folds used). Again the training error rate declines as the method becomes more flexible, and so we see that the training error rate cannot be used to select the optimal value for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 Though the cross-validation error curve slightly underestimates the test error rate, it takes on a minimum very close to the best value for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13</a:t>
            </a:fld>
            <a:endParaRPr lang="en-US"/>
          </a:p>
        </p:txBody>
      </p:sp>
    </p:spTree>
    <p:extLst>
      <p:ext uri="{BB962C8B-B14F-4D97-AF65-F5344CB8AC3E}">
        <p14:creationId xmlns:p14="http://schemas.microsoft.com/office/powerpoint/2010/main" val="407412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361B8-B685-459F-8F73-2A5C5BA2902C}" type="slidenum">
              <a:rPr lang="en-US" smtClean="0"/>
              <a:t>14</a:t>
            </a:fld>
            <a:endParaRPr lang="en-US"/>
          </a:p>
        </p:txBody>
      </p:sp>
    </p:spTree>
    <p:extLst>
      <p:ext uri="{BB962C8B-B14F-4D97-AF65-F5344CB8AC3E}">
        <p14:creationId xmlns:p14="http://schemas.microsoft.com/office/powerpoint/2010/main" val="7297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361B8-B685-459F-8F73-2A5C5BA2902C}" type="slidenum">
              <a:rPr lang="en-US" smtClean="0"/>
              <a:t>2</a:t>
            </a:fld>
            <a:endParaRPr lang="en-US"/>
          </a:p>
        </p:txBody>
      </p:sp>
    </p:spTree>
    <p:extLst>
      <p:ext uri="{BB962C8B-B14F-4D97-AF65-F5344CB8AC3E}">
        <p14:creationId xmlns:p14="http://schemas.microsoft.com/office/powerpoint/2010/main" val="196846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3</a:t>
            </a:fld>
            <a:endParaRPr lang="en-US"/>
          </a:p>
        </p:txBody>
      </p:sp>
    </p:spTree>
    <p:extLst>
      <p:ext uri="{BB962C8B-B14F-4D97-AF65-F5344CB8AC3E}">
        <p14:creationId xmlns:p14="http://schemas.microsoft.com/office/powerpoint/2010/main" val="24089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4</a:t>
            </a:fld>
            <a:endParaRPr lang="en-US"/>
          </a:p>
        </p:txBody>
      </p:sp>
    </p:spTree>
    <p:extLst>
      <p:ext uri="{BB962C8B-B14F-4D97-AF65-F5344CB8AC3E}">
        <p14:creationId xmlns:p14="http://schemas.microsoft.com/office/powerpoint/2010/main" val="239800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Imagine the conditional probability is observed. </a:t>
                </a:r>
              </a:p>
              <a:p>
                <a:r>
                  <a:rPr lang="en-US" sz="1200" b="0" i="0" u="none" strike="noStrike" kern="1200" baseline="0" dirty="0">
                    <a:solidFill>
                      <a:schemeClr val="tx1"/>
                    </a:solidFill>
                    <a:latin typeface="+mn-lt"/>
                    <a:ea typeface="+mn-ea"/>
                    <a:cs typeface="+mn-cs"/>
                  </a:rPr>
                  <a:t>The purple dashed line represents the points where the probability is exactly 50%. This is called the </a:t>
                </a:r>
                <a:r>
                  <a:rPr lang="en-US" sz="1200" b="0" i="1" u="none" strike="noStrike" kern="1200" baseline="0" dirty="0">
                    <a:solidFill>
                      <a:schemeClr val="tx1"/>
                    </a:solidFill>
                    <a:latin typeface="+mn-lt"/>
                    <a:ea typeface="+mn-ea"/>
                    <a:cs typeface="+mn-cs"/>
                  </a:rPr>
                  <a:t>Bayes decision boundary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Bayes classifier produces the lowest possible test error rate, called the </a:t>
                </a:r>
                <a:r>
                  <a:rPr lang="en-US" sz="1200" b="0" i="1" u="none" strike="noStrike" kern="1200" baseline="0" dirty="0">
                    <a:solidFill>
                      <a:schemeClr val="tx1"/>
                    </a:solidFill>
                    <a:latin typeface="+mn-lt"/>
                    <a:ea typeface="+mn-ea"/>
                    <a:cs typeface="+mn-cs"/>
                  </a:rPr>
                  <a:t>Bayes error rate</a:t>
                </a:r>
                <a:r>
                  <a:rPr lang="en-US" sz="1200" b="0" i="0" u="none" strike="noStrike" kern="1200" baseline="0" dirty="0">
                    <a:solidFill>
                      <a:schemeClr val="tx1"/>
                    </a:solidFill>
                    <a:latin typeface="+mn-lt"/>
                    <a:ea typeface="+mn-ea"/>
                    <a:cs typeface="+mn-cs"/>
                  </a:rPr>
                  <a:t>. Since the Bayes classifier will always choose the class for which </a:t>
                </a:r>
                <a14:m>
                  <m:oMath xmlns:m="http://schemas.openxmlformats.org/officeDocument/2006/math">
                    <m:r>
                      <a:rPr lang="en-US" b="0" i="1" smtClean="0">
                        <a:solidFill>
                          <a:srgbClr val="0070C0"/>
                        </a:solidFill>
                        <a:latin typeface="Cambria Math" panose="02040503050406030204" pitchFamily="18" charset="0"/>
                      </a:rPr>
                      <m:t>𝑃</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𝑦</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𝑗</m:t>
                        </m:r>
                      </m:e>
                      <m:e>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0</m:t>
                            </m:r>
                          </m:sub>
                        </m:sSub>
                      </m:e>
                    </m:d>
                  </m:oMath>
                </a14:m>
                <a:r>
                  <a:rPr lang="en-US" dirty="0"/>
                  <a:t> is largest,</a:t>
                </a:r>
                <a:r>
                  <a:rPr lang="en-US" baseline="0" dirty="0"/>
                  <a:t> </a:t>
                </a:r>
                <a:r>
                  <a:rPr lang="en-US" sz="1200" b="0" i="0" u="none" strike="noStrike" kern="1200" baseline="0" dirty="0">
                    <a:solidFill>
                      <a:schemeClr val="tx1"/>
                    </a:solidFill>
                    <a:latin typeface="+mn-lt"/>
                    <a:ea typeface="+mn-ea"/>
                    <a:cs typeface="+mn-cs"/>
                  </a:rPr>
                  <a:t>the overall Bayes error rate is given by</a:t>
                </a:r>
              </a:p>
              <a:p>
                <a:endParaRPr lang="en-US" dirty="0"/>
              </a:p>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𝐸</m:t>
                      </m:r>
                      <m:d>
                        <m:dPr>
                          <m:begChr m:val="{"/>
                          <m:endChr m:val="}"/>
                          <m:ctrlPr>
                            <a:rPr lang="en-US" b="0" i="1" smtClean="0">
                              <a:solidFill>
                                <a:srgbClr val="0070C0"/>
                              </a:solidFill>
                              <a:latin typeface="Cambria Math" panose="02040503050406030204" pitchFamily="18" charset="0"/>
                            </a:rPr>
                          </m:ctrlPr>
                        </m:dPr>
                        <m:e>
                          <m:func>
                            <m:funcPr>
                              <m:ctrlPr>
                                <a:rPr lang="en-US" b="0" i="1" smtClean="0">
                                  <a:solidFill>
                                    <a:srgbClr val="0070C0"/>
                                  </a:solidFill>
                                  <a:latin typeface="Cambria Math" panose="02040503050406030204" pitchFamily="18" charset="0"/>
                                </a:rPr>
                              </m:ctrlPr>
                            </m:funcPr>
                            <m:fName>
                              <m:r>
                                <m:rPr>
                                  <m:sty m:val="p"/>
                                </m:rPr>
                                <a:rPr lang="en-US" b="0" i="0" smtClean="0">
                                  <a:solidFill>
                                    <a:srgbClr val="0070C0"/>
                                  </a:solidFill>
                                  <a:latin typeface="Cambria Math" panose="02040503050406030204" pitchFamily="18" charset="0"/>
                                </a:rPr>
                                <m:t>max</m:t>
                              </m:r>
                            </m:fName>
                            <m:e>
                              <m:r>
                                <a:rPr lang="en-US" b="0" i="1" smtClean="0">
                                  <a:solidFill>
                                    <a:srgbClr val="0070C0"/>
                                  </a:solidFill>
                                  <a:latin typeface="Cambria Math" panose="02040503050406030204" pitchFamily="18" charset="0"/>
                                </a:rPr>
                                <m:t>𝑃</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𝑦</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𝑗</m:t>
                                  </m:r>
                                </m:e>
                                <m:e>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0</m:t>
                                      </m:r>
                                    </m:sub>
                                  </m:sSub>
                                </m:e>
                              </m:d>
                            </m:e>
                          </m:func>
                        </m:e>
                      </m:d>
                    </m:oMath>
                  </m:oMathPara>
                </a14:m>
                <a:endParaRPr lang="en-US" b="0" dirty="0">
                  <a:solidFill>
                    <a:srgbClr val="0070C0"/>
                  </a:solidFill>
                </a:endParaRPr>
              </a:p>
              <a:p>
                <a:endParaRPr lang="en-US" dirty="0"/>
              </a:p>
              <a:p>
                <a:r>
                  <a:rPr lang="en-US" sz="1200" b="0" i="0" u="none" strike="noStrike" kern="1200" baseline="0" dirty="0">
                    <a:solidFill>
                      <a:schemeClr val="tx1"/>
                    </a:solidFill>
                    <a:latin typeface="+mn-lt"/>
                    <a:ea typeface="+mn-ea"/>
                    <a:cs typeface="+mn-cs"/>
                  </a:rPr>
                  <a:t>For our simulated data, the Bayes error rate is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1304. The Bayes error rate is analogous to the irreducible error, discussed earlier.</a:t>
                </a:r>
                <a:endParaRPr lang="en-US" dirty="0"/>
              </a:p>
            </p:txBody>
          </p:sp>
        </mc:Choice>
        <mc:Fallback xmlns="">
          <p:sp>
            <p:nvSpPr>
              <p:cNvPr id="3" name="Notes Placeholder 2"/>
              <p:cNvSpPr>
                <a:spLocks noGrp="1"/>
              </p:cNvSpPr>
              <p:nvPr>
                <p:ph type="body" idx="1"/>
              </p:nvPr>
            </p:nvSpPr>
            <p:spPr/>
            <p:txBody>
              <a:bodyPr/>
              <a:lstStyle/>
              <a:p>
                <a:r>
                  <a:rPr lang="en-US" dirty="0"/>
                  <a:t>Imagine the conditional probability is observed. </a:t>
                </a:r>
              </a:p>
              <a:p>
                <a:r>
                  <a:rPr lang="en-US" sz="1200" b="0" i="0" u="none" strike="noStrike" kern="1200" baseline="0" dirty="0">
                    <a:solidFill>
                      <a:schemeClr val="tx1"/>
                    </a:solidFill>
                    <a:latin typeface="+mn-lt"/>
                    <a:ea typeface="+mn-ea"/>
                    <a:cs typeface="+mn-cs"/>
                  </a:rPr>
                  <a:t>The purple dashed line represents the points where the probability is exactly 50%. This is called the </a:t>
                </a:r>
                <a:r>
                  <a:rPr lang="en-US" sz="1200" b="0" i="1" u="none" strike="noStrike" kern="1200" baseline="0" dirty="0">
                    <a:solidFill>
                      <a:schemeClr val="tx1"/>
                    </a:solidFill>
                    <a:latin typeface="+mn-lt"/>
                    <a:ea typeface="+mn-ea"/>
                    <a:cs typeface="+mn-cs"/>
                  </a:rPr>
                  <a:t>Bayes decision boundary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Bayes classifier produces the lowest possible test error rate, called the </a:t>
                </a:r>
                <a:r>
                  <a:rPr lang="en-US" sz="1200" b="0" i="1" u="none" strike="noStrike" kern="1200" baseline="0" dirty="0">
                    <a:solidFill>
                      <a:schemeClr val="tx1"/>
                    </a:solidFill>
                    <a:latin typeface="+mn-lt"/>
                    <a:ea typeface="+mn-ea"/>
                    <a:cs typeface="+mn-cs"/>
                  </a:rPr>
                  <a:t>Bayes error rate</a:t>
                </a:r>
                <a:r>
                  <a:rPr lang="en-US" sz="1200" b="0" i="0" u="none" strike="noStrike" kern="1200" baseline="0" dirty="0">
                    <a:solidFill>
                      <a:schemeClr val="tx1"/>
                    </a:solidFill>
                    <a:latin typeface="+mn-lt"/>
                    <a:ea typeface="+mn-ea"/>
                    <a:cs typeface="+mn-cs"/>
                  </a:rPr>
                  <a:t>. Since the Bayes classifier will always choose the class for which </a:t>
                </a:r>
                <a:r>
                  <a:rPr lang="en-US" b="0" i="0">
                    <a:solidFill>
                      <a:srgbClr val="0070C0"/>
                    </a:solidFill>
                    <a:latin typeface="Cambria Math" panose="02040503050406030204" pitchFamily="18" charset="0"/>
                  </a:rPr>
                  <a:t>𝑃(𝑦=𝑗│𝑋=𝑥_0 )</a:t>
                </a:r>
                <a:r>
                  <a:rPr lang="en-US" dirty="0"/>
                  <a:t> is largest,</a:t>
                </a:r>
                <a:r>
                  <a:rPr lang="en-US" baseline="0" dirty="0"/>
                  <a:t> </a:t>
                </a:r>
                <a:r>
                  <a:rPr lang="en-US" sz="1200" b="0" i="0" u="none" strike="noStrike" kern="1200" baseline="0" dirty="0">
                    <a:solidFill>
                      <a:schemeClr val="tx1"/>
                    </a:solidFill>
                    <a:latin typeface="+mn-lt"/>
                    <a:ea typeface="+mn-ea"/>
                    <a:cs typeface="+mn-cs"/>
                  </a:rPr>
                  <a:t>the overall Bayes error rate is given by</a:t>
                </a:r>
              </a:p>
              <a:p>
                <a:endParaRPr lang="en-US" dirty="0"/>
              </a:p>
              <a:p>
                <a:r>
                  <a:rPr lang="en-US" b="0" i="0">
                    <a:solidFill>
                      <a:srgbClr val="0070C0"/>
                    </a:solidFill>
                    <a:latin typeface="Cambria Math" panose="02040503050406030204" pitchFamily="18" charset="0"/>
                  </a:rPr>
                  <a:t>1−𝐸{max⁡〖𝑃(𝑦=𝑗│𝑋=𝑥_0 )〗 }</a:t>
                </a:r>
                <a:endParaRPr lang="en-US" b="0" dirty="0">
                  <a:solidFill>
                    <a:srgbClr val="0070C0"/>
                  </a:solidFill>
                </a:endParaRPr>
              </a:p>
              <a:p>
                <a:endParaRPr lang="en-US" dirty="0"/>
              </a:p>
              <a:p>
                <a:r>
                  <a:rPr lang="en-US" sz="1200" b="0" i="0" u="none" strike="noStrike" kern="1200" baseline="0" dirty="0">
                    <a:solidFill>
                      <a:schemeClr val="tx1"/>
                    </a:solidFill>
                    <a:latin typeface="+mn-lt"/>
                    <a:ea typeface="+mn-ea"/>
                    <a:cs typeface="+mn-cs"/>
                  </a:rPr>
                  <a:t>For our simulated data, the Bayes error rate is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1304. The Bayes error rate is analogous to the irreducible error, discussed earlier.</a:t>
                </a:r>
                <a:endParaRPr lang="en-US" dirty="0"/>
              </a:p>
            </p:txBody>
          </p:sp>
        </mc:Fallback>
      </mc:AlternateContent>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276930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361B8-B685-459F-8F73-2A5C5BA2902C}" type="slidenum">
              <a:rPr lang="en-US" smtClean="0"/>
              <a:t>6</a:t>
            </a:fld>
            <a:endParaRPr lang="en-US"/>
          </a:p>
        </p:txBody>
      </p:sp>
    </p:spTree>
    <p:extLst>
      <p:ext uri="{BB962C8B-B14F-4D97-AF65-F5344CB8AC3E}">
        <p14:creationId xmlns:p14="http://schemas.microsoft.com/office/powerpoint/2010/main" val="216243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293827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circles are Euclidian distance : </a:t>
            </a:r>
            <a:r>
              <a:rPr lang="en-US" dirty="0" smtClean="0">
                <a:hlinkClick r:id="rId3"/>
              </a:rPr>
              <a:t>https://en.wikipedia.org/wiki/Euclidean_distance</a:t>
            </a:r>
            <a:endParaRPr lang="en-US" dirty="0" smtClean="0"/>
          </a:p>
          <a:p>
            <a:r>
              <a:rPr lang="en-US" dirty="0" smtClean="0"/>
              <a:t>|| p – q ||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Curse of dimensionality</a:t>
            </a:r>
            <a:r>
              <a:rPr lang="en-US" i="1" baseline="0" dirty="0" smtClean="0"/>
              <a:t> </a:t>
            </a:r>
            <a:r>
              <a:rPr lang="en-US" sz="1200" b="0" i="0" u="none" strike="noStrike" kern="1200" baseline="0" dirty="0" smtClean="0">
                <a:solidFill>
                  <a:schemeClr val="tx1"/>
                </a:solidFill>
                <a:latin typeface="+mn-lt"/>
                <a:ea typeface="+mn-ea"/>
                <a:cs typeface="+mn-cs"/>
              </a:rPr>
              <a:t>: This decrease in performance as the dimension increases is a common problem for KNN, and results from the fact that in higher dimensions there is effectively a reduction in sample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spreading 100 observations over </a:t>
            </a:r>
            <a:r>
              <a:rPr lang="en-US" sz="1200" b="0" i="1" u="none" strike="noStrike" kern="1200" baseline="0" dirty="0" smtClean="0">
                <a:solidFill>
                  <a:schemeClr val="tx1"/>
                </a:solidFill>
                <a:latin typeface="+mn-lt"/>
                <a:ea typeface="+mn-ea"/>
                <a:cs typeface="+mn-cs"/>
              </a:rPr>
              <a:t>p </a:t>
            </a:r>
            <a:r>
              <a:rPr lang="en-US" sz="1200" b="0" i="0" u="none" strike="noStrike" kern="1200" baseline="0" dirty="0" smtClean="0">
                <a:solidFill>
                  <a:schemeClr val="tx1"/>
                </a:solidFill>
                <a:latin typeface="+mn-lt"/>
                <a:ea typeface="+mn-ea"/>
                <a:cs typeface="+mn-cs"/>
              </a:rPr>
              <a:t>= 20 dimensions results in a phenomenon in which a given observation has no </a:t>
            </a:r>
            <a:r>
              <a:rPr lang="en-US" sz="1200" b="0" i="1" u="none" strike="noStrike" kern="1200" baseline="0" dirty="0" smtClean="0">
                <a:solidFill>
                  <a:schemeClr val="tx1"/>
                </a:solidFill>
                <a:latin typeface="+mn-lt"/>
                <a:ea typeface="+mn-ea"/>
                <a:cs typeface="+mn-cs"/>
              </a:rPr>
              <a:t>nearby neighbors</a:t>
            </a:r>
            <a:r>
              <a:rPr lang="en-US" sz="1200" b="0" i="0" u="none" strike="noStrike" kern="1200" baseline="0" dirty="0" smtClean="0">
                <a:solidFill>
                  <a:schemeClr val="tx1"/>
                </a:solidFill>
                <a:latin typeface="+mn-lt"/>
                <a:ea typeface="+mn-ea"/>
                <a:cs typeface="+mn-cs"/>
              </a:rPr>
              <a:t>—this is the so-called </a:t>
            </a:r>
            <a:r>
              <a:rPr lang="en-US" sz="1200" b="0" i="1" u="none" strike="noStrike" kern="1200" baseline="0" dirty="0" smtClean="0">
                <a:solidFill>
                  <a:schemeClr val="tx1"/>
                </a:solidFill>
                <a:latin typeface="+mn-lt"/>
                <a:ea typeface="+mn-ea"/>
                <a:cs typeface="+mn-cs"/>
              </a:rPr>
              <a:t>curse of dimensionality</a:t>
            </a:r>
            <a:r>
              <a:rPr lang="en-US" sz="1200" b="0" i="0" u="none" strike="noStrike" kern="1200" baseline="0" dirty="0" smtClean="0">
                <a:solidFill>
                  <a:schemeClr val="tx1"/>
                </a:solidFill>
                <a:latin typeface="+mn-lt"/>
                <a:ea typeface="+mn-ea"/>
                <a:cs typeface="+mn-cs"/>
              </a:rPr>
              <a:t>. That is, the </a:t>
            </a:r>
            <a:r>
              <a:rPr lang="en-US" sz="1200" b="0" i="1" u="none" strike="noStrike" kern="1200" baseline="0" dirty="0" smtClean="0">
                <a:solidFill>
                  <a:schemeClr val="tx1"/>
                </a:solidFill>
                <a:latin typeface="+mn-lt"/>
                <a:ea typeface="+mn-ea"/>
                <a:cs typeface="+mn-cs"/>
              </a:rPr>
              <a:t>K </a:t>
            </a:r>
            <a:r>
              <a:rPr lang="en-US" sz="1200" b="0" i="0" u="none" strike="noStrike" kern="1200" baseline="0" dirty="0" smtClean="0">
                <a:solidFill>
                  <a:schemeClr val="tx1"/>
                </a:solidFill>
                <a:latin typeface="+mn-lt"/>
                <a:ea typeface="+mn-ea"/>
                <a:cs typeface="+mn-cs"/>
              </a:rPr>
              <a:t>observations that are nearest to a given test observation </a:t>
            </a:r>
            <a:r>
              <a:rPr lang="en-US" sz="1200" b="0" i="1" u="none" strike="noStrike" kern="1200" baseline="0" dirty="0" smtClean="0">
                <a:solidFill>
                  <a:schemeClr val="tx1"/>
                </a:solidFill>
                <a:latin typeface="+mn-lt"/>
                <a:ea typeface="+mn-ea"/>
                <a:cs typeface="+mn-cs"/>
              </a:rPr>
              <a:t>x</a:t>
            </a:r>
            <a:r>
              <a:rPr lang="en-US" sz="1200" b="0" i="0" u="none" strike="noStrike" kern="1200" baseline="0" dirty="0" smtClean="0">
                <a:solidFill>
                  <a:schemeClr val="tx1"/>
                </a:solidFill>
                <a:latin typeface="+mn-lt"/>
                <a:ea typeface="+mn-ea"/>
                <a:cs typeface="+mn-cs"/>
              </a:rPr>
              <a:t>0 may be very far away from </a:t>
            </a:r>
            <a:r>
              <a:rPr lang="en-US" sz="1200" b="0" i="1" u="none" strike="noStrike" kern="1200" baseline="0" dirty="0" smtClean="0">
                <a:solidFill>
                  <a:schemeClr val="tx1"/>
                </a:solidFill>
                <a:latin typeface="+mn-lt"/>
                <a:ea typeface="+mn-ea"/>
                <a:cs typeface="+mn-cs"/>
              </a:rPr>
              <a:t>x</a:t>
            </a:r>
            <a:r>
              <a:rPr lang="en-US" sz="1200" b="0" i="0" u="none" strike="noStrike" kern="1200" baseline="0" dirty="0" smtClean="0">
                <a:solidFill>
                  <a:schemeClr val="tx1"/>
                </a:solidFill>
                <a:latin typeface="+mn-lt"/>
                <a:ea typeface="+mn-ea"/>
                <a:cs typeface="+mn-cs"/>
              </a:rPr>
              <a:t>0 in </a:t>
            </a:r>
            <a:r>
              <a:rPr lang="en-US" sz="1200" b="0" i="1" u="none" strike="noStrike" kern="1200" baseline="0" dirty="0" smtClean="0">
                <a:solidFill>
                  <a:schemeClr val="tx1"/>
                </a:solidFill>
                <a:latin typeface="+mn-lt"/>
                <a:ea typeface="+mn-ea"/>
                <a:cs typeface="+mn-cs"/>
              </a:rPr>
              <a:t>p</a:t>
            </a:r>
            <a:r>
              <a:rPr lang="en-US" sz="1200" b="0" i="0" u="none" strike="noStrike" kern="1200" baseline="0" dirty="0" smtClean="0">
                <a:solidFill>
                  <a:schemeClr val="tx1"/>
                </a:solidFill>
                <a:latin typeface="+mn-lt"/>
                <a:ea typeface="+mn-ea"/>
                <a:cs typeface="+mn-cs"/>
              </a:rPr>
              <a:t>-dimensional space when </a:t>
            </a:r>
            <a:r>
              <a:rPr lang="en-US" sz="1200" b="0" i="1" u="none" strike="noStrike" kern="1200" baseline="0" dirty="0" smtClean="0">
                <a:solidFill>
                  <a:schemeClr val="tx1"/>
                </a:solidFill>
                <a:latin typeface="+mn-lt"/>
                <a:ea typeface="+mn-ea"/>
                <a:cs typeface="+mn-cs"/>
              </a:rPr>
              <a:t>p </a:t>
            </a:r>
            <a:r>
              <a:rPr lang="en-US" sz="1200" b="0" i="0" u="none" strike="noStrike" kern="1200" baseline="0" dirty="0" smtClean="0">
                <a:solidFill>
                  <a:schemeClr val="tx1"/>
                </a:solidFill>
                <a:latin typeface="+mn-lt"/>
                <a:ea typeface="+mn-ea"/>
                <a:cs typeface="+mn-cs"/>
              </a:rPr>
              <a:t>is large, leading to a very poor prediction of </a:t>
            </a:r>
            <a:r>
              <a:rPr lang="en-US" sz="1200" b="0" i="1" u="none" strike="noStrike" kern="1200" baseline="0" dirty="0" smtClean="0">
                <a:solidFill>
                  <a:schemeClr val="tx1"/>
                </a:solidFill>
                <a:latin typeface="+mn-lt"/>
                <a:ea typeface="+mn-ea"/>
                <a:cs typeface="+mn-cs"/>
              </a:rPr>
              <a:t>f</a:t>
            </a:r>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x</a:t>
            </a:r>
            <a:r>
              <a:rPr lang="en-US" sz="1200" b="0" i="0" u="none" strike="noStrike" kern="1200" baseline="0" dirty="0" smtClean="0">
                <a:solidFill>
                  <a:schemeClr val="tx1"/>
                </a:solidFill>
                <a:latin typeface="+mn-lt"/>
                <a:ea typeface="+mn-ea"/>
                <a:cs typeface="+mn-cs"/>
              </a:rPr>
              <a:t>0) and hence a poor KNN fit</a:t>
            </a:r>
            <a:endParaRPr lang="en-US" dirty="0" smtClean="0"/>
          </a:p>
          <a:p>
            <a:endParaRPr lang="en-US" dirty="0"/>
          </a:p>
        </p:txBody>
      </p:sp>
      <p:sp>
        <p:nvSpPr>
          <p:cNvPr id="4" name="Slide Number Placeholder 3"/>
          <p:cNvSpPr>
            <a:spLocks noGrp="1"/>
          </p:cNvSpPr>
          <p:nvPr>
            <p:ph type="sldNum" sz="quarter" idx="10"/>
          </p:nvPr>
        </p:nvSpPr>
        <p:spPr/>
        <p:txBody>
          <a:bodyPr/>
          <a:lstStyle/>
          <a:p>
            <a:fld id="{BB6361B8-B685-459F-8F73-2A5C5BA2902C}" type="slidenum">
              <a:rPr lang="en-US" smtClean="0"/>
              <a:t>8</a:t>
            </a:fld>
            <a:endParaRPr lang="en-US"/>
          </a:p>
        </p:txBody>
      </p:sp>
    </p:spTree>
    <p:extLst>
      <p:ext uri="{BB962C8B-B14F-4D97-AF65-F5344CB8AC3E}">
        <p14:creationId xmlns:p14="http://schemas.microsoft.com/office/powerpoint/2010/main" val="346322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right-hand panel of Figure 2.14 we have applied the KNN approach with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3 at all of the possible values for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1 and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2, and have drawn in the corresponding KNN decision boundary. Despite the fact that it is a very simple approach, KNN can often produce classifiers that are surprisingly close to the optimal Bayes classifier.</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9</a:t>
            </a:fld>
            <a:endParaRPr lang="en-US"/>
          </a:p>
        </p:txBody>
      </p:sp>
    </p:spTree>
    <p:extLst>
      <p:ext uri="{BB962C8B-B14F-4D97-AF65-F5344CB8AC3E}">
        <p14:creationId xmlns:p14="http://schemas.microsoft.com/office/powerpoint/2010/main" val="35680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F1BE40-085F-4702-A967-D14D342CDC83}" type="datetime1">
              <a:rPr lang="en-US" smtClean="0"/>
              <a:t>10/7/2019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17154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70785-6DD5-4DCD-88C3-BD374FF6ABE4}"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6439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E9E96-CA07-491F-8328-274D6329D451}"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69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01824-8424-4B2B-B098-86A8AF320143}"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00900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0C32A-CA31-4216-A7CC-AD0045057780}"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29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799C-DA9C-48DD-8FDE-CAC2A368F9C0}"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64663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6FF79-EA3C-40D2-AC88-D7BECC655392}" type="datetime1">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15898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3968F-33E5-4872-AAEC-9F3F76653674}" type="datetime1">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10378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9DBF3-0C67-444E-A4E6-73ED4D1278F7}" type="datetime1">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413422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EBF1E-B824-4A96-92B7-E1139D2AD365}"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52719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33C7-AC2D-4334-B37A-ED06B65ABD3E}"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336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9F3E82-F63B-47FA-8827-06143EA42BC1}" type="datetime1">
              <a:rPr lang="en-US" smtClean="0"/>
              <a:t>10/7/2019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6B7F87-8F90-48EA-B403-6E98BF6BC1E9}" type="slidenum">
              <a:rPr lang="en-US" smtClean="0"/>
              <a:t>‹#›</a:t>
            </a:fld>
            <a:endParaRPr lang="en-US"/>
          </a:p>
        </p:txBody>
      </p:sp>
    </p:spTree>
    <p:extLst>
      <p:ext uri="{BB962C8B-B14F-4D97-AF65-F5344CB8AC3E}">
        <p14:creationId xmlns:p14="http://schemas.microsoft.com/office/powerpoint/2010/main" val="695736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7" y="430306"/>
            <a:ext cx="9692640" cy="1261015"/>
          </a:xfrm>
        </p:spPr>
        <p:txBody>
          <a:bodyPr/>
          <a:lstStyle/>
          <a:p>
            <a:pPr algn="ctr">
              <a:defRPr/>
            </a:pPr>
            <a:r>
              <a:rPr lang="en-US" sz="2600" dirty="0">
                <a:solidFill>
                  <a:srgbClr val="002060"/>
                </a:solidFill>
              </a:rPr>
              <a:t>Class 6 – K Nearest Neighbors (KNN)</a:t>
            </a:r>
            <a:br>
              <a:rPr lang="en-US" sz="2600" dirty="0">
                <a:solidFill>
                  <a:srgbClr val="002060"/>
                </a:solidFill>
              </a:rPr>
            </a:br>
            <a:r>
              <a:rPr lang="en-US" sz="2600" dirty="0">
                <a:solidFill>
                  <a:srgbClr val="002060"/>
                </a:solidFill>
              </a:rPr>
              <a:t/>
            </a:r>
            <a:br>
              <a:rPr lang="en-US" sz="2600" dirty="0">
                <a:solidFill>
                  <a:srgbClr val="002060"/>
                </a:solidFill>
              </a:rPr>
            </a:br>
            <a:r>
              <a:rPr lang="en-US" sz="2600" dirty="0">
                <a:solidFill>
                  <a:srgbClr val="002060"/>
                </a:solidFill>
              </a:rPr>
              <a:t>Classification</a:t>
            </a:r>
          </a:p>
        </p:txBody>
      </p:sp>
      <p:sp>
        <p:nvSpPr>
          <p:cNvPr id="6146" name="Content Placeholder 4"/>
          <p:cNvSpPr>
            <a:spLocks noGrp="1"/>
          </p:cNvSpPr>
          <p:nvPr>
            <p:ph idx="1"/>
          </p:nvPr>
        </p:nvSpPr>
        <p:spPr>
          <a:xfrm>
            <a:off x="1237556" y="2096294"/>
            <a:ext cx="7629525" cy="2665412"/>
          </a:xfrm>
        </p:spPr>
        <p:txBody>
          <a:bodyPr/>
          <a:lstStyle/>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Pedram Jahangiry </a:t>
            </a:r>
          </a:p>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Fall 2019</a:t>
            </a:r>
          </a:p>
          <a:p>
            <a:pPr marL="0" indent="0" algn="ctr">
              <a:buNone/>
            </a:pPr>
            <a:endPar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lnSpcReduction="10000"/>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F0AC6F9-7CB1-443A-BE66-76B090DB4C02}" type="slidenum">
              <a:rPr lang="en-US" altLang="en-US" smtClean="0">
                <a:solidFill>
                  <a:schemeClr val="bg2">
                    <a:lumMod val="75000"/>
                  </a:schemeClr>
                </a:solidFill>
                <a:cs typeface="Tahoma" panose="020B0604030504040204" pitchFamily="34" charset="0"/>
              </a:rPr>
              <a:pPr/>
              <a:t>1</a:t>
            </a:fld>
            <a:endParaRPr lang="en-US" altLang="en-US" dirty="0">
              <a:solidFill>
                <a:schemeClr val="bg2">
                  <a:lumMod val="75000"/>
                </a:schemeClr>
              </a:solidFill>
              <a:cs typeface="Tahoma" panose="020B0604030504040204" pitchFamily="34" charset="0"/>
            </a:endParaRPr>
          </a:p>
        </p:txBody>
      </p:sp>
      <p:pic>
        <p:nvPicPr>
          <p:cNvPr id="6149" name="Picture 4" descr="Image result for huntsman school of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230" y="3053268"/>
            <a:ext cx="19081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1988965" y="1796135"/>
            <a:ext cx="62992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942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10</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517001"/>
          </a:xfrm>
        </p:spPr>
        <p:txBody>
          <a:bodyPr>
            <a:normAutofit/>
          </a:bodyPr>
          <a:lstStyle/>
          <a:p>
            <a:r>
              <a:rPr lang="en-US" sz="3000" dirty="0">
                <a:solidFill>
                  <a:schemeClr val="tx2"/>
                </a:solidFill>
              </a:rPr>
              <a:t>K-Nearest Neighbors</a:t>
            </a:r>
            <a:endParaRPr lang="en-US" sz="3000" dirty="0">
              <a:solidFill>
                <a:schemeClr val="tx2"/>
              </a:solidFill>
              <a:latin typeface="+mn-lt"/>
            </a:endParaRPr>
          </a:p>
        </p:txBody>
      </p:sp>
      <p:sp>
        <p:nvSpPr>
          <p:cNvPr id="8" name="Rectangle 7">
            <a:extLst>
              <a:ext uri="{FF2B5EF4-FFF2-40B4-BE49-F238E27FC236}">
                <a16:creationId xmlns:a16="http://schemas.microsoft.com/office/drawing/2014/main" id="{098A8495-61F6-43C2-A804-F0AB63D8D808}"/>
              </a:ext>
            </a:extLst>
          </p:cNvPr>
          <p:cNvSpPr/>
          <p:nvPr/>
        </p:nvSpPr>
        <p:spPr>
          <a:xfrm>
            <a:off x="633804" y="1757558"/>
            <a:ext cx="5171737" cy="4247317"/>
          </a:xfrm>
          <a:prstGeom prst="rect">
            <a:avLst/>
          </a:prstGeom>
        </p:spPr>
        <p:txBody>
          <a:bodyPr wrap="square">
            <a:spAutoFit/>
          </a:bodyPr>
          <a:lstStyle/>
          <a:p>
            <a:pPr marL="285750" indent="-285750" algn="just">
              <a:buFont typeface="Arial" panose="020B0604020202020204" pitchFamily="34" charset="0"/>
              <a:buChar char="•"/>
            </a:pPr>
            <a:r>
              <a:rPr lang="en-US" i="1" dirty="0">
                <a:solidFill>
                  <a:srgbClr val="0070C0"/>
                </a:solidFill>
              </a:rPr>
              <a:t>The </a:t>
            </a:r>
            <a:r>
              <a:rPr lang="en-US" i="1" dirty="0"/>
              <a:t>black curve indicates the KNN decision boundary </a:t>
            </a:r>
            <a:r>
              <a:rPr lang="en-US" i="1" dirty="0">
                <a:solidFill>
                  <a:srgbClr val="0070C0"/>
                </a:solidFill>
              </a:rPr>
              <a:t>on the data using </a:t>
            </a:r>
          </a:p>
          <a:p>
            <a:pPr algn="just"/>
            <a:r>
              <a:rPr lang="en-US" i="1" dirty="0">
                <a:solidFill>
                  <a:srgbClr val="0070C0"/>
                </a:solidFill>
              </a:rPr>
              <a:t>    K </a:t>
            </a:r>
            <a:r>
              <a:rPr lang="en-US" dirty="0">
                <a:solidFill>
                  <a:srgbClr val="0070C0"/>
                </a:solidFill>
              </a:rPr>
              <a:t>= 10</a:t>
            </a:r>
            <a:r>
              <a:rPr lang="en-US" i="1" dirty="0">
                <a:solidFill>
                  <a:srgbClr val="0070C0"/>
                </a:solidFill>
              </a:rPr>
              <a:t>. </a:t>
            </a:r>
          </a:p>
          <a:p>
            <a:pPr algn="just"/>
            <a:endParaRPr lang="en-US" i="1" dirty="0">
              <a:solidFill>
                <a:srgbClr val="0070C0"/>
              </a:solidFill>
            </a:endParaRPr>
          </a:p>
          <a:p>
            <a:pPr marL="285750" indent="-285750" algn="just">
              <a:buFont typeface="Arial" panose="020B0604020202020204" pitchFamily="34" charset="0"/>
              <a:buChar char="•"/>
            </a:pPr>
            <a:r>
              <a:rPr lang="en-US" i="1" dirty="0">
                <a:solidFill>
                  <a:srgbClr val="0070C0"/>
                </a:solidFill>
              </a:rPr>
              <a:t>The </a:t>
            </a:r>
            <a:r>
              <a:rPr lang="en-US" i="1" dirty="0">
                <a:solidFill>
                  <a:srgbClr val="7030A0"/>
                </a:solidFill>
              </a:rPr>
              <a:t>Bayes decision boundary is shown as a purple dashed line</a:t>
            </a:r>
            <a:r>
              <a:rPr lang="en-US" i="1" dirty="0">
                <a:solidFill>
                  <a:srgbClr val="0070C0"/>
                </a:solidFill>
              </a:rPr>
              <a:t>. </a:t>
            </a:r>
          </a:p>
          <a:p>
            <a:pPr marL="285750" indent="-285750" algn="just">
              <a:buFont typeface="Arial" panose="020B0604020202020204" pitchFamily="34" charset="0"/>
              <a:buChar char="•"/>
            </a:pPr>
            <a:endParaRPr lang="en-US" i="1" dirty="0">
              <a:solidFill>
                <a:srgbClr val="0070C0"/>
              </a:solidFill>
            </a:endParaRPr>
          </a:p>
          <a:p>
            <a:pPr marL="285750" indent="-285750" algn="just">
              <a:buFont typeface="Arial" panose="020B0604020202020204" pitchFamily="34" charset="0"/>
              <a:buChar char="•"/>
            </a:pPr>
            <a:r>
              <a:rPr lang="en-US" i="1" dirty="0"/>
              <a:t>Despite the fact that KNN is a very simple approach, it can often produce classifiers that are surprisingly close to the optimal Bayes classifier.</a:t>
            </a:r>
            <a:endParaRPr lang="en-US" i="1" dirty="0">
              <a:solidFill>
                <a:srgbClr val="0070C0"/>
              </a:solidFill>
              <a:latin typeface="CMTI9"/>
            </a:endParaRPr>
          </a:p>
          <a:p>
            <a:pPr marL="285750" indent="-285750" algn="just">
              <a:buFont typeface="Arial" panose="020B0604020202020204" pitchFamily="34" charset="0"/>
              <a:buChar char="•"/>
            </a:pPr>
            <a:endParaRPr lang="en-US" i="1" dirty="0">
              <a:solidFill>
                <a:srgbClr val="0070C0"/>
              </a:solidFill>
              <a:latin typeface="CMTI9"/>
            </a:endParaRPr>
          </a:p>
          <a:p>
            <a:pPr marL="285750" indent="-285750" algn="just">
              <a:buFont typeface="Arial" panose="020B0604020202020204" pitchFamily="34" charset="0"/>
              <a:buChar char="•"/>
            </a:pPr>
            <a:r>
              <a:rPr lang="en-US" i="1" dirty="0"/>
              <a:t>The test error rate using KNN is 0.1363, which is close to the Bayes error rate of 0.1304.</a:t>
            </a:r>
            <a:endParaRPr lang="en-US" i="1" dirty="0">
              <a:solidFill>
                <a:srgbClr val="0070C0"/>
              </a:solidFill>
              <a:latin typeface="CMTI9"/>
            </a:endParaRPr>
          </a:p>
        </p:txBody>
      </p:sp>
      <p:pic>
        <p:nvPicPr>
          <p:cNvPr id="3" name="Picture 2">
            <a:extLst>
              <a:ext uri="{FF2B5EF4-FFF2-40B4-BE49-F238E27FC236}">
                <a16:creationId xmlns:a16="http://schemas.microsoft.com/office/drawing/2014/main" id="{5D4EAAD8-B996-4B42-976F-3E72EEAA98B1}"/>
              </a:ext>
            </a:extLst>
          </p:cNvPr>
          <p:cNvPicPr>
            <a:picLocks noChangeAspect="1"/>
          </p:cNvPicPr>
          <p:nvPr/>
        </p:nvPicPr>
        <p:blipFill>
          <a:blip r:embed="rId3"/>
          <a:stretch>
            <a:fillRect/>
          </a:stretch>
        </p:blipFill>
        <p:spPr>
          <a:xfrm>
            <a:off x="5988421" y="1381040"/>
            <a:ext cx="5132867" cy="4791160"/>
          </a:xfrm>
          <a:prstGeom prst="rect">
            <a:avLst/>
          </a:prstGeom>
        </p:spPr>
      </p:pic>
    </p:spTree>
    <p:extLst>
      <p:ext uri="{BB962C8B-B14F-4D97-AF65-F5344CB8AC3E}">
        <p14:creationId xmlns:p14="http://schemas.microsoft.com/office/powerpoint/2010/main" val="323124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11</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517001"/>
          </a:xfrm>
        </p:spPr>
        <p:txBody>
          <a:bodyPr>
            <a:normAutofit/>
          </a:bodyPr>
          <a:lstStyle/>
          <a:p>
            <a:r>
              <a:rPr lang="en-US" sz="3000" dirty="0">
                <a:solidFill>
                  <a:schemeClr val="tx2"/>
                </a:solidFill>
                <a:latin typeface="+mn-lt"/>
              </a:rPr>
              <a:t>Choice of K</a:t>
            </a:r>
          </a:p>
        </p:txBody>
      </p:sp>
      <p:sp>
        <p:nvSpPr>
          <p:cNvPr id="8" name="Rectangle 7">
            <a:extLst>
              <a:ext uri="{FF2B5EF4-FFF2-40B4-BE49-F238E27FC236}">
                <a16:creationId xmlns:a16="http://schemas.microsoft.com/office/drawing/2014/main" id="{098A8495-61F6-43C2-A804-F0AB63D8D808}"/>
              </a:ext>
            </a:extLst>
          </p:cNvPr>
          <p:cNvSpPr/>
          <p:nvPr/>
        </p:nvSpPr>
        <p:spPr>
          <a:xfrm>
            <a:off x="461682" y="1144372"/>
            <a:ext cx="10077730" cy="923330"/>
          </a:xfrm>
          <a:prstGeom prst="rect">
            <a:avLst/>
          </a:prstGeom>
        </p:spPr>
        <p:txBody>
          <a:bodyPr wrap="square">
            <a:spAutoFit/>
          </a:bodyPr>
          <a:lstStyle/>
          <a:p>
            <a:pPr marL="285750" indent="-285750" algn="just">
              <a:buFont typeface="Arial" panose="020B0604020202020204" pitchFamily="34" charset="0"/>
              <a:buChar char="•"/>
            </a:pPr>
            <a:r>
              <a:rPr lang="en-US" dirty="0"/>
              <a:t>The choice of </a:t>
            </a:r>
            <a:r>
              <a:rPr lang="en-US" i="1" dirty="0"/>
              <a:t>K </a:t>
            </a:r>
            <a:r>
              <a:rPr lang="en-US" dirty="0"/>
              <a:t>has a drastic effect on the KNN classifier obtained.</a:t>
            </a:r>
          </a:p>
          <a:p>
            <a:pPr marL="285750" indent="-285750" algn="just">
              <a:buFont typeface="Arial" panose="020B0604020202020204" pitchFamily="34" charset="0"/>
              <a:buChar char="•"/>
            </a:pPr>
            <a:endParaRPr lang="en-US" i="1" dirty="0">
              <a:solidFill>
                <a:srgbClr val="0070C0"/>
              </a:solidFill>
              <a:latin typeface="CMTI9"/>
            </a:endParaRPr>
          </a:p>
          <a:p>
            <a:pPr marL="285750" indent="-285750" algn="just">
              <a:buFont typeface="Arial" panose="020B0604020202020204" pitchFamily="34" charset="0"/>
              <a:buChar char="•"/>
            </a:pPr>
            <a:endParaRPr lang="en-US" i="1" dirty="0">
              <a:solidFill>
                <a:srgbClr val="0070C0"/>
              </a:solidFill>
              <a:latin typeface="CMTI9"/>
            </a:endParaRPr>
          </a:p>
        </p:txBody>
      </p:sp>
      <p:pic>
        <p:nvPicPr>
          <p:cNvPr id="2" name="Picture 1">
            <a:extLst>
              <a:ext uri="{FF2B5EF4-FFF2-40B4-BE49-F238E27FC236}">
                <a16:creationId xmlns:a16="http://schemas.microsoft.com/office/drawing/2014/main" id="{258B60F7-7FEA-4FA5-8BB8-A6690BEF7A43}"/>
              </a:ext>
            </a:extLst>
          </p:cNvPr>
          <p:cNvPicPr>
            <a:picLocks noChangeAspect="1"/>
          </p:cNvPicPr>
          <p:nvPr/>
        </p:nvPicPr>
        <p:blipFill>
          <a:blip r:embed="rId3"/>
          <a:stretch>
            <a:fillRect/>
          </a:stretch>
        </p:blipFill>
        <p:spPr>
          <a:xfrm>
            <a:off x="2259107" y="1576836"/>
            <a:ext cx="6763478" cy="3704327"/>
          </a:xfrm>
          <a:prstGeom prst="rect">
            <a:avLst/>
          </a:prstGeom>
        </p:spPr>
      </p:pic>
      <p:sp>
        <p:nvSpPr>
          <p:cNvPr id="7" name="Rectangle 6">
            <a:extLst>
              <a:ext uri="{FF2B5EF4-FFF2-40B4-BE49-F238E27FC236}">
                <a16:creationId xmlns:a16="http://schemas.microsoft.com/office/drawing/2014/main" id="{CCD44772-098A-4E99-AD50-8D031282FBCD}"/>
              </a:ext>
            </a:extLst>
          </p:cNvPr>
          <p:cNvSpPr/>
          <p:nvPr/>
        </p:nvSpPr>
        <p:spPr>
          <a:xfrm>
            <a:off x="461682" y="5545732"/>
            <a:ext cx="10077730" cy="1200329"/>
          </a:xfrm>
          <a:prstGeom prst="rect">
            <a:avLst/>
          </a:prstGeom>
        </p:spPr>
        <p:txBody>
          <a:bodyPr wrap="square">
            <a:spAutoFit/>
          </a:bodyPr>
          <a:lstStyle/>
          <a:p>
            <a:pPr marL="285750" indent="-285750" algn="just">
              <a:buFont typeface="Arial" panose="020B0604020202020204" pitchFamily="34" charset="0"/>
              <a:buChar char="•"/>
            </a:pPr>
            <a:r>
              <a:rPr lang="en-US" i="1" dirty="0">
                <a:latin typeface="+mj-lt"/>
              </a:rPr>
              <a:t>What can you say about the bias variance trade off and the flexibility of the model?</a:t>
            </a:r>
          </a:p>
          <a:p>
            <a:pPr marL="285750" indent="-285750" algn="just">
              <a:buFont typeface="Arial" panose="020B0604020202020204" pitchFamily="34" charset="0"/>
              <a:buChar char="•"/>
            </a:pPr>
            <a:r>
              <a:rPr lang="en-US" i="1" dirty="0">
                <a:latin typeface="+mj-lt"/>
              </a:rPr>
              <a:t>What about the linearity / non-linearity of the classifier (KNN)? </a:t>
            </a:r>
          </a:p>
          <a:p>
            <a:pPr marL="285750" indent="-285750" algn="just">
              <a:buFont typeface="Arial" panose="020B0604020202020204" pitchFamily="34" charset="0"/>
              <a:buChar char="•"/>
            </a:pPr>
            <a:endParaRPr lang="en-US" i="1" dirty="0">
              <a:solidFill>
                <a:srgbClr val="0070C0"/>
              </a:solidFill>
              <a:latin typeface="+mj-lt"/>
            </a:endParaRPr>
          </a:p>
          <a:p>
            <a:pPr marL="285750" indent="-285750" algn="just">
              <a:buFont typeface="Arial" panose="020B0604020202020204" pitchFamily="34" charset="0"/>
              <a:buChar char="•"/>
            </a:pPr>
            <a:endParaRPr lang="en-US" i="1" dirty="0">
              <a:solidFill>
                <a:srgbClr val="0070C0"/>
              </a:solidFill>
              <a:latin typeface="+mj-lt"/>
            </a:endParaRPr>
          </a:p>
        </p:txBody>
      </p:sp>
    </p:spTree>
    <p:extLst>
      <p:ext uri="{BB962C8B-B14F-4D97-AF65-F5344CB8AC3E}">
        <p14:creationId xmlns:p14="http://schemas.microsoft.com/office/powerpoint/2010/main" val="28015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12</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517001"/>
          </a:xfrm>
        </p:spPr>
        <p:txBody>
          <a:bodyPr>
            <a:normAutofit/>
          </a:bodyPr>
          <a:lstStyle/>
          <a:p>
            <a:r>
              <a:rPr lang="en-US" sz="3000" dirty="0">
                <a:solidFill>
                  <a:schemeClr val="tx2"/>
                </a:solidFill>
                <a:latin typeface="+mn-lt"/>
              </a:rPr>
              <a:t>Choice of K</a:t>
            </a:r>
          </a:p>
        </p:txBody>
      </p:sp>
      <p:pic>
        <p:nvPicPr>
          <p:cNvPr id="3" name="Picture 2">
            <a:extLst>
              <a:ext uri="{FF2B5EF4-FFF2-40B4-BE49-F238E27FC236}">
                <a16:creationId xmlns:a16="http://schemas.microsoft.com/office/drawing/2014/main" id="{73C4713E-D851-412E-86B8-B7FAE6708E38}"/>
              </a:ext>
            </a:extLst>
          </p:cNvPr>
          <p:cNvPicPr>
            <a:picLocks noChangeAspect="1"/>
          </p:cNvPicPr>
          <p:nvPr/>
        </p:nvPicPr>
        <p:blipFill>
          <a:blip r:embed="rId3"/>
          <a:stretch>
            <a:fillRect/>
          </a:stretch>
        </p:blipFill>
        <p:spPr>
          <a:xfrm>
            <a:off x="4572000" y="139532"/>
            <a:ext cx="5918554" cy="4472507"/>
          </a:xfrm>
          <a:prstGeom prst="rect">
            <a:avLst/>
          </a:prstGeom>
        </p:spPr>
      </p:pic>
      <p:sp>
        <p:nvSpPr>
          <p:cNvPr id="5" name="Rectangle 4">
            <a:extLst>
              <a:ext uri="{FF2B5EF4-FFF2-40B4-BE49-F238E27FC236}">
                <a16:creationId xmlns:a16="http://schemas.microsoft.com/office/drawing/2014/main" id="{7DF4B6B4-706F-4230-BCC5-07FBF9B96C35}"/>
              </a:ext>
            </a:extLst>
          </p:cNvPr>
          <p:cNvSpPr/>
          <p:nvPr/>
        </p:nvSpPr>
        <p:spPr>
          <a:xfrm>
            <a:off x="606013" y="4676501"/>
            <a:ext cx="10259209" cy="1754326"/>
          </a:xfrm>
          <a:prstGeom prst="rect">
            <a:avLst/>
          </a:prstGeom>
        </p:spPr>
        <p:txBody>
          <a:bodyPr wrap="square">
            <a:spAutoFit/>
          </a:bodyPr>
          <a:lstStyle/>
          <a:p>
            <a:pPr marL="285750" indent="-285750">
              <a:buFont typeface="Arial" panose="020B0604020202020204" pitchFamily="34" charset="0"/>
              <a:buChar char="•"/>
            </a:pPr>
            <a:r>
              <a:rPr lang="en-US" i="1" dirty="0" smtClean="0">
                <a:latin typeface="+mj-lt"/>
              </a:rPr>
              <a:t>The KNN training / Test error rate shown as the level of </a:t>
            </a:r>
            <a:r>
              <a:rPr lang="en-US" i="1" dirty="0" smtClean="0">
                <a:solidFill>
                  <a:srgbClr val="7030A0"/>
                </a:solidFill>
                <a:latin typeface="+mj-lt"/>
              </a:rPr>
              <a:t>flexibility (assessed using 1/K) </a:t>
            </a:r>
            <a:r>
              <a:rPr lang="en-US" i="1" dirty="0" smtClean="0">
                <a:latin typeface="+mj-lt"/>
              </a:rPr>
              <a:t>increases, or equivalently as the number of neighbors K decreases. </a:t>
            </a:r>
          </a:p>
          <a:p>
            <a:pPr marL="285750" indent="-285750">
              <a:buFont typeface="Arial" panose="020B0604020202020204" pitchFamily="34" charset="0"/>
              <a:buChar char="•"/>
            </a:pPr>
            <a:endParaRPr lang="en-US" i="1" dirty="0" smtClean="0">
              <a:latin typeface="+mj-lt"/>
            </a:endParaRPr>
          </a:p>
          <a:p>
            <a:pPr marL="285750" indent="-285750">
              <a:buFont typeface="Arial" panose="020B0604020202020204" pitchFamily="34" charset="0"/>
              <a:buChar char="•"/>
            </a:pPr>
            <a:r>
              <a:rPr lang="en-US" i="1" dirty="0" smtClean="0">
                <a:latin typeface="+mj-lt"/>
              </a:rPr>
              <a:t>The black dashed line indicates the </a:t>
            </a:r>
            <a:r>
              <a:rPr lang="en-US" i="1" dirty="0" smtClean="0">
                <a:solidFill>
                  <a:srgbClr val="C00000"/>
                </a:solidFill>
                <a:latin typeface="+mj-lt"/>
              </a:rPr>
              <a:t>Bayes error rate</a:t>
            </a:r>
            <a:r>
              <a:rPr lang="en-US" i="1" dirty="0" smtClean="0">
                <a:latin typeface="+mj-lt"/>
              </a:rPr>
              <a:t>. </a:t>
            </a:r>
          </a:p>
          <a:p>
            <a:pPr marL="285750" indent="-285750">
              <a:buFont typeface="Arial" panose="020B0604020202020204" pitchFamily="34" charset="0"/>
              <a:buChar char="•"/>
            </a:pPr>
            <a:endParaRPr lang="en-US" i="1" dirty="0" smtClean="0">
              <a:latin typeface="+mj-lt"/>
            </a:endParaRPr>
          </a:p>
          <a:p>
            <a:pPr marL="285750" indent="-285750">
              <a:buFont typeface="Arial" panose="020B0604020202020204" pitchFamily="34" charset="0"/>
              <a:buChar char="•"/>
            </a:pPr>
            <a:r>
              <a:rPr lang="en-US" i="1" dirty="0" smtClean="0">
                <a:latin typeface="+mj-lt"/>
              </a:rPr>
              <a:t>The </a:t>
            </a:r>
            <a:r>
              <a:rPr lang="en-US" i="1" dirty="0" smtClean="0">
                <a:solidFill>
                  <a:srgbClr val="C00000"/>
                </a:solidFill>
                <a:latin typeface="+mj-lt"/>
              </a:rPr>
              <a:t>jumpiness</a:t>
            </a:r>
            <a:r>
              <a:rPr lang="en-US" i="1" dirty="0" smtClean="0">
                <a:latin typeface="+mj-lt"/>
              </a:rPr>
              <a:t> of the curves is due to the </a:t>
            </a:r>
            <a:r>
              <a:rPr lang="en-US" i="1" dirty="0" smtClean="0">
                <a:solidFill>
                  <a:srgbClr val="C00000"/>
                </a:solidFill>
                <a:latin typeface="+mj-lt"/>
              </a:rPr>
              <a:t>small size </a:t>
            </a:r>
            <a:r>
              <a:rPr lang="en-US" i="1" dirty="0" smtClean="0">
                <a:latin typeface="+mj-lt"/>
              </a:rPr>
              <a:t>of the training data set.</a:t>
            </a:r>
            <a:endParaRPr lang="en-US" i="1" dirty="0">
              <a:latin typeface="+mj-lt"/>
            </a:endParaRPr>
          </a:p>
        </p:txBody>
      </p:sp>
    </p:spTree>
    <p:extLst>
      <p:ext uri="{BB962C8B-B14F-4D97-AF65-F5344CB8AC3E}">
        <p14:creationId xmlns:p14="http://schemas.microsoft.com/office/powerpoint/2010/main" val="415528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13</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Optimal level of K by using cross validation</a:t>
            </a:r>
          </a:p>
        </p:txBody>
      </p:sp>
      <p:pic>
        <p:nvPicPr>
          <p:cNvPr id="2" name="Content Placeholder 1">
            <a:extLst>
              <a:ext uri="{FF2B5EF4-FFF2-40B4-BE49-F238E27FC236}">
                <a16:creationId xmlns:a16="http://schemas.microsoft.com/office/drawing/2014/main" id="{153DF529-9A13-4664-8CA2-47CD4EE058B7}"/>
              </a:ext>
            </a:extLst>
          </p:cNvPr>
          <p:cNvPicPr>
            <a:picLocks noGrp="1" noChangeAspect="1"/>
          </p:cNvPicPr>
          <p:nvPr>
            <p:ph idx="1"/>
          </p:nvPr>
        </p:nvPicPr>
        <p:blipFill>
          <a:blip r:embed="rId3"/>
          <a:stretch>
            <a:fillRect/>
          </a:stretch>
        </p:blipFill>
        <p:spPr>
          <a:xfrm>
            <a:off x="1396912" y="1484313"/>
            <a:ext cx="8325026" cy="4695825"/>
          </a:xfrm>
          <a:prstGeom prst="rect">
            <a:avLst/>
          </a:prstGeom>
        </p:spPr>
      </p:pic>
    </p:spTree>
    <p:extLst>
      <p:ext uri="{BB962C8B-B14F-4D97-AF65-F5344CB8AC3E}">
        <p14:creationId xmlns:p14="http://schemas.microsoft.com/office/powerpoint/2010/main" val="25723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76AF0-9F58-4EDA-9369-EBC14A044350}"/>
              </a:ext>
            </a:extLst>
          </p:cNvPr>
          <p:cNvSpPr>
            <a:spLocks noGrp="1"/>
          </p:cNvSpPr>
          <p:nvPr>
            <p:ph type="sldNum" sz="quarter" idx="12"/>
          </p:nvPr>
        </p:nvSpPr>
        <p:spPr/>
        <p:txBody>
          <a:bodyPr>
            <a:normAutofit lnSpcReduction="10000"/>
          </a:bodyPr>
          <a:lstStyle/>
          <a:p>
            <a:fld id="{036B7F87-8F90-48EA-B403-6E98BF6BC1E9}" type="slidenum">
              <a:rPr lang="en-US" smtClean="0"/>
              <a:t>14</a:t>
            </a:fld>
            <a:endParaRPr lang="en-US"/>
          </a:p>
        </p:txBody>
      </p:sp>
      <p:pic>
        <p:nvPicPr>
          <p:cNvPr id="5" name="Picture 4">
            <a:extLst>
              <a:ext uri="{FF2B5EF4-FFF2-40B4-BE49-F238E27FC236}">
                <a16:creationId xmlns:a16="http://schemas.microsoft.com/office/drawing/2014/main" id="{DA36A482-89A4-4297-872E-5ECB3B2B87AD}"/>
              </a:ext>
            </a:extLst>
          </p:cNvPr>
          <p:cNvPicPr>
            <a:picLocks noChangeAspect="1"/>
          </p:cNvPicPr>
          <p:nvPr/>
        </p:nvPicPr>
        <p:blipFill>
          <a:blip r:embed="rId3"/>
          <a:stretch>
            <a:fillRect/>
          </a:stretch>
        </p:blipFill>
        <p:spPr>
          <a:xfrm>
            <a:off x="2414402" y="0"/>
            <a:ext cx="5663488" cy="6858000"/>
          </a:xfrm>
          <a:prstGeom prst="rect">
            <a:avLst/>
          </a:prstGeom>
        </p:spPr>
      </p:pic>
    </p:spTree>
    <p:extLst>
      <p:ext uri="{BB962C8B-B14F-4D97-AF65-F5344CB8AC3E}">
        <p14:creationId xmlns:p14="http://schemas.microsoft.com/office/powerpoint/2010/main" val="167267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2</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Confusion Matrix</a:t>
            </a:r>
          </a:p>
        </p:txBody>
      </p:sp>
      <p:pic>
        <p:nvPicPr>
          <p:cNvPr id="2" name="Content Placeholder 1">
            <a:extLst>
              <a:ext uri="{FF2B5EF4-FFF2-40B4-BE49-F238E27FC236}">
                <a16:creationId xmlns:a16="http://schemas.microsoft.com/office/drawing/2014/main" id="{48501A47-BB4C-4E95-9C13-0F30F5E19567}"/>
              </a:ext>
            </a:extLst>
          </p:cNvPr>
          <p:cNvPicPr>
            <a:picLocks noGrp="1" noChangeAspect="1"/>
          </p:cNvPicPr>
          <p:nvPr>
            <p:ph idx="1"/>
          </p:nvPr>
        </p:nvPicPr>
        <p:blipFill>
          <a:blip r:embed="rId3"/>
          <a:stretch>
            <a:fillRect/>
          </a:stretch>
        </p:blipFill>
        <p:spPr>
          <a:xfrm>
            <a:off x="2366253" y="1570374"/>
            <a:ext cx="6429375" cy="4695825"/>
          </a:xfrm>
          <a:prstGeom prst="rect">
            <a:avLst/>
          </a:prstGeom>
        </p:spPr>
      </p:pic>
    </p:spTree>
    <p:extLst>
      <p:ext uri="{BB962C8B-B14F-4D97-AF65-F5344CB8AC3E}">
        <p14:creationId xmlns:p14="http://schemas.microsoft.com/office/powerpoint/2010/main" val="256481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3</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Bell MT" panose="02020503060305020303" pitchFamily="18" charset="0"/>
              </a:rPr>
              <a:t>The Classification Setting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0E2113-9BE4-4D06-AF83-E241903AF79F}"/>
                  </a:ext>
                </a:extLst>
              </p:cNvPr>
              <p:cNvSpPr>
                <a:spLocks noGrp="1"/>
              </p:cNvSpPr>
              <p:nvPr>
                <p:ph idx="1"/>
              </p:nvPr>
            </p:nvSpPr>
            <p:spPr>
              <a:xfrm>
                <a:off x="899159" y="1453693"/>
                <a:ext cx="8595360" cy="4405126"/>
              </a:xfrm>
            </p:spPr>
            <p:txBody>
              <a:bodyPr>
                <a:normAutofit/>
              </a:bodyPr>
              <a:lstStyle/>
              <a:p>
                <a:r>
                  <a:rPr lang="en-US" sz="1900" i="1" dirty="0">
                    <a:latin typeface="+mj-lt"/>
                    <a:cs typeface="Calibri" panose="020F0502020204030204" pitchFamily="34" charset="0"/>
                  </a:rPr>
                  <a:t>The most common approach for quantifying the accuracy our estimate </a:t>
                </a:r>
                <a14:m>
                  <m:oMath xmlns:m="http://schemas.openxmlformats.org/officeDocument/2006/math">
                    <m:acc>
                      <m:accPr>
                        <m:chr m:val="̂"/>
                        <m:ctrlPr>
                          <a:rPr lang="en-US" sz="1900" b="0" i="1" smtClean="0">
                            <a:latin typeface="+mj-lt"/>
                          </a:rPr>
                        </m:ctrlPr>
                      </m:accPr>
                      <m:e>
                        <m:r>
                          <a:rPr lang="en-US" sz="1900" b="0" i="1" smtClean="0">
                            <a:latin typeface="+mj-lt"/>
                          </a:rPr>
                          <m:t>𝑓</m:t>
                        </m:r>
                      </m:e>
                    </m:acc>
                  </m:oMath>
                </a14:m>
                <a:r>
                  <a:rPr lang="en-US" sz="1900" i="1" dirty="0">
                    <a:latin typeface="+mj-lt"/>
                    <a:cs typeface="Calibri" panose="020F0502020204030204" pitchFamily="34" charset="0"/>
                  </a:rPr>
                  <a:t> is the </a:t>
                </a:r>
                <a:r>
                  <a:rPr lang="en-US" sz="1900" i="1" dirty="0">
                    <a:solidFill>
                      <a:srgbClr val="FF0000"/>
                    </a:solidFill>
                    <a:latin typeface="+mj-lt"/>
                    <a:cs typeface="Calibri" panose="020F0502020204030204" pitchFamily="34" charset="0"/>
                  </a:rPr>
                  <a:t>training error rate</a:t>
                </a:r>
                <a:r>
                  <a:rPr lang="en-US" sz="1900" i="1" dirty="0">
                    <a:latin typeface="+mj-lt"/>
                    <a:cs typeface="Calibri" panose="020F0502020204030204" pitchFamily="34" charset="0"/>
                  </a:rPr>
                  <a:t>: </a:t>
                </a:r>
              </a:p>
              <a:p>
                <a:pPr marL="274320" lvl="1" indent="0">
                  <a:buNone/>
                </a:pPr>
                <a:endParaRPr lang="en-US" sz="1900" i="1" dirty="0">
                  <a:latin typeface="+mj-lt"/>
                  <a:cs typeface="Calibri" panose="020F0502020204030204" pitchFamily="34" charset="0"/>
                </a:endParaRPr>
              </a:p>
              <a:p>
                <a:pPr marL="274320" lvl="1" indent="0">
                  <a:buNone/>
                </a:pPr>
                <a:r>
                  <a:rPr lang="en-US" sz="1900" i="1" dirty="0">
                    <a:latin typeface="+mj-lt"/>
                    <a:cs typeface="Calibri" panose="020F0502020204030204" pitchFamily="34" charset="0"/>
                  </a:rPr>
                  <a:t>The proportion of mistakes that are made if we apply our estimate </a:t>
                </a:r>
                <a14:m>
                  <m:oMath xmlns:m="http://schemas.openxmlformats.org/officeDocument/2006/math">
                    <m:acc>
                      <m:accPr>
                        <m:chr m:val="̂"/>
                        <m:ctrlPr>
                          <a:rPr lang="en-US" sz="1900" i="1">
                            <a:latin typeface="+mj-lt"/>
                          </a:rPr>
                        </m:ctrlPr>
                      </m:accPr>
                      <m:e>
                        <m:r>
                          <a:rPr lang="en-US" sz="1900" i="1">
                            <a:latin typeface="+mj-lt"/>
                          </a:rPr>
                          <m:t>𝑓</m:t>
                        </m:r>
                      </m:e>
                    </m:acc>
                  </m:oMath>
                </a14:m>
                <a:r>
                  <a:rPr lang="en-US" sz="1900" i="1" dirty="0">
                    <a:latin typeface="+mj-lt"/>
                    <a:cs typeface="Calibri" panose="020F0502020204030204" pitchFamily="34" charset="0"/>
                  </a:rPr>
                  <a:t> to the training observations </a:t>
                </a:r>
              </a:p>
            </p:txBody>
          </p:sp>
        </mc:Choice>
        <mc:Fallback>
          <p:sp>
            <p:nvSpPr>
              <p:cNvPr id="3" name="Content Placeholder 2">
                <a:extLst>
                  <a:ext uri="{FF2B5EF4-FFF2-40B4-BE49-F238E27FC236}">
                    <a16:creationId xmlns:a16="http://schemas.microsoft.com/office/drawing/2014/main" id="{D60E2113-9BE4-4D06-AF83-E241903AF79F}"/>
                  </a:ext>
                </a:extLst>
              </p:cNvPr>
              <p:cNvSpPr>
                <a:spLocks noGrp="1" noRot="1" noChangeAspect="1" noMove="1" noResize="1" noEditPoints="1" noAdjustHandles="1" noChangeArrowheads="1" noChangeShapeType="1" noTextEdit="1"/>
              </p:cNvSpPr>
              <p:nvPr>
                <p:ph idx="1"/>
              </p:nvPr>
            </p:nvSpPr>
            <p:spPr>
              <a:xfrm>
                <a:off x="899159" y="1453693"/>
                <a:ext cx="8595360" cy="4405126"/>
              </a:xfrm>
              <a:blipFill>
                <a:blip r:embed="rId3"/>
                <a:stretch>
                  <a:fillRect l="-213" t="-6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8CD2CCF-2125-4DEC-9C42-88BD9DB235CE}"/>
              </a:ext>
            </a:extLst>
          </p:cNvPr>
          <p:cNvPicPr>
            <a:picLocks noChangeAspect="1"/>
          </p:cNvPicPr>
          <p:nvPr/>
        </p:nvPicPr>
        <p:blipFill>
          <a:blip r:embed="rId4"/>
          <a:stretch>
            <a:fillRect/>
          </a:stretch>
        </p:blipFill>
        <p:spPr>
          <a:xfrm>
            <a:off x="4207361" y="3245840"/>
            <a:ext cx="2400300" cy="1076325"/>
          </a:xfrm>
          <a:prstGeom prst="rect">
            <a:avLst/>
          </a:prstGeom>
        </p:spPr>
      </p:pic>
      <p:pic>
        <p:nvPicPr>
          <p:cNvPr id="8" name="Picture 7">
            <a:extLst>
              <a:ext uri="{FF2B5EF4-FFF2-40B4-BE49-F238E27FC236}">
                <a16:creationId xmlns:a16="http://schemas.microsoft.com/office/drawing/2014/main" id="{E65E1C39-9162-4430-A8CA-DE2C1320EE47}"/>
              </a:ext>
            </a:extLst>
          </p:cNvPr>
          <p:cNvPicPr>
            <a:picLocks noChangeAspect="1"/>
          </p:cNvPicPr>
          <p:nvPr/>
        </p:nvPicPr>
        <p:blipFill>
          <a:blip r:embed="rId5"/>
          <a:stretch>
            <a:fillRect/>
          </a:stretch>
        </p:blipFill>
        <p:spPr>
          <a:xfrm>
            <a:off x="1197685" y="4557702"/>
            <a:ext cx="9134419" cy="1693209"/>
          </a:xfrm>
          <a:prstGeom prst="rect">
            <a:avLst/>
          </a:prstGeom>
        </p:spPr>
      </p:pic>
      <p:sp>
        <p:nvSpPr>
          <p:cNvPr id="9" name="TextBox 8">
            <a:extLst>
              <a:ext uri="{FF2B5EF4-FFF2-40B4-BE49-F238E27FC236}">
                <a16:creationId xmlns:a16="http://schemas.microsoft.com/office/drawing/2014/main" id="{B03D6675-43A3-4B44-9878-8B453E412D2D}"/>
              </a:ext>
            </a:extLst>
          </p:cNvPr>
          <p:cNvSpPr txBox="1"/>
          <p:nvPr/>
        </p:nvSpPr>
        <p:spPr>
          <a:xfrm>
            <a:off x="9716230" y="5550945"/>
            <a:ext cx="914400" cy="369332"/>
          </a:xfrm>
          <a:prstGeom prst="rect">
            <a:avLst/>
          </a:prstGeom>
          <a:solidFill>
            <a:schemeClr val="bg1"/>
          </a:solidFill>
        </p:spPr>
        <p:txBody>
          <a:bodyPr wrap="square" rtlCol="0">
            <a:spAutoFit/>
          </a:bodyPr>
          <a:lstStyle/>
          <a:p>
            <a:r>
              <a:rPr lang="en-US" dirty="0"/>
              <a:t>above</a:t>
            </a:r>
          </a:p>
        </p:txBody>
      </p:sp>
    </p:spTree>
    <p:extLst>
      <p:ext uri="{BB962C8B-B14F-4D97-AF65-F5344CB8AC3E}">
        <p14:creationId xmlns:p14="http://schemas.microsoft.com/office/powerpoint/2010/main" val="1927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4</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Bell MT" panose="02020503060305020303" pitchFamily="18" charset="0"/>
              </a:rPr>
              <a:t>The Classification Setting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0E2113-9BE4-4D06-AF83-E241903AF79F}"/>
                  </a:ext>
                </a:extLst>
              </p:cNvPr>
              <p:cNvSpPr>
                <a:spLocks noGrp="1"/>
              </p:cNvSpPr>
              <p:nvPr>
                <p:ph idx="1"/>
              </p:nvPr>
            </p:nvSpPr>
            <p:spPr>
              <a:xfrm>
                <a:off x="899159" y="1453693"/>
                <a:ext cx="8595360" cy="4405126"/>
              </a:xfrm>
            </p:spPr>
            <p:txBody>
              <a:bodyPr>
                <a:normAutofit lnSpcReduction="10000"/>
              </a:bodyPr>
              <a:lstStyle/>
              <a:p>
                <a:r>
                  <a:rPr lang="en-US" i="1" dirty="0">
                    <a:latin typeface="+mj-lt"/>
                  </a:rPr>
                  <a:t>As in the error regression setting, we are most interested in the error rates that result from applying our classifier to </a:t>
                </a:r>
                <a:r>
                  <a:rPr lang="en-US" i="1" dirty="0">
                    <a:solidFill>
                      <a:srgbClr val="FF0000"/>
                    </a:solidFill>
                    <a:latin typeface="+mj-lt"/>
                  </a:rPr>
                  <a:t>test observations </a:t>
                </a:r>
                <a:r>
                  <a:rPr lang="en-US" i="1" dirty="0">
                    <a:latin typeface="+mj-lt"/>
                  </a:rPr>
                  <a:t>that were </a:t>
                </a:r>
                <a:r>
                  <a:rPr lang="en-US" i="1" dirty="0">
                    <a:solidFill>
                      <a:srgbClr val="FF0000"/>
                    </a:solidFill>
                    <a:latin typeface="+mj-lt"/>
                  </a:rPr>
                  <a:t>not</a:t>
                </a:r>
                <a:r>
                  <a:rPr lang="en-US" i="1" dirty="0">
                    <a:latin typeface="+mj-lt"/>
                  </a:rPr>
                  <a:t> used in training. </a:t>
                </a:r>
              </a:p>
              <a:p>
                <a:r>
                  <a:rPr lang="en-US" i="1" dirty="0">
                    <a:latin typeface="+mj-lt"/>
                  </a:rPr>
                  <a:t>A </a:t>
                </a:r>
                <a:r>
                  <a:rPr lang="en-US" i="1" dirty="0">
                    <a:solidFill>
                      <a:srgbClr val="00B050"/>
                    </a:solidFill>
                    <a:latin typeface="+mj-lt"/>
                  </a:rPr>
                  <a:t>good</a:t>
                </a:r>
                <a:r>
                  <a:rPr lang="en-US" i="1" dirty="0">
                    <a:latin typeface="+mj-lt"/>
                  </a:rPr>
                  <a:t> classifier is one for which the test error is smallest.</a:t>
                </a:r>
              </a:p>
              <a:p>
                <a:r>
                  <a:rPr lang="en-US" i="1" dirty="0">
                    <a:latin typeface="+mj-lt"/>
                  </a:rPr>
                  <a:t>It is possible to show that the test error rate is minimized, on average, by a  very simple classifier that assigns each observation to the most likely class,  given its predictor values.</a:t>
                </a:r>
              </a:p>
              <a:p>
                <a:r>
                  <a:rPr lang="en-US" i="1" dirty="0">
                    <a:latin typeface="+mj-lt"/>
                  </a:rPr>
                  <a:t>In other words, we should simply assign a test  observation with predictor vector </a:t>
                </a:r>
                <a14:m>
                  <m:oMath xmlns:m="http://schemas.openxmlformats.org/officeDocument/2006/math">
                    <m:sSub>
                      <m:sSubPr>
                        <m:ctrlPr>
                          <a:rPr lang="en-US" b="0" i="1" dirty="0" smtClean="0">
                            <a:latin typeface="+mj-lt"/>
                          </a:rPr>
                        </m:ctrlPr>
                      </m:sSubPr>
                      <m:e>
                        <m:r>
                          <a:rPr lang="en-US" i="1" dirty="0" smtClean="0">
                            <a:latin typeface="+mj-lt"/>
                          </a:rPr>
                          <m:t>𝑥</m:t>
                        </m:r>
                      </m:e>
                      <m:sub>
                        <m:r>
                          <a:rPr lang="en-US" b="0" i="1" dirty="0" smtClean="0">
                            <a:latin typeface="+mj-lt"/>
                          </a:rPr>
                          <m:t>0</m:t>
                        </m:r>
                      </m:sub>
                    </m:sSub>
                  </m:oMath>
                </a14:m>
                <a:r>
                  <a:rPr lang="en-US" i="1" dirty="0">
                    <a:latin typeface="+mj-lt"/>
                  </a:rPr>
                  <a:t> to the class j for which, the </a:t>
                </a:r>
                <a:r>
                  <a:rPr lang="en-US" i="1" dirty="0">
                    <a:solidFill>
                      <a:srgbClr val="0070C0"/>
                    </a:solidFill>
                    <a:latin typeface="+mj-lt"/>
                  </a:rPr>
                  <a:t>conditional probability </a:t>
                </a:r>
                <a14:m>
                  <m:oMath xmlns:m="http://schemas.openxmlformats.org/officeDocument/2006/math">
                    <m:r>
                      <a:rPr lang="en-US" b="0" i="1" smtClean="0">
                        <a:solidFill>
                          <a:srgbClr val="0070C0"/>
                        </a:solidFill>
                        <a:latin typeface="+mj-lt"/>
                      </a:rPr>
                      <m:t>𝑃</m:t>
                    </m:r>
                    <m:d>
                      <m:dPr>
                        <m:ctrlPr>
                          <a:rPr lang="en-US" b="0" i="1" smtClean="0">
                            <a:solidFill>
                              <a:srgbClr val="0070C0"/>
                            </a:solidFill>
                            <a:latin typeface="+mj-lt"/>
                          </a:rPr>
                        </m:ctrlPr>
                      </m:dPr>
                      <m:e>
                        <m:r>
                          <a:rPr lang="en-US" b="0" i="1" smtClean="0">
                            <a:solidFill>
                              <a:srgbClr val="0070C0"/>
                            </a:solidFill>
                            <a:latin typeface="+mj-lt"/>
                          </a:rPr>
                          <m:t>𝑦</m:t>
                        </m:r>
                        <m:r>
                          <a:rPr lang="en-US" b="0" i="1" smtClean="0">
                            <a:solidFill>
                              <a:srgbClr val="0070C0"/>
                            </a:solidFill>
                            <a:latin typeface="+mj-lt"/>
                          </a:rPr>
                          <m:t>=</m:t>
                        </m:r>
                        <m:r>
                          <a:rPr lang="en-US" b="0" i="1" smtClean="0">
                            <a:solidFill>
                              <a:srgbClr val="0070C0"/>
                            </a:solidFill>
                            <a:latin typeface="+mj-lt"/>
                          </a:rPr>
                          <m:t>𝑗</m:t>
                        </m:r>
                      </m:e>
                      <m:e>
                        <m:r>
                          <a:rPr lang="en-US" b="0" i="1" smtClean="0">
                            <a:solidFill>
                              <a:srgbClr val="0070C0"/>
                            </a:solidFill>
                            <a:latin typeface="+mj-lt"/>
                          </a:rPr>
                          <m:t>𝑋</m:t>
                        </m:r>
                        <m:r>
                          <a:rPr lang="en-US" b="0" i="1" smtClean="0">
                            <a:solidFill>
                              <a:srgbClr val="0070C0"/>
                            </a:solidFill>
                            <a:latin typeface="+mj-lt"/>
                          </a:rPr>
                          <m:t>=</m:t>
                        </m:r>
                        <m:sSub>
                          <m:sSubPr>
                            <m:ctrlPr>
                              <a:rPr lang="en-US" b="0" i="1" smtClean="0">
                                <a:solidFill>
                                  <a:srgbClr val="0070C0"/>
                                </a:solidFill>
                                <a:latin typeface="+mj-lt"/>
                              </a:rPr>
                            </m:ctrlPr>
                          </m:sSubPr>
                          <m:e>
                            <m:r>
                              <a:rPr lang="en-US" b="0" i="1" smtClean="0">
                                <a:solidFill>
                                  <a:srgbClr val="0070C0"/>
                                </a:solidFill>
                                <a:latin typeface="+mj-lt"/>
                              </a:rPr>
                              <m:t>𝑥</m:t>
                            </m:r>
                          </m:e>
                          <m:sub>
                            <m:r>
                              <a:rPr lang="en-US" b="0" i="1" smtClean="0">
                                <a:solidFill>
                                  <a:srgbClr val="0070C0"/>
                                </a:solidFill>
                                <a:latin typeface="+mj-lt"/>
                              </a:rPr>
                              <m:t>0</m:t>
                            </m:r>
                          </m:sub>
                        </m:sSub>
                      </m:e>
                    </m:d>
                  </m:oMath>
                </a14:m>
                <a:r>
                  <a:rPr lang="en-US" sz="2000" i="1" dirty="0">
                    <a:latin typeface="+mj-lt"/>
                    <a:cs typeface="Calibri" panose="020F0502020204030204" pitchFamily="34" charset="0"/>
                  </a:rPr>
                  <a:t> is largest.</a:t>
                </a:r>
              </a:p>
              <a:p>
                <a:r>
                  <a:rPr lang="en-US" i="1" dirty="0">
                    <a:latin typeface="+mj-lt"/>
                  </a:rPr>
                  <a:t>This very simple classifier is called the </a:t>
                </a:r>
                <a:r>
                  <a:rPr lang="en-US" i="1" dirty="0">
                    <a:solidFill>
                      <a:srgbClr val="C00000"/>
                    </a:solidFill>
                    <a:latin typeface="+mj-lt"/>
                  </a:rPr>
                  <a:t>Bayes classifier</a:t>
                </a:r>
                <a:r>
                  <a:rPr lang="en-US" i="1" dirty="0">
                    <a:latin typeface="+mj-lt"/>
                  </a:rPr>
                  <a:t>.</a:t>
                </a:r>
              </a:p>
              <a:p>
                <a:r>
                  <a:rPr lang="en-US" i="1" dirty="0">
                    <a:latin typeface="+mj-lt"/>
                  </a:rPr>
                  <a:t>In a two-class problem the Bayes classifier corresponds to predicting class one if </a:t>
                </a:r>
                <a14:m>
                  <m:oMath xmlns:m="http://schemas.openxmlformats.org/officeDocument/2006/math">
                    <m:r>
                      <a:rPr lang="en-US" i="1">
                        <a:solidFill>
                          <a:srgbClr val="0070C0"/>
                        </a:solidFill>
                        <a:latin typeface="+mj-lt"/>
                      </a:rPr>
                      <m:t>𝑃</m:t>
                    </m:r>
                    <m:d>
                      <m:dPr>
                        <m:ctrlPr>
                          <a:rPr lang="en-US" i="1">
                            <a:solidFill>
                              <a:srgbClr val="0070C0"/>
                            </a:solidFill>
                            <a:latin typeface="+mj-lt"/>
                          </a:rPr>
                        </m:ctrlPr>
                      </m:dPr>
                      <m:e>
                        <m:r>
                          <a:rPr lang="en-US" i="1">
                            <a:solidFill>
                              <a:srgbClr val="0070C0"/>
                            </a:solidFill>
                            <a:latin typeface="+mj-lt"/>
                          </a:rPr>
                          <m:t>𝑦</m:t>
                        </m:r>
                        <m:r>
                          <a:rPr lang="en-US" i="1">
                            <a:solidFill>
                              <a:srgbClr val="0070C0"/>
                            </a:solidFill>
                            <a:latin typeface="+mj-lt"/>
                          </a:rPr>
                          <m:t>=1</m:t>
                        </m:r>
                      </m:e>
                      <m:e>
                        <m:r>
                          <a:rPr lang="en-US" i="1">
                            <a:solidFill>
                              <a:srgbClr val="0070C0"/>
                            </a:solidFill>
                            <a:latin typeface="+mj-lt"/>
                          </a:rPr>
                          <m:t>𝑋</m:t>
                        </m:r>
                        <m:r>
                          <a:rPr lang="en-US" i="1">
                            <a:solidFill>
                              <a:srgbClr val="0070C0"/>
                            </a:solidFill>
                            <a:latin typeface="+mj-lt"/>
                          </a:rPr>
                          <m:t>=</m:t>
                        </m:r>
                        <m:sSub>
                          <m:sSubPr>
                            <m:ctrlPr>
                              <a:rPr lang="en-US" i="1">
                                <a:solidFill>
                                  <a:srgbClr val="0070C0"/>
                                </a:solidFill>
                                <a:latin typeface="+mj-lt"/>
                              </a:rPr>
                            </m:ctrlPr>
                          </m:sSubPr>
                          <m:e>
                            <m:r>
                              <a:rPr lang="en-US" i="1">
                                <a:solidFill>
                                  <a:srgbClr val="0070C0"/>
                                </a:solidFill>
                                <a:latin typeface="+mj-lt"/>
                              </a:rPr>
                              <m:t>𝑥</m:t>
                            </m:r>
                          </m:e>
                          <m:sub>
                            <m:r>
                              <a:rPr lang="en-US" i="1">
                                <a:solidFill>
                                  <a:srgbClr val="0070C0"/>
                                </a:solidFill>
                                <a:latin typeface="+mj-lt"/>
                              </a:rPr>
                              <m:t>0</m:t>
                            </m:r>
                          </m:sub>
                        </m:sSub>
                      </m:e>
                    </m:d>
                    <m:r>
                      <a:rPr lang="en-US" b="0" i="1" smtClean="0">
                        <a:solidFill>
                          <a:srgbClr val="0070C0"/>
                        </a:solidFill>
                        <a:latin typeface="+mj-lt"/>
                      </a:rPr>
                      <m:t>&gt;0.5</m:t>
                    </m:r>
                  </m:oMath>
                </a14:m>
                <a:r>
                  <a:rPr lang="en-US" i="1" dirty="0">
                    <a:latin typeface="+mj-lt"/>
                  </a:rPr>
                  <a:t>, and class two otherwise.</a:t>
                </a:r>
                <a:endParaRPr lang="en-US" sz="2000" i="1" dirty="0">
                  <a:latin typeface="+mj-lt"/>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D60E2113-9BE4-4D06-AF83-E241903AF79F}"/>
                  </a:ext>
                </a:extLst>
              </p:cNvPr>
              <p:cNvSpPr>
                <a:spLocks noGrp="1" noRot="1" noChangeAspect="1" noMove="1" noResize="1" noEditPoints="1" noAdjustHandles="1" noChangeArrowheads="1" noChangeShapeType="1" noTextEdit="1"/>
              </p:cNvSpPr>
              <p:nvPr>
                <p:ph idx="1"/>
              </p:nvPr>
            </p:nvSpPr>
            <p:spPr>
              <a:xfrm>
                <a:off x="899159" y="1453693"/>
                <a:ext cx="8595360" cy="4405126"/>
              </a:xfrm>
              <a:blipFill>
                <a:blip r:embed="rId3"/>
                <a:stretch>
                  <a:fillRect l="-71" t="-1660" r="-1277"/>
                </a:stretch>
              </a:blipFill>
            </p:spPr>
            <p:txBody>
              <a:bodyPr/>
              <a:lstStyle/>
              <a:p>
                <a:r>
                  <a:rPr lang="en-US">
                    <a:noFill/>
                  </a:rPr>
                  <a:t> </a:t>
                </a:r>
              </a:p>
            </p:txBody>
          </p:sp>
        </mc:Fallback>
      </mc:AlternateContent>
    </p:spTree>
    <p:extLst>
      <p:ext uri="{BB962C8B-B14F-4D97-AF65-F5344CB8AC3E}">
        <p14:creationId xmlns:p14="http://schemas.microsoft.com/office/powerpoint/2010/main" val="80400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60663-4543-47CF-B33C-5904BC318D6A}"/>
              </a:ext>
            </a:extLst>
          </p:cNvPr>
          <p:cNvPicPr>
            <a:picLocks noGrp="1" noChangeAspect="1"/>
          </p:cNvPicPr>
          <p:nvPr>
            <p:ph idx="1"/>
          </p:nvPr>
        </p:nvPicPr>
        <p:blipFill>
          <a:blip r:embed="rId3"/>
          <a:stretch>
            <a:fillRect/>
          </a:stretch>
        </p:blipFill>
        <p:spPr>
          <a:xfrm>
            <a:off x="5743093" y="1933293"/>
            <a:ext cx="4968835" cy="4351338"/>
          </a:xfrm>
          <a:prstGeom prst="rect">
            <a:avLst/>
          </a:prstGeom>
        </p:spPr>
      </p:pic>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5</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Bayes classifier in two dimensions</a:t>
            </a:r>
          </a:p>
        </p:txBody>
      </p:sp>
      <p:sp>
        <p:nvSpPr>
          <p:cNvPr id="7" name="Rectangle 6">
            <a:extLst>
              <a:ext uri="{FF2B5EF4-FFF2-40B4-BE49-F238E27FC236}">
                <a16:creationId xmlns:a16="http://schemas.microsoft.com/office/drawing/2014/main" id="{6988D9C3-67E4-45C1-AB32-2330D3BAE5A5}"/>
              </a:ext>
            </a:extLst>
          </p:cNvPr>
          <p:cNvSpPr/>
          <p:nvPr/>
        </p:nvSpPr>
        <p:spPr>
          <a:xfrm>
            <a:off x="838200" y="1647885"/>
            <a:ext cx="4543269" cy="4247317"/>
          </a:xfrm>
          <a:prstGeom prst="rect">
            <a:avLst/>
          </a:prstGeom>
        </p:spPr>
        <p:txBody>
          <a:bodyPr wrap="square">
            <a:spAutoFit/>
          </a:bodyPr>
          <a:lstStyle/>
          <a:p>
            <a:pPr algn="just"/>
            <a:r>
              <a:rPr lang="en-US" i="1" dirty="0">
                <a:latin typeface="+mj-lt"/>
              </a:rPr>
              <a:t>A simulated data set consisting of </a:t>
            </a:r>
            <a:r>
              <a:rPr lang="en-US" dirty="0">
                <a:latin typeface="+mj-lt"/>
              </a:rPr>
              <a:t>100 </a:t>
            </a:r>
            <a:r>
              <a:rPr lang="en-US" i="1" dirty="0">
                <a:latin typeface="+mj-lt"/>
              </a:rPr>
              <a:t>observations in each of two groups, indicated in blue and in orange. </a:t>
            </a:r>
          </a:p>
          <a:p>
            <a:pPr algn="just"/>
            <a:endParaRPr lang="en-US" i="1" dirty="0">
              <a:latin typeface="+mj-lt"/>
            </a:endParaRPr>
          </a:p>
          <a:p>
            <a:pPr marL="285750" indent="-285750" algn="just">
              <a:buFont typeface="Arial" panose="020B0604020202020204" pitchFamily="34" charset="0"/>
              <a:buChar char="•"/>
            </a:pPr>
            <a:r>
              <a:rPr lang="en-US" i="1" dirty="0">
                <a:latin typeface="+mj-lt"/>
              </a:rPr>
              <a:t>The </a:t>
            </a:r>
            <a:r>
              <a:rPr lang="en-US" i="1" dirty="0">
                <a:solidFill>
                  <a:srgbClr val="7030A0"/>
                </a:solidFill>
                <a:latin typeface="+mj-lt"/>
              </a:rPr>
              <a:t>purple dashed line </a:t>
            </a:r>
            <a:r>
              <a:rPr lang="en-US" i="1" dirty="0">
                <a:latin typeface="+mj-lt"/>
              </a:rPr>
              <a:t>represents the Bayes decision boundary. </a:t>
            </a:r>
          </a:p>
          <a:p>
            <a:pPr marL="285750" indent="-285750" algn="just">
              <a:buFont typeface="Arial" panose="020B0604020202020204" pitchFamily="34" charset="0"/>
              <a:buChar char="•"/>
            </a:pPr>
            <a:endParaRPr lang="en-US" i="1" dirty="0">
              <a:latin typeface="+mj-lt"/>
            </a:endParaRPr>
          </a:p>
          <a:p>
            <a:pPr marL="285750" indent="-285750" algn="just">
              <a:buFont typeface="Arial" panose="020B0604020202020204" pitchFamily="34" charset="0"/>
              <a:buChar char="•"/>
            </a:pPr>
            <a:r>
              <a:rPr lang="en-US" i="1" dirty="0">
                <a:latin typeface="+mj-lt"/>
              </a:rPr>
              <a:t>The </a:t>
            </a:r>
            <a:r>
              <a:rPr lang="en-US" i="1" dirty="0">
                <a:solidFill>
                  <a:srgbClr val="FFC000"/>
                </a:solidFill>
                <a:latin typeface="+mj-lt"/>
              </a:rPr>
              <a:t>orange background grid </a:t>
            </a:r>
            <a:r>
              <a:rPr lang="en-US" i="1" dirty="0">
                <a:latin typeface="+mj-lt"/>
              </a:rPr>
              <a:t>indicates the region in which a test observation will be assigned to the orange class, and </a:t>
            </a:r>
          </a:p>
          <a:p>
            <a:pPr marL="285750" indent="-285750" algn="just">
              <a:buFont typeface="Arial" panose="020B0604020202020204" pitchFamily="34" charset="0"/>
              <a:buChar char="•"/>
            </a:pPr>
            <a:endParaRPr lang="en-US" i="1" dirty="0">
              <a:latin typeface="+mj-lt"/>
            </a:endParaRPr>
          </a:p>
          <a:p>
            <a:pPr marL="285750" indent="-285750" algn="just">
              <a:buFont typeface="Arial" panose="020B0604020202020204" pitchFamily="34" charset="0"/>
              <a:buChar char="•"/>
            </a:pPr>
            <a:r>
              <a:rPr lang="en-US" i="1" dirty="0">
                <a:latin typeface="+mj-lt"/>
              </a:rPr>
              <a:t>the </a:t>
            </a:r>
            <a:r>
              <a:rPr lang="en-US" i="1" dirty="0">
                <a:solidFill>
                  <a:srgbClr val="0070C0"/>
                </a:solidFill>
                <a:latin typeface="+mj-lt"/>
              </a:rPr>
              <a:t>blue background grid </a:t>
            </a:r>
            <a:r>
              <a:rPr lang="en-US" i="1" dirty="0">
                <a:latin typeface="+mj-lt"/>
              </a:rPr>
              <a:t>indicates the region in which a test observation will be assigned to the blue class.</a:t>
            </a:r>
            <a:endParaRPr lang="en-US" dirty="0">
              <a:latin typeface="+mj-lt"/>
            </a:endParaRPr>
          </a:p>
        </p:txBody>
      </p:sp>
    </p:spTree>
    <p:extLst>
      <p:ext uri="{BB962C8B-B14F-4D97-AF65-F5344CB8AC3E}">
        <p14:creationId xmlns:p14="http://schemas.microsoft.com/office/powerpoint/2010/main" val="269885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6</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K-Nearest Neighbors</a:t>
            </a:r>
          </a:p>
        </p:txBody>
      </p:sp>
      <p:sp>
        <p:nvSpPr>
          <p:cNvPr id="3" name="Content Placeholder 2">
            <a:extLst>
              <a:ext uri="{FF2B5EF4-FFF2-40B4-BE49-F238E27FC236}">
                <a16:creationId xmlns:a16="http://schemas.microsoft.com/office/drawing/2014/main" id="{D60E2113-9BE4-4D06-AF83-E241903AF79F}"/>
              </a:ext>
            </a:extLst>
          </p:cNvPr>
          <p:cNvSpPr>
            <a:spLocks noGrp="1"/>
          </p:cNvSpPr>
          <p:nvPr>
            <p:ph idx="1"/>
          </p:nvPr>
        </p:nvSpPr>
        <p:spPr>
          <a:xfrm>
            <a:off x="1261872" y="1484556"/>
            <a:ext cx="8595360" cy="4695582"/>
          </a:xfrm>
        </p:spPr>
        <p:txBody>
          <a:bodyPr>
            <a:normAutofit fontScale="92500" lnSpcReduction="10000"/>
          </a:bodyPr>
          <a:lstStyle/>
          <a:p>
            <a:r>
              <a:rPr lang="en-US" sz="2000" i="1" dirty="0"/>
              <a:t>In </a:t>
            </a:r>
            <a:r>
              <a:rPr lang="en-US" sz="2000" i="1" dirty="0">
                <a:solidFill>
                  <a:srgbClr val="00B050"/>
                </a:solidFill>
              </a:rPr>
              <a:t>theory</a:t>
            </a:r>
            <a:r>
              <a:rPr lang="en-US" sz="2000" i="1" dirty="0"/>
              <a:t> we would always like to predict qualitative responses using the Bayes classifier</a:t>
            </a:r>
          </a:p>
          <a:p>
            <a:endParaRPr lang="en-US" sz="2000" i="1" dirty="0"/>
          </a:p>
          <a:p>
            <a:r>
              <a:rPr lang="en-US" sz="2000" i="1" dirty="0"/>
              <a:t>In </a:t>
            </a:r>
            <a:r>
              <a:rPr lang="en-US" sz="2000" i="1" dirty="0">
                <a:solidFill>
                  <a:srgbClr val="C00000"/>
                </a:solidFill>
              </a:rPr>
              <a:t>practice</a:t>
            </a:r>
            <a:r>
              <a:rPr lang="en-US" sz="2000" i="1" dirty="0"/>
              <a:t> we do not know the conditional distribution of Y given X, and so </a:t>
            </a:r>
            <a:r>
              <a:rPr lang="en-US" sz="2000" i="1" dirty="0">
                <a:solidFill>
                  <a:srgbClr val="C00000"/>
                </a:solidFill>
              </a:rPr>
              <a:t>computing the Bayes classifier is impossible</a:t>
            </a:r>
            <a:r>
              <a:rPr lang="en-US" sz="2000" i="1" dirty="0"/>
              <a:t>.</a:t>
            </a:r>
          </a:p>
          <a:p>
            <a:endParaRPr lang="en-US" sz="2000" i="1" dirty="0"/>
          </a:p>
          <a:p>
            <a:r>
              <a:rPr lang="en-US" sz="2000" i="1" dirty="0"/>
              <a:t>Therefore, the Bayes classifier serves as an unattainable gold standard against which to compare other methods.</a:t>
            </a:r>
          </a:p>
          <a:p>
            <a:endParaRPr lang="en-US" sz="2000" i="1" dirty="0"/>
          </a:p>
          <a:p>
            <a:r>
              <a:rPr lang="en-US" sz="2000" i="1" dirty="0"/>
              <a:t>Many approaches attempt to estimate the conditional distribution of Y given X, and then classify a given observation to the class with highest estimated probability. One such  method is the </a:t>
            </a:r>
            <a:r>
              <a:rPr lang="en-US" sz="2000" i="1" dirty="0">
                <a:solidFill>
                  <a:srgbClr val="0070C0"/>
                </a:solidFill>
              </a:rPr>
              <a:t>K-nearest neighbors (KNN) </a:t>
            </a:r>
            <a:r>
              <a:rPr lang="en-US" sz="2000" i="1" dirty="0"/>
              <a:t>classifier.</a:t>
            </a:r>
          </a:p>
          <a:p>
            <a:endParaRPr lang="en-US" sz="2000" i="1" dirty="0"/>
          </a:p>
        </p:txBody>
      </p:sp>
    </p:spTree>
    <p:extLst>
      <p:ext uri="{BB962C8B-B14F-4D97-AF65-F5344CB8AC3E}">
        <p14:creationId xmlns:p14="http://schemas.microsoft.com/office/powerpoint/2010/main" val="242530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7</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rPr>
              <a:t>K-Nearest Neighbors</a:t>
            </a:r>
            <a:endParaRPr lang="en-US" sz="3000" dirty="0">
              <a:solidFill>
                <a:schemeClr val="tx2"/>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0E2113-9BE4-4D06-AF83-E241903AF79F}"/>
                  </a:ext>
                </a:extLst>
              </p:cNvPr>
              <p:cNvSpPr>
                <a:spLocks noGrp="1"/>
              </p:cNvSpPr>
              <p:nvPr>
                <p:ph idx="1"/>
              </p:nvPr>
            </p:nvSpPr>
            <p:spPr>
              <a:xfrm>
                <a:off x="1261872" y="1484556"/>
                <a:ext cx="8595360" cy="4695582"/>
              </a:xfrm>
            </p:spPr>
            <p:txBody>
              <a:bodyPr/>
              <a:lstStyle/>
              <a:p>
                <a:pPr marL="0" indent="0">
                  <a:buNone/>
                </a:pPr>
                <a:r>
                  <a:rPr lang="en-US" i="1" dirty="0"/>
                  <a:t>Given a positive integer </a:t>
                </a:r>
                <a:r>
                  <a:rPr lang="en-US" i="1" dirty="0">
                    <a:solidFill>
                      <a:srgbClr val="0070C0"/>
                    </a:solidFill>
                  </a:rPr>
                  <a:t>K</a:t>
                </a:r>
                <a:r>
                  <a:rPr lang="en-US" i="1" dirty="0"/>
                  <a:t> and a test observation </a:t>
                </a:r>
                <a14:m>
                  <m:oMath xmlns:m="http://schemas.openxmlformats.org/officeDocument/2006/math">
                    <m:sSub>
                      <m:sSubPr>
                        <m:ctrlPr>
                          <a:rPr lang="en-US" b="0"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𝑥</m:t>
                        </m:r>
                      </m:e>
                      <m:sub>
                        <m:r>
                          <a:rPr lang="en-US" b="0" i="1" dirty="0" smtClean="0">
                            <a:solidFill>
                              <a:srgbClr val="0070C0"/>
                            </a:solidFill>
                            <a:latin typeface="Cambria Math" panose="02040503050406030204" pitchFamily="18" charset="0"/>
                          </a:rPr>
                          <m:t>0</m:t>
                        </m:r>
                      </m:sub>
                    </m:sSub>
                  </m:oMath>
                </a14:m>
                <a:r>
                  <a:rPr lang="en-US" i="1" dirty="0"/>
                  <a:t>, the KNN classifier:</a:t>
                </a:r>
              </a:p>
              <a:p>
                <a:r>
                  <a:rPr lang="en-US" i="1" dirty="0" smtClean="0"/>
                  <a:t>First </a:t>
                </a:r>
                <a:r>
                  <a:rPr lang="en-US" i="1" dirty="0"/>
                  <a:t>identifies the </a:t>
                </a:r>
                <a:r>
                  <a:rPr lang="en-US" i="1" dirty="0">
                    <a:solidFill>
                      <a:srgbClr val="0070C0"/>
                    </a:solidFill>
                  </a:rPr>
                  <a:t>K</a:t>
                </a:r>
                <a:r>
                  <a:rPr lang="en-US" i="1" dirty="0"/>
                  <a:t> points in the training data that are closest to </a:t>
                </a:r>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𝑥</m:t>
                        </m:r>
                      </m:e>
                      <m:sub>
                        <m:r>
                          <a:rPr lang="en-US" i="1" dirty="0">
                            <a:solidFill>
                              <a:srgbClr val="0070C0"/>
                            </a:solidFill>
                            <a:latin typeface="Cambria Math" panose="02040503050406030204" pitchFamily="18" charset="0"/>
                          </a:rPr>
                          <m:t>0</m:t>
                        </m:r>
                      </m:sub>
                    </m:sSub>
                  </m:oMath>
                </a14:m>
                <a:r>
                  <a:rPr lang="en-US" i="1" dirty="0"/>
                  <a:t>, represented by </a:t>
                </a:r>
                <a14:m>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𝑁</m:t>
                        </m:r>
                      </m:e>
                      <m:sub>
                        <m:r>
                          <a:rPr lang="en-US" i="1" dirty="0">
                            <a:solidFill>
                              <a:srgbClr val="00B050"/>
                            </a:solidFill>
                            <a:latin typeface="Cambria Math" panose="02040503050406030204" pitchFamily="18" charset="0"/>
                          </a:rPr>
                          <m:t>0</m:t>
                        </m:r>
                      </m:sub>
                    </m:sSub>
                  </m:oMath>
                </a14:m>
                <a:r>
                  <a:rPr lang="en-US" i="1" dirty="0"/>
                  <a:t>. </a:t>
                </a:r>
              </a:p>
              <a:p>
                <a:r>
                  <a:rPr lang="en-US" i="1" dirty="0" smtClean="0"/>
                  <a:t>Then </a:t>
                </a:r>
                <a:r>
                  <a:rPr lang="en-US" i="1" dirty="0"/>
                  <a:t>estimates the conditional probability for class j as the fraction of points in </a:t>
                </a:r>
                <a14:m>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𝑁</m:t>
                        </m:r>
                      </m:e>
                      <m:sub>
                        <m:r>
                          <a:rPr lang="en-US" i="1" dirty="0">
                            <a:solidFill>
                              <a:srgbClr val="00B050"/>
                            </a:solidFill>
                            <a:latin typeface="Cambria Math" panose="02040503050406030204" pitchFamily="18" charset="0"/>
                          </a:rPr>
                          <m:t>0</m:t>
                        </m:r>
                      </m:sub>
                    </m:sSub>
                  </m:oMath>
                </a14:m>
                <a:r>
                  <a:rPr lang="en-US" i="1" dirty="0">
                    <a:solidFill>
                      <a:srgbClr val="00B050"/>
                    </a:solidFill>
                  </a:rPr>
                  <a:t> </a:t>
                </a:r>
                <a:r>
                  <a:rPr lang="en-US" i="1" dirty="0"/>
                  <a:t>whose response values equal j:</a:t>
                </a:r>
              </a:p>
              <a:p>
                <a:endParaRPr lang="en-US" i="1" dirty="0"/>
              </a:p>
              <a:p>
                <a:endParaRPr lang="en-US" i="1" dirty="0"/>
              </a:p>
              <a:p>
                <a:r>
                  <a:rPr lang="en-US" i="1" dirty="0"/>
                  <a:t>Finally, KNN applies Bayes rule and classifies the test observation </a:t>
                </a:r>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𝑥</m:t>
                        </m:r>
                      </m:e>
                      <m:sub>
                        <m:r>
                          <a:rPr lang="en-US" i="1" dirty="0">
                            <a:solidFill>
                              <a:srgbClr val="0070C0"/>
                            </a:solidFill>
                            <a:latin typeface="Cambria Math" panose="02040503050406030204" pitchFamily="18" charset="0"/>
                          </a:rPr>
                          <m:t>0</m:t>
                        </m:r>
                      </m:sub>
                    </m:sSub>
                  </m:oMath>
                </a14:m>
                <a:r>
                  <a:rPr lang="en-US" i="1" dirty="0"/>
                  <a:t> to the class with the largest probability.</a:t>
                </a:r>
              </a:p>
            </p:txBody>
          </p:sp>
        </mc:Choice>
        <mc:Fallback>
          <p:sp>
            <p:nvSpPr>
              <p:cNvPr id="3" name="Content Placeholder 2">
                <a:extLst>
                  <a:ext uri="{FF2B5EF4-FFF2-40B4-BE49-F238E27FC236}">
                    <a16:creationId xmlns:a16="http://schemas.microsoft.com/office/drawing/2014/main" id="{D60E2113-9BE4-4D06-AF83-E241903AF79F}"/>
                  </a:ext>
                </a:extLst>
              </p:cNvPr>
              <p:cNvSpPr>
                <a:spLocks noGrp="1" noRot="1" noChangeAspect="1" noMove="1" noResize="1" noEditPoints="1" noAdjustHandles="1" noChangeArrowheads="1" noChangeShapeType="1" noTextEdit="1"/>
              </p:cNvSpPr>
              <p:nvPr>
                <p:ph idx="1"/>
              </p:nvPr>
            </p:nvSpPr>
            <p:spPr>
              <a:xfrm>
                <a:off x="1261872" y="1484556"/>
                <a:ext cx="8595360" cy="4695582"/>
              </a:xfrm>
              <a:blipFill>
                <a:blip r:embed="rId3"/>
                <a:stretch>
                  <a:fillRect l="-567" t="-1169" r="-2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579D6FB-B04A-443E-A901-93EC941468EB}"/>
              </a:ext>
            </a:extLst>
          </p:cNvPr>
          <p:cNvPicPr>
            <a:picLocks noChangeAspect="1"/>
          </p:cNvPicPr>
          <p:nvPr/>
        </p:nvPicPr>
        <p:blipFill>
          <a:blip r:embed="rId4"/>
          <a:stretch>
            <a:fillRect/>
          </a:stretch>
        </p:blipFill>
        <p:spPr>
          <a:xfrm>
            <a:off x="3144236" y="3429000"/>
            <a:ext cx="4773392" cy="870337"/>
          </a:xfrm>
          <a:prstGeom prst="rect">
            <a:avLst/>
          </a:prstGeom>
        </p:spPr>
      </p:pic>
    </p:spTree>
    <p:extLst>
      <p:ext uri="{BB962C8B-B14F-4D97-AF65-F5344CB8AC3E}">
        <p14:creationId xmlns:p14="http://schemas.microsoft.com/office/powerpoint/2010/main" val="426253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8</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rPr>
              <a:t>K-Nearest Neighbors</a:t>
            </a:r>
            <a:endParaRPr lang="en-US" sz="3000" dirty="0">
              <a:solidFill>
                <a:schemeClr val="tx2"/>
              </a:solidFill>
              <a:latin typeface="+mn-lt"/>
            </a:endParaRPr>
          </a:p>
        </p:txBody>
      </p:sp>
      <p:pic>
        <p:nvPicPr>
          <p:cNvPr id="2" name="Content Placeholder 1"/>
          <p:cNvPicPr>
            <a:picLocks noGrp="1" noChangeAspect="1"/>
          </p:cNvPicPr>
          <p:nvPr>
            <p:ph idx="1"/>
          </p:nvPr>
        </p:nvPicPr>
        <p:blipFill>
          <a:blip r:embed="rId3"/>
          <a:stretch>
            <a:fillRect/>
          </a:stretch>
        </p:blipFill>
        <p:spPr>
          <a:xfrm>
            <a:off x="5995155" y="2184348"/>
            <a:ext cx="4374849" cy="3071526"/>
          </a:xfrm>
          <a:prstGeom prst="rect">
            <a:avLst/>
          </a:prstGeom>
        </p:spPr>
      </p:pic>
      <p:sp>
        <p:nvSpPr>
          <p:cNvPr id="7" name="TextBox 6"/>
          <p:cNvSpPr txBox="1"/>
          <p:nvPr/>
        </p:nvSpPr>
        <p:spPr>
          <a:xfrm>
            <a:off x="980607" y="2360951"/>
            <a:ext cx="4307589" cy="4247317"/>
          </a:xfrm>
          <a:prstGeom prst="rect">
            <a:avLst/>
          </a:prstGeom>
          <a:noFill/>
        </p:spPr>
        <p:txBody>
          <a:bodyPr wrap="none" rtlCol="0">
            <a:spAutoFit/>
          </a:bodyPr>
          <a:lstStyle/>
          <a:p>
            <a:r>
              <a:rPr lang="en-US" i="1" dirty="0" smtClean="0">
                <a:solidFill>
                  <a:srgbClr val="00B050"/>
                </a:solidFill>
              </a:rPr>
              <a:t>Pros</a:t>
            </a:r>
            <a:endParaRPr lang="en-US" i="1" dirty="0" smtClean="0"/>
          </a:p>
          <a:p>
            <a:pPr marL="285750" indent="-285750">
              <a:buFont typeface="Arial" panose="020B0604020202020204" pitchFamily="34" charset="0"/>
              <a:buChar char="•"/>
            </a:pPr>
            <a:r>
              <a:rPr lang="en-US" i="1" dirty="0" smtClean="0"/>
              <a:t>Simple</a:t>
            </a:r>
          </a:p>
          <a:p>
            <a:pPr marL="285750" indent="-285750">
              <a:buFont typeface="Arial" panose="020B0604020202020204" pitchFamily="34" charset="0"/>
              <a:buChar char="•"/>
            </a:pPr>
            <a:r>
              <a:rPr lang="en-US" i="1" dirty="0" smtClean="0"/>
              <a:t>Works with any number of classes</a:t>
            </a:r>
          </a:p>
          <a:p>
            <a:pPr marL="285750" indent="-285750">
              <a:buFont typeface="Arial" panose="020B0604020202020204" pitchFamily="34" charset="0"/>
              <a:buChar char="•"/>
            </a:pPr>
            <a:r>
              <a:rPr lang="en-US" i="1" dirty="0" smtClean="0"/>
              <a:t>Few parameters (K, distance metric)</a:t>
            </a:r>
          </a:p>
          <a:p>
            <a:endParaRPr lang="en-US" i="1" dirty="0"/>
          </a:p>
          <a:p>
            <a:endParaRPr lang="en-US" i="1" dirty="0" smtClean="0"/>
          </a:p>
          <a:p>
            <a:r>
              <a:rPr lang="en-US" i="1" dirty="0" smtClean="0">
                <a:solidFill>
                  <a:srgbClr val="C00000"/>
                </a:solidFill>
              </a:rPr>
              <a:t>Cons</a:t>
            </a:r>
            <a:endParaRPr lang="en-US" i="1" dirty="0" smtClean="0"/>
          </a:p>
          <a:p>
            <a:pPr marL="285750" indent="-285750">
              <a:buFont typeface="Arial" panose="020B0604020202020204" pitchFamily="34" charset="0"/>
              <a:buChar char="•"/>
            </a:pPr>
            <a:r>
              <a:rPr lang="en-US" i="1" dirty="0" smtClean="0"/>
              <a:t>Curse of dimensionality</a:t>
            </a:r>
          </a:p>
          <a:p>
            <a:pPr marL="285750" indent="-285750">
              <a:buFont typeface="Arial" panose="020B0604020202020204" pitchFamily="34" charset="0"/>
              <a:buChar char="•"/>
            </a:pPr>
            <a:r>
              <a:rPr lang="en-US" i="1" dirty="0" smtClean="0"/>
              <a:t>Not good for categorical features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smtClean="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smtClean="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smtClean="0"/>
          </a:p>
        </p:txBody>
      </p:sp>
    </p:spTree>
    <p:extLst>
      <p:ext uri="{BB962C8B-B14F-4D97-AF65-F5344CB8AC3E}">
        <p14:creationId xmlns:p14="http://schemas.microsoft.com/office/powerpoint/2010/main" val="188987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9</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517001"/>
          </a:xfrm>
        </p:spPr>
        <p:txBody>
          <a:bodyPr>
            <a:normAutofit/>
          </a:bodyPr>
          <a:lstStyle/>
          <a:p>
            <a:r>
              <a:rPr lang="en-US" sz="3000" dirty="0">
                <a:solidFill>
                  <a:schemeClr val="tx2"/>
                </a:solidFill>
              </a:rPr>
              <a:t>K-Nearest Neighbors</a:t>
            </a:r>
            <a:endParaRPr lang="en-US" sz="3000" dirty="0">
              <a:solidFill>
                <a:schemeClr val="tx2"/>
              </a:solidFill>
              <a:latin typeface="+mn-lt"/>
            </a:endParaRPr>
          </a:p>
        </p:txBody>
      </p:sp>
      <p:pic>
        <p:nvPicPr>
          <p:cNvPr id="2" name="Picture 1">
            <a:extLst>
              <a:ext uri="{FF2B5EF4-FFF2-40B4-BE49-F238E27FC236}">
                <a16:creationId xmlns:a16="http://schemas.microsoft.com/office/drawing/2014/main" id="{654854FE-E193-40A1-AD71-CC091C3FB45B}"/>
              </a:ext>
            </a:extLst>
          </p:cNvPr>
          <p:cNvPicPr>
            <a:picLocks noChangeAspect="1"/>
          </p:cNvPicPr>
          <p:nvPr/>
        </p:nvPicPr>
        <p:blipFill rotWithShape="1">
          <a:blip r:embed="rId3"/>
          <a:srcRect r="49049"/>
          <a:stretch/>
        </p:blipFill>
        <p:spPr>
          <a:xfrm>
            <a:off x="2038527" y="1697905"/>
            <a:ext cx="2785532" cy="3086151"/>
          </a:xfrm>
          <a:prstGeom prst="rect">
            <a:avLst/>
          </a:prstGeom>
        </p:spPr>
      </p:pic>
      <p:sp>
        <p:nvSpPr>
          <p:cNvPr id="7" name="Rectangle 6">
            <a:extLst>
              <a:ext uri="{FF2B5EF4-FFF2-40B4-BE49-F238E27FC236}">
                <a16:creationId xmlns:a16="http://schemas.microsoft.com/office/drawing/2014/main" id="{59163673-94BD-4FF6-9BE6-278C887990C0}"/>
              </a:ext>
            </a:extLst>
          </p:cNvPr>
          <p:cNvSpPr/>
          <p:nvPr/>
        </p:nvSpPr>
        <p:spPr>
          <a:xfrm>
            <a:off x="606013" y="1120676"/>
            <a:ext cx="10399059" cy="2308324"/>
          </a:xfrm>
          <a:prstGeom prst="rect">
            <a:avLst/>
          </a:prstGeom>
        </p:spPr>
        <p:txBody>
          <a:bodyPr wrap="square">
            <a:spAutoFit/>
          </a:bodyPr>
          <a:lstStyle/>
          <a:p>
            <a:r>
              <a:rPr lang="en-US" i="1" dirty="0">
                <a:latin typeface="+mj-lt"/>
              </a:rPr>
              <a:t>The KNN approach, using K </a:t>
            </a:r>
            <a:r>
              <a:rPr lang="en-US" dirty="0">
                <a:latin typeface="+mj-lt"/>
              </a:rPr>
              <a:t>= 3</a:t>
            </a:r>
            <a:r>
              <a:rPr lang="en-US" i="1" dirty="0">
                <a:latin typeface="+mj-lt"/>
              </a:rPr>
              <a:t>, is illustrated in a simple situation with six blue observations and six orange observations. </a:t>
            </a:r>
          </a:p>
          <a:p>
            <a:endParaRPr lang="en-US" i="1" dirty="0">
              <a:latin typeface="+mj-lt"/>
            </a:endParaRPr>
          </a:p>
          <a:p>
            <a:endParaRPr lang="en-US" i="1" dirty="0">
              <a:latin typeface="+mj-lt"/>
            </a:endParaRPr>
          </a:p>
          <a:p>
            <a:endParaRPr lang="en-US" i="1" dirty="0">
              <a:latin typeface="+mj-lt"/>
            </a:endParaRPr>
          </a:p>
          <a:p>
            <a:endParaRPr lang="en-US" i="1" dirty="0">
              <a:latin typeface="+mj-lt"/>
            </a:endParaRPr>
          </a:p>
          <a:p>
            <a:endParaRPr lang="en-US" i="1" dirty="0">
              <a:latin typeface="+mj-lt"/>
            </a:endParaRPr>
          </a:p>
          <a:p>
            <a:endParaRPr lang="en-US" i="1" dirty="0">
              <a:latin typeface="+mj-lt"/>
            </a:endParaRPr>
          </a:p>
        </p:txBody>
      </p:sp>
      <p:sp>
        <p:nvSpPr>
          <p:cNvPr id="8" name="Rectangle 7">
            <a:extLst>
              <a:ext uri="{FF2B5EF4-FFF2-40B4-BE49-F238E27FC236}">
                <a16:creationId xmlns:a16="http://schemas.microsoft.com/office/drawing/2014/main" id="{098A8495-61F6-43C2-A804-F0AB63D8D808}"/>
              </a:ext>
            </a:extLst>
          </p:cNvPr>
          <p:cNvSpPr/>
          <p:nvPr/>
        </p:nvSpPr>
        <p:spPr>
          <a:xfrm>
            <a:off x="838200" y="4899402"/>
            <a:ext cx="4583654" cy="1569660"/>
          </a:xfrm>
          <a:prstGeom prst="rect">
            <a:avLst/>
          </a:prstGeom>
        </p:spPr>
        <p:txBody>
          <a:bodyPr wrap="square">
            <a:spAutoFit/>
          </a:bodyPr>
          <a:lstStyle/>
          <a:p>
            <a:pPr algn="just"/>
            <a:r>
              <a:rPr lang="en-US" sz="1600" dirty="0">
                <a:latin typeface="+mj-lt"/>
              </a:rPr>
              <a:t>A </a:t>
            </a:r>
            <a:r>
              <a:rPr lang="en-US" sz="1600" i="1" dirty="0">
                <a:latin typeface="+mj-lt"/>
              </a:rPr>
              <a:t>test observation at which a predicted class label is desired is shown as a black cross. The three closest points to the test observation are identified, and it is predicted that the test observation belongs to the most commonly-occurring class, in this case blue. </a:t>
            </a:r>
          </a:p>
        </p:txBody>
      </p:sp>
      <p:sp>
        <p:nvSpPr>
          <p:cNvPr id="9" name="Rectangle 8">
            <a:extLst>
              <a:ext uri="{FF2B5EF4-FFF2-40B4-BE49-F238E27FC236}">
                <a16:creationId xmlns:a16="http://schemas.microsoft.com/office/drawing/2014/main" id="{7C469064-5085-4510-A06D-73AC8DC67EF5}"/>
              </a:ext>
            </a:extLst>
          </p:cNvPr>
          <p:cNvSpPr/>
          <p:nvPr/>
        </p:nvSpPr>
        <p:spPr>
          <a:xfrm>
            <a:off x="5805542" y="4899402"/>
            <a:ext cx="4583654" cy="1569660"/>
          </a:xfrm>
          <a:prstGeom prst="rect">
            <a:avLst/>
          </a:prstGeom>
        </p:spPr>
        <p:txBody>
          <a:bodyPr wrap="square">
            <a:spAutoFit/>
          </a:bodyPr>
          <a:lstStyle/>
          <a:p>
            <a:pPr algn="just"/>
            <a:r>
              <a:rPr lang="en-US" sz="1600" i="1" dirty="0">
                <a:latin typeface="+mj-lt"/>
              </a:rPr>
              <a:t>The KNN decision boundary for this example is shown in black. The blue grid indicates the region in which a test observation will be assigned to the blue class, and the orange grid indicates the region in which it will be assigned to the orange class.</a:t>
            </a:r>
            <a:endParaRPr lang="en-US" sz="1600" dirty="0">
              <a:latin typeface="+mj-lt"/>
            </a:endParaRPr>
          </a:p>
        </p:txBody>
      </p:sp>
      <p:pic>
        <p:nvPicPr>
          <p:cNvPr id="10" name="Picture 9">
            <a:extLst>
              <a:ext uri="{FF2B5EF4-FFF2-40B4-BE49-F238E27FC236}">
                <a16:creationId xmlns:a16="http://schemas.microsoft.com/office/drawing/2014/main" id="{41C9F937-98E8-439F-9E22-761D91DCB6AF}"/>
              </a:ext>
            </a:extLst>
          </p:cNvPr>
          <p:cNvPicPr>
            <a:picLocks noChangeAspect="1"/>
          </p:cNvPicPr>
          <p:nvPr/>
        </p:nvPicPr>
        <p:blipFill rotWithShape="1">
          <a:blip r:embed="rId3"/>
          <a:srcRect l="51620"/>
          <a:stretch/>
        </p:blipFill>
        <p:spPr>
          <a:xfrm>
            <a:off x="6770148" y="1635510"/>
            <a:ext cx="2644982" cy="3086151"/>
          </a:xfrm>
          <a:prstGeom prst="rect">
            <a:avLst/>
          </a:prstGeom>
        </p:spPr>
      </p:pic>
    </p:spTree>
    <p:extLst>
      <p:ext uri="{BB962C8B-B14F-4D97-AF65-F5344CB8AC3E}">
        <p14:creationId xmlns:p14="http://schemas.microsoft.com/office/powerpoint/2010/main" val="325831487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3030</TotalTime>
  <Words>1475</Words>
  <Application>Microsoft Office PowerPoint</Application>
  <PresentationFormat>Widescreen</PresentationFormat>
  <Paragraphs>130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ＭＳ Ｐゴシック</vt:lpstr>
      <vt:lpstr>Arial</vt:lpstr>
      <vt:lpstr>Bell MT</vt:lpstr>
      <vt:lpstr>Calibri</vt:lpstr>
      <vt:lpstr>Cambria Math</vt:lpstr>
      <vt:lpstr>Century Schoolbook</vt:lpstr>
      <vt:lpstr>CMTI9</vt:lpstr>
      <vt:lpstr>Tahoma</vt:lpstr>
      <vt:lpstr>Wingdings 2</vt:lpstr>
      <vt:lpstr>View</vt:lpstr>
      <vt:lpstr>Class 6 – K Nearest Neighbors (KNN)  Classification</vt:lpstr>
      <vt:lpstr>Confusion Matrix</vt:lpstr>
      <vt:lpstr>The Classification Setting</vt:lpstr>
      <vt:lpstr>The Classification Setting</vt:lpstr>
      <vt:lpstr>Bayes classifier in two dimensions</vt:lpstr>
      <vt:lpstr>K-Nearest Neighbors</vt:lpstr>
      <vt:lpstr>K-Nearest Neighbors</vt:lpstr>
      <vt:lpstr>K-Nearest Neighbors</vt:lpstr>
      <vt:lpstr>K-Nearest Neighbors</vt:lpstr>
      <vt:lpstr>K-Nearest Neighbors</vt:lpstr>
      <vt:lpstr>Choice of K</vt:lpstr>
      <vt:lpstr>Choice of K</vt:lpstr>
      <vt:lpstr>Optimal level of K by using cross 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Poly reg and CV</dc:title>
  <dc:creator>Pedram Jahangiry</dc:creator>
  <cp:lastModifiedBy>Pedram Jahangiry</cp:lastModifiedBy>
  <cp:revision>152</cp:revision>
  <cp:lastPrinted>2019-10-07T19:21:17Z</cp:lastPrinted>
  <dcterms:created xsi:type="dcterms:W3CDTF">2019-09-15T18:09:02Z</dcterms:created>
  <dcterms:modified xsi:type="dcterms:W3CDTF">2019-10-07T19:25:36Z</dcterms:modified>
</cp:coreProperties>
</file>