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handoutMasterIdLst>
    <p:handoutMasterId r:id="rId10"/>
  </p:handoutMasterIdLst>
  <p:sldIdLst>
    <p:sldId id="257" r:id="rId2"/>
    <p:sldId id="316" r:id="rId3"/>
    <p:sldId id="318" r:id="rId4"/>
    <p:sldId id="319" r:id="rId5"/>
    <p:sldId id="322" r:id="rId6"/>
    <p:sldId id="320" r:id="rId7"/>
    <p:sldId id="321" r:id="rId8"/>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151" autoAdjust="0"/>
  </p:normalViewPr>
  <p:slideViewPr>
    <p:cSldViewPr snapToGrid="0">
      <p:cViewPr varScale="1">
        <p:scale>
          <a:sx n="128" d="100"/>
          <a:sy n="128" d="100"/>
        </p:scale>
        <p:origin x="376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80C6CF26-549D-4B85-90A0-7C4C0CE24866}" type="datetimeFigureOut">
              <a:rPr lang="en-US" smtClean="0"/>
              <a:t>10/7/2019</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51748F5F-12B0-4F22-8317-382D8177CA45}" type="slidenum">
              <a:rPr lang="en-US" smtClean="0"/>
              <a:t>‹#›</a:t>
            </a:fld>
            <a:endParaRPr lang="en-US"/>
          </a:p>
        </p:txBody>
      </p:sp>
    </p:spTree>
    <p:extLst>
      <p:ext uri="{BB962C8B-B14F-4D97-AF65-F5344CB8AC3E}">
        <p14:creationId xmlns:p14="http://schemas.microsoft.com/office/powerpoint/2010/main" val="13398844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64" tIns="46582" rIns="93164" bIns="46582" rtlCol="0"/>
          <a:lstStyle>
            <a:lvl1pPr algn="r">
              <a:defRPr sz="1200"/>
            </a:lvl1pPr>
          </a:lstStyle>
          <a:p>
            <a:fld id="{E01F7CEE-E9C0-4304-860A-55B4F088389A}" type="datetimeFigureOut">
              <a:rPr lang="en-US" smtClean="0"/>
              <a:t>10/7/2019</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4" tIns="46582" rIns="93164" bIns="46582"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4" tIns="46582" rIns="93164" bIns="4658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6433"/>
          </a:xfrm>
          <a:prstGeom prst="rect">
            <a:avLst/>
          </a:prstGeom>
        </p:spPr>
        <p:txBody>
          <a:bodyPr vert="horz" lIns="93164" tIns="46582" rIns="93164" bIns="46582"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8"/>
            <a:ext cx="3037840" cy="466433"/>
          </a:xfrm>
          <a:prstGeom prst="rect">
            <a:avLst/>
          </a:prstGeom>
        </p:spPr>
        <p:txBody>
          <a:bodyPr vert="horz" lIns="93164" tIns="46582" rIns="93164" bIns="46582" rtlCol="0" anchor="b"/>
          <a:lstStyle>
            <a:lvl1pPr algn="r">
              <a:defRPr sz="1200"/>
            </a:lvl1pPr>
          </a:lstStyle>
          <a:p>
            <a:fld id="{BB6361B8-B685-459F-8F73-2A5C5BA2902C}" type="slidenum">
              <a:rPr lang="en-US" smtClean="0"/>
              <a:t>‹#›</a:t>
            </a:fld>
            <a:endParaRPr lang="en-US"/>
          </a:p>
        </p:txBody>
      </p:sp>
    </p:spTree>
    <p:extLst>
      <p:ext uri="{BB962C8B-B14F-4D97-AF65-F5344CB8AC3E}">
        <p14:creationId xmlns:p14="http://schemas.microsoft.com/office/powerpoint/2010/main" val="975187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7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cs typeface="Arial" panose="020B0604020202020204" pitchFamily="34" charset="0"/>
            </a:endParaRPr>
          </a:p>
        </p:txBody>
      </p:sp>
      <p:sp>
        <p:nvSpPr>
          <p:cNvPr id="7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cs typeface="Arial" panose="020B0604020202020204" pitchFamily="34" charset="0"/>
              </a:defRPr>
            </a:lvl1pPr>
            <a:lvl2pPr marL="756955" indent="-291136">
              <a:defRPr>
                <a:solidFill>
                  <a:schemeClr val="tx1"/>
                </a:solidFill>
                <a:latin typeface="Tahoma" panose="020B0604030504040204" pitchFamily="34" charset="0"/>
                <a:cs typeface="Arial" panose="020B0604020202020204" pitchFamily="34" charset="0"/>
              </a:defRPr>
            </a:lvl2pPr>
            <a:lvl3pPr marL="1164546" indent="-232909">
              <a:defRPr>
                <a:solidFill>
                  <a:schemeClr val="tx1"/>
                </a:solidFill>
                <a:latin typeface="Tahoma" panose="020B0604030504040204" pitchFamily="34" charset="0"/>
                <a:cs typeface="Arial" panose="020B0604020202020204" pitchFamily="34" charset="0"/>
              </a:defRPr>
            </a:lvl3pPr>
            <a:lvl4pPr marL="1630366" indent="-232909">
              <a:defRPr>
                <a:solidFill>
                  <a:schemeClr val="tx1"/>
                </a:solidFill>
                <a:latin typeface="Tahoma" panose="020B0604030504040204" pitchFamily="34" charset="0"/>
                <a:cs typeface="Arial" panose="020B0604020202020204" pitchFamily="34" charset="0"/>
              </a:defRPr>
            </a:lvl4pPr>
            <a:lvl5pPr marL="2096184" indent="-232909">
              <a:defRPr>
                <a:solidFill>
                  <a:schemeClr val="tx1"/>
                </a:solidFill>
                <a:latin typeface="Tahoma" panose="020B0604030504040204" pitchFamily="34" charset="0"/>
                <a:cs typeface="Arial" panose="020B0604020202020204" pitchFamily="34" charset="0"/>
              </a:defRPr>
            </a:lvl5pPr>
            <a:lvl6pPr marL="2562002" indent="-232909"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3027820" indent="-232909"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93639" indent="-232909"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959457" indent="-232909"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84583629-3810-4E6B-8099-8B89F32FB92C}" type="slidenum">
              <a:rPr lang="de-DE" altLang="en-US" smtClean="0">
                <a:latin typeface="Arial" panose="020B0604020202020204" pitchFamily="34" charset="0"/>
              </a:rPr>
              <a:pPr/>
              <a:t>1</a:t>
            </a:fld>
            <a:endParaRPr lang="de-DE" altLang="en-US">
              <a:latin typeface="Arial" panose="020B0604020202020204" pitchFamily="34" charset="0"/>
            </a:endParaRPr>
          </a:p>
        </p:txBody>
      </p:sp>
    </p:spTree>
    <p:extLst>
      <p:ext uri="{BB962C8B-B14F-4D97-AF65-F5344CB8AC3E}">
        <p14:creationId xmlns:p14="http://schemas.microsoft.com/office/powerpoint/2010/main" val="2375822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Given a value for </a:t>
            </a:r>
            <a:r>
              <a:rPr lang="en-US" sz="1200" b="0" i="1" u="none" strike="noStrike" kern="1200" baseline="0" dirty="0">
                <a:solidFill>
                  <a:schemeClr val="tx1"/>
                </a:solidFill>
                <a:latin typeface="+mn-lt"/>
                <a:ea typeface="+mn-ea"/>
                <a:cs typeface="+mn-cs"/>
              </a:rPr>
              <a:t>K </a:t>
            </a:r>
            <a:r>
              <a:rPr lang="en-US" sz="1200" b="0" i="0" u="none" strike="noStrike" kern="1200" baseline="0" dirty="0">
                <a:solidFill>
                  <a:schemeClr val="tx1"/>
                </a:solidFill>
                <a:latin typeface="+mn-lt"/>
                <a:ea typeface="+mn-ea"/>
                <a:cs typeface="+mn-cs"/>
              </a:rPr>
              <a:t>and a prediction point </a:t>
            </a:r>
            <a:r>
              <a:rPr lang="en-US" sz="1200" b="0" i="1" u="none" strike="noStrike" kern="1200" baseline="0" dirty="0">
                <a:solidFill>
                  <a:schemeClr val="tx1"/>
                </a:solidFill>
                <a:latin typeface="+mn-lt"/>
                <a:ea typeface="+mn-ea"/>
                <a:cs typeface="+mn-cs"/>
              </a:rPr>
              <a:t>x</a:t>
            </a:r>
            <a:r>
              <a:rPr lang="en-US" sz="1200" b="0" i="0" u="none" strike="noStrike" kern="1200" baseline="0" dirty="0">
                <a:solidFill>
                  <a:schemeClr val="tx1"/>
                </a:solidFill>
                <a:latin typeface="+mn-lt"/>
                <a:ea typeface="+mn-ea"/>
                <a:cs typeface="+mn-cs"/>
              </a:rPr>
              <a:t>0, KNN regression first identifies the </a:t>
            </a:r>
            <a:r>
              <a:rPr lang="en-US" sz="1200" b="0" i="1" u="none" strike="noStrike" kern="1200" baseline="0" dirty="0">
                <a:solidFill>
                  <a:schemeClr val="tx1"/>
                </a:solidFill>
                <a:latin typeface="+mn-lt"/>
                <a:ea typeface="+mn-ea"/>
                <a:cs typeface="+mn-cs"/>
              </a:rPr>
              <a:t>K </a:t>
            </a:r>
            <a:r>
              <a:rPr lang="en-US" sz="1200" b="0" i="0" u="none" strike="noStrike" kern="1200" baseline="0" dirty="0">
                <a:solidFill>
                  <a:schemeClr val="tx1"/>
                </a:solidFill>
                <a:latin typeface="+mn-lt"/>
                <a:ea typeface="+mn-ea"/>
                <a:cs typeface="+mn-cs"/>
              </a:rPr>
              <a:t>training observations that are closest to </a:t>
            </a:r>
            <a:r>
              <a:rPr lang="en-US" sz="1200" b="0" i="1" u="none" strike="noStrike" kern="1200" baseline="0" dirty="0">
                <a:solidFill>
                  <a:schemeClr val="tx1"/>
                </a:solidFill>
                <a:latin typeface="+mn-lt"/>
                <a:ea typeface="+mn-ea"/>
                <a:cs typeface="+mn-cs"/>
              </a:rPr>
              <a:t>x</a:t>
            </a:r>
            <a:r>
              <a:rPr lang="en-US" sz="1200" b="0" i="0" u="none" strike="noStrike" kern="1200" baseline="0" dirty="0">
                <a:solidFill>
                  <a:schemeClr val="tx1"/>
                </a:solidFill>
                <a:latin typeface="+mn-lt"/>
                <a:ea typeface="+mn-ea"/>
                <a:cs typeface="+mn-cs"/>
              </a:rPr>
              <a:t>0, represented by </a:t>
            </a:r>
            <a:r>
              <a:rPr lang="en-US" sz="1200" b="0" i="1" u="none" strike="noStrike" kern="1200" baseline="0" dirty="0">
                <a:solidFill>
                  <a:schemeClr val="tx1"/>
                </a:solidFill>
                <a:latin typeface="+mn-lt"/>
                <a:ea typeface="+mn-ea"/>
                <a:cs typeface="+mn-cs"/>
              </a:rPr>
              <a:t>N</a:t>
            </a:r>
            <a:r>
              <a:rPr lang="en-US" sz="1200" b="0" i="0" u="none" strike="noStrike" kern="1200" baseline="0" dirty="0">
                <a:solidFill>
                  <a:schemeClr val="tx1"/>
                </a:solidFill>
                <a:latin typeface="+mn-lt"/>
                <a:ea typeface="+mn-ea"/>
                <a:cs typeface="+mn-cs"/>
              </a:rPr>
              <a:t>0. It then estimates </a:t>
            </a:r>
            <a:r>
              <a:rPr lang="en-US" sz="1200" b="0" i="1" u="none" strike="noStrike" kern="1200" baseline="0" dirty="0">
                <a:solidFill>
                  <a:schemeClr val="tx1"/>
                </a:solidFill>
                <a:latin typeface="+mn-lt"/>
                <a:ea typeface="+mn-ea"/>
                <a:cs typeface="+mn-cs"/>
              </a:rPr>
              <a:t>f</a:t>
            </a:r>
            <a:r>
              <a:rPr lang="en-US" sz="1200" b="0" i="0" u="none" strike="noStrike" kern="1200" baseline="0" dirty="0">
                <a:solidFill>
                  <a:schemeClr val="tx1"/>
                </a:solidFill>
                <a:latin typeface="+mn-lt"/>
                <a:ea typeface="+mn-ea"/>
                <a:cs typeface="+mn-cs"/>
              </a:rPr>
              <a:t>(</a:t>
            </a:r>
            <a:r>
              <a:rPr lang="en-US" sz="1200" b="0" i="1" u="none" strike="noStrike" kern="1200" baseline="0" dirty="0">
                <a:solidFill>
                  <a:schemeClr val="tx1"/>
                </a:solidFill>
                <a:latin typeface="+mn-lt"/>
                <a:ea typeface="+mn-ea"/>
                <a:cs typeface="+mn-cs"/>
              </a:rPr>
              <a:t>x</a:t>
            </a:r>
            <a:r>
              <a:rPr lang="en-US" sz="1200" b="0" i="0" u="none" strike="noStrike" kern="1200" baseline="0" dirty="0">
                <a:solidFill>
                  <a:schemeClr val="tx1"/>
                </a:solidFill>
                <a:latin typeface="+mn-lt"/>
                <a:ea typeface="+mn-ea"/>
                <a:cs typeface="+mn-cs"/>
              </a:rPr>
              <a:t>0) using the average of all the training responses in </a:t>
            </a:r>
            <a:r>
              <a:rPr lang="en-US" sz="1200" b="0" i="1" u="none" strike="noStrike" kern="1200" baseline="0" dirty="0">
                <a:solidFill>
                  <a:schemeClr val="tx1"/>
                </a:solidFill>
                <a:latin typeface="+mn-lt"/>
                <a:ea typeface="+mn-ea"/>
                <a:cs typeface="+mn-cs"/>
              </a:rPr>
              <a:t>N</a:t>
            </a:r>
            <a:r>
              <a:rPr lang="en-US" sz="1200" b="0" i="0" u="none" strike="noStrike" kern="1200" baseline="0" dirty="0">
                <a:solidFill>
                  <a:schemeClr val="tx1"/>
                </a:solidFill>
                <a:latin typeface="+mn-lt"/>
                <a:ea typeface="+mn-ea"/>
                <a:cs typeface="+mn-cs"/>
              </a:rPr>
              <a:t>0. In other words,</a:t>
            </a:r>
            <a:endParaRPr lang="en-US" dirty="0"/>
          </a:p>
        </p:txBody>
      </p:sp>
      <p:sp>
        <p:nvSpPr>
          <p:cNvPr id="4" name="Slide Number Placeholder 3"/>
          <p:cNvSpPr>
            <a:spLocks noGrp="1"/>
          </p:cNvSpPr>
          <p:nvPr>
            <p:ph type="sldNum" sz="quarter" idx="5"/>
          </p:nvPr>
        </p:nvSpPr>
        <p:spPr/>
        <p:txBody>
          <a:bodyPr/>
          <a:lstStyle/>
          <a:p>
            <a:fld id="{BB6361B8-B685-459F-8F73-2A5C5BA2902C}" type="slidenum">
              <a:rPr lang="en-US" smtClean="0"/>
              <a:t>2</a:t>
            </a:fld>
            <a:endParaRPr lang="en-US"/>
          </a:p>
        </p:txBody>
      </p:sp>
    </p:spTree>
    <p:extLst>
      <p:ext uri="{BB962C8B-B14F-4D97-AF65-F5344CB8AC3E}">
        <p14:creationId xmlns:p14="http://schemas.microsoft.com/office/powerpoint/2010/main" val="3374105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 small value for </a:t>
            </a:r>
            <a:r>
              <a:rPr lang="en-US" sz="1200" b="0" i="1" u="none" strike="noStrike" kern="1200" baseline="0" dirty="0">
                <a:solidFill>
                  <a:schemeClr val="tx1"/>
                </a:solidFill>
                <a:latin typeface="+mn-lt"/>
                <a:ea typeface="+mn-ea"/>
                <a:cs typeface="+mn-cs"/>
              </a:rPr>
              <a:t>K </a:t>
            </a:r>
            <a:r>
              <a:rPr lang="en-US" sz="1200" b="0" i="0" u="none" strike="noStrike" kern="1200" baseline="0" dirty="0">
                <a:solidFill>
                  <a:schemeClr val="tx1"/>
                </a:solidFill>
                <a:latin typeface="+mn-lt"/>
                <a:ea typeface="+mn-ea"/>
                <a:cs typeface="+mn-cs"/>
              </a:rPr>
              <a:t>provides the most flexible fit, which will have low bias but high variance. This variance is due to the fact that the prediction in a given region is entirely dependent on just one observation. In contrast, larger values of </a:t>
            </a:r>
            <a:r>
              <a:rPr lang="en-US" sz="1200" b="0" i="1" u="none" strike="noStrike" kern="1200" baseline="0" dirty="0">
                <a:solidFill>
                  <a:schemeClr val="tx1"/>
                </a:solidFill>
                <a:latin typeface="+mn-lt"/>
                <a:ea typeface="+mn-ea"/>
                <a:cs typeface="+mn-cs"/>
              </a:rPr>
              <a:t>K </a:t>
            </a:r>
            <a:r>
              <a:rPr lang="en-US" sz="1200" b="0" i="0" u="none" strike="noStrike" kern="1200" baseline="0" dirty="0">
                <a:solidFill>
                  <a:schemeClr val="tx1"/>
                </a:solidFill>
                <a:latin typeface="+mn-lt"/>
                <a:ea typeface="+mn-ea"/>
                <a:cs typeface="+mn-cs"/>
              </a:rPr>
              <a:t>provide a smoother and less variable fit; the prediction in a region is an average of several points, and so changing one observation has a smaller effect. However, the smoothing may cause bias by masking some of the structure in </a:t>
            </a:r>
            <a:r>
              <a:rPr lang="en-US" sz="1200" b="0" i="1" u="none" strike="noStrike" kern="1200" baseline="0" dirty="0">
                <a:solidFill>
                  <a:schemeClr val="tx1"/>
                </a:solidFill>
                <a:latin typeface="+mn-lt"/>
                <a:ea typeface="+mn-ea"/>
                <a:cs typeface="+mn-cs"/>
              </a:rPr>
              <a:t>f</a:t>
            </a:r>
            <a:r>
              <a:rPr lang="en-US" sz="1200" b="0" i="0" u="none" strike="noStrike" kern="1200" baseline="0" dirty="0">
                <a:solidFill>
                  <a:schemeClr val="tx1"/>
                </a:solidFill>
                <a:latin typeface="+mn-lt"/>
                <a:ea typeface="+mn-ea"/>
                <a:cs typeface="+mn-cs"/>
              </a:rPr>
              <a:t>(</a:t>
            </a:r>
            <a:r>
              <a:rPr lang="en-US" sz="1200" b="0" i="1" u="none" strike="noStrike" kern="1200" baseline="0" dirty="0">
                <a:solidFill>
                  <a:schemeClr val="tx1"/>
                </a:solidFill>
                <a:latin typeface="+mn-lt"/>
                <a:ea typeface="+mn-ea"/>
                <a:cs typeface="+mn-cs"/>
              </a:rPr>
              <a:t>X</a:t>
            </a:r>
            <a:r>
              <a:rPr lang="en-US" sz="1200" b="0" i="0" u="none" strike="noStrike" kern="1200" baseline="0" dirty="0">
                <a:solidFill>
                  <a:schemeClr val="tx1"/>
                </a:solidFill>
                <a:latin typeface="+mn-lt"/>
                <a:ea typeface="+mn-ea"/>
                <a:cs typeface="+mn-cs"/>
              </a:rPr>
              <a:t>).</a:t>
            </a:r>
          </a:p>
          <a:p>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B6361B8-B685-459F-8F73-2A5C5BA2902C}" type="slidenum">
              <a:rPr lang="en-US" smtClean="0"/>
              <a:t>3</a:t>
            </a:fld>
            <a:endParaRPr lang="en-US"/>
          </a:p>
        </p:txBody>
      </p:sp>
    </p:spTree>
    <p:extLst>
      <p:ext uri="{BB962C8B-B14F-4D97-AF65-F5344CB8AC3E}">
        <p14:creationId xmlns:p14="http://schemas.microsoft.com/office/powerpoint/2010/main" val="2867869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what setting will a parametric approach such as least squares linear regression outperform a non-parametric approach such as KNN regression? The answer is simple: </a:t>
            </a:r>
            <a:r>
              <a:rPr lang="en-US" sz="1200" b="0" i="1" u="none" strike="noStrike" kern="1200" baseline="0" dirty="0">
                <a:solidFill>
                  <a:schemeClr val="tx1"/>
                </a:solidFill>
                <a:latin typeface="+mn-lt"/>
                <a:ea typeface="+mn-ea"/>
                <a:cs typeface="+mn-cs"/>
              </a:rPr>
              <a:t>the parametric approach will outperform the nonparametric approach if the parametric form that has been selected is close to the true form of f</a:t>
            </a:r>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When the true relation is know and linear, a non-parametric approach incurs a cost in variance that is not offset by a reduction in bias.</a:t>
            </a:r>
            <a:endParaRPr lang="en-US" dirty="0"/>
          </a:p>
        </p:txBody>
      </p:sp>
      <p:sp>
        <p:nvSpPr>
          <p:cNvPr id="4" name="Slide Number Placeholder 3"/>
          <p:cNvSpPr>
            <a:spLocks noGrp="1"/>
          </p:cNvSpPr>
          <p:nvPr>
            <p:ph type="sldNum" sz="quarter" idx="5"/>
          </p:nvPr>
        </p:nvSpPr>
        <p:spPr/>
        <p:txBody>
          <a:bodyPr/>
          <a:lstStyle/>
          <a:p>
            <a:fld id="{BB6361B8-B685-459F-8F73-2A5C5BA2902C}" type="slidenum">
              <a:rPr lang="en-US" smtClean="0"/>
              <a:t>4</a:t>
            </a:fld>
            <a:endParaRPr lang="en-US"/>
          </a:p>
        </p:txBody>
      </p:sp>
    </p:spTree>
    <p:extLst>
      <p:ext uri="{BB962C8B-B14F-4D97-AF65-F5344CB8AC3E}">
        <p14:creationId xmlns:p14="http://schemas.microsoft.com/office/powerpoint/2010/main" val="2942170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what setting will a parametric approach such as least squares linear regression outperform a non-parametric approach such as KNN regression? The answer is simple: </a:t>
            </a:r>
            <a:r>
              <a:rPr lang="en-US" sz="1200" b="0" i="1" u="none" strike="noStrike" kern="1200" baseline="0" dirty="0">
                <a:solidFill>
                  <a:schemeClr val="tx1"/>
                </a:solidFill>
                <a:latin typeface="+mn-lt"/>
                <a:ea typeface="+mn-ea"/>
                <a:cs typeface="+mn-cs"/>
              </a:rPr>
              <a:t>the parametric approach will outperform the nonparametric approach if the parametric form that has been selected is close to the true form of f</a:t>
            </a:r>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When the true relation is know and linear, a non-parametric approach incurs a cost in variance that is not offset by a reduction in bias.</a:t>
            </a:r>
            <a:endParaRPr lang="en-US" dirty="0"/>
          </a:p>
        </p:txBody>
      </p:sp>
      <p:sp>
        <p:nvSpPr>
          <p:cNvPr id="4" name="Slide Number Placeholder 3"/>
          <p:cNvSpPr>
            <a:spLocks noGrp="1"/>
          </p:cNvSpPr>
          <p:nvPr>
            <p:ph type="sldNum" sz="quarter" idx="5"/>
          </p:nvPr>
        </p:nvSpPr>
        <p:spPr/>
        <p:txBody>
          <a:bodyPr/>
          <a:lstStyle/>
          <a:p>
            <a:fld id="{BB6361B8-B685-459F-8F73-2A5C5BA2902C}" type="slidenum">
              <a:rPr lang="en-US" smtClean="0"/>
              <a:t>5</a:t>
            </a:fld>
            <a:endParaRPr lang="en-US"/>
          </a:p>
        </p:txBody>
      </p:sp>
    </p:spTree>
    <p:extLst>
      <p:ext uri="{BB962C8B-B14F-4D97-AF65-F5344CB8AC3E}">
        <p14:creationId xmlns:p14="http://schemas.microsoft.com/office/powerpoint/2010/main" val="2386186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practice, the true relationship between </a:t>
            </a:r>
            <a:r>
              <a:rPr lang="en-US" sz="1200" b="0" i="1" u="none" strike="noStrike" kern="1200" baseline="0" dirty="0">
                <a:solidFill>
                  <a:schemeClr val="tx1"/>
                </a:solidFill>
                <a:latin typeface="+mn-lt"/>
                <a:ea typeface="+mn-ea"/>
                <a:cs typeface="+mn-cs"/>
              </a:rPr>
              <a:t>X </a:t>
            </a:r>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Y </a:t>
            </a:r>
            <a:r>
              <a:rPr lang="en-US" sz="1200" b="0" i="0" u="none" strike="noStrike" kern="1200" baseline="0" dirty="0">
                <a:solidFill>
                  <a:schemeClr val="tx1"/>
                </a:solidFill>
                <a:latin typeface="+mn-lt"/>
                <a:ea typeface="+mn-ea"/>
                <a:cs typeface="+mn-cs"/>
              </a:rPr>
              <a:t>is rarely exactly linear. Figure 3.19 examines the relative performances of least squares regression and KNN under increasing levels of non-linearity in the relationship between </a:t>
            </a:r>
            <a:r>
              <a:rPr lang="en-US" sz="1200" b="0" i="1" u="none" strike="noStrike" kern="1200" baseline="0" dirty="0">
                <a:solidFill>
                  <a:schemeClr val="tx1"/>
                </a:solidFill>
                <a:latin typeface="+mn-lt"/>
                <a:ea typeface="+mn-ea"/>
                <a:cs typeface="+mn-cs"/>
              </a:rPr>
              <a:t>X </a:t>
            </a:r>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Y </a:t>
            </a:r>
            <a:r>
              <a:rPr lang="en-US" sz="1200" b="0" i="0" u="none" strike="noStrike" kern="1200" baseline="0" dirty="0">
                <a:solidFill>
                  <a:schemeClr val="tx1"/>
                </a:solidFill>
                <a:latin typeface="+mn-lt"/>
                <a:ea typeface="+mn-ea"/>
                <a:cs typeface="+mn-cs"/>
              </a:rPr>
              <a:t>.</a:t>
            </a: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BB6361B8-B685-459F-8F73-2A5C5BA2902C}" type="slidenum">
              <a:rPr lang="en-US" smtClean="0"/>
              <a:t>6</a:t>
            </a:fld>
            <a:endParaRPr lang="en-US"/>
          </a:p>
        </p:txBody>
      </p:sp>
    </p:spTree>
    <p:extLst>
      <p:ext uri="{BB962C8B-B14F-4D97-AF65-F5344CB8AC3E}">
        <p14:creationId xmlns:p14="http://schemas.microsoft.com/office/powerpoint/2010/main" val="1412201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In a real life situation in which the true relationship is unknown, one might draw the conclusion that KNN should be favored over linear regression because it will at worst be slightly inferior than linear regression if the true relationship is linear, and may give substantially better results if the true relationship is non-linear. But in reality, even when the true relationship is highly non-linear, KNN may still provide inferior results to linear regression. In particular, both Figures 3.18 and 3.19 illustrate settings with </a:t>
            </a:r>
            <a:r>
              <a:rPr lang="en-US" sz="1200" b="0" i="1" u="none" strike="noStrike" kern="1200" baseline="0" dirty="0">
                <a:solidFill>
                  <a:schemeClr val="tx1"/>
                </a:solidFill>
                <a:latin typeface="+mn-lt"/>
                <a:ea typeface="+mn-ea"/>
                <a:cs typeface="+mn-cs"/>
              </a:rPr>
              <a:t>p </a:t>
            </a:r>
            <a:r>
              <a:rPr lang="en-US" sz="1200" b="0" i="0" u="none" strike="noStrike" kern="1200" baseline="0" dirty="0">
                <a:solidFill>
                  <a:schemeClr val="tx1"/>
                </a:solidFill>
                <a:latin typeface="+mn-lt"/>
                <a:ea typeface="+mn-ea"/>
                <a:cs typeface="+mn-cs"/>
              </a:rPr>
              <a:t>= 1 predictor. But in higher dimensions, KNN often performs worse than linear regression.</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When </a:t>
            </a:r>
            <a:r>
              <a:rPr lang="en-US" sz="1200" b="0" i="1" u="none" strike="noStrike" kern="1200" baseline="0" dirty="0">
                <a:solidFill>
                  <a:schemeClr val="tx1"/>
                </a:solidFill>
                <a:latin typeface="+mn-lt"/>
                <a:ea typeface="+mn-ea"/>
                <a:cs typeface="+mn-cs"/>
              </a:rPr>
              <a:t>p </a:t>
            </a:r>
            <a:r>
              <a:rPr lang="en-US" sz="1200" b="0" i="0" u="none" strike="noStrike" kern="1200" baseline="0" dirty="0">
                <a:solidFill>
                  <a:schemeClr val="tx1"/>
                </a:solidFill>
                <a:latin typeface="+mn-lt"/>
                <a:ea typeface="+mn-ea"/>
                <a:cs typeface="+mn-cs"/>
              </a:rPr>
              <a:t>= 1 or </a:t>
            </a:r>
            <a:r>
              <a:rPr lang="en-US" sz="1200" b="0" i="1" u="none" strike="noStrike" kern="1200" baseline="0" dirty="0">
                <a:solidFill>
                  <a:schemeClr val="tx1"/>
                </a:solidFill>
                <a:latin typeface="+mn-lt"/>
                <a:ea typeface="+mn-ea"/>
                <a:cs typeface="+mn-cs"/>
              </a:rPr>
              <a:t>p </a:t>
            </a:r>
            <a:r>
              <a:rPr lang="en-US" sz="1200" b="0" i="0" u="none" strike="noStrike" kern="1200" baseline="0" dirty="0">
                <a:solidFill>
                  <a:schemeClr val="tx1"/>
                </a:solidFill>
                <a:latin typeface="+mn-lt"/>
                <a:ea typeface="+mn-ea"/>
                <a:cs typeface="+mn-cs"/>
              </a:rPr>
              <a:t>= 2, KNN outperforms linear regression. But for </a:t>
            </a:r>
            <a:r>
              <a:rPr lang="en-US" sz="1200" b="0" i="1" u="none" strike="noStrike" kern="1200" baseline="0" dirty="0">
                <a:solidFill>
                  <a:schemeClr val="tx1"/>
                </a:solidFill>
                <a:latin typeface="+mn-lt"/>
                <a:ea typeface="+mn-ea"/>
                <a:cs typeface="+mn-cs"/>
              </a:rPr>
              <a:t>p </a:t>
            </a:r>
            <a:r>
              <a:rPr lang="en-US" sz="1200" b="0" i="0" u="none" strike="noStrike" kern="1200" baseline="0" dirty="0">
                <a:solidFill>
                  <a:schemeClr val="tx1"/>
                </a:solidFill>
                <a:latin typeface="+mn-lt"/>
                <a:ea typeface="+mn-ea"/>
                <a:cs typeface="+mn-cs"/>
              </a:rPr>
              <a:t>= 3 the results are mixed, and for </a:t>
            </a:r>
            <a:r>
              <a:rPr lang="en-US" sz="1200" b="0" i="1" u="none" strike="noStrike" kern="1200" baseline="0" dirty="0">
                <a:solidFill>
                  <a:schemeClr val="tx1"/>
                </a:solidFill>
                <a:latin typeface="+mn-lt"/>
                <a:ea typeface="+mn-ea"/>
                <a:cs typeface="+mn-cs"/>
              </a:rPr>
              <a:t>p ≥ </a:t>
            </a:r>
            <a:r>
              <a:rPr lang="en-US" sz="1200" b="0" i="0" u="none" strike="noStrike" kern="1200" baseline="0" dirty="0">
                <a:solidFill>
                  <a:schemeClr val="tx1"/>
                </a:solidFill>
                <a:latin typeface="+mn-lt"/>
                <a:ea typeface="+mn-ea"/>
                <a:cs typeface="+mn-cs"/>
              </a:rPr>
              <a:t>4 linear regression is superior to KNN. In fact, the increase in dimension has only caused a small deterioration in the linear regression test set MSE, but it has caused more than a ten-fold increase in the MSE for KNN. This decrease in performance as the dimension increases is a common problem for KNN, and results from the fact that in higher dimensions there is effectively a reduction in sample size. In this data set there are 100 training observations; when </a:t>
            </a:r>
            <a:r>
              <a:rPr lang="en-US" sz="1200" b="0" i="1" u="none" strike="noStrike" kern="1200" baseline="0" dirty="0">
                <a:solidFill>
                  <a:schemeClr val="tx1"/>
                </a:solidFill>
                <a:latin typeface="+mn-lt"/>
                <a:ea typeface="+mn-ea"/>
                <a:cs typeface="+mn-cs"/>
              </a:rPr>
              <a:t>p </a:t>
            </a:r>
            <a:r>
              <a:rPr lang="en-US" sz="1200" b="0" i="0" u="none" strike="noStrike" kern="1200" baseline="0" dirty="0">
                <a:solidFill>
                  <a:schemeClr val="tx1"/>
                </a:solidFill>
                <a:latin typeface="+mn-lt"/>
                <a:ea typeface="+mn-ea"/>
                <a:cs typeface="+mn-cs"/>
              </a:rPr>
              <a:t>= 1, this provides enough information to accurately estimate </a:t>
            </a:r>
            <a:r>
              <a:rPr lang="en-US" sz="1200" b="0" i="1" u="none" strike="noStrike" kern="1200" baseline="0" dirty="0">
                <a:solidFill>
                  <a:schemeClr val="tx1"/>
                </a:solidFill>
                <a:latin typeface="+mn-lt"/>
                <a:ea typeface="+mn-ea"/>
                <a:cs typeface="+mn-cs"/>
              </a:rPr>
              <a:t>f</a:t>
            </a:r>
            <a:r>
              <a:rPr lang="en-US" sz="1200" b="0" i="0" u="none" strike="noStrike" kern="1200" baseline="0" dirty="0">
                <a:solidFill>
                  <a:schemeClr val="tx1"/>
                </a:solidFill>
                <a:latin typeface="+mn-lt"/>
                <a:ea typeface="+mn-ea"/>
                <a:cs typeface="+mn-cs"/>
              </a:rPr>
              <a:t>(</a:t>
            </a:r>
            <a:r>
              <a:rPr lang="en-US" sz="1200" b="0" i="1" u="none" strike="noStrike" kern="1200" baseline="0" dirty="0">
                <a:solidFill>
                  <a:schemeClr val="tx1"/>
                </a:solidFill>
                <a:latin typeface="+mn-lt"/>
                <a:ea typeface="+mn-ea"/>
                <a:cs typeface="+mn-cs"/>
              </a:rPr>
              <a:t>X</a:t>
            </a:r>
            <a:r>
              <a:rPr lang="en-US" sz="1200" b="0" i="0" u="none" strike="noStrike" kern="1200" baseline="0" dirty="0">
                <a:solidFill>
                  <a:schemeClr val="tx1"/>
                </a:solidFill>
                <a:latin typeface="+mn-lt"/>
                <a:ea typeface="+mn-ea"/>
                <a:cs typeface="+mn-cs"/>
              </a:rPr>
              <a:t>). However, spreading 100 observations over </a:t>
            </a:r>
            <a:r>
              <a:rPr lang="en-US" sz="1200" b="0" i="1" u="none" strike="noStrike" kern="1200" baseline="0" dirty="0">
                <a:solidFill>
                  <a:schemeClr val="tx1"/>
                </a:solidFill>
                <a:latin typeface="+mn-lt"/>
                <a:ea typeface="+mn-ea"/>
                <a:cs typeface="+mn-cs"/>
              </a:rPr>
              <a:t>p </a:t>
            </a:r>
            <a:r>
              <a:rPr lang="en-US" sz="1200" b="0" i="0" u="none" strike="noStrike" kern="1200" baseline="0" dirty="0">
                <a:solidFill>
                  <a:schemeClr val="tx1"/>
                </a:solidFill>
                <a:latin typeface="+mn-lt"/>
                <a:ea typeface="+mn-ea"/>
                <a:cs typeface="+mn-cs"/>
              </a:rPr>
              <a:t>= 20 dimensions results in a phenomenon in which a given observation has no </a:t>
            </a:r>
            <a:r>
              <a:rPr lang="en-US" sz="1200" b="0" i="1" u="none" strike="noStrike" kern="1200" baseline="0" dirty="0">
                <a:solidFill>
                  <a:schemeClr val="tx1"/>
                </a:solidFill>
                <a:latin typeface="+mn-lt"/>
                <a:ea typeface="+mn-ea"/>
                <a:cs typeface="+mn-cs"/>
              </a:rPr>
              <a:t>nearby neighbors</a:t>
            </a:r>
            <a:r>
              <a:rPr lang="en-US" sz="1200" b="0" i="0" u="none" strike="noStrike" kern="1200" baseline="0" dirty="0">
                <a:solidFill>
                  <a:schemeClr val="tx1"/>
                </a:solidFill>
                <a:latin typeface="+mn-lt"/>
                <a:ea typeface="+mn-ea"/>
                <a:cs typeface="+mn-cs"/>
              </a:rPr>
              <a:t>—this is the so-called </a:t>
            </a:r>
            <a:r>
              <a:rPr lang="en-US" sz="1200" b="0" i="1" u="none" strike="noStrike" kern="1200" baseline="0" dirty="0">
                <a:solidFill>
                  <a:schemeClr val="tx1"/>
                </a:solidFill>
                <a:latin typeface="+mn-lt"/>
                <a:ea typeface="+mn-ea"/>
                <a:cs typeface="+mn-cs"/>
              </a:rPr>
              <a:t>curse of dimensionality</a:t>
            </a:r>
            <a:r>
              <a:rPr lang="en-US" sz="1200" b="0" i="0" u="none" strike="noStrike" kern="1200" baseline="0" dirty="0">
                <a:solidFill>
                  <a:schemeClr val="tx1"/>
                </a:solidFill>
                <a:latin typeface="+mn-lt"/>
                <a:ea typeface="+mn-ea"/>
                <a:cs typeface="+mn-cs"/>
              </a:rPr>
              <a:t>. That is, the </a:t>
            </a:r>
            <a:r>
              <a:rPr lang="en-US" sz="1200" b="0" i="1" u="none" strike="noStrike" kern="1200" baseline="0" dirty="0">
                <a:solidFill>
                  <a:schemeClr val="tx1"/>
                </a:solidFill>
                <a:latin typeface="+mn-lt"/>
                <a:ea typeface="+mn-ea"/>
                <a:cs typeface="+mn-cs"/>
              </a:rPr>
              <a:t>K </a:t>
            </a:r>
            <a:r>
              <a:rPr lang="en-US" sz="1200" b="0" i="0" u="none" strike="noStrike" kern="1200" baseline="0" dirty="0">
                <a:solidFill>
                  <a:schemeClr val="tx1"/>
                </a:solidFill>
                <a:latin typeface="+mn-lt"/>
                <a:ea typeface="+mn-ea"/>
                <a:cs typeface="+mn-cs"/>
              </a:rPr>
              <a:t>observations that are nearest to a given test observation </a:t>
            </a:r>
            <a:r>
              <a:rPr lang="en-US" sz="1200" b="0" i="1" u="none" strike="noStrike" kern="1200" baseline="0" dirty="0">
                <a:solidFill>
                  <a:schemeClr val="tx1"/>
                </a:solidFill>
                <a:latin typeface="+mn-lt"/>
                <a:ea typeface="+mn-ea"/>
                <a:cs typeface="+mn-cs"/>
              </a:rPr>
              <a:t>x</a:t>
            </a:r>
            <a:r>
              <a:rPr lang="en-US" sz="1200" b="0" i="0" u="none" strike="noStrike" kern="1200" baseline="0" dirty="0">
                <a:solidFill>
                  <a:schemeClr val="tx1"/>
                </a:solidFill>
                <a:latin typeface="+mn-lt"/>
                <a:ea typeface="+mn-ea"/>
                <a:cs typeface="+mn-cs"/>
              </a:rPr>
              <a:t>0 may be very far away from </a:t>
            </a:r>
            <a:r>
              <a:rPr lang="en-US" sz="1200" b="0" i="1" u="none" strike="noStrike" kern="1200" baseline="0" dirty="0">
                <a:solidFill>
                  <a:schemeClr val="tx1"/>
                </a:solidFill>
                <a:latin typeface="+mn-lt"/>
                <a:ea typeface="+mn-ea"/>
                <a:cs typeface="+mn-cs"/>
              </a:rPr>
              <a:t>x</a:t>
            </a:r>
            <a:r>
              <a:rPr lang="en-US" sz="1200" b="0" i="0" u="none" strike="noStrike" kern="1200" baseline="0" dirty="0">
                <a:solidFill>
                  <a:schemeClr val="tx1"/>
                </a:solidFill>
                <a:latin typeface="+mn-lt"/>
                <a:ea typeface="+mn-ea"/>
                <a:cs typeface="+mn-cs"/>
              </a:rPr>
              <a:t>0 in </a:t>
            </a:r>
            <a:r>
              <a:rPr lang="en-US" sz="1200" b="0" i="1" u="none" strike="noStrike" kern="1200" baseline="0" dirty="0">
                <a:solidFill>
                  <a:schemeClr val="tx1"/>
                </a:solidFill>
                <a:latin typeface="+mn-lt"/>
                <a:ea typeface="+mn-ea"/>
                <a:cs typeface="+mn-cs"/>
              </a:rPr>
              <a:t>p</a:t>
            </a:r>
            <a:r>
              <a:rPr lang="en-US" sz="1200" b="0" i="0" u="none" strike="noStrike" kern="1200" baseline="0" dirty="0">
                <a:solidFill>
                  <a:schemeClr val="tx1"/>
                </a:solidFill>
                <a:latin typeface="+mn-lt"/>
                <a:ea typeface="+mn-ea"/>
                <a:cs typeface="+mn-cs"/>
              </a:rPr>
              <a:t>-dimensional space when </a:t>
            </a:r>
            <a:r>
              <a:rPr lang="en-US" sz="1200" b="0" i="1" u="none" strike="noStrike" kern="1200" baseline="0" dirty="0">
                <a:solidFill>
                  <a:schemeClr val="tx1"/>
                </a:solidFill>
                <a:latin typeface="+mn-lt"/>
                <a:ea typeface="+mn-ea"/>
                <a:cs typeface="+mn-cs"/>
              </a:rPr>
              <a:t>p </a:t>
            </a:r>
            <a:r>
              <a:rPr lang="en-US" sz="1200" b="0" i="0" u="none" strike="noStrike" kern="1200" baseline="0" dirty="0">
                <a:solidFill>
                  <a:schemeClr val="tx1"/>
                </a:solidFill>
                <a:latin typeface="+mn-lt"/>
                <a:ea typeface="+mn-ea"/>
                <a:cs typeface="+mn-cs"/>
              </a:rPr>
              <a:t>is large, leading to a very poor prediction of </a:t>
            </a:r>
            <a:r>
              <a:rPr lang="en-US" sz="1200" b="0" i="1" u="none" strike="noStrike" kern="1200" baseline="0" dirty="0">
                <a:solidFill>
                  <a:schemeClr val="tx1"/>
                </a:solidFill>
                <a:latin typeface="+mn-lt"/>
                <a:ea typeface="+mn-ea"/>
                <a:cs typeface="+mn-cs"/>
              </a:rPr>
              <a:t>f</a:t>
            </a:r>
            <a:r>
              <a:rPr lang="en-US" sz="1200" b="0" i="0" u="none" strike="noStrike" kern="1200" baseline="0" dirty="0">
                <a:solidFill>
                  <a:schemeClr val="tx1"/>
                </a:solidFill>
                <a:latin typeface="+mn-lt"/>
                <a:ea typeface="+mn-ea"/>
                <a:cs typeface="+mn-cs"/>
              </a:rPr>
              <a:t>(</a:t>
            </a:r>
            <a:r>
              <a:rPr lang="en-US" sz="1200" b="0" i="1" u="none" strike="noStrike" kern="1200" baseline="0" dirty="0">
                <a:solidFill>
                  <a:schemeClr val="tx1"/>
                </a:solidFill>
                <a:latin typeface="+mn-lt"/>
                <a:ea typeface="+mn-ea"/>
                <a:cs typeface="+mn-cs"/>
              </a:rPr>
              <a:t>x</a:t>
            </a:r>
            <a:r>
              <a:rPr lang="en-US" sz="1200" b="0" i="0" u="none" strike="noStrike" kern="1200" baseline="0" dirty="0">
                <a:solidFill>
                  <a:schemeClr val="tx1"/>
                </a:solidFill>
                <a:latin typeface="+mn-lt"/>
                <a:ea typeface="+mn-ea"/>
                <a:cs typeface="+mn-cs"/>
              </a:rPr>
              <a:t>0) and hence a poor KNN fit. As a general rule, parametric methods will tend to outperform non-parametric approaches when there is a small number of observations per predictor.</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Even in problems in which the dimension is small, we might prefer linear regression to KNN from an interpretability standpoint. If the test MSE of KNN is only slightly lower than that of linear regression, we might be willing to forego a little bit of prediction accuracy for the sake of a simple model that can be described in terms of just a few coefficients, and for which p-values are available.</a:t>
            </a:r>
          </a:p>
          <a:p>
            <a:endParaRPr lang="en-US" dirty="0"/>
          </a:p>
        </p:txBody>
      </p:sp>
      <p:sp>
        <p:nvSpPr>
          <p:cNvPr id="4" name="Slide Number Placeholder 3"/>
          <p:cNvSpPr>
            <a:spLocks noGrp="1"/>
          </p:cNvSpPr>
          <p:nvPr>
            <p:ph type="sldNum" sz="quarter" idx="5"/>
          </p:nvPr>
        </p:nvSpPr>
        <p:spPr/>
        <p:txBody>
          <a:bodyPr/>
          <a:lstStyle/>
          <a:p>
            <a:fld id="{BB6361B8-B685-459F-8F73-2A5C5BA2902C}" type="slidenum">
              <a:rPr lang="en-US" smtClean="0"/>
              <a:t>7</a:t>
            </a:fld>
            <a:endParaRPr lang="en-US"/>
          </a:p>
        </p:txBody>
      </p:sp>
    </p:spTree>
    <p:extLst>
      <p:ext uri="{BB962C8B-B14F-4D97-AF65-F5344CB8AC3E}">
        <p14:creationId xmlns:p14="http://schemas.microsoft.com/office/powerpoint/2010/main" val="58586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7F1BE40-085F-4702-A967-D14D342CDC83}" type="datetime1">
              <a:rPr lang="en-US" smtClean="0"/>
              <a:t>10/7/2019</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036B7F87-8F90-48EA-B403-6E98BF6BC1E9}"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2171546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070785-6DD5-4DCD-88C3-BD374FF6ABE4}" type="datetime1">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2643967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1E9E96-CA07-491F-8328-274D6329D451}" type="datetime1">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1506969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201824-8424-4B2B-B098-86A8AF320143}" type="datetime1">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300900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B0C32A-CA31-4216-A7CC-AD0045057780}" type="datetime1">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B7F87-8F90-48EA-B403-6E98BF6BC1E9}"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93292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9A799C-DA9C-48DD-8FDE-CAC2A368F9C0}" type="datetime1">
              <a:rPr lang="en-US" smtClean="0"/>
              <a:t>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3646632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76FF79-EA3C-40D2-AC88-D7BECC655392}" type="datetime1">
              <a:rPr lang="en-US" smtClean="0"/>
              <a:t>10/7/2019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3158988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E3968F-33E5-4872-AAEC-9F3F76653674}" type="datetime1">
              <a:rPr lang="en-US" smtClean="0"/>
              <a:t>10/7/2019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1103782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29DBF3-0C67-444E-A4E6-73ED4D1278F7}" type="datetime1">
              <a:rPr lang="en-US" smtClean="0"/>
              <a:t>10/7/2019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4134227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7EBF1E-B824-4A96-92B7-E1139D2AD365}" type="datetime1">
              <a:rPr lang="en-US" smtClean="0"/>
              <a:t>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527199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3D33C7-AC2D-4334-B37A-ED06B65ABD3E}" type="datetime1">
              <a:rPr lang="en-US" smtClean="0"/>
              <a:t>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1503368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89F3E82-F63B-47FA-8827-06143EA42BC1}" type="datetime1">
              <a:rPr lang="en-US" smtClean="0"/>
              <a:t>10/7/2019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036B7F87-8F90-48EA-B403-6E98BF6BC1E9}" type="slidenum">
              <a:rPr lang="en-US" smtClean="0"/>
              <a:t>‹#›</a:t>
            </a:fld>
            <a:endParaRPr lang="en-US"/>
          </a:p>
        </p:txBody>
      </p:sp>
    </p:spTree>
    <p:extLst>
      <p:ext uri="{BB962C8B-B14F-4D97-AF65-F5344CB8AC3E}">
        <p14:creationId xmlns:p14="http://schemas.microsoft.com/office/powerpoint/2010/main" val="6957363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437" y="430306"/>
            <a:ext cx="9692640" cy="1261015"/>
          </a:xfrm>
        </p:spPr>
        <p:txBody>
          <a:bodyPr/>
          <a:lstStyle/>
          <a:p>
            <a:pPr algn="ctr">
              <a:defRPr/>
            </a:pPr>
            <a:r>
              <a:rPr lang="en-US" sz="2600">
                <a:solidFill>
                  <a:srgbClr val="002060"/>
                </a:solidFill>
              </a:rPr>
              <a:t>Class </a:t>
            </a:r>
            <a:r>
              <a:rPr lang="en-US" sz="2600" smtClean="0">
                <a:solidFill>
                  <a:srgbClr val="002060"/>
                </a:solidFill>
              </a:rPr>
              <a:t>7 </a:t>
            </a:r>
            <a:r>
              <a:rPr lang="en-US" sz="2600" dirty="0">
                <a:solidFill>
                  <a:srgbClr val="002060"/>
                </a:solidFill>
              </a:rPr>
              <a:t>– K Nearest Neighbors (KNN)</a:t>
            </a:r>
            <a:br>
              <a:rPr lang="en-US" sz="2600" dirty="0">
                <a:solidFill>
                  <a:srgbClr val="002060"/>
                </a:solidFill>
              </a:rPr>
            </a:br>
            <a:r>
              <a:rPr lang="en-US" sz="2600" dirty="0">
                <a:solidFill>
                  <a:srgbClr val="002060"/>
                </a:solidFill>
              </a:rPr>
              <a:t/>
            </a:r>
            <a:br>
              <a:rPr lang="en-US" sz="2600" dirty="0">
                <a:solidFill>
                  <a:srgbClr val="002060"/>
                </a:solidFill>
              </a:rPr>
            </a:br>
            <a:r>
              <a:rPr lang="en-US" sz="2600" dirty="0" smtClean="0">
                <a:solidFill>
                  <a:srgbClr val="002060"/>
                </a:solidFill>
              </a:rPr>
              <a:t>Regression</a:t>
            </a:r>
            <a:endParaRPr lang="en-US" sz="2600" dirty="0">
              <a:solidFill>
                <a:srgbClr val="002060"/>
              </a:solidFill>
            </a:endParaRPr>
          </a:p>
        </p:txBody>
      </p:sp>
      <p:sp>
        <p:nvSpPr>
          <p:cNvPr id="6146" name="Content Placeholder 4"/>
          <p:cNvSpPr>
            <a:spLocks noGrp="1"/>
          </p:cNvSpPr>
          <p:nvPr>
            <p:ph idx="1"/>
          </p:nvPr>
        </p:nvSpPr>
        <p:spPr>
          <a:xfrm>
            <a:off x="1237556" y="2096294"/>
            <a:ext cx="7629525" cy="2665412"/>
          </a:xfrm>
        </p:spPr>
        <p:txBody>
          <a:bodyPr/>
          <a:lstStyle/>
          <a:p>
            <a:pPr marL="0" indent="0" algn="ctr">
              <a:buNone/>
            </a:pPr>
            <a:r>
              <a:rPr lang="en-US" altLang="en-US" dirty="0">
                <a:solidFill>
                  <a:srgbClr val="0070C0"/>
                </a:solidFill>
                <a:latin typeface="Calibri" panose="020F0502020204030204" pitchFamily="34" charset="0"/>
                <a:ea typeface="ＭＳ Ｐゴシック" panose="020B0600070205080204" pitchFamily="34" charset="-128"/>
                <a:cs typeface="Calibri" panose="020F0502020204030204" pitchFamily="34" charset="0"/>
              </a:rPr>
              <a:t>Pedram Jahangiry </a:t>
            </a:r>
          </a:p>
          <a:p>
            <a:pPr marL="0" indent="0" algn="ctr">
              <a:buNone/>
            </a:pPr>
            <a:r>
              <a:rPr lang="en-US" altLang="en-US" dirty="0">
                <a:solidFill>
                  <a:srgbClr val="0070C0"/>
                </a:solidFill>
                <a:latin typeface="Calibri" panose="020F0502020204030204" pitchFamily="34" charset="0"/>
                <a:ea typeface="ＭＳ Ｐゴシック" panose="020B0600070205080204" pitchFamily="34" charset="-128"/>
                <a:cs typeface="Calibri" panose="020F0502020204030204" pitchFamily="34" charset="0"/>
              </a:rPr>
              <a:t>Fall 2019</a:t>
            </a:r>
          </a:p>
          <a:p>
            <a:pPr marL="0" indent="0" algn="ctr">
              <a:buNone/>
            </a:pPr>
            <a:endParaRPr lang="en-US" altLang="en-US" dirty="0">
              <a:solidFill>
                <a:srgbClr val="0070C0"/>
              </a:solidFill>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1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normAutofit lnSpcReduction="10000"/>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4F0AC6F9-7CB1-443A-BE66-76B090DB4C02}" type="slidenum">
              <a:rPr lang="en-US" altLang="en-US" smtClean="0">
                <a:solidFill>
                  <a:schemeClr val="bg2">
                    <a:lumMod val="75000"/>
                  </a:schemeClr>
                </a:solidFill>
                <a:cs typeface="Tahoma" panose="020B0604030504040204" pitchFamily="34" charset="0"/>
              </a:rPr>
              <a:pPr/>
              <a:t>1</a:t>
            </a:fld>
            <a:endParaRPr lang="en-US" altLang="en-US" dirty="0">
              <a:solidFill>
                <a:schemeClr val="bg2">
                  <a:lumMod val="75000"/>
                </a:schemeClr>
              </a:solidFill>
              <a:cs typeface="Tahoma" panose="020B0604030504040204" pitchFamily="34" charset="0"/>
            </a:endParaRPr>
          </a:p>
        </p:txBody>
      </p:sp>
      <p:pic>
        <p:nvPicPr>
          <p:cNvPr id="6149" name="Picture 4" descr="Image result for huntsman school of busin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8230" y="3053268"/>
            <a:ext cx="1908175"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a:off x="1988965" y="1796135"/>
            <a:ext cx="629920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79421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305DC1-BC96-4661-8916-3352855A9A43}"/>
              </a:ext>
            </a:extLst>
          </p:cNvPr>
          <p:cNvSpPr>
            <a:spLocks noGrp="1"/>
          </p:cNvSpPr>
          <p:nvPr>
            <p:ph type="sldNum" sz="quarter" idx="12"/>
          </p:nvPr>
        </p:nvSpPr>
        <p:spPr/>
        <p:txBody>
          <a:bodyPr>
            <a:normAutofit lnSpcReduction="10000"/>
          </a:bodyPr>
          <a:lstStyle/>
          <a:p>
            <a:fld id="{036B7F87-8F90-48EA-B403-6E98BF6BC1E9}" type="slidenum">
              <a:rPr lang="en-US" smtClean="0"/>
              <a:t>2</a:t>
            </a:fld>
            <a:endParaRPr lang="en-US"/>
          </a:p>
        </p:txBody>
      </p:sp>
      <p:sp>
        <p:nvSpPr>
          <p:cNvPr id="6" name="Title 1">
            <a:extLst>
              <a:ext uri="{FF2B5EF4-FFF2-40B4-BE49-F238E27FC236}">
                <a16:creationId xmlns:a16="http://schemas.microsoft.com/office/drawing/2014/main" id="{E7754C71-526C-4E84-93A6-F33FA434C152}"/>
              </a:ext>
            </a:extLst>
          </p:cNvPr>
          <p:cNvSpPr>
            <a:spLocks noGrp="1"/>
          </p:cNvSpPr>
          <p:nvPr>
            <p:ph type="title"/>
          </p:nvPr>
        </p:nvSpPr>
        <p:spPr>
          <a:xfrm>
            <a:off x="838200" y="365126"/>
            <a:ext cx="10515600" cy="775186"/>
          </a:xfrm>
        </p:spPr>
        <p:txBody>
          <a:bodyPr>
            <a:normAutofit/>
          </a:bodyPr>
          <a:lstStyle/>
          <a:p>
            <a:r>
              <a:rPr lang="en-US" sz="3000" dirty="0">
                <a:solidFill>
                  <a:schemeClr val="tx2"/>
                </a:solidFill>
                <a:latin typeface="+mn-lt"/>
              </a:rPr>
              <a:t>Linear Regression versus KNN Regression</a:t>
            </a:r>
          </a:p>
        </p:txBody>
      </p:sp>
      <p:sp>
        <p:nvSpPr>
          <p:cNvPr id="3" name="Content Placeholder 2">
            <a:extLst>
              <a:ext uri="{FF2B5EF4-FFF2-40B4-BE49-F238E27FC236}">
                <a16:creationId xmlns:a16="http://schemas.microsoft.com/office/drawing/2014/main" id="{D60E2113-9BE4-4D06-AF83-E241903AF79F}"/>
              </a:ext>
            </a:extLst>
          </p:cNvPr>
          <p:cNvSpPr>
            <a:spLocks noGrp="1"/>
          </p:cNvSpPr>
          <p:nvPr>
            <p:ph idx="1"/>
          </p:nvPr>
        </p:nvSpPr>
        <p:spPr>
          <a:xfrm>
            <a:off x="1261872" y="1484556"/>
            <a:ext cx="8595360" cy="4695582"/>
          </a:xfrm>
        </p:spPr>
        <p:txBody>
          <a:bodyPr/>
          <a:lstStyle/>
          <a:p>
            <a:r>
              <a:rPr lang="en-US" i="1" dirty="0"/>
              <a:t>If the specified functional form is far from the truth, and prediction accuracy is our goal, then the </a:t>
            </a:r>
            <a:r>
              <a:rPr lang="en-US" i="1" dirty="0">
                <a:solidFill>
                  <a:srgbClr val="0070C0"/>
                </a:solidFill>
              </a:rPr>
              <a:t>parametric</a:t>
            </a:r>
            <a:r>
              <a:rPr lang="en-US" i="1" dirty="0"/>
              <a:t> method will perform poorly. For instance, if we assume a linear relationship between X and Y but the true relationship is far from linear, then the resulting model will provide a poor fit to the data, and any conclusions drawn from it will be suspect.</a:t>
            </a:r>
          </a:p>
          <a:p>
            <a:r>
              <a:rPr lang="en-US" i="1" dirty="0"/>
              <a:t>In contrast, </a:t>
            </a:r>
            <a:r>
              <a:rPr lang="en-US" i="1" dirty="0">
                <a:solidFill>
                  <a:srgbClr val="0070C0"/>
                </a:solidFill>
              </a:rPr>
              <a:t>non-parametric</a:t>
            </a:r>
            <a:r>
              <a:rPr lang="en-US" i="1" dirty="0"/>
              <a:t> methods do not explicitly assume a parametric form for f(X), and thereby provide an alternative and more flexible approach for performing regression.</a:t>
            </a:r>
          </a:p>
          <a:p>
            <a:r>
              <a:rPr lang="en-US" i="1" dirty="0">
                <a:solidFill>
                  <a:srgbClr val="C00000"/>
                </a:solidFill>
              </a:rPr>
              <a:t>KNN</a:t>
            </a:r>
            <a:r>
              <a:rPr lang="en-US" i="1" dirty="0"/>
              <a:t> is one of the simplest and best-known non-parametric methods</a:t>
            </a:r>
          </a:p>
          <a:p>
            <a:r>
              <a:rPr lang="en-US" i="1" dirty="0"/>
              <a:t>The </a:t>
            </a:r>
            <a:r>
              <a:rPr lang="en-US" i="1" dirty="0">
                <a:solidFill>
                  <a:srgbClr val="C00000"/>
                </a:solidFill>
              </a:rPr>
              <a:t>KNN regression </a:t>
            </a:r>
            <a:r>
              <a:rPr lang="en-US" i="1" dirty="0"/>
              <a:t>method is closely related to the KNN classifier</a:t>
            </a:r>
          </a:p>
          <a:p>
            <a:endParaRPr lang="en-US" i="1" dirty="0"/>
          </a:p>
        </p:txBody>
      </p:sp>
      <p:pic>
        <p:nvPicPr>
          <p:cNvPr id="2" name="Picture 1">
            <a:extLst>
              <a:ext uri="{FF2B5EF4-FFF2-40B4-BE49-F238E27FC236}">
                <a16:creationId xmlns:a16="http://schemas.microsoft.com/office/drawing/2014/main" id="{B6D08F23-E5D6-4FF0-8C94-0E9E571F9EDA}"/>
              </a:ext>
            </a:extLst>
          </p:cNvPr>
          <p:cNvPicPr>
            <a:picLocks noChangeAspect="1"/>
          </p:cNvPicPr>
          <p:nvPr/>
        </p:nvPicPr>
        <p:blipFill>
          <a:blip r:embed="rId3"/>
          <a:stretch>
            <a:fillRect/>
          </a:stretch>
        </p:blipFill>
        <p:spPr>
          <a:xfrm>
            <a:off x="4148082" y="5151438"/>
            <a:ext cx="2647950" cy="1028700"/>
          </a:xfrm>
          <a:prstGeom prst="rect">
            <a:avLst/>
          </a:prstGeom>
        </p:spPr>
      </p:pic>
    </p:spTree>
    <p:extLst>
      <p:ext uri="{BB962C8B-B14F-4D97-AF65-F5344CB8AC3E}">
        <p14:creationId xmlns:p14="http://schemas.microsoft.com/office/powerpoint/2010/main" val="3575216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305DC1-BC96-4661-8916-3352855A9A43}"/>
              </a:ext>
            </a:extLst>
          </p:cNvPr>
          <p:cNvSpPr>
            <a:spLocks noGrp="1"/>
          </p:cNvSpPr>
          <p:nvPr>
            <p:ph type="sldNum" sz="quarter" idx="12"/>
          </p:nvPr>
        </p:nvSpPr>
        <p:spPr/>
        <p:txBody>
          <a:bodyPr>
            <a:normAutofit lnSpcReduction="10000"/>
          </a:bodyPr>
          <a:lstStyle/>
          <a:p>
            <a:fld id="{036B7F87-8F90-48EA-B403-6E98BF6BC1E9}" type="slidenum">
              <a:rPr lang="en-US" smtClean="0"/>
              <a:t>3</a:t>
            </a:fld>
            <a:endParaRPr lang="en-US"/>
          </a:p>
        </p:txBody>
      </p:sp>
      <p:sp>
        <p:nvSpPr>
          <p:cNvPr id="6" name="Title 1">
            <a:extLst>
              <a:ext uri="{FF2B5EF4-FFF2-40B4-BE49-F238E27FC236}">
                <a16:creationId xmlns:a16="http://schemas.microsoft.com/office/drawing/2014/main" id="{E7754C71-526C-4E84-93A6-F33FA434C152}"/>
              </a:ext>
            </a:extLst>
          </p:cNvPr>
          <p:cNvSpPr>
            <a:spLocks noGrp="1"/>
          </p:cNvSpPr>
          <p:nvPr>
            <p:ph type="title"/>
          </p:nvPr>
        </p:nvSpPr>
        <p:spPr>
          <a:xfrm>
            <a:off x="838200" y="365126"/>
            <a:ext cx="10515600" cy="593725"/>
          </a:xfrm>
        </p:spPr>
        <p:txBody>
          <a:bodyPr>
            <a:normAutofit/>
          </a:bodyPr>
          <a:lstStyle/>
          <a:p>
            <a:r>
              <a:rPr lang="en-US" sz="3000" dirty="0">
                <a:solidFill>
                  <a:schemeClr val="tx2"/>
                </a:solidFill>
              </a:rPr>
              <a:t>Linear Regression versus KNN Regression</a:t>
            </a:r>
            <a:endParaRPr lang="en-US" sz="3000" dirty="0">
              <a:solidFill>
                <a:schemeClr val="tx2"/>
              </a:solidFill>
              <a:latin typeface="+mn-lt"/>
            </a:endParaRPr>
          </a:p>
        </p:txBody>
      </p:sp>
      <p:pic>
        <p:nvPicPr>
          <p:cNvPr id="2" name="Content Placeholder 1">
            <a:extLst>
              <a:ext uri="{FF2B5EF4-FFF2-40B4-BE49-F238E27FC236}">
                <a16:creationId xmlns:a16="http://schemas.microsoft.com/office/drawing/2014/main" id="{6DC4CF87-518E-4319-96BB-3E3D8F83F02A}"/>
              </a:ext>
            </a:extLst>
          </p:cNvPr>
          <p:cNvPicPr>
            <a:picLocks noGrp="1" noChangeAspect="1"/>
          </p:cNvPicPr>
          <p:nvPr>
            <p:ph idx="1"/>
          </p:nvPr>
        </p:nvPicPr>
        <p:blipFill>
          <a:blip r:embed="rId3"/>
          <a:stretch>
            <a:fillRect/>
          </a:stretch>
        </p:blipFill>
        <p:spPr>
          <a:xfrm>
            <a:off x="1780933" y="1424025"/>
            <a:ext cx="7287764" cy="4009950"/>
          </a:xfrm>
          <a:prstGeom prst="rect">
            <a:avLst/>
          </a:prstGeom>
        </p:spPr>
      </p:pic>
      <p:sp>
        <p:nvSpPr>
          <p:cNvPr id="7" name="Rectangle 6">
            <a:extLst>
              <a:ext uri="{FF2B5EF4-FFF2-40B4-BE49-F238E27FC236}">
                <a16:creationId xmlns:a16="http://schemas.microsoft.com/office/drawing/2014/main" id="{1A9A37DD-87B0-467F-94A7-61F790F587BD}"/>
              </a:ext>
            </a:extLst>
          </p:cNvPr>
          <p:cNvSpPr/>
          <p:nvPr/>
        </p:nvSpPr>
        <p:spPr>
          <a:xfrm>
            <a:off x="722826" y="5715047"/>
            <a:ext cx="7958595" cy="646331"/>
          </a:xfrm>
          <a:prstGeom prst="rect">
            <a:avLst/>
          </a:prstGeom>
        </p:spPr>
        <p:txBody>
          <a:bodyPr wrap="square">
            <a:spAutoFit/>
          </a:bodyPr>
          <a:lstStyle/>
          <a:p>
            <a:r>
              <a:rPr lang="en-US" dirty="0">
                <a:latin typeface="+mj-lt"/>
              </a:rPr>
              <a:t>In general, the optimal value for </a:t>
            </a:r>
            <a:r>
              <a:rPr lang="en-US" i="1" dirty="0">
                <a:latin typeface="+mj-lt"/>
              </a:rPr>
              <a:t>K </a:t>
            </a:r>
            <a:r>
              <a:rPr lang="en-US" dirty="0">
                <a:latin typeface="+mj-lt"/>
              </a:rPr>
              <a:t>will depend on the </a:t>
            </a:r>
            <a:r>
              <a:rPr lang="en-US" i="1" dirty="0">
                <a:latin typeface="+mj-lt"/>
              </a:rPr>
              <a:t>bias-variance tradeoff. What is the trade off?  Model Flexibility?</a:t>
            </a:r>
            <a:endParaRPr lang="en-US" dirty="0">
              <a:latin typeface="+mj-lt"/>
            </a:endParaRPr>
          </a:p>
        </p:txBody>
      </p:sp>
    </p:spTree>
    <p:extLst>
      <p:ext uri="{BB962C8B-B14F-4D97-AF65-F5344CB8AC3E}">
        <p14:creationId xmlns:p14="http://schemas.microsoft.com/office/powerpoint/2010/main" val="575526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305DC1-BC96-4661-8916-3352855A9A43}"/>
              </a:ext>
            </a:extLst>
          </p:cNvPr>
          <p:cNvSpPr>
            <a:spLocks noGrp="1"/>
          </p:cNvSpPr>
          <p:nvPr>
            <p:ph type="sldNum" sz="quarter" idx="12"/>
          </p:nvPr>
        </p:nvSpPr>
        <p:spPr/>
        <p:txBody>
          <a:bodyPr>
            <a:normAutofit lnSpcReduction="10000"/>
          </a:bodyPr>
          <a:lstStyle/>
          <a:p>
            <a:fld id="{036B7F87-8F90-48EA-B403-6E98BF6BC1E9}" type="slidenum">
              <a:rPr lang="en-US" smtClean="0"/>
              <a:t>4</a:t>
            </a:fld>
            <a:endParaRPr lang="en-US"/>
          </a:p>
        </p:txBody>
      </p:sp>
      <p:sp>
        <p:nvSpPr>
          <p:cNvPr id="6" name="Title 1">
            <a:extLst>
              <a:ext uri="{FF2B5EF4-FFF2-40B4-BE49-F238E27FC236}">
                <a16:creationId xmlns:a16="http://schemas.microsoft.com/office/drawing/2014/main" id="{E7754C71-526C-4E84-93A6-F33FA434C152}"/>
              </a:ext>
            </a:extLst>
          </p:cNvPr>
          <p:cNvSpPr>
            <a:spLocks noGrp="1"/>
          </p:cNvSpPr>
          <p:nvPr>
            <p:ph type="title"/>
          </p:nvPr>
        </p:nvSpPr>
        <p:spPr>
          <a:xfrm>
            <a:off x="838200" y="365126"/>
            <a:ext cx="10515600" cy="441698"/>
          </a:xfrm>
        </p:spPr>
        <p:txBody>
          <a:bodyPr>
            <a:normAutofit fontScale="90000"/>
          </a:bodyPr>
          <a:lstStyle/>
          <a:p>
            <a:r>
              <a:rPr lang="en-US" sz="3000" dirty="0">
                <a:solidFill>
                  <a:schemeClr val="tx2"/>
                </a:solidFill>
              </a:rPr>
              <a:t>Linear Regression versus KNN Regression</a:t>
            </a:r>
            <a:endParaRPr lang="en-US" sz="3000" dirty="0">
              <a:solidFill>
                <a:schemeClr val="tx2"/>
              </a:solidFill>
              <a:latin typeface="+mn-lt"/>
            </a:endParaRPr>
          </a:p>
        </p:txBody>
      </p:sp>
      <p:pic>
        <p:nvPicPr>
          <p:cNvPr id="2" name="Content Placeholder 1">
            <a:extLst>
              <a:ext uri="{FF2B5EF4-FFF2-40B4-BE49-F238E27FC236}">
                <a16:creationId xmlns:a16="http://schemas.microsoft.com/office/drawing/2014/main" id="{73206D74-F246-4848-916E-B62C1229B1A2}"/>
              </a:ext>
            </a:extLst>
          </p:cNvPr>
          <p:cNvPicPr>
            <a:picLocks noGrp="1" noChangeAspect="1"/>
          </p:cNvPicPr>
          <p:nvPr>
            <p:ph idx="1"/>
          </p:nvPr>
        </p:nvPicPr>
        <p:blipFill>
          <a:blip r:embed="rId3"/>
          <a:stretch>
            <a:fillRect/>
          </a:stretch>
        </p:blipFill>
        <p:spPr>
          <a:xfrm>
            <a:off x="1602599" y="1163639"/>
            <a:ext cx="7833329" cy="5008561"/>
          </a:xfrm>
          <a:prstGeom prst="rect">
            <a:avLst/>
          </a:prstGeom>
        </p:spPr>
      </p:pic>
    </p:spTree>
    <p:extLst>
      <p:ext uri="{BB962C8B-B14F-4D97-AF65-F5344CB8AC3E}">
        <p14:creationId xmlns:p14="http://schemas.microsoft.com/office/powerpoint/2010/main" val="3282438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305DC1-BC96-4661-8916-3352855A9A43}"/>
              </a:ext>
            </a:extLst>
          </p:cNvPr>
          <p:cNvSpPr>
            <a:spLocks noGrp="1"/>
          </p:cNvSpPr>
          <p:nvPr>
            <p:ph type="sldNum" sz="quarter" idx="12"/>
          </p:nvPr>
        </p:nvSpPr>
        <p:spPr/>
        <p:txBody>
          <a:bodyPr>
            <a:normAutofit lnSpcReduction="10000"/>
          </a:bodyPr>
          <a:lstStyle/>
          <a:p>
            <a:fld id="{036B7F87-8F90-48EA-B403-6E98BF6BC1E9}" type="slidenum">
              <a:rPr lang="en-US" smtClean="0"/>
              <a:t>5</a:t>
            </a:fld>
            <a:endParaRPr lang="en-US"/>
          </a:p>
        </p:txBody>
      </p:sp>
      <p:sp>
        <p:nvSpPr>
          <p:cNvPr id="6" name="Title 1">
            <a:extLst>
              <a:ext uri="{FF2B5EF4-FFF2-40B4-BE49-F238E27FC236}">
                <a16:creationId xmlns:a16="http://schemas.microsoft.com/office/drawing/2014/main" id="{E7754C71-526C-4E84-93A6-F33FA434C152}"/>
              </a:ext>
            </a:extLst>
          </p:cNvPr>
          <p:cNvSpPr>
            <a:spLocks noGrp="1"/>
          </p:cNvSpPr>
          <p:nvPr>
            <p:ph type="title"/>
          </p:nvPr>
        </p:nvSpPr>
        <p:spPr>
          <a:xfrm>
            <a:off x="838200" y="365126"/>
            <a:ext cx="10515600" cy="463213"/>
          </a:xfrm>
        </p:spPr>
        <p:txBody>
          <a:bodyPr>
            <a:normAutofit fontScale="90000"/>
          </a:bodyPr>
          <a:lstStyle/>
          <a:p>
            <a:r>
              <a:rPr lang="en-US" sz="3000" dirty="0">
                <a:solidFill>
                  <a:schemeClr val="tx2"/>
                </a:solidFill>
              </a:rPr>
              <a:t>Linear Regression versus KNN Regression</a:t>
            </a:r>
            <a:endParaRPr lang="en-US" sz="3000" dirty="0">
              <a:solidFill>
                <a:schemeClr val="tx2"/>
              </a:solidFill>
              <a:latin typeface="+mn-lt"/>
            </a:endParaRPr>
          </a:p>
        </p:txBody>
      </p:sp>
      <p:pic>
        <p:nvPicPr>
          <p:cNvPr id="7" name="Picture 6">
            <a:extLst>
              <a:ext uri="{FF2B5EF4-FFF2-40B4-BE49-F238E27FC236}">
                <a16:creationId xmlns:a16="http://schemas.microsoft.com/office/drawing/2014/main" id="{991BF0EC-FA46-464D-A62D-409DF1F4E4D3}"/>
              </a:ext>
            </a:extLst>
          </p:cNvPr>
          <p:cNvPicPr>
            <a:picLocks noChangeAspect="1"/>
          </p:cNvPicPr>
          <p:nvPr/>
        </p:nvPicPr>
        <p:blipFill>
          <a:blip r:embed="rId3"/>
          <a:stretch>
            <a:fillRect/>
          </a:stretch>
        </p:blipFill>
        <p:spPr>
          <a:xfrm>
            <a:off x="2000923" y="1069687"/>
            <a:ext cx="7279832" cy="5524750"/>
          </a:xfrm>
          <a:prstGeom prst="rect">
            <a:avLst/>
          </a:prstGeom>
        </p:spPr>
      </p:pic>
    </p:spTree>
    <p:extLst>
      <p:ext uri="{BB962C8B-B14F-4D97-AF65-F5344CB8AC3E}">
        <p14:creationId xmlns:p14="http://schemas.microsoft.com/office/powerpoint/2010/main" val="205802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42D478F-C204-4DA5-8FD9-249BCB3442A5}"/>
              </a:ext>
            </a:extLst>
          </p:cNvPr>
          <p:cNvPicPr>
            <a:picLocks noGrp="1" noChangeAspect="1"/>
          </p:cNvPicPr>
          <p:nvPr>
            <p:ph idx="1"/>
          </p:nvPr>
        </p:nvPicPr>
        <p:blipFill>
          <a:blip r:embed="rId3"/>
          <a:stretch>
            <a:fillRect/>
          </a:stretch>
        </p:blipFill>
        <p:spPr>
          <a:xfrm>
            <a:off x="2581834" y="180124"/>
            <a:ext cx="5938222" cy="6497751"/>
          </a:xfrm>
          <a:prstGeom prst="rect">
            <a:avLst/>
          </a:prstGeom>
        </p:spPr>
      </p:pic>
      <p:sp>
        <p:nvSpPr>
          <p:cNvPr id="4" name="Slide Number Placeholder 3">
            <a:extLst>
              <a:ext uri="{FF2B5EF4-FFF2-40B4-BE49-F238E27FC236}">
                <a16:creationId xmlns:a16="http://schemas.microsoft.com/office/drawing/2014/main" id="{70B1762E-EE18-4F29-AC63-C7E46C5DC961}"/>
              </a:ext>
            </a:extLst>
          </p:cNvPr>
          <p:cNvSpPr>
            <a:spLocks noGrp="1"/>
          </p:cNvSpPr>
          <p:nvPr>
            <p:ph type="sldNum" sz="quarter" idx="12"/>
          </p:nvPr>
        </p:nvSpPr>
        <p:spPr/>
        <p:txBody>
          <a:bodyPr>
            <a:normAutofit lnSpcReduction="10000"/>
          </a:bodyPr>
          <a:lstStyle/>
          <a:p>
            <a:fld id="{036B7F87-8F90-48EA-B403-6E98BF6BC1E9}" type="slidenum">
              <a:rPr lang="en-US" smtClean="0"/>
              <a:t>6</a:t>
            </a:fld>
            <a:endParaRPr lang="en-US"/>
          </a:p>
        </p:txBody>
      </p:sp>
    </p:spTree>
    <p:extLst>
      <p:ext uri="{BB962C8B-B14F-4D97-AF65-F5344CB8AC3E}">
        <p14:creationId xmlns:p14="http://schemas.microsoft.com/office/powerpoint/2010/main" val="1886528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0B1762E-EE18-4F29-AC63-C7E46C5DC961}"/>
              </a:ext>
            </a:extLst>
          </p:cNvPr>
          <p:cNvSpPr>
            <a:spLocks noGrp="1"/>
          </p:cNvSpPr>
          <p:nvPr>
            <p:ph type="sldNum" sz="quarter" idx="12"/>
          </p:nvPr>
        </p:nvSpPr>
        <p:spPr/>
        <p:txBody>
          <a:bodyPr>
            <a:normAutofit lnSpcReduction="10000"/>
          </a:bodyPr>
          <a:lstStyle/>
          <a:p>
            <a:fld id="{036B7F87-8F90-48EA-B403-6E98BF6BC1E9}" type="slidenum">
              <a:rPr lang="en-US" smtClean="0"/>
              <a:t>7</a:t>
            </a:fld>
            <a:endParaRPr lang="en-US"/>
          </a:p>
        </p:txBody>
      </p:sp>
      <p:sp>
        <p:nvSpPr>
          <p:cNvPr id="5" name="Title 1">
            <a:extLst>
              <a:ext uri="{FF2B5EF4-FFF2-40B4-BE49-F238E27FC236}">
                <a16:creationId xmlns:a16="http://schemas.microsoft.com/office/drawing/2014/main" id="{C0D3CA69-FE80-4928-9B53-1F18120A6C95}"/>
              </a:ext>
            </a:extLst>
          </p:cNvPr>
          <p:cNvSpPr>
            <a:spLocks noGrp="1"/>
          </p:cNvSpPr>
          <p:nvPr>
            <p:ph type="title"/>
          </p:nvPr>
        </p:nvSpPr>
        <p:spPr>
          <a:xfrm>
            <a:off x="838200" y="365126"/>
            <a:ext cx="10515600" cy="775186"/>
          </a:xfrm>
        </p:spPr>
        <p:txBody>
          <a:bodyPr>
            <a:normAutofit/>
          </a:bodyPr>
          <a:lstStyle/>
          <a:p>
            <a:r>
              <a:rPr lang="en-US" sz="3000" dirty="0">
                <a:solidFill>
                  <a:schemeClr val="tx2"/>
                </a:solidFill>
              </a:rPr>
              <a:t>Linear Regression versus KNN Regression</a:t>
            </a:r>
            <a:endParaRPr lang="en-US" sz="3000" dirty="0">
              <a:solidFill>
                <a:schemeClr val="tx2"/>
              </a:solidFill>
              <a:latin typeface="+mn-lt"/>
            </a:endParaRPr>
          </a:p>
        </p:txBody>
      </p:sp>
      <p:pic>
        <p:nvPicPr>
          <p:cNvPr id="2" name="Picture 1">
            <a:extLst>
              <a:ext uri="{FF2B5EF4-FFF2-40B4-BE49-F238E27FC236}">
                <a16:creationId xmlns:a16="http://schemas.microsoft.com/office/drawing/2014/main" id="{03B3E3C6-BDE6-434A-BE13-F595B90FAD21}"/>
              </a:ext>
            </a:extLst>
          </p:cNvPr>
          <p:cNvPicPr>
            <a:picLocks noChangeAspect="1"/>
          </p:cNvPicPr>
          <p:nvPr/>
        </p:nvPicPr>
        <p:blipFill>
          <a:blip r:embed="rId3"/>
          <a:stretch>
            <a:fillRect/>
          </a:stretch>
        </p:blipFill>
        <p:spPr>
          <a:xfrm>
            <a:off x="1026179" y="1588097"/>
            <a:ext cx="9021436" cy="4723952"/>
          </a:xfrm>
          <a:prstGeom prst="rect">
            <a:avLst/>
          </a:prstGeom>
        </p:spPr>
      </p:pic>
    </p:spTree>
    <p:extLst>
      <p:ext uri="{BB962C8B-B14F-4D97-AF65-F5344CB8AC3E}">
        <p14:creationId xmlns:p14="http://schemas.microsoft.com/office/powerpoint/2010/main" val="54659309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3014</TotalTime>
  <Words>952</Words>
  <Application>Microsoft Office PowerPoint</Application>
  <PresentationFormat>Widescreen</PresentationFormat>
  <Paragraphs>37</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ＭＳ Ｐゴシック</vt:lpstr>
      <vt:lpstr>Arial</vt:lpstr>
      <vt:lpstr>Calibri</vt:lpstr>
      <vt:lpstr>Century Schoolbook</vt:lpstr>
      <vt:lpstr>Tahoma</vt:lpstr>
      <vt:lpstr>Wingdings 2</vt:lpstr>
      <vt:lpstr>View</vt:lpstr>
      <vt:lpstr>Class 7 – K Nearest Neighbors (KNN)  Regression</vt:lpstr>
      <vt:lpstr>Linear Regression versus KNN Regression</vt:lpstr>
      <vt:lpstr>Linear Regression versus KNN Regression</vt:lpstr>
      <vt:lpstr>Linear Regression versus KNN Regression</vt:lpstr>
      <vt:lpstr>Linear Regression versus KNN Regression</vt:lpstr>
      <vt:lpstr>PowerPoint Presentation</vt:lpstr>
      <vt:lpstr>Linear Regression versus KNN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4- Poly reg and CV</dc:title>
  <dc:creator>Pedram Jahangiry</dc:creator>
  <cp:lastModifiedBy>Pedram Jahangiry</cp:lastModifiedBy>
  <cp:revision>147</cp:revision>
  <cp:lastPrinted>2019-10-02T17:09:26Z</cp:lastPrinted>
  <dcterms:created xsi:type="dcterms:W3CDTF">2019-09-15T18:09:02Z</dcterms:created>
  <dcterms:modified xsi:type="dcterms:W3CDTF">2019-10-07T19:26:29Z</dcterms:modified>
</cp:coreProperties>
</file>