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76" r:id="rId9"/>
    <p:sldId id="289" r:id="rId10"/>
    <p:sldId id="277" r:id="rId11"/>
    <p:sldId id="278" r:id="rId12"/>
    <p:sldId id="279" r:id="rId13"/>
    <p:sldId id="288" r:id="rId14"/>
    <p:sldId id="295" r:id="rId15"/>
    <p:sldId id="281" r:id="rId16"/>
    <p:sldId id="282" r:id="rId17"/>
    <p:sldId id="291" r:id="rId18"/>
    <p:sldId id="292" r:id="rId19"/>
    <p:sldId id="283" r:id="rId20"/>
    <p:sldId id="284" r:id="rId21"/>
    <p:sldId id="293" r:id="rId22"/>
    <p:sldId id="294"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0" d="100"/>
          <a:sy n="70" d="100"/>
        </p:scale>
        <p:origin x="118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1" i="0">
                <a:solidFill>
                  <a:schemeClr val="tx1"/>
                </a:solidFill>
                <a:latin typeface="Calibri"/>
                <a:cs typeface="Calibri"/>
              </a:defRPr>
            </a:lvl1p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1" i="0">
                <a:solidFill>
                  <a:schemeClr val="tx1"/>
                </a:solidFill>
                <a:latin typeface="Calibri"/>
                <a:cs typeface="Calibri"/>
              </a:defRPr>
            </a:lvl1p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1" i="0">
                <a:solidFill>
                  <a:schemeClr val="tx1"/>
                </a:solidFill>
                <a:latin typeface="Calibri"/>
                <a:cs typeface="Calibri"/>
              </a:defRPr>
            </a:lvl1p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1" i="0">
                <a:solidFill>
                  <a:schemeClr val="tx1"/>
                </a:solidFill>
                <a:latin typeface="Calibri"/>
                <a:cs typeface="Calibri"/>
              </a:defRPr>
            </a:lvl1p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1" i="0">
                <a:solidFill>
                  <a:schemeClr val="tx1"/>
                </a:solidFill>
                <a:latin typeface="Calibri"/>
                <a:cs typeface="Calibri"/>
              </a:defRPr>
            </a:lvl1p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94660" y="243586"/>
            <a:ext cx="3154679" cy="45212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472311" y="1143127"/>
            <a:ext cx="7063105" cy="386715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489828" y="6722998"/>
            <a:ext cx="2874645" cy="152400"/>
          </a:xfrm>
          <a:prstGeom prst="rect">
            <a:avLst/>
          </a:prstGeom>
        </p:spPr>
        <p:txBody>
          <a:bodyPr wrap="square" lIns="0" tIns="0" rIns="0" bIns="0">
            <a:spAutoFit/>
          </a:bodyPr>
          <a:lstStyle>
            <a:lvl1pPr>
              <a:defRPr sz="1000" b="1" i="0">
                <a:solidFill>
                  <a:schemeClr val="tx1"/>
                </a:solidFill>
                <a:latin typeface="Calibri"/>
                <a:cs typeface="Calibri"/>
              </a:defRPr>
            </a:lvl1p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6" name="Holder 6"/>
          <p:cNvSpPr>
            <a:spLocks noGrp="1"/>
          </p:cNvSpPr>
          <p:nvPr>
            <p:ph type="sldNum" sz="quarter" idx="7"/>
          </p:nvPr>
        </p:nvSpPr>
        <p:spPr>
          <a:xfrm>
            <a:off x="8479281" y="6464680"/>
            <a:ext cx="15367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614426"/>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1191869" y="1430781"/>
            <a:ext cx="7761605" cy="878840"/>
          </a:xfrm>
          <a:prstGeom prst="rect">
            <a:avLst/>
          </a:prstGeom>
        </p:spPr>
        <p:txBody>
          <a:bodyPr vert="horz" wrap="square" lIns="0" tIns="12065" rIns="0" bIns="0" rtlCol="0">
            <a:spAutoFit/>
          </a:bodyPr>
          <a:lstStyle/>
          <a:p>
            <a:pPr marL="2495550" marR="5080" indent="-2483485">
              <a:lnSpc>
                <a:spcPct val="100000"/>
              </a:lnSpc>
              <a:spcBef>
                <a:spcPts val="95"/>
              </a:spcBef>
            </a:pPr>
            <a:r>
              <a:rPr spc="-5" dirty="0"/>
              <a:t>Segmentation Of </a:t>
            </a:r>
            <a:r>
              <a:rPr dirty="0"/>
              <a:t>the </a:t>
            </a:r>
            <a:r>
              <a:rPr spc="-10" dirty="0"/>
              <a:t>Transverse </a:t>
            </a:r>
            <a:r>
              <a:rPr spc="-5" dirty="0"/>
              <a:t>section </a:t>
            </a:r>
            <a:r>
              <a:rPr dirty="0"/>
              <a:t>of the </a:t>
            </a:r>
            <a:r>
              <a:rPr spc="-5" dirty="0"/>
              <a:t>Carotid </a:t>
            </a:r>
            <a:r>
              <a:rPr spc="-685" dirty="0"/>
              <a:t> </a:t>
            </a:r>
            <a:r>
              <a:rPr spc="-5" dirty="0"/>
              <a:t>Artery</a:t>
            </a:r>
            <a:r>
              <a:rPr spc="5" dirty="0"/>
              <a:t> </a:t>
            </a:r>
            <a:r>
              <a:rPr dirty="0"/>
              <a:t>using</a:t>
            </a:r>
            <a:r>
              <a:rPr spc="-25" dirty="0"/>
              <a:t> </a:t>
            </a:r>
            <a:r>
              <a:rPr spc="-5" dirty="0"/>
              <a:t>U-Net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5" name="object 5"/>
          <p:cNvSpPr txBox="1"/>
          <p:nvPr/>
        </p:nvSpPr>
        <p:spPr>
          <a:xfrm>
            <a:off x="1526794" y="3883279"/>
            <a:ext cx="1395095" cy="299720"/>
          </a:xfrm>
          <a:prstGeom prst="rect">
            <a:avLst/>
          </a:prstGeom>
        </p:spPr>
        <p:txBody>
          <a:bodyPr vert="horz" wrap="square" lIns="0" tIns="12700" rIns="0" bIns="0" rtlCol="0">
            <a:spAutoFit/>
          </a:bodyPr>
          <a:lstStyle/>
          <a:p>
            <a:pPr marL="12700">
              <a:lnSpc>
                <a:spcPct val="100000"/>
              </a:lnSpc>
              <a:spcBef>
                <a:spcPts val="100"/>
              </a:spcBef>
            </a:pPr>
            <a:r>
              <a:rPr sz="1800" i="1" spc="-45" dirty="0">
                <a:latin typeface="Times New Roman"/>
                <a:cs typeface="Times New Roman"/>
              </a:rPr>
              <a:t>Team </a:t>
            </a:r>
            <a:r>
              <a:rPr sz="1800" i="1" spc="-5" dirty="0">
                <a:latin typeface="Times New Roman"/>
                <a:cs typeface="Times New Roman"/>
              </a:rPr>
              <a:t>members</a:t>
            </a:r>
            <a:endParaRPr sz="1800">
              <a:latin typeface="Times New Roman"/>
              <a:cs typeface="Times New Roman"/>
            </a:endParaRPr>
          </a:p>
        </p:txBody>
      </p:sp>
      <p:sp>
        <p:nvSpPr>
          <p:cNvPr id="6" name="object 6"/>
          <p:cNvSpPr txBox="1"/>
          <p:nvPr/>
        </p:nvSpPr>
        <p:spPr>
          <a:xfrm>
            <a:off x="1526794" y="4157598"/>
            <a:ext cx="2540635" cy="1123315"/>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sz="1800" dirty="0">
                <a:latin typeface="Times New Roman"/>
                <a:cs typeface="Times New Roman"/>
              </a:rPr>
              <a:t>Nagaraj</a:t>
            </a:r>
            <a:r>
              <a:rPr sz="1800" spc="-60" dirty="0">
                <a:latin typeface="Times New Roman"/>
                <a:cs typeface="Times New Roman"/>
              </a:rPr>
              <a:t> </a:t>
            </a:r>
            <a:r>
              <a:rPr sz="1800" spc="-5" dirty="0">
                <a:latin typeface="Times New Roman"/>
                <a:cs typeface="Times New Roman"/>
              </a:rPr>
              <a:t>K</a:t>
            </a:r>
            <a:endParaRPr sz="1800">
              <a:latin typeface="Times New Roman"/>
              <a:cs typeface="Times New Roman"/>
            </a:endParaRPr>
          </a:p>
          <a:p>
            <a:pPr marL="355600" indent="-342900">
              <a:lnSpc>
                <a:spcPct val="100000"/>
              </a:lnSpc>
              <a:buAutoNum type="arabicPeriod"/>
              <a:tabLst>
                <a:tab pos="354965" algn="l"/>
                <a:tab pos="355600" algn="l"/>
              </a:tabLst>
            </a:pPr>
            <a:r>
              <a:rPr sz="1800" spc="-5" dirty="0">
                <a:latin typeface="Times New Roman"/>
                <a:cs typeface="Times New Roman"/>
              </a:rPr>
              <a:t>N</a:t>
            </a:r>
            <a:r>
              <a:rPr sz="1800" spc="-30" dirty="0">
                <a:latin typeface="Times New Roman"/>
                <a:cs typeface="Times New Roman"/>
              </a:rPr>
              <a:t> </a:t>
            </a:r>
            <a:r>
              <a:rPr sz="1800" dirty="0">
                <a:latin typeface="Times New Roman"/>
                <a:cs typeface="Times New Roman"/>
              </a:rPr>
              <a:t>Niranjan</a:t>
            </a:r>
            <a:r>
              <a:rPr sz="1800" spc="-45" dirty="0">
                <a:latin typeface="Times New Roman"/>
                <a:cs typeface="Times New Roman"/>
              </a:rPr>
              <a:t> </a:t>
            </a:r>
            <a:r>
              <a:rPr sz="1800" dirty="0">
                <a:latin typeface="Times New Roman"/>
                <a:cs typeface="Times New Roman"/>
              </a:rPr>
              <a:t>Reddy</a:t>
            </a:r>
            <a:endParaRPr sz="1800">
              <a:latin typeface="Times New Roman"/>
              <a:cs typeface="Times New Roman"/>
            </a:endParaRPr>
          </a:p>
          <a:p>
            <a:pPr marL="355600" indent="-342900">
              <a:lnSpc>
                <a:spcPct val="100000"/>
              </a:lnSpc>
              <a:buAutoNum type="arabicPeriod"/>
              <a:tabLst>
                <a:tab pos="354965" algn="l"/>
                <a:tab pos="355600" algn="l"/>
              </a:tabLst>
            </a:pPr>
            <a:r>
              <a:rPr sz="1800" dirty="0">
                <a:latin typeface="Times New Roman"/>
                <a:cs typeface="Times New Roman"/>
              </a:rPr>
              <a:t>Rahu</a:t>
            </a:r>
            <a:r>
              <a:rPr sz="1800" spc="5" dirty="0">
                <a:latin typeface="Times New Roman"/>
                <a:cs typeface="Times New Roman"/>
              </a:rPr>
              <a:t>l</a:t>
            </a:r>
            <a:r>
              <a:rPr sz="1800" dirty="0">
                <a:latin typeface="Times New Roman"/>
                <a:cs typeface="Times New Roman"/>
              </a:rPr>
              <a:t>a</a:t>
            </a:r>
            <a:r>
              <a:rPr sz="1800" spc="-110" dirty="0">
                <a:latin typeface="Times New Roman"/>
                <a:cs typeface="Times New Roman"/>
              </a:rPr>
              <a:t> </a:t>
            </a:r>
            <a:r>
              <a:rPr sz="1800" dirty="0">
                <a:latin typeface="Times New Roman"/>
                <a:cs typeface="Times New Roman"/>
              </a:rPr>
              <a:t>Akhil</a:t>
            </a:r>
            <a:r>
              <a:rPr sz="1800" spc="5" dirty="0">
                <a:latin typeface="Times New Roman"/>
                <a:cs typeface="Times New Roman"/>
              </a:rPr>
              <a:t>e</a:t>
            </a:r>
            <a:r>
              <a:rPr sz="1800" spc="-5" dirty="0">
                <a:latin typeface="Times New Roman"/>
                <a:cs typeface="Times New Roman"/>
              </a:rPr>
              <a:t>sh </a:t>
            </a:r>
            <a:r>
              <a:rPr sz="1800" dirty="0">
                <a:latin typeface="Times New Roman"/>
                <a:cs typeface="Times New Roman"/>
              </a:rPr>
              <a:t>Reddy</a:t>
            </a:r>
            <a:endParaRPr sz="1800">
              <a:latin typeface="Times New Roman"/>
              <a:cs typeface="Times New Roman"/>
            </a:endParaRPr>
          </a:p>
          <a:p>
            <a:pPr marL="355600" indent="-342900">
              <a:lnSpc>
                <a:spcPct val="100000"/>
              </a:lnSpc>
              <a:buAutoNum type="arabicPeriod"/>
              <a:tabLst>
                <a:tab pos="354965" algn="l"/>
                <a:tab pos="355600" algn="l"/>
              </a:tabLst>
            </a:pPr>
            <a:r>
              <a:rPr sz="1800" dirty="0">
                <a:latin typeface="Times New Roman"/>
                <a:cs typeface="Times New Roman"/>
              </a:rPr>
              <a:t>Naga</a:t>
            </a:r>
            <a:r>
              <a:rPr sz="1800" spc="-35" dirty="0">
                <a:latin typeface="Times New Roman"/>
                <a:cs typeface="Times New Roman"/>
              </a:rPr>
              <a:t> </a:t>
            </a:r>
            <a:r>
              <a:rPr sz="1800" spc="-5" dirty="0">
                <a:latin typeface="Times New Roman"/>
                <a:cs typeface="Times New Roman"/>
              </a:rPr>
              <a:t>Swaroop</a:t>
            </a:r>
            <a:endParaRPr sz="1800">
              <a:latin typeface="Times New Roman"/>
              <a:cs typeface="Times New Roman"/>
            </a:endParaRPr>
          </a:p>
        </p:txBody>
      </p:sp>
      <p:sp>
        <p:nvSpPr>
          <p:cNvPr id="7" name="object 7"/>
          <p:cNvSpPr txBox="1"/>
          <p:nvPr/>
        </p:nvSpPr>
        <p:spPr>
          <a:xfrm>
            <a:off x="4648327" y="4021582"/>
            <a:ext cx="4020820" cy="1123315"/>
          </a:xfrm>
          <a:prstGeom prst="rect">
            <a:avLst/>
          </a:prstGeom>
        </p:spPr>
        <p:txBody>
          <a:bodyPr vert="horz" wrap="square" lIns="0" tIns="12700" rIns="0" bIns="0" rtlCol="0">
            <a:spAutoFit/>
          </a:bodyPr>
          <a:lstStyle/>
          <a:p>
            <a:pPr marL="12700" marR="1949450">
              <a:lnSpc>
                <a:spcPct val="100000"/>
              </a:lnSpc>
              <a:spcBef>
                <a:spcPts val="100"/>
              </a:spcBef>
            </a:pPr>
            <a:r>
              <a:rPr sz="1800" i="1" spc="-5" dirty="0">
                <a:latin typeface="Times New Roman"/>
                <a:cs typeface="Times New Roman"/>
              </a:rPr>
              <a:t>Under</a:t>
            </a:r>
            <a:r>
              <a:rPr sz="1800" i="1" spc="-25" dirty="0">
                <a:latin typeface="Times New Roman"/>
                <a:cs typeface="Times New Roman"/>
              </a:rPr>
              <a:t> </a:t>
            </a:r>
            <a:r>
              <a:rPr sz="1800" i="1" dirty="0">
                <a:latin typeface="Times New Roman"/>
                <a:cs typeface="Times New Roman"/>
              </a:rPr>
              <a:t>the</a:t>
            </a:r>
            <a:r>
              <a:rPr sz="1800" i="1" spc="-20" dirty="0">
                <a:latin typeface="Times New Roman"/>
                <a:cs typeface="Times New Roman"/>
              </a:rPr>
              <a:t> </a:t>
            </a:r>
            <a:r>
              <a:rPr sz="1800" i="1" dirty="0">
                <a:latin typeface="Times New Roman"/>
                <a:cs typeface="Times New Roman"/>
              </a:rPr>
              <a:t>guidance</a:t>
            </a:r>
            <a:r>
              <a:rPr sz="1800" i="1" spc="-35" dirty="0">
                <a:latin typeface="Times New Roman"/>
                <a:cs typeface="Times New Roman"/>
              </a:rPr>
              <a:t> </a:t>
            </a:r>
            <a:r>
              <a:rPr sz="1800" i="1" dirty="0">
                <a:latin typeface="Times New Roman"/>
                <a:cs typeface="Times New Roman"/>
              </a:rPr>
              <a:t>of </a:t>
            </a:r>
            <a:r>
              <a:rPr sz="1800" i="1" spc="-434" dirty="0">
                <a:latin typeface="Times New Roman"/>
                <a:cs typeface="Times New Roman"/>
              </a:rPr>
              <a:t> </a:t>
            </a:r>
            <a:r>
              <a:rPr sz="1800" spc="-5" dirty="0">
                <a:latin typeface="Times New Roman"/>
                <a:cs typeface="Times New Roman"/>
              </a:rPr>
              <a:t>Prof Anitha M, </a:t>
            </a:r>
            <a:r>
              <a:rPr lang="en-IN" sz="1800" dirty="0">
                <a:latin typeface="Times New Roman"/>
                <a:cs typeface="Times New Roman"/>
              </a:rPr>
              <a:t> </a:t>
            </a:r>
            <a:r>
              <a:rPr lang="en-IN" sz="1800" spc="-5" dirty="0">
                <a:latin typeface="Times New Roman"/>
                <a:cs typeface="Times New Roman"/>
              </a:rPr>
              <a:t>Assistant</a:t>
            </a:r>
            <a:r>
              <a:rPr lang="en-IN" sz="1800" spc="-10" dirty="0">
                <a:latin typeface="Times New Roman"/>
                <a:cs typeface="Times New Roman"/>
              </a:rPr>
              <a:t> Professor</a:t>
            </a:r>
            <a:r>
              <a:rPr sz="1800" spc="-10" dirty="0">
                <a:latin typeface="Times New Roman"/>
                <a:cs typeface="Times New Roman"/>
              </a:rPr>
              <a:t>,</a:t>
            </a:r>
            <a:endParaRPr sz="1800" dirty="0">
              <a:latin typeface="Times New Roman"/>
              <a:cs typeface="Times New Roman"/>
            </a:endParaRPr>
          </a:p>
          <a:p>
            <a:pPr marL="12700">
              <a:lnSpc>
                <a:spcPct val="100000"/>
              </a:lnSpc>
            </a:pPr>
            <a:r>
              <a:rPr sz="1800" spc="-5" dirty="0">
                <a:latin typeface="Times New Roman"/>
                <a:cs typeface="Times New Roman"/>
              </a:rPr>
              <a:t>Dept</a:t>
            </a:r>
            <a:r>
              <a:rPr sz="1800" dirty="0">
                <a:latin typeface="Times New Roman"/>
                <a:cs typeface="Times New Roman"/>
              </a:rPr>
              <a:t> </a:t>
            </a:r>
            <a:r>
              <a:rPr sz="1800" spc="-5" dirty="0">
                <a:latin typeface="Times New Roman"/>
                <a:cs typeface="Times New Roman"/>
              </a:rPr>
              <a:t>of</a:t>
            </a:r>
            <a:r>
              <a:rPr sz="1800" dirty="0">
                <a:latin typeface="Times New Roman"/>
                <a:cs typeface="Times New Roman"/>
              </a:rPr>
              <a:t> </a:t>
            </a:r>
            <a:r>
              <a:rPr sz="1800" spc="-5" dirty="0">
                <a:latin typeface="Times New Roman"/>
                <a:cs typeface="Times New Roman"/>
              </a:rPr>
              <a:t>Computer</a:t>
            </a:r>
            <a:r>
              <a:rPr sz="1800" dirty="0">
                <a:latin typeface="Times New Roman"/>
                <a:cs typeface="Times New Roman"/>
              </a:rPr>
              <a:t> </a:t>
            </a:r>
            <a:r>
              <a:rPr sz="1800" spc="-5" dirty="0">
                <a:latin typeface="Times New Roman"/>
                <a:cs typeface="Times New Roman"/>
              </a:rPr>
              <a:t>Science</a:t>
            </a:r>
            <a:r>
              <a:rPr sz="1800" spc="-1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p:nvPr/>
        </p:nvSpPr>
        <p:spPr>
          <a:xfrm>
            <a:off x="987348" y="611886"/>
            <a:ext cx="7827645" cy="2777490"/>
          </a:xfrm>
          <a:prstGeom prst="rect">
            <a:avLst/>
          </a:prstGeom>
        </p:spPr>
        <p:txBody>
          <a:bodyPr vert="horz" wrap="square" lIns="0" tIns="13335" rIns="0" bIns="0" rtlCol="0">
            <a:spAutoFit/>
          </a:bodyPr>
          <a:lstStyle/>
          <a:p>
            <a:pPr marL="354965" marR="5080" indent="-342900">
              <a:lnSpc>
                <a:spcPct val="100000"/>
              </a:lnSpc>
              <a:spcBef>
                <a:spcPts val="105"/>
              </a:spcBef>
              <a:buFont typeface="Wingdings"/>
              <a:buChar char=""/>
              <a:tabLst>
                <a:tab pos="355600" algn="l"/>
              </a:tabLst>
            </a:pPr>
            <a:r>
              <a:rPr sz="2000" spc="-15" dirty="0">
                <a:latin typeface="Calibri"/>
                <a:cs typeface="Calibri"/>
              </a:rPr>
              <a:t>EfficientNet</a:t>
            </a:r>
            <a:r>
              <a:rPr sz="2000" spc="5" dirty="0">
                <a:latin typeface="Calibri"/>
                <a:cs typeface="Calibri"/>
              </a:rPr>
              <a:t> </a:t>
            </a:r>
            <a:r>
              <a:rPr sz="2000" dirty="0">
                <a:latin typeface="Calibri"/>
                <a:cs typeface="Calibri"/>
              </a:rPr>
              <a:t>has</a:t>
            </a:r>
            <a:r>
              <a:rPr sz="2000" spc="10" dirty="0">
                <a:latin typeface="Calibri"/>
                <a:cs typeface="Calibri"/>
              </a:rPr>
              <a:t> </a:t>
            </a:r>
            <a:r>
              <a:rPr sz="2000" spc="-15" dirty="0">
                <a:latin typeface="Calibri"/>
                <a:cs typeface="Calibri"/>
              </a:rPr>
              <a:t>attracted</a:t>
            </a:r>
            <a:r>
              <a:rPr sz="2000" spc="25" dirty="0">
                <a:latin typeface="Calibri"/>
                <a:cs typeface="Calibri"/>
              </a:rPr>
              <a:t> </a:t>
            </a:r>
            <a:r>
              <a:rPr sz="2000" spc="-15" dirty="0">
                <a:latin typeface="Calibri"/>
                <a:cs typeface="Calibri"/>
              </a:rPr>
              <a:t>extensive</a:t>
            </a:r>
            <a:r>
              <a:rPr sz="2000" spc="45" dirty="0">
                <a:latin typeface="Calibri"/>
                <a:cs typeface="Calibri"/>
              </a:rPr>
              <a:t> </a:t>
            </a:r>
            <a:r>
              <a:rPr sz="2000" spc="-10" dirty="0">
                <a:latin typeface="Calibri"/>
                <a:cs typeface="Calibri"/>
              </a:rPr>
              <a:t>attention</a:t>
            </a:r>
            <a:r>
              <a:rPr sz="2000" spc="5" dirty="0">
                <a:latin typeface="Calibri"/>
                <a:cs typeface="Calibri"/>
              </a:rPr>
              <a:t> </a:t>
            </a:r>
            <a:r>
              <a:rPr sz="2000" dirty="0">
                <a:latin typeface="Calibri"/>
                <a:cs typeface="Calibri"/>
              </a:rPr>
              <a:t>because</a:t>
            </a:r>
            <a:r>
              <a:rPr sz="2000" spc="10" dirty="0">
                <a:latin typeface="Calibri"/>
                <a:cs typeface="Calibri"/>
              </a:rPr>
              <a:t> </a:t>
            </a:r>
            <a:r>
              <a:rPr sz="2000" dirty="0">
                <a:latin typeface="Calibri"/>
                <a:cs typeface="Calibri"/>
              </a:rPr>
              <a:t>it</a:t>
            </a:r>
            <a:r>
              <a:rPr sz="2000" spc="10" dirty="0">
                <a:latin typeface="Calibri"/>
                <a:cs typeface="Calibri"/>
              </a:rPr>
              <a:t> </a:t>
            </a:r>
            <a:r>
              <a:rPr sz="2000" spc="-5" dirty="0">
                <a:latin typeface="Calibri"/>
                <a:cs typeface="Calibri"/>
              </a:rPr>
              <a:t>can</a:t>
            </a:r>
            <a:r>
              <a:rPr sz="2000" spc="5" dirty="0">
                <a:latin typeface="Calibri"/>
                <a:cs typeface="Calibri"/>
              </a:rPr>
              <a:t> </a:t>
            </a:r>
            <a:r>
              <a:rPr sz="2000" spc="-5" dirty="0">
                <a:latin typeface="Calibri"/>
                <a:cs typeface="Calibri"/>
              </a:rPr>
              <a:t>balance</a:t>
            </a:r>
            <a:r>
              <a:rPr sz="2000" dirty="0">
                <a:latin typeface="Calibri"/>
                <a:cs typeface="Calibri"/>
              </a:rPr>
              <a:t> the </a:t>
            </a:r>
            <a:r>
              <a:rPr sz="2000" spc="-434" dirty="0">
                <a:latin typeface="Calibri"/>
                <a:cs typeface="Calibri"/>
              </a:rPr>
              <a:t> </a:t>
            </a:r>
            <a:r>
              <a:rPr sz="2000" dirty="0">
                <a:latin typeface="Calibri"/>
                <a:cs typeface="Calibri"/>
              </a:rPr>
              <a:t>model's</a:t>
            </a:r>
            <a:r>
              <a:rPr sz="2000" spc="-5" dirty="0">
                <a:latin typeface="Calibri"/>
                <a:cs typeface="Calibri"/>
              </a:rPr>
              <a:t> depth,</a:t>
            </a:r>
            <a:r>
              <a:rPr sz="2000" spc="-20" dirty="0">
                <a:latin typeface="Calibri"/>
                <a:cs typeface="Calibri"/>
              </a:rPr>
              <a:t> </a:t>
            </a:r>
            <a:r>
              <a:rPr sz="2000" spc="-5" dirty="0">
                <a:latin typeface="Calibri"/>
                <a:cs typeface="Calibri"/>
              </a:rPr>
              <a:t>width,</a:t>
            </a:r>
            <a:r>
              <a:rPr sz="2000" dirty="0">
                <a:latin typeface="Calibri"/>
                <a:cs typeface="Calibri"/>
              </a:rPr>
              <a:t> and</a:t>
            </a:r>
            <a:r>
              <a:rPr sz="2000" spc="-10" dirty="0">
                <a:latin typeface="Calibri"/>
                <a:cs typeface="Calibri"/>
              </a:rPr>
              <a:t> </a:t>
            </a:r>
            <a:r>
              <a:rPr sz="2000" spc="-5" dirty="0">
                <a:latin typeface="Calibri"/>
                <a:cs typeface="Calibri"/>
              </a:rPr>
              <a:t>image</a:t>
            </a:r>
            <a:r>
              <a:rPr sz="2000" spc="-10" dirty="0">
                <a:latin typeface="Calibri"/>
                <a:cs typeface="Calibri"/>
              </a:rPr>
              <a:t> </a:t>
            </a:r>
            <a:r>
              <a:rPr sz="2000" spc="-5" dirty="0">
                <a:latin typeface="Calibri"/>
                <a:cs typeface="Calibri"/>
              </a:rPr>
              <a:t>resolution.</a:t>
            </a:r>
            <a:endParaRPr sz="2000" dirty="0">
              <a:latin typeface="Calibri"/>
              <a:cs typeface="Calibri"/>
            </a:endParaRPr>
          </a:p>
          <a:p>
            <a:pPr>
              <a:lnSpc>
                <a:spcPct val="100000"/>
              </a:lnSpc>
              <a:spcBef>
                <a:spcPts val="15"/>
              </a:spcBef>
              <a:buFont typeface="Wingdings"/>
              <a:buChar char=""/>
            </a:pPr>
            <a:endParaRPr sz="2000" dirty="0">
              <a:latin typeface="Calibri"/>
              <a:cs typeface="Calibri"/>
            </a:endParaRPr>
          </a:p>
          <a:p>
            <a:pPr marL="354965" marR="287655" indent="-342900" algn="just">
              <a:lnSpc>
                <a:spcPct val="100000"/>
              </a:lnSpc>
              <a:buFont typeface="Wingdings"/>
              <a:buChar char=""/>
              <a:tabLst>
                <a:tab pos="355600" algn="l"/>
              </a:tabLst>
            </a:pPr>
            <a:r>
              <a:rPr sz="2000" spc="-5" dirty="0">
                <a:latin typeface="Times New Roman"/>
                <a:cs typeface="Times New Roman"/>
              </a:rPr>
              <a:t>EfficientNet</a:t>
            </a:r>
            <a:r>
              <a:rPr sz="2000" spc="-4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convolutional</a:t>
            </a:r>
            <a:r>
              <a:rPr sz="2000" spc="-40" dirty="0">
                <a:latin typeface="Times New Roman"/>
                <a:cs typeface="Times New Roman"/>
              </a:rPr>
              <a:t> </a:t>
            </a:r>
            <a:r>
              <a:rPr sz="2000" dirty="0">
                <a:latin typeface="Times New Roman"/>
                <a:cs typeface="Times New Roman"/>
              </a:rPr>
              <a:t>neural</a:t>
            </a:r>
            <a:r>
              <a:rPr sz="2000" spc="-40" dirty="0">
                <a:latin typeface="Times New Roman"/>
                <a:cs typeface="Times New Roman"/>
              </a:rPr>
              <a:t> </a:t>
            </a:r>
            <a:r>
              <a:rPr sz="2000" dirty="0">
                <a:latin typeface="Times New Roman"/>
                <a:cs typeface="Times New Roman"/>
              </a:rPr>
              <a:t>network</a:t>
            </a:r>
            <a:r>
              <a:rPr sz="2000" spc="-40" dirty="0">
                <a:latin typeface="Times New Roman"/>
                <a:cs typeface="Times New Roman"/>
              </a:rPr>
              <a:t> </a:t>
            </a:r>
            <a:r>
              <a:rPr sz="2000" dirty="0">
                <a:latin typeface="Times New Roman"/>
                <a:cs typeface="Times New Roman"/>
              </a:rPr>
              <a:t>architecture</a:t>
            </a:r>
            <a:r>
              <a:rPr sz="2000" spc="-45" dirty="0">
                <a:latin typeface="Times New Roman"/>
                <a:cs typeface="Times New Roman"/>
              </a:rPr>
              <a:t> </a:t>
            </a:r>
            <a:r>
              <a:rPr sz="2000" dirty="0">
                <a:latin typeface="Times New Roman"/>
                <a:cs typeface="Times New Roman"/>
              </a:rPr>
              <a:t>and scaling </a:t>
            </a:r>
            <a:r>
              <a:rPr sz="2000" spc="-484" dirty="0">
                <a:latin typeface="Times New Roman"/>
                <a:cs typeface="Times New Roman"/>
              </a:rPr>
              <a:t> </a:t>
            </a:r>
            <a:r>
              <a:rPr sz="2000" spc="-5" dirty="0">
                <a:latin typeface="Times New Roman"/>
                <a:cs typeface="Times New Roman"/>
              </a:rPr>
              <a:t>method that </a:t>
            </a:r>
            <a:r>
              <a:rPr sz="2000" dirty="0">
                <a:latin typeface="Times New Roman"/>
                <a:cs typeface="Times New Roman"/>
              </a:rPr>
              <a:t>uniformly </a:t>
            </a:r>
            <a:r>
              <a:rPr sz="2000" spc="-5" dirty="0">
                <a:latin typeface="Times New Roman"/>
                <a:cs typeface="Times New Roman"/>
              </a:rPr>
              <a:t>scales all dimensions </a:t>
            </a:r>
            <a:r>
              <a:rPr sz="2000" dirty="0">
                <a:latin typeface="Times New Roman"/>
                <a:cs typeface="Times New Roman"/>
              </a:rPr>
              <a:t>of </a:t>
            </a:r>
            <a:r>
              <a:rPr sz="2000" spc="-5" dirty="0">
                <a:latin typeface="Times New Roman"/>
                <a:cs typeface="Times New Roman"/>
              </a:rPr>
              <a:t>depth/width/resolution </a:t>
            </a:r>
            <a:r>
              <a:rPr sz="2000" dirty="0">
                <a:latin typeface="Times New Roman"/>
                <a:cs typeface="Times New Roman"/>
              </a:rPr>
              <a:t> using</a:t>
            </a:r>
            <a:r>
              <a:rPr sz="2000" spc="-35" dirty="0">
                <a:latin typeface="Times New Roman"/>
                <a:cs typeface="Times New Roman"/>
              </a:rPr>
              <a:t> </a:t>
            </a:r>
            <a:r>
              <a:rPr sz="2000" dirty="0">
                <a:latin typeface="Times New Roman"/>
                <a:cs typeface="Times New Roman"/>
              </a:rPr>
              <a:t>a compound</a:t>
            </a:r>
            <a:r>
              <a:rPr sz="2000" spc="-30" dirty="0">
                <a:latin typeface="Times New Roman"/>
                <a:cs typeface="Times New Roman"/>
              </a:rPr>
              <a:t> </a:t>
            </a:r>
            <a:r>
              <a:rPr sz="2000" spc="-5" dirty="0">
                <a:latin typeface="Times New Roman"/>
                <a:cs typeface="Times New Roman"/>
              </a:rPr>
              <a:t>coefficient.</a:t>
            </a:r>
            <a:endParaRPr sz="2000" dirty="0">
              <a:latin typeface="Times New Roman"/>
              <a:cs typeface="Times New Roman"/>
            </a:endParaRPr>
          </a:p>
          <a:p>
            <a:pPr>
              <a:lnSpc>
                <a:spcPct val="100000"/>
              </a:lnSpc>
              <a:spcBef>
                <a:spcPts val="45"/>
              </a:spcBef>
              <a:buFont typeface="Wingdings"/>
              <a:buChar char=""/>
            </a:pPr>
            <a:endParaRPr sz="2050" dirty="0">
              <a:latin typeface="Times New Roman"/>
              <a:cs typeface="Times New Roman"/>
            </a:endParaRPr>
          </a:p>
          <a:p>
            <a:pPr marL="354965" marR="127000" indent="-342900">
              <a:lnSpc>
                <a:spcPct val="100000"/>
              </a:lnSpc>
              <a:buFont typeface="Wingdings"/>
              <a:buChar char=""/>
              <a:tabLst>
                <a:tab pos="355600" algn="l"/>
              </a:tabLst>
            </a:pPr>
            <a:r>
              <a:rPr sz="2000" spc="-5" dirty="0">
                <a:latin typeface="Times New Roman"/>
                <a:cs typeface="Times New Roman"/>
              </a:rPr>
              <a:t>EfficientNet</a:t>
            </a:r>
            <a:r>
              <a:rPr sz="2000" spc="-30" dirty="0">
                <a:latin typeface="Times New Roman"/>
                <a:cs typeface="Times New Roman"/>
              </a:rPr>
              <a:t> </a:t>
            </a:r>
            <a:r>
              <a:rPr sz="2000" dirty="0">
                <a:latin typeface="Times New Roman"/>
                <a:cs typeface="Times New Roman"/>
              </a:rPr>
              <a:t>has</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structures</a:t>
            </a:r>
            <a:r>
              <a:rPr sz="2000" spc="-4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eight</a:t>
            </a:r>
            <a:r>
              <a:rPr sz="2000" spc="-15" dirty="0">
                <a:latin typeface="Times New Roman"/>
                <a:cs typeface="Times New Roman"/>
              </a:rPr>
              <a:t> </a:t>
            </a:r>
            <a:r>
              <a:rPr sz="2000" spc="-5" dirty="0">
                <a:latin typeface="Times New Roman"/>
                <a:cs typeface="Times New Roman"/>
              </a:rPr>
              <a:t>models </a:t>
            </a:r>
            <a:r>
              <a:rPr sz="2000" dirty="0">
                <a:latin typeface="Times New Roman"/>
                <a:cs typeface="Times New Roman"/>
              </a:rPr>
              <a:t>from</a:t>
            </a:r>
            <a:r>
              <a:rPr sz="2000" spc="-25" dirty="0">
                <a:latin typeface="Times New Roman"/>
                <a:cs typeface="Times New Roman"/>
              </a:rPr>
              <a:t> </a:t>
            </a:r>
            <a:r>
              <a:rPr sz="2000" spc="-5" dirty="0">
                <a:latin typeface="Times New Roman"/>
                <a:cs typeface="Times New Roman"/>
              </a:rPr>
              <a:t>EfficientNetB0- </a:t>
            </a:r>
            <a:r>
              <a:rPr sz="2000" spc="-484" dirty="0">
                <a:latin typeface="Times New Roman"/>
                <a:cs typeface="Times New Roman"/>
              </a:rPr>
              <a:t> </a:t>
            </a:r>
            <a:r>
              <a:rPr sz="2000" spc="-5" dirty="0">
                <a:latin typeface="Times New Roman"/>
                <a:cs typeface="Times New Roman"/>
              </a:rPr>
              <a:t>EfficientNetB7.</a:t>
            </a:r>
            <a:r>
              <a:rPr sz="2000" spc="-75" dirty="0">
                <a:latin typeface="Times New Roman"/>
                <a:cs typeface="Times New Roman"/>
              </a:rPr>
              <a:t> </a:t>
            </a:r>
            <a:r>
              <a:rPr sz="2000" dirty="0">
                <a:latin typeface="Times New Roman"/>
                <a:cs typeface="Times New Roman"/>
              </a:rPr>
              <a:t>This</a:t>
            </a:r>
            <a:r>
              <a:rPr sz="2000" spc="-10" dirty="0">
                <a:latin typeface="Times New Roman"/>
                <a:cs typeface="Times New Roman"/>
              </a:rPr>
              <a:t> </a:t>
            </a:r>
            <a:r>
              <a:rPr sz="2000" dirty="0">
                <a:latin typeface="Times New Roman"/>
                <a:cs typeface="Times New Roman"/>
              </a:rPr>
              <a:t>paper</a:t>
            </a:r>
            <a:r>
              <a:rPr sz="2000" spc="-30" dirty="0">
                <a:latin typeface="Times New Roman"/>
                <a:cs typeface="Times New Roman"/>
              </a:rPr>
              <a:t> </a:t>
            </a:r>
            <a:r>
              <a:rPr sz="2000" dirty="0">
                <a:latin typeface="Times New Roman"/>
                <a:cs typeface="Times New Roman"/>
              </a:rPr>
              <a:t>adopts</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improved</a:t>
            </a:r>
            <a:r>
              <a:rPr sz="2000" spc="-30" dirty="0">
                <a:latin typeface="Times New Roman"/>
                <a:cs typeface="Times New Roman"/>
              </a:rPr>
              <a:t> </a:t>
            </a:r>
            <a:r>
              <a:rPr sz="2000" spc="-5" dirty="0">
                <a:latin typeface="Times New Roman"/>
                <a:cs typeface="Times New Roman"/>
              </a:rPr>
              <a:t>EfficientNetB4.</a:t>
            </a:r>
            <a:endParaRPr sz="2000" dirty="0">
              <a:latin typeface="Times New Roman"/>
              <a:cs typeface="Times New Roman"/>
            </a:endParaRPr>
          </a:p>
        </p:txBody>
      </p:sp>
      <p:pic>
        <p:nvPicPr>
          <p:cNvPr id="5" name="object 5"/>
          <p:cNvPicPr/>
          <p:nvPr/>
        </p:nvPicPr>
        <p:blipFill>
          <a:blip r:embed="rId3" cstate="print"/>
          <a:stretch>
            <a:fillRect/>
          </a:stretch>
        </p:blipFill>
        <p:spPr>
          <a:xfrm>
            <a:off x="1370075" y="3601211"/>
            <a:ext cx="6763511" cy="2427732"/>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p:nvPr/>
        </p:nvSpPr>
        <p:spPr>
          <a:xfrm>
            <a:off x="990600" y="456307"/>
            <a:ext cx="7832725" cy="4013919"/>
          </a:xfrm>
          <a:prstGeom prst="rect">
            <a:avLst/>
          </a:prstGeom>
        </p:spPr>
        <p:txBody>
          <a:bodyPr vert="horz" wrap="square" lIns="0" tIns="12700" rIns="0" bIns="0" rtlCol="0">
            <a:spAutoFit/>
          </a:bodyPr>
          <a:lstStyle/>
          <a:p>
            <a:pPr marL="354965" marR="41275" indent="-342900">
              <a:lnSpc>
                <a:spcPct val="100000"/>
              </a:lnSpc>
              <a:spcBef>
                <a:spcPts val="100"/>
              </a:spcBef>
              <a:buFont typeface="Wingdings"/>
              <a:buChar char=""/>
              <a:tabLst>
                <a:tab pos="355600" algn="l"/>
              </a:tabLst>
            </a:pPr>
            <a:r>
              <a:rPr sz="2000" spc="-5" dirty="0">
                <a:latin typeface="Calibri"/>
                <a:cs typeface="Calibri"/>
              </a:rPr>
              <a:t>The </a:t>
            </a:r>
            <a:r>
              <a:rPr sz="2000" spc="-10" dirty="0">
                <a:latin typeface="Calibri"/>
                <a:cs typeface="Calibri"/>
              </a:rPr>
              <a:t>attention</a:t>
            </a:r>
            <a:r>
              <a:rPr sz="2000" dirty="0">
                <a:latin typeface="Calibri"/>
                <a:cs typeface="Calibri"/>
              </a:rPr>
              <a:t> mechanism</a:t>
            </a:r>
            <a:r>
              <a:rPr sz="2000" spc="5" dirty="0">
                <a:latin typeface="Calibri"/>
                <a:cs typeface="Calibri"/>
              </a:rPr>
              <a:t> </a:t>
            </a:r>
            <a:r>
              <a:rPr sz="2000" spc="-5" dirty="0">
                <a:latin typeface="Calibri"/>
                <a:cs typeface="Calibri"/>
              </a:rPr>
              <a:t>has </a:t>
            </a:r>
            <a:r>
              <a:rPr sz="2000" dirty="0">
                <a:latin typeface="Calibri"/>
                <a:cs typeface="Calibri"/>
              </a:rPr>
              <a:t>been</a:t>
            </a:r>
            <a:r>
              <a:rPr sz="2000" spc="-10" dirty="0">
                <a:latin typeface="Calibri"/>
                <a:cs typeface="Calibri"/>
              </a:rPr>
              <a:t> </a:t>
            </a:r>
            <a:r>
              <a:rPr sz="2000" spc="-5" dirty="0">
                <a:latin typeface="Calibri"/>
                <a:cs typeface="Calibri"/>
              </a:rPr>
              <a:t>popular</a:t>
            </a:r>
            <a:r>
              <a:rPr sz="2000" spc="-30" dirty="0">
                <a:latin typeface="Calibri"/>
                <a:cs typeface="Calibri"/>
              </a:rPr>
              <a:t> </a:t>
            </a:r>
            <a:r>
              <a:rPr sz="2000" dirty="0">
                <a:latin typeface="Calibri"/>
                <a:cs typeface="Calibri"/>
              </a:rPr>
              <a:t>in </a:t>
            </a:r>
            <a:r>
              <a:rPr sz="2000" spc="-5" dirty="0">
                <a:latin typeface="Calibri"/>
                <a:cs typeface="Calibri"/>
              </a:rPr>
              <a:t>classification</a:t>
            </a:r>
            <a:r>
              <a:rPr sz="2000" spc="25" dirty="0">
                <a:latin typeface="Calibri"/>
                <a:cs typeface="Calibri"/>
              </a:rPr>
              <a:t> </a:t>
            </a:r>
            <a:r>
              <a:rPr sz="2000" dirty="0">
                <a:latin typeface="Calibri"/>
                <a:cs typeface="Calibri"/>
              </a:rPr>
              <a:t>and </a:t>
            </a:r>
            <a:r>
              <a:rPr sz="2000" spc="5" dirty="0">
                <a:latin typeface="Calibri"/>
                <a:cs typeface="Calibri"/>
              </a:rPr>
              <a:t> </a:t>
            </a:r>
            <a:r>
              <a:rPr sz="2000" spc="-10" dirty="0">
                <a:latin typeface="Calibri"/>
                <a:cs typeface="Calibri"/>
              </a:rPr>
              <a:t>segmentation</a:t>
            </a:r>
            <a:r>
              <a:rPr sz="2000" spc="15" dirty="0">
                <a:latin typeface="Calibri"/>
                <a:cs typeface="Calibri"/>
              </a:rPr>
              <a:t> </a:t>
            </a:r>
            <a:r>
              <a:rPr sz="2000" spc="-5" dirty="0">
                <a:latin typeface="Calibri"/>
                <a:cs typeface="Calibri"/>
              </a:rPr>
              <a:t>communities</a:t>
            </a:r>
            <a:r>
              <a:rPr sz="2000" spc="10" dirty="0">
                <a:latin typeface="Calibri"/>
                <a:cs typeface="Calibri"/>
              </a:rPr>
              <a:t> </a:t>
            </a:r>
            <a:r>
              <a:rPr sz="2000" spc="-5" dirty="0">
                <a:latin typeface="Calibri"/>
                <a:cs typeface="Calibri"/>
              </a:rPr>
              <a:t>because</a:t>
            </a:r>
            <a:r>
              <a:rPr sz="2000" spc="5" dirty="0">
                <a:latin typeface="Calibri"/>
                <a:cs typeface="Calibri"/>
              </a:rPr>
              <a:t> </a:t>
            </a:r>
            <a:r>
              <a:rPr sz="2000" spc="-5" dirty="0">
                <a:latin typeface="Calibri"/>
                <a:cs typeface="Calibri"/>
              </a:rPr>
              <a:t>of</a:t>
            </a:r>
            <a:r>
              <a:rPr sz="2000" dirty="0">
                <a:latin typeface="Calibri"/>
                <a:cs typeface="Calibri"/>
              </a:rPr>
              <a:t> its</a:t>
            </a:r>
            <a:r>
              <a:rPr sz="2000" spc="10" dirty="0">
                <a:latin typeface="Calibri"/>
                <a:cs typeface="Calibri"/>
              </a:rPr>
              <a:t> </a:t>
            </a:r>
            <a:r>
              <a:rPr sz="2000" spc="-10" dirty="0">
                <a:latin typeface="Calibri"/>
                <a:cs typeface="Calibri"/>
              </a:rPr>
              <a:t>lower</a:t>
            </a:r>
            <a:r>
              <a:rPr sz="2000" spc="10" dirty="0">
                <a:latin typeface="Calibri"/>
                <a:cs typeface="Calibri"/>
              </a:rPr>
              <a:t> </a:t>
            </a:r>
            <a:r>
              <a:rPr sz="2000" spc="-10" dirty="0">
                <a:latin typeface="Calibri"/>
                <a:cs typeface="Calibri"/>
              </a:rPr>
              <a:t>complexity</a:t>
            </a:r>
            <a:r>
              <a:rPr sz="2000" spc="5" dirty="0">
                <a:latin typeface="Calibri"/>
                <a:cs typeface="Calibri"/>
              </a:rPr>
              <a:t> </a:t>
            </a:r>
            <a:r>
              <a:rPr sz="2000" dirty="0">
                <a:latin typeface="Calibri"/>
                <a:cs typeface="Calibri"/>
              </a:rPr>
              <a:t>and</a:t>
            </a:r>
            <a:r>
              <a:rPr sz="2000" spc="10" dirty="0">
                <a:latin typeface="Calibri"/>
                <a:cs typeface="Calibri"/>
              </a:rPr>
              <a:t> </a:t>
            </a:r>
            <a:r>
              <a:rPr sz="2000" spc="-20" dirty="0">
                <a:latin typeface="Calibri"/>
                <a:cs typeface="Calibri"/>
              </a:rPr>
              <a:t>fewer </a:t>
            </a:r>
            <a:r>
              <a:rPr sz="2000" spc="-15" dirty="0">
                <a:latin typeface="Calibri"/>
                <a:cs typeface="Calibri"/>
              </a:rPr>
              <a:t> parameters </a:t>
            </a:r>
            <a:r>
              <a:rPr sz="2000" dirty="0">
                <a:latin typeface="Calibri"/>
                <a:cs typeface="Calibri"/>
              </a:rPr>
              <a:t>than </a:t>
            </a:r>
            <a:r>
              <a:rPr sz="2000" spc="-5" dirty="0">
                <a:latin typeface="Calibri"/>
                <a:cs typeface="Calibri"/>
              </a:rPr>
              <a:t>CNN </a:t>
            </a:r>
            <a:r>
              <a:rPr sz="2000" dirty="0">
                <a:latin typeface="Calibri"/>
                <a:cs typeface="Calibri"/>
              </a:rPr>
              <a:t>and RNN and its ability </a:t>
            </a:r>
            <a:r>
              <a:rPr sz="2000" spc="-15" dirty="0">
                <a:latin typeface="Calibri"/>
                <a:cs typeface="Calibri"/>
              </a:rPr>
              <a:t>to </a:t>
            </a:r>
            <a:r>
              <a:rPr sz="2000" spc="-5" dirty="0">
                <a:latin typeface="Calibri"/>
                <a:cs typeface="Calibri"/>
              </a:rPr>
              <a:t>capture </a:t>
            </a:r>
            <a:r>
              <a:rPr sz="2000" dirty="0">
                <a:latin typeface="Calibri"/>
                <a:cs typeface="Calibri"/>
              </a:rPr>
              <a:t>global and </a:t>
            </a:r>
            <a:r>
              <a:rPr sz="2000" spc="-5" dirty="0">
                <a:latin typeface="Calibri"/>
                <a:cs typeface="Calibri"/>
              </a:rPr>
              <a:t>local </a:t>
            </a:r>
            <a:r>
              <a:rPr sz="2000" spc="-440" dirty="0">
                <a:latin typeface="Calibri"/>
                <a:cs typeface="Calibri"/>
              </a:rPr>
              <a:t> </a:t>
            </a:r>
            <a:r>
              <a:rPr sz="2000" spc="-10" dirty="0">
                <a:latin typeface="Calibri"/>
                <a:cs typeface="Calibri"/>
              </a:rPr>
              <a:t>information</a:t>
            </a:r>
            <a:endParaRPr sz="2000" dirty="0">
              <a:latin typeface="Calibri"/>
              <a:cs typeface="Calibri"/>
            </a:endParaRPr>
          </a:p>
          <a:p>
            <a:pPr marL="354965" marR="5080" indent="-342900">
              <a:lnSpc>
                <a:spcPct val="100000"/>
              </a:lnSpc>
              <a:spcBef>
                <a:spcPts val="5"/>
              </a:spcBef>
              <a:buFont typeface="Wingdings"/>
              <a:buChar char=""/>
              <a:tabLst>
                <a:tab pos="355600" algn="l"/>
              </a:tabLst>
            </a:pPr>
            <a:r>
              <a:rPr sz="2000" spc="-5" dirty="0">
                <a:latin typeface="Calibri"/>
                <a:cs typeface="Calibri"/>
              </a:rPr>
              <a:t>It</a:t>
            </a:r>
            <a:r>
              <a:rPr sz="2000" spc="-15" dirty="0">
                <a:latin typeface="Calibri"/>
                <a:cs typeface="Calibri"/>
              </a:rPr>
              <a:t> </a:t>
            </a:r>
            <a:r>
              <a:rPr sz="2000" spc="-5" dirty="0">
                <a:latin typeface="Calibri"/>
                <a:cs typeface="Calibri"/>
              </a:rPr>
              <a:t>Reduces </a:t>
            </a:r>
            <a:r>
              <a:rPr sz="2000" dirty="0">
                <a:latin typeface="Calibri"/>
                <a:cs typeface="Calibri"/>
              </a:rPr>
              <a:t>the</a:t>
            </a:r>
            <a:r>
              <a:rPr sz="2000" spc="-10" dirty="0">
                <a:latin typeface="Calibri"/>
                <a:cs typeface="Calibri"/>
              </a:rPr>
              <a:t> </a:t>
            </a:r>
            <a:r>
              <a:rPr sz="2000" spc="-5" dirty="0">
                <a:latin typeface="Calibri"/>
                <a:cs typeface="Calibri"/>
              </a:rPr>
              <a:t>Computational</a:t>
            </a:r>
            <a:r>
              <a:rPr sz="2000" dirty="0">
                <a:latin typeface="Calibri"/>
                <a:cs typeface="Calibri"/>
              </a:rPr>
              <a:t> </a:t>
            </a:r>
            <a:r>
              <a:rPr sz="2000" spc="-5" dirty="0">
                <a:latin typeface="Calibri"/>
                <a:cs typeface="Calibri"/>
              </a:rPr>
              <a:t>resources </a:t>
            </a:r>
            <a:r>
              <a:rPr sz="2000" spc="-15" dirty="0">
                <a:latin typeface="Calibri"/>
                <a:cs typeface="Calibri"/>
              </a:rPr>
              <a:t>wasted</a:t>
            </a:r>
            <a:r>
              <a:rPr sz="2000" spc="15" dirty="0">
                <a:latin typeface="Calibri"/>
                <a:cs typeface="Calibri"/>
              </a:rPr>
              <a:t> </a:t>
            </a:r>
            <a:r>
              <a:rPr sz="2000" spc="-5" dirty="0">
                <a:latin typeface="Calibri"/>
                <a:cs typeface="Calibri"/>
              </a:rPr>
              <a:t>on</a:t>
            </a:r>
            <a:r>
              <a:rPr sz="2000" spc="-20" dirty="0">
                <a:latin typeface="Calibri"/>
                <a:cs typeface="Calibri"/>
              </a:rPr>
              <a:t> </a:t>
            </a:r>
            <a:r>
              <a:rPr sz="2000" spc="-10" dirty="0">
                <a:latin typeface="Calibri"/>
                <a:cs typeface="Calibri"/>
              </a:rPr>
              <a:t>irrelevant</a:t>
            </a:r>
            <a:r>
              <a:rPr sz="2000" spc="25" dirty="0">
                <a:latin typeface="Calibri"/>
                <a:cs typeface="Calibri"/>
              </a:rPr>
              <a:t> </a:t>
            </a:r>
            <a:r>
              <a:rPr sz="2000" spc="-5" dirty="0">
                <a:latin typeface="Calibri"/>
                <a:cs typeface="Calibri"/>
              </a:rPr>
              <a:t>activations </a:t>
            </a:r>
            <a:r>
              <a:rPr sz="2000" spc="-440" dirty="0">
                <a:latin typeface="Calibri"/>
                <a:cs typeface="Calibri"/>
              </a:rPr>
              <a:t> </a:t>
            </a:r>
            <a:r>
              <a:rPr sz="2000" dirty="0">
                <a:latin typeface="Calibri"/>
                <a:cs typeface="Calibri"/>
              </a:rPr>
              <a:t>and</a:t>
            </a:r>
            <a:r>
              <a:rPr sz="2000" spc="-5" dirty="0">
                <a:latin typeface="Calibri"/>
                <a:cs typeface="Calibri"/>
              </a:rPr>
              <a:t> </a:t>
            </a:r>
            <a:r>
              <a:rPr sz="2000" spc="-10" dirty="0">
                <a:latin typeface="Calibri"/>
                <a:cs typeface="Calibri"/>
              </a:rPr>
              <a:t>provides</a:t>
            </a:r>
            <a:r>
              <a:rPr sz="2000" spc="-5" dirty="0">
                <a:latin typeface="Calibri"/>
                <a:cs typeface="Calibri"/>
              </a:rPr>
              <a:t> </a:t>
            </a:r>
            <a:r>
              <a:rPr sz="2000" dirty="0">
                <a:latin typeface="Calibri"/>
                <a:cs typeface="Calibri"/>
              </a:rPr>
              <a:t>a </a:t>
            </a:r>
            <a:r>
              <a:rPr sz="2000" spc="-10" dirty="0">
                <a:latin typeface="Calibri"/>
                <a:cs typeface="Calibri"/>
              </a:rPr>
              <a:t>better</a:t>
            </a:r>
            <a:r>
              <a:rPr sz="2000" dirty="0">
                <a:latin typeface="Calibri"/>
                <a:cs typeface="Calibri"/>
              </a:rPr>
              <a:t> </a:t>
            </a:r>
            <a:r>
              <a:rPr sz="2000" spc="-10" dirty="0">
                <a:latin typeface="Calibri"/>
                <a:cs typeface="Calibri"/>
              </a:rPr>
              <a:t>generalization</a:t>
            </a:r>
            <a:r>
              <a:rPr sz="2000" dirty="0">
                <a:latin typeface="Calibri"/>
                <a:cs typeface="Calibri"/>
              </a:rPr>
              <a:t> </a:t>
            </a:r>
            <a:r>
              <a:rPr sz="2000" spc="-5" dirty="0">
                <a:latin typeface="Calibri"/>
                <a:cs typeface="Calibri"/>
              </a:rPr>
              <a:t>of </a:t>
            </a:r>
            <a:r>
              <a:rPr sz="2000" dirty="0">
                <a:latin typeface="Calibri"/>
                <a:cs typeface="Calibri"/>
              </a:rPr>
              <a:t>the </a:t>
            </a:r>
            <a:r>
              <a:rPr sz="2000" spc="-10" dirty="0">
                <a:latin typeface="Calibri"/>
                <a:cs typeface="Calibri"/>
              </a:rPr>
              <a:t>network</a:t>
            </a:r>
            <a:endParaRPr lang="en-US" sz="2000" spc="-10" dirty="0">
              <a:latin typeface="Calibri"/>
              <a:cs typeface="Calibri"/>
            </a:endParaRPr>
          </a:p>
          <a:p>
            <a:pPr marL="354965" marR="5080" indent="-342900">
              <a:spcBef>
                <a:spcPts val="5"/>
              </a:spcBef>
              <a:buFont typeface="Wingdings"/>
              <a:buChar char=""/>
              <a:tabLst>
                <a:tab pos="355600" algn="l"/>
              </a:tabLst>
            </a:pPr>
            <a:r>
              <a:rPr lang="en-US" sz="2000" spc="-15" dirty="0">
                <a:latin typeface="Calibri"/>
                <a:cs typeface="Calibri"/>
              </a:rPr>
              <a:t>First,</a:t>
            </a:r>
            <a:r>
              <a:rPr lang="en-US" sz="2000" dirty="0">
                <a:latin typeface="Calibri"/>
                <a:cs typeface="Calibri"/>
              </a:rPr>
              <a:t> g and</a:t>
            </a:r>
            <a:r>
              <a:rPr lang="en-US" sz="2000" spc="15" dirty="0">
                <a:latin typeface="Calibri"/>
                <a:cs typeface="Calibri"/>
              </a:rPr>
              <a:t> </a:t>
            </a:r>
            <a:r>
              <a:rPr lang="en-US" sz="2000" dirty="0">
                <a:latin typeface="Calibri"/>
                <a:cs typeface="Calibri"/>
              </a:rPr>
              <a:t>x</a:t>
            </a:r>
            <a:r>
              <a:rPr lang="en-US" sz="2000" spc="-5" dirty="0">
                <a:latin typeface="Calibri"/>
                <a:cs typeface="Calibri"/>
              </a:rPr>
              <a:t> go </a:t>
            </a:r>
            <a:r>
              <a:rPr lang="en-US" sz="2000" spc="-10" dirty="0">
                <a:latin typeface="Calibri"/>
                <a:cs typeface="Calibri"/>
              </a:rPr>
              <a:t>through</a:t>
            </a:r>
            <a:r>
              <a:rPr lang="en-US" sz="2000" spc="15" dirty="0">
                <a:latin typeface="Calibri"/>
                <a:cs typeface="Calibri"/>
              </a:rPr>
              <a:t> </a:t>
            </a:r>
            <a:r>
              <a:rPr lang="en-US" sz="2000" dirty="0">
                <a:latin typeface="Calibri"/>
                <a:cs typeface="Calibri"/>
              </a:rPr>
              <a:t>the </a:t>
            </a:r>
            <a:r>
              <a:rPr lang="en-US" sz="2000" spc="5" dirty="0">
                <a:latin typeface="Calibri"/>
                <a:cs typeface="Calibri"/>
              </a:rPr>
              <a:t>1×1</a:t>
            </a:r>
            <a:r>
              <a:rPr lang="en-US" sz="2000" spc="10" dirty="0">
                <a:latin typeface="Calibri"/>
                <a:cs typeface="Calibri"/>
              </a:rPr>
              <a:t> </a:t>
            </a:r>
            <a:r>
              <a:rPr lang="en-US" sz="2000" spc="-10" dirty="0">
                <a:latin typeface="Calibri"/>
                <a:cs typeface="Calibri"/>
              </a:rPr>
              <a:t>Conv</a:t>
            </a:r>
            <a:r>
              <a:rPr lang="en-US" sz="2000" spc="5" dirty="0">
                <a:latin typeface="Calibri"/>
                <a:cs typeface="Calibri"/>
              </a:rPr>
              <a:t> </a:t>
            </a:r>
            <a:r>
              <a:rPr lang="en-US" sz="2000" spc="-10" dirty="0">
                <a:latin typeface="Calibri"/>
                <a:cs typeface="Calibri"/>
              </a:rPr>
              <a:t>operation</a:t>
            </a:r>
            <a:r>
              <a:rPr lang="en-US" sz="2000" spc="10" dirty="0">
                <a:latin typeface="Calibri"/>
                <a:cs typeface="Calibri"/>
              </a:rPr>
              <a:t> </a:t>
            </a:r>
            <a:r>
              <a:rPr lang="en-US" sz="2000" spc="-5" dirty="0">
                <a:latin typeface="Calibri"/>
                <a:cs typeface="Calibri"/>
              </a:rPr>
              <a:t>in</a:t>
            </a:r>
            <a:r>
              <a:rPr lang="en-US" sz="2000" spc="20" dirty="0">
                <a:latin typeface="Calibri"/>
                <a:cs typeface="Calibri"/>
              </a:rPr>
              <a:t> </a:t>
            </a:r>
            <a:r>
              <a:rPr lang="en-US" sz="2000" spc="-10" dirty="0">
                <a:latin typeface="Calibri"/>
                <a:cs typeface="Calibri"/>
              </a:rPr>
              <a:t>parallel</a:t>
            </a:r>
            <a:r>
              <a:rPr lang="en-US" sz="2000" spc="20" dirty="0">
                <a:latin typeface="Calibri"/>
                <a:cs typeface="Calibri"/>
              </a:rPr>
              <a:t> </a:t>
            </a:r>
            <a:r>
              <a:rPr lang="en-US" sz="2000" dirty="0">
                <a:latin typeface="Calibri"/>
                <a:cs typeface="Calibri"/>
              </a:rPr>
              <a:t>and</a:t>
            </a:r>
            <a:r>
              <a:rPr lang="en-US" sz="2000" spc="15" dirty="0">
                <a:latin typeface="Calibri"/>
                <a:cs typeface="Calibri"/>
              </a:rPr>
              <a:t> </a:t>
            </a:r>
            <a:r>
              <a:rPr lang="en-US" sz="2000" spc="-5" dirty="0">
                <a:latin typeface="Calibri"/>
                <a:cs typeface="Calibri"/>
              </a:rPr>
              <a:t>implement</a:t>
            </a:r>
            <a:r>
              <a:rPr lang="en-US" sz="2000" dirty="0">
                <a:latin typeface="Calibri"/>
                <a:cs typeface="Calibri"/>
              </a:rPr>
              <a:t> the</a:t>
            </a:r>
            <a:r>
              <a:rPr lang="en-US" sz="2000" spc="15" dirty="0">
                <a:latin typeface="Calibri"/>
                <a:cs typeface="Calibri"/>
              </a:rPr>
              <a:t> </a:t>
            </a:r>
            <a:r>
              <a:rPr lang="en-US" sz="2000" dirty="0">
                <a:latin typeface="Calibri"/>
                <a:cs typeface="Calibri"/>
              </a:rPr>
              <a:t>add </a:t>
            </a:r>
            <a:r>
              <a:rPr lang="en-US" sz="2000" spc="5" dirty="0">
                <a:latin typeface="Calibri"/>
                <a:cs typeface="Calibri"/>
              </a:rPr>
              <a:t> </a:t>
            </a:r>
            <a:r>
              <a:rPr lang="en-US" sz="2000" spc="-10" dirty="0">
                <a:latin typeface="Calibri"/>
                <a:cs typeface="Calibri"/>
              </a:rPr>
              <a:t>operation</a:t>
            </a:r>
            <a:r>
              <a:rPr lang="en-US" sz="2000" spc="10" dirty="0">
                <a:latin typeface="Calibri"/>
                <a:cs typeface="Calibri"/>
              </a:rPr>
              <a:t> </a:t>
            </a:r>
            <a:r>
              <a:rPr lang="en-US" sz="2000" spc="-10" dirty="0">
                <a:latin typeface="Calibri"/>
                <a:cs typeface="Calibri"/>
              </a:rPr>
              <a:t>at</a:t>
            </a:r>
            <a:r>
              <a:rPr lang="en-US" sz="2000" spc="5" dirty="0">
                <a:latin typeface="Calibri"/>
                <a:cs typeface="Calibri"/>
              </a:rPr>
              <a:t> </a:t>
            </a:r>
            <a:r>
              <a:rPr lang="en-US" sz="2000" dirty="0">
                <a:latin typeface="Calibri"/>
                <a:cs typeface="Calibri"/>
              </a:rPr>
              <a:t>the</a:t>
            </a:r>
            <a:r>
              <a:rPr lang="en-US" sz="2000" spc="5" dirty="0">
                <a:latin typeface="Calibri"/>
                <a:cs typeface="Calibri"/>
              </a:rPr>
              <a:t> </a:t>
            </a:r>
            <a:r>
              <a:rPr lang="en-US" sz="2000" spc="-10" dirty="0">
                <a:latin typeface="Calibri"/>
                <a:cs typeface="Calibri"/>
              </a:rPr>
              <a:t>corresponding</a:t>
            </a:r>
            <a:r>
              <a:rPr lang="en-US" sz="2000" spc="30" dirty="0">
                <a:latin typeface="Calibri"/>
                <a:cs typeface="Calibri"/>
              </a:rPr>
              <a:t> </a:t>
            </a:r>
            <a:r>
              <a:rPr lang="en-US" sz="2000" spc="-5" dirty="0">
                <a:latin typeface="Calibri"/>
                <a:cs typeface="Calibri"/>
              </a:rPr>
              <a:t>points. Then</a:t>
            </a:r>
            <a:r>
              <a:rPr lang="en-US" sz="2000" spc="15" dirty="0">
                <a:latin typeface="Calibri"/>
                <a:cs typeface="Calibri"/>
              </a:rPr>
              <a:t> </a:t>
            </a:r>
            <a:r>
              <a:rPr lang="en-US" sz="2000" spc="-10" dirty="0">
                <a:latin typeface="Calibri"/>
                <a:cs typeface="Calibri"/>
              </a:rPr>
              <a:t>perform</a:t>
            </a:r>
            <a:r>
              <a:rPr lang="en-US" sz="2000" dirty="0">
                <a:latin typeface="Calibri"/>
                <a:cs typeface="Calibri"/>
              </a:rPr>
              <a:t> the</a:t>
            </a:r>
            <a:r>
              <a:rPr lang="en-US" sz="2000" spc="15" dirty="0">
                <a:latin typeface="Calibri"/>
                <a:cs typeface="Calibri"/>
              </a:rPr>
              <a:t> </a:t>
            </a:r>
            <a:r>
              <a:rPr lang="en-US" sz="2000" spc="-20" dirty="0" err="1">
                <a:latin typeface="Calibri"/>
                <a:cs typeface="Calibri"/>
              </a:rPr>
              <a:t>ReLU</a:t>
            </a:r>
            <a:r>
              <a:rPr lang="en-US" sz="2000" spc="10" dirty="0">
                <a:latin typeface="Calibri"/>
                <a:cs typeface="Calibri"/>
              </a:rPr>
              <a:t> </a:t>
            </a:r>
            <a:r>
              <a:rPr lang="en-US" sz="2000" spc="-10" dirty="0">
                <a:latin typeface="Calibri"/>
                <a:cs typeface="Calibri"/>
              </a:rPr>
              <a:t>activation,</a:t>
            </a:r>
            <a:r>
              <a:rPr lang="en-US" sz="2000" spc="20" dirty="0">
                <a:latin typeface="Calibri"/>
                <a:cs typeface="Calibri"/>
              </a:rPr>
              <a:t> </a:t>
            </a:r>
            <a:r>
              <a:rPr lang="en-US" sz="2000" spc="15" dirty="0">
                <a:latin typeface="Calibri"/>
                <a:cs typeface="Calibri"/>
              </a:rPr>
              <a:t>1×1</a:t>
            </a:r>
            <a:r>
              <a:rPr lang="en-US" sz="2000" spc="5" dirty="0">
                <a:latin typeface="Calibri"/>
                <a:cs typeface="Calibri"/>
              </a:rPr>
              <a:t> </a:t>
            </a:r>
            <a:r>
              <a:rPr lang="en-US" sz="2000" spc="-40" dirty="0">
                <a:latin typeface="Calibri"/>
                <a:cs typeface="Calibri"/>
              </a:rPr>
              <a:t>Conv, </a:t>
            </a:r>
            <a:r>
              <a:rPr lang="en-US" sz="2000" spc="-390" dirty="0">
                <a:latin typeface="Calibri"/>
                <a:cs typeface="Calibri"/>
              </a:rPr>
              <a:t> </a:t>
            </a:r>
            <a:r>
              <a:rPr lang="en-US" sz="2000" dirty="0">
                <a:latin typeface="Calibri"/>
                <a:cs typeface="Calibri"/>
              </a:rPr>
              <a:t>and</a:t>
            </a:r>
            <a:r>
              <a:rPr lang="en-US" sz="2000" spc="15" dirty="0">
                <a:latin typeface="Calibri"/>
                <a:cs typeface="Calibri"/>
              </a:rPr>
              <a:t> </a:t>
            </a:r>
            <a:r>
              <a:rPr lang="en-US" sz="2000" spc="-5" dirty="0">
                <a:latin typeface="Calibri"/>
                <a:cs typeface="Calibri"/>
              </a:rPr>
              <a:t>Sigmoid function</a:t>
            </a:r>
            <a:r>
              <a:rPr lang="en-US" sz="2000" spc="20" dirty="0">
                <a:latin typeface="Calibri"/>
                <a:cs typeface="Calibri"/>
              </a:rPr>
              <a:t> </a:t>
            </a:r>
            <a:r>
              <a:rPr lang="en-US" sz="2000" spc="-10" dirty="0">
                <a:latin typeface="Calibri"/>
                <a:cs typeface="Calibri"/>
              </a:rPr>
              <a:t>operations</a:t>
            </a:r>
            <a:r>
              <a:rPr lang="en-US" sz="2000" spc="5" dirty="0">
                <a:latin typeface="Calibri"/>
                <a:cs typeface="Calibri"/>
              </a:rPr>
              <a:t> </a:t>
            </a:r>
            <a:r>
              <a:rPr lang="en-US" sz="2000" spc="-15" dirty="0">
                <a:latin typeface="Calibri"/>
                <a:cs typeface="Calibri"/>
              </a:rPr>
              <a:t>sequentially,</a:t>
            </a:r>
            <a:r>
              <a:rPr lang="en-US" sz="2000" spc="15" dirty="0">
                <a:latin typeface="Calibri"/>
                <a:cs typeface="Calibri"/>
              </a:rPr>
              <a:t> </a:t>
            </a:r>
            <a:r>
              <a:rPr lang="en-US" sz="2000" dirty="0">
                <a:latin typeface="Calibri"/>
                <a:cs typeface="Calibri"/>
              </a:rPr>
              <a:t>and</a:t>
            </a:r>
            <a:r>
              <a:rPr lang="en-US" sz="2000" spc="5" dirty="0">
                <a:latin typeface="Calibri"/>
                <a:cs typeface="Calibri"/>
              </a:rPr>
              <a:t> </a:t>
            </a:r>
            <a:r>
              <a:rPr lang="en-US" sz="2000" spc="-5" dirty="0">
                <a:latin typeface="Calibri"/>
                <a:cs typeface="Calibri"/>
              </a:rPr>
              <a:t>resample</a:t>
            </a:r>
            <a:r>
              <a:rPr lang="en-US" sz="2000" spc="5" dirty="0">
                <a:latin typeface="Calibri"/>
                <a:cs typeface="Calibri"/>
              </a:rPr>
              <a:t> </a:t>
            </a:r>
            <a:r>
              <a:rPr lang="en-US" sz="2000" spc="-10" dirty="0">
                <a:latin typeface="Calibri"/>
                <a:cs typeface="Calibri"/>
              </a:rPr>
              <a:t>to</a:t>
            </a:r>
            <a:r>
              <a:rPr lang="en-US" sz="2000" spc="5" dirty="0">
                <a:latin typeface="Calibri"/>
                <a:cs typeface="Calibri"/>
              </a:rPr>
              <a:t> </a:t>
            </a:r>
            <a:r>
              <a:rPr lang="en-US" sz="2000" spc="-10" dirty="0">
                <a:latin typeface="Calibri"/>
                <a:cs typeface="Calibri"/>
              </a:rPr>
              <a:t>get</a:t>
            </a:r>
            <a:r>
              <a:rPr lang="en-US" sz="2000" dirty="0">
                <a:latin typeface="Calibri"/>
                <a:cs typeface="Calibri"/>
              </a:rPr>
              <a:t> the </a:t>
            </a:r>
            <a:r>
              <a:rPr lang="en-US" sz="2000" spc="-15" dirty="0">
                <a:latin typeface="Calibri"/>
                <a:cs typeface="Calibri"/>
              </a:rPr>
              <a:t>attention </a:t>
            </a:r>
            <a:r>
              <a:rPr lang="en-US" sz="2000" spc="-10" dirty="0">
                <a:latin typeface="Calibri"/>
                <a:cs typeface="Calibri"/>
              </a:rPr>
              <a:t> coefficient</a:t>
            </a:r>
            <a:r>
              <a:rPr lang="en-US" sz="2000" spc="5" dirty="0">
                <a:latin typeface="Calibri"/>
                <a:cs typeface="Calibri"/>
              </a:rPr>
              <a:t> </a:t>
            </a:r>
            <a:r>
              <a:rPr lang="en-US" sz="2000" spc="-5" dirty="0">
                <a:latin typeface="Calibri"/>
                <a:cs typeface="Calibri"/>
              </a:rPr>
              <a:t>α.</a:t>
            </a:r>
            <a:r>
              <a:rPr lang="en-US" sz="2000" dirty="0">
                <a:latin typeface="Calibri"/>
                <a:cs typeface="Calibri"/>
              </a:rPr>
              <a:t> </a:t>
            </a:r>
            <a:r>
              <a:rPr lang="en-US" sz="2000" spc="-25" dirty="0">
                <a:latin typeface="Calibri"/>
                <a:cs typeface="Calibri"/>
              </a:rPr>
              <a:t>Finally,</a:t>
            </a:r>
            <a:r>
              <a:rPr lang="en-US" sz="2000" spc="15" dirty="0">
                <a:latin typeface="Calibri"/>
                <a:cs typeface="Calibri"/>
              </a:rPr>
              <a:t> </a:t>
            </a:r>
            <a:r>
              <a:rPr lang="en-US" sz="2000" dirty="0">
                <a:latin typeface="Calibri"/>
                <a:cs typeface="Calibri"/>
              </a:rPr>
              <a:t>the</a:t>
            </a:r>
            <a:r>
              <a:rPr lang="en-US" sz="2000" spc="5" dirty="0">
                <a:latin typeface="Calibri"/>
                <a:cs typeface="Calibri"/>
              </a:rPr>
              <a:t> </a:t>
            </a:r>
            <a:r>
              <a:rPr lang="en-US" sz="2000" spc="-10" dirty="0">
                <a:latin typeface="Calibri"/>
                <a:cs typeface="Calibri"/>
              </a:rPr>
              <a:t>attention</a:t>
            </a:r>
            <a:r>
              <a:rPr lang="en-US" sz="2000" spc="10" dirty="0">
                <a:latin typeface="Calibri"/>
                <a:cs typeface="Calibri"/>
              </a:rPr>
              <a:t> </a:t>
            </a:r>
            <a:r>
              <a:rPr lang="en-US" sz="2000" spc="-10" dirty="0">
                <a:latin typeface="Calibri"/>
                <a:cs typeface="Calibri"/>
              </a:rPr>
              <a:t>coefficient</a:t>
            </a:r>
            <a:r>
              <a:rPr lang="en-US" sz="2000" spc="10" dirty="0">
                <a:latin typeface="Calibri"/>
                <a:cs typeface="Calibri"/>
              </a:rPr>
              <a:t> </a:t>
            </a:r>
            <a:r>
              <a:rPr lang="en-US" sz="2000" dirty="0">
                <a:latin typeface="Calibri"/>
                <a:cs typeface="Calibri"/>
              </a:rPr>
              <a:t>α</a:t>
            </a:r>
            <a:r>
              <a:rPr lang="en-US" sz="2000" spc="5" dirty="0">
                <a:latin typeface="Calibri"/>
                <a:cs typeface="Calibri"/>
              </a:rPr>
              <a:t> </a:t>
            </a:r>
            <a:r>
              <a:rPr lang="en-US" sz="2000" spc="-5" dirty="0">
                <a:latin typeface="Calibri"/>
                <a:cs typeface="Calibri"/>
              </a:rPr>
              <a:t>is</a:t>
            </a:r>
            <a:r>
              <a:rPr lang="en-US" sz="2000" spc="5" dirty="0">
                <a:latin typeface="Calibri"/>
                <a:cs typeface="Calibri"/>
              </a:rPr>
              <a:t> </a:t>
            </a:r>
            <a:r>
              <a:rPr lang="en-US" sz="2000" spc="-5" dirty="0">
                <a:latin typeface="Calibri"/>
                <a:cs typeface="Calibri"/>
              </a:rPr>
              <a:t>multiplied</a:t>
            </a:r>
            <a:r>
              <a:rPr lang="en-US" sz="2000" spc="25" dirty="0">
                <a:latin typeface="Calibri"/>
                <a:cs typeface="Calibri"/>
              </a:rPr>
              <a:t> </a:t>
            </a:r>
            <a:r>
              <a:rPr lang="en-US" sz="2000" spc="-5" dirty="0">
                <a:latin typeface="Calibri"/>
                <a:cs typeface="Calibri"/>
              </a:rPr>
              <a:t>by</a:t>
            </a:r>
            <a:r>
              <a:rPr lang="en-US" sz="2000" spc="5" dirty="0">
                <a:latin typeface="Calibri"/>
                <a:cs typeface="Calibri"/>
              </a:rPr>
              <a:t> </a:t>
            </a:r>
            <a:r>
              <a:rPr lang="en-US" sz="2000" dirty="0">
                <a:latin typeface="Calibri"/>
                <a:cs typeface="Calibri"/>
              </a:rPr>
              <a:t>the</a:t>
            </a:r>
            <a:r>
              <a:rPr lang="en-US" sz="2000" spc="10" dirty="0">
                <a:latin typeface="Calibri"/>
                <a:cs typeface="Calibri"/>
              </a:rPr>
              <a:t> </a:t>
            </a:r>
            <a:r>
              <a:rPr lang="en-US" sz="2000" spc="-5" dirty="0">
                <a:latin typeface="Calibri"/>
                <a:cs typeface="Calibri"/>
              </a:rPr>
              <a:t>input</a:t>
            </a:r>
            <a:r>
              <a:rPr lang="en-US" sz="2000" spc="10" dirty="0">
                <a:latin typeface="Calibri"/>
                <a:cs typeface="Calibri"/>
              </a:rPr>
              <a:t> </a:t>
            </a:r>
            <a:r>
              <a:rPr lang="en-US" sz="2000" spc="-10" dirty="0">
                <a:latin typeface="Calibri"/>
                <a:cs typeface="Calibri"/>
              </a:rPr>
              <a:t>coding </a:t>
            </a:r>
            <a:r>
              <a:rPr lang="en-US" sz="2000" spc="-5" dirty="0">
                <a:latin typeface="Calibri"/>
                <a:cs typeface="Calibri"/>
              </a:rPr>
              <a:t> matrix</a:t>
            </a:r>
            <a:r>
              <a:rPr lang="en-US" sz="2000" spc="-10" dirty="0">
                <a:latin typeface="Calibri"/>
                <a:cs typeface="Calibri"/>
              </a:rPr>
              <a:t> </a:t>
            </a:r>
            <a:r>
              <a:rPr lang="en-US" sz="2000" dirty="0">
                <a:latin typeface="Calibri"/>
                <a:cs typeface="Calibri"/>
              </a:rPr>
              <a:t>x</a:t>
            </a:r>
            <a:r>
              <a:rPr lang="en-US" sz="2000" spc="-5" dirty="0">
                <a:latin typeface="Calibri"/>
                <a:cs typeface="Calibri"/>
              </a:rPr>
              <a:t> </a:t>
            </a:r>
            <a:r>
              <a:rPr lang="en-US" sz="2000" spc="-10" dirty="0">
                <a:latin typeface="Calibri"/>
                <a:cs typeface="Calibri"/>
              </a:rPr>
              <a:t>to</a:t>
            </a:r>
            <a:r>
              <a:rPr lang="en-US" sz="2000" spc="-5" dirty="0">
                <a:latin typeface="Calibri"/>
                <a:cs typeface="Calibri"/>
              </a:rPr>
              <a:t> </a:t>
            </a:r>
            <a:r>
              <a:rPr lang="en-US" sz="2000" spc="-10" dirty="0">
                <a:latin typeface="Calibri"/>
                <a:cs typeface="Calibri"/>
              </a:rPr>
              <a:t>obtain</a:t>
            </a:r>
            <a:r>
              <a:rPr lang="en-US" sz="2000" spc="10" dirty="0">
                <a:latin typeface="Calibri"/>
                <a:cs typeface="Calibri"/>
              </a:rPr>
              <a:t> </a:t>
            </a:r>
            <a:r>
              <a:rPr lang="en-US" sz="2000" dirty="0">
                <a:latin typeface="Calibri"/>
                <a:cs typeface="Calibri"/>
              </a:rPr>
              <a:t>the</a:t>
            </a:r>
            <a:r>
              <a:rPr lang="en-US" sz="2000" spc="10" dirty="0">
                <a:latin typeface="Calibri"/>
                <a:cs typeface="Calibri"/>
              </a:rPr>
              <a:t> </a:t>
            </a:r>
            <a:r>
              <a:rPr lang="en-US" sz="2000" spc="-5" dirty="0">
                <a:latin typeface="Calibri"/>
                <a:cs typeface="Calibri"/>
              </a:rPr>
              <a:t>final</a:t>
            </a:r>
            <a:r>
              <a:rPr lang="en-US" sz="2000" spc="5" dirty="0">
                <a:latin typeface="Calibri"/>
                <a:cs typeface="Calibri"/>
              </a:rPr>
              <a:t> </a:t>
            </a:r>
            <a:r>
              <a:rPr lang="en-US" sz="2000" spc="-5" dirty="0">
                <a:latin typeface="Calibri"/>
                <a:cs typeface="Calibri"/>
              </a:rPr>
              <a:t>output.</a:t>
            </a:r>
            <a:endParaRPr lang="en-US" sz="2000" dirty="0">
              <a:latin typeface="Calibri"/>
              <a:cs typeface="Calibri"/>
            </a:endParaRPr>
          </a:p>
          <a:p>
            <a:pPr marL="354965" marR="5080" indent="-342900">
              <a:lnSpc>
                <a:spcPct val="100000"/>
              </a:lnSpc>
              <a:spcBef>
                <a:spcPts val="5"/>
              </a:spcBef>
              <a:buFont typeface="Wingdings"/>
              <a:buChar char=""/>
              <a:tabLst>
                <a:tab pos="355600" algn="l"/>
              </a:tabLst>
            </a:pPr>
            <a:endParaRPr sz="2000" dirty="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pic>
        <p:nvPicPr>
          <p:cNvPr id="5" name="object 5">
            <a:extLst>
              <a:ext uri="{FF2B5EF4-FFF2-40B4-BE49-F238E27FC236}">
                <a16:creationId xmlns:a16="http://schemas.microsoft.com/office/drawing/2014/main" id="{74F7993C-F57C-AC7B-19AE-40E3FA0858AD}"/>
              </a:ext>
            </a:extLst>
          </p:cNvPr>
          <p:cNvPicPr/>
          <p:nvPr/>
        </p:nvPicPr>
        <p:blipFill>
          <a:blip r:embed="rId3" cstate="print"/>
          <a:stretch>
            <a:fillRect/>
          </a:stretch>
        </p:blipFill>
        <p:spPr>
          <a:xfrm>
            <a:off x="1208023" y="4227767"/>
            <a:ext cx="7217664" cy="17708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pic>
        <p:nvPicPr>
          <p:cNvPr id="4" name="object 4"/>
          <p:cNvPicPr/>
          <p:nvPr/>
        </p:nvPicPr>
        <p:blipFill>
          <a:blip r:embed="rId3" cstate="print"/>
          <a:stretch>
            <a:fillRect/>
          </a:stretch>
        </p:blipFill>
        <p:spPr>
          <a:xfrm>
            <a:off x="1067816" y="3687185"/>
            <a:ext cx="7964424" cy="1586484"/>
          </a:xfrm>
          <a:prstGeom prst="rect">
            <a:avLst/>
          </a:prstGeom>
        </p:spPr>
      </p:pic>
      <p:sp>
        <p:nvSpPr>
          <p:cNvPr id="6" name="object 6"/>
          <p:cNvSpPr txBox="1"/>
          <p:nvPr/>
        </p:nvSpPr>
        <p:spPr>
          <a:xfrm>
            <a:off x="1067816" y="221996"/>
            <a:ext cx="7807325" cy="1687641"/>
          </a:xfrm>
          <a:prstGeom prst="rect">
            <a:avLst/>
          </a:prstGeom>
        </p:spPr>
        <p:txBody>
          <a:bodyPr vert="horz" wrap="square" lIns="0" tIns="12700" rIns="0" bIns="0" rtlCol="0">
            <a:spAutoFit/>
          </a:bodyPr>
          <a:lstStyle/>
          <a:p>
            <a:pPr marL="12700" marR="5080" algn="ctr">
              <a:lnSpc>
                <a:spcPct val="100000"/>
              </a:lnSpc>
              <a:spcBef>
                <a:spcPts val="100"/>
              </a:spcBef>
            </a:pPr>
            <a:r>
              <a:rPr lang="en-US" b="1" spc="-15" dirty="0">
                <a:latin typeface="Times New Roman" panose="02020603050405020304" pitchFamily="18" charset="0"/>
                <a:cs typeface="Times New Roman" panose="02020603050405020304" pitchFamily="18" charset="0"/>
              </a:rPr>
              <a:t>SKIP-CONNECTIONS</a:t>
            </a:r>
            <a:endParaRPr lang="en-US" sz="1800" b="1" spc="-15" dirty="0">
              <a:latin typeface="Times New Roman" panose="02020603050405020304" pitchFamily="18" charset="0"/>
              <a:cs typeface="Times New Roman" panose="02020603050405020304" pitchFamily="18" charset="0"/>
            </a:endParaRPr>
          </a:p>
          <a:p>
            <a:pPr marL="12700" marR="5080">
              <a:lnSpc>
                <a:spcPct val="100000"/>
              </a:lnSpc>
              <a:spcBef>
                <a:spcPts val="100"/>
              </a:spcBef>
            </a:pPr>
            <a:r>
              <a:rPr lang="en-US" dirty="0">
                <a:latin typeface="Times New Roman" panose="02020603050405020304" pitchFamily="18" charset="0"/>
                <a:cs typeface="Times New Roman" panose="02020603050405020304" pitchFamily="18" charset="0"/>
              </a:rPr>
              <a:t>Skip connections, also known as residual connections, are a technique employed in deep neural networks to address the vanishing gradient problem and enhance gradient flow during training. These connections enable the direct propagation of information from earlier layers to deeper layers, thereby facilitating the learning process.</a:t>
            </a:r>
            <a:endParaRPr sz="18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pic>
        <p:nvPicPr>
          <p:cNvPr id="9" name="Picture 8">
            <a:extLst>
              <a:ext uri="{FF2B5EF4-FFF2-40B4-BE49-F238E27FC236}">
                <a16:creationId xmlns:a16="http://schemas.microsoft.com/office/drawing/2014/main" id="{0243997F-4C73-D0A5-B8D3-AAD41BF11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2058300"/>
            <a:ext cx="7145273" cy="17660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CE159558-1DB6-1F5C-4039-D656E38A61DC}"/>
              </a:ext>
            </a:extLst>
          </p:cNvPr>
          <p:cNvPicPr/>
          <p:nvPr/>
        </p:nvPicPr>
        <p:blipFill>
          <a:blip r:embed="rId2" cstate="print"/>
          <a:stretch>
            <a:fillRect/>
          </a:stretch>
        </p:blipFill>
        <p:spPr>
          <a:xfrm>
            <a:off x="0" y="0"/>
            <a:ext cx="9143999" cy="6857996"/>
          </a:xfrm>
          <a:prstGeom prst="rect">
            <a:avLst/>
          </a:prstGeom>
        </p:spPr>
      </p:pic>
      <p:sp>
        <p:nvSpPr>
          <p:cNvPr id="3" name="Title 2">
            <a:extLst>
              <a:ext uri="{FF2B5EF4-FFF2-40B4-BE49-F238E27FC236}">
                <a16:creationId xmlns:a16="http://schemas.microsoft.com/office/drawing/2014/main" id="{879D12AC-D364-7691-5DC7-75A58B407E20}"/>
              </a:ext>
            </a:extLst>
          </p:cNvPr>
          <p:cNvSpPr>
            <a:spLocks noGrp="1"/>
          </p:cNvSpPr>
          <p:nvPr>
            <p:ph type="title"/>
          </p:nvPr>
        </p:nvSpPr>
        <p:spPr>
          <a:xfrm>
            <a:off x="1371600" y="243586"/>
            <a:ext cx="7543800" cy="430887"/>
          </a:xfrm>
        </p:spPr>
        <p:txBody>
          <a:bodyPr/>
          <a:lstStyle/>
          <a:p>
            <a:pPr algn="ctr"/>
            <a:r>
              <a:rPr lang="en-IN" dirty="0"/>
              <a:t>System Block Diagram and Data Flow Diagram</a:t>
            </a:r>
          </a:p>
        </p:txBody>
      </p:sp>
      <p:pic>
        <p:nvPicPr>
          <p:cNvPr id="9" name="Picture 8">
            <a:extLst>
              <a:ext uri="{FF2B5EF4-FFF2-40B4-BE49-F238E27FC236}">
                <a16:creationId xmlns:a16="http://schemas.microsoft.com/office/drawing/2014/main" id="{906DFB02-FA87-9DC3-FAA3-FEF2BDB10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95400"/>
            <a:ext cx="7543800" cy="1524000"/>
          </a:xfrm>
          <a:prstGeom prst="rect">
            <a:avLst/>
          </a:prstGeom>
        </p:spPr>
      </p:pic>
      <p:pic>
        <p:nvPicPr>
          <p:cNvPr id="11" name="Picture 10">
            <a:extLst>
              <a:ext uri="{FF2B5EF4-FFF2-40B4-BE49-F238E27FC236}">
                <a16:creationId xmlns:a16="http://schemas.microsoft.com/office/drawing/2014/main" id="{188C8546-84DB-BE1D-ADE1-30CC13250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2752286"/>
            <a:ext cx="7543799" cy="3038913"/>
          </a:xfrm>
          <a:prstGeom prst="rect">
            <a:avLst/>
          </a:prstGeom>
        </p:spPr>
      </p:pic>
    </p:spTree>
    <p:extLst>
      <p:ext uri="{BB962C8B-B14F-4D97-AF65-F5344CB8AC3E}">
        <p14:creationId xmlns:p14="http://schemas.microsoft.com/office/powerpoint/2010/main" val="63865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CE159558-1DB6-1F5C-4039-D656E38A61DC}"/>
              </a:ext>
            </a:extLst>
          </p:cNvPr>
          <p:cNvPicPr/>
          <p:nvPr/>
        </p:nvPicPr>
        <p:blipFill>
          <a:blip r:embed="rId2" cstate="print"/>
          <a:stretch>
            <a:fillRect/>
          </a:stretch>
        </p:blipFill>
        <p:spPr>
          <a:xfrm>
            <a:off x="0" y="0"/>
            <a:ext cx="9143999" cy="6857996"/>
          </a:xfrm>
          <a:prstGeom prst="rect">
            <a:avLst/>
          </a:prstGeom>
        </p:spPr>
      </p:pic>
      <p:pic>
        <p:nvPicPr>
          <p:cNvPr id="7" name="Picture 6">
            <a:extLst>
              <a:ext uri="{FF2B5EF4-FFF2-40B4-BE49-F238E27FC236}">
                <a16:creationId xmlns:a16="http://schemas.microsoft.com/office/drawing/2014/main" id="{75DB7468-6F42-A5CB-82B3-A02B96B95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76400"/>
            <a:ext cx="7229475" cy="2876550"/>
          </a:xfrm>
          <a:prstGeom prst="rect">
            <a:avLst/>
          </a:prstGeom>
        </p:spPr>
      </p:pic>
    </p:spTree>
    <p:extLst>
      <p:ext uri="{BB962C8B-B14F-4D97-AF65-F5344CB8AC3E}">
        <p14:creationId xmlns:p14="http://schemas.microsoft.com/office/powerpoint/2010/main" val="426303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3813175" y="303352"/>
            <a:ext cx="2767965" cy="452120"/>
          </a:xfrm>
          <a:prstGeom prst="rect">
            <a:avLst/>
          </a:prstGeom>
        </p:spPr>
        <p:txBody>
          <a:bodyPr vert="horz" wrap="square" lIns="0" tIns="12065" rIns="0" bIns="0" rtlCol="0">
            <a:spAutoFit/>
          </a:bodyPr>
          <a:lstStyle/>
          <a:p>
            <a:pPr marL="12700">
              <a:lnSpc>
                <a:spcPct val="100000"/>
              </a:lnSpc>
              <a:spcBef>
                <a:spcPts val="95"/>
              </a:spcBef>
            </a:pPr>
            <a:r>
              <a:rPr b="1" spc="-20" dirty="0">
                <a:latin typeface="Calibri"/>
                <a:cs typeface="Calibri"/>
              </a:rPr>
              <a:t>Evaluation</a:t>
            </a:r>
            <a:r>
              <a:rPr b="1" spc="-10" dirty="0">
                <a:latin typeface="Calibri"/>
                <a:cs typeface="Calibri"/>
              </a:rPr>
              <a:t> Metrics</a:t>
            </a:r>
          </a:p>
        </p:txBody>
      </p:sp>
      <p:sp>
        <p:nvSpPr>
          <p:cNvPr id="5" name="object 5"/>
          <p:cNvSpPr txBox="1"/>
          <p:nvPr/>
        </p:nvSpPr>
        <p:spPr>
          <a:xfrm>
            <a:off x="1295400" y="1841562"/>
            <a:ext cx="8760156" cy="651525"/>
          </a:xfrm>
          <a:prstGeom prst="rect">
            <a:avLst/>
          </a:prstGeom>
        </p:spPr>
        <p:txBody>
          <a:bodyPr vert="horz" wrap="square" lIns="0" tIns="7620" rIns="0" bIns="0" rtlCol="0">
            <a:spAutoFit/>
          </a:bodyPr>
          <a:lstStyle/>
          <a:p>
            <a:pPr marL="299085" marR="659130" indent="-287020">
              <a:lnSpc>
                <a:spcPct val="101299"/>
              </a:lnSpc>
              <a:spcBef>
                <a:spcPts val="60"/>
              </a:spcBef>
              <a:buFont typeface="Wingdings"/>
              <a:buChar char=""/>
              <a:tabLst>
                <a:tab pos="299720" algn="l"/>
              </a:tabLst>
            </a:pPr>
            <a:r>
              <a:rPr sz="2400" b="1" spc="-5" dirty="0">
                <a:latin typeface="Calibri"/>
                <a:cs typeface="Calibri"/>
              </a:rPr>
              <a:t>Dice</a:t>
            </a:r>
            <a:r>
              <a:rPr sz="2400" b="1" dirty="0">
                <a:latin typeface="Calibri"/>
                <a:cs typeface="Calibri"/>
              </a:rPr>
              <a:t>:</a:t>
            </a:r>
            <a:r>
              <a:rPr sz="2400" b="1" spc="-130" dirty="0">
                <a:latin typeface="Calibri"/>
                <a:cs typeface="Calibri"/>
              </a:rPr>
              <a:t> </a:t>
            </a:r>
            <a:r>
              <a:rPr sz="1800" spc="-5" dirty="0">
                <a:latin typeface="Calibri"/>
                <a:cs typeface="Calibri"/>
              </a:rPr>
              <a:t>Th</a:t>
            </a:r>
            <a:r>
              <a:rPr sz="1800" dirty="0">
                <a:latin typeface="Calibri"/>
                <a:cs typeface="Calibri"/>
              </a:rPr>
              <a:t>e s</a:t>
            </a:r>
            <a:r>
              <a:rPr sz="1800" spc="-5" dirty="0">
                <a:latin typeface="Calibri"/>
                <a:cs typeface="Calibri"/>
              </a:rPr>
              <a:t>i</a:t>
            </a:r>
            <a:r>
              <a:rPr sz="1800" dirty="0">
                <a:latin typeface="Calibri"/>
                <a:cs typeface="Calibri"/>
              </a:rPr>
              <a:t>mi</a:t>
            </a:r>
            <a:r>
              <a:rPr sz="1800" spc="-15" dirty="0">
                <a:latin typeface="Calibri"/>
                <a:cs typeface="Calibri"/>
              </a:rPr>
              <a:t>l</a:t>
            </a:r>
            <a:r>
              <a:rPr sz="1800" dirty="0">
                <a:latin typeface="Calibri"/>
                <a:cs typeface="Calibri"/>
              </a:rPr>
              <a:t>ar</a:t>
            </a:r>
            <a:r>
              <a:rPr sz="1800" spc="-10" dirty="0">
                <a:latin typeface="Calibri"/>
                <a:cs typeface="Calibri"/>
              </a:rPr>
              <a:t>i</a:t>
            </a:r>
            <a:r>
              <a:rPr sz="1800" dirty="0">
                <a:latin typeface="Calibri"/>
                <a:cs typeface="Calibri"/>
              </a:rPr>
              <a:t>ty</a:t>
            </a:r>
            <a:r>
              <a:rPr sz="1800" spc="5" dirty="0">
                <a:latin typeface="Calibri"/>
                <a:cs typeface="Calibri"/>
              </a:rPr>
              <a:t> </a:t>
            </a:r>
            <a:r>
              <a:rPr sz="1800" spc="-5" dirty="0">
                <a:latin typeface="Calibri"/>
                <a:cs typeface="Calibri"/>
              </a:rPr>
              <a:t>o</a:t>
            </a:r>
            <a:r>
              <a:rPr sz="1800" dirty="0">
                <a:latin typeface="Calibri"/>
                <a:cs typeface="Calibri"/>
              </a:rPr>
              <a:t>f</a:t>
            </a:r>
            <a:r>
              <a:rPr sz="1800" spc="-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t</a:t>
            </a:r>
            <a:r>
              <a:rPr sz="1800" spc="-20" dirty="0">
                <a:latin typeface="Calibri"/>
                <a:cs typeface="Calibri"/>
              </a:rPr>
              <a:t>w</a:t>
            </a:r>
            <a:r>
              <a:rPr sz="1800" dirty="0">
                <a:latin typeface="Calibri"/>
                <a:cs typeface="Calibri"/>
              </a:rPr>
              <a:t>o</a:t>
            </a:r>
            <a:r>
              <a:rPr sz="1800" spc="-5" dirty="0">
                <a:latin typeface="Calibri"/>
                <a:cs typeface="Calibri"/>
              </a:rPr>
              <a:t> se</a:t>
            </a:r>
            <a:r>
              <a:rPr sz="1800" spc="-10" dirty="0">
                <a:latin typeface="Calibri"/>
                <a:cs typeface="Calibri"/>
              </a:rPr>
              <a:t>t</a:t>
            </a:r>
            <a:r>
              <a:rPr sz="1800" spc="-5" dirty="0">
                <a:latin typeface="Calibri"/>
                <a:cs typeface="Calibri"/>
              </a:rPr>
              <a:t>s</a:t>
            </a:r>
            <a:r>
              <a:rPr sz="1800" dirty="0">
                <a:latin typeface="Calibri"/>
                <a:cs typeface="Calibri"/>
              </a:rPr>
              <a:t>.</a:t>
            </a:r>
            <a:r>
              <a:rPr sz="1800" spc="-10" dirty="0">
                <a:latin typeface="Calibri"/>
                <a:cs typeface="Calibri"/>
              </a:rPr>
              <a:t> </a:t>
            </a:r>
            <a:r>
              <a:rPr sz="1800" spc="-5" dirty="0">
                <a:latin typeface="Calibri"/>
                <a:cs typeface="Calibri"/>
              </a:rPr>
              <a:t>Th</a:t>
            </a:r>
            <a:r>
              <a:rPr sz="1800" dirty="0">
                <a:latin typeface="Calibri"/>
                <a:cs typeface="Calibri"/>
              </a:rPr>
              <a:t>e</a:t>
            </a:r>
            <a:r>
              <a:rPr sz="1800" spc="10" dirty="0">
                <a:latin typeface="Calibri"/>
                <a:cs typeface="Calibri"/>
              </a:rPr>
              <a:t> </a:t>
            </a:r>
            <a:r>
              <a:rPr sz="1800" spc="-5" dirty="0">
                <a:latin typeface="Calibri"/>
                <a:cs typeface="Calibri"/>
              </a:rPr>
              <a:t>l</a:t>
            </a:r>
            <a:r>
              <a:rPr sz="1800" dirty="0">
                <a:latin typeface="Calibri"/>
                <a:cs typeface="Calibri"/>
              </a:rPr>
              <a:t>a</a:t>
            </a:r>
            <a:r>
              <a:rPr sz="1800" spc="-30" dirty="0">
                <a:latin typeface="Calibri"/>
                <a:cs typeface="Calibri"/>
              </a:rPr>
              <a:t>r</a:t>
            </a:r>
            <a:r>
              <a:rPr sz="1800" spc="-10" dirty="0">
                <a:latin typeface="Calibri"/>
                <a:cs typeface="Calibri"/>
              </a:rPr>
              <a:t>g</a:t>
            </a:r>
            <a:r>
              <a:rPr sz="1800" dirty="0">
                <a:latin typeface="Calibri"/>
                <a:cs typeface="Calibri"/>
              </a:rPr>
              <a:t>er the</a:t>
            </a:r>
            <a:r>
              <a:rPr sz="1800" spc="15" dirty="0">
                <a:latin typeface="Calibri"/>
                <a:cs typeface="Calibri"/>
              </a:rPr>
              <a:t> </a:t>
            </a:r>
            <a:r>
              <a:rPr sz="1800" spc="-25" dirty="0">
                <a:latin typeface="Calibri"/>
                <a:cs typeface="Calibri"/>
              </a:rPr>
              <a:t>v</a:t>
            </a:r>
            <a:r>
              <a:rPr sz="1800" dirty="0">
                <a:latin typeface="Calibri"/>
                <a:cs typeface="Calibri"/>
              </a:rPr>
              <a:t>alue,</a:t>
            </a:r>
            <a:r>
              <a:rPr sz="1800" spc="-5" dirty="0">
                <a:latin typeface="Calibri"/>
                <a:cs typeface="Calibri"/>
              </a:rPr>
              <a:t> </a:t>
            </a:r>
            <a:r>
              <a:rPr sz="1800" spc="-10" dirty="0">
                <a:latin typeface="Calibri"/>
                <a:cs typeface="Calibri"/>
              </a:rPr>
              <a:t>t</a:t>
            </a:r>
            <a:r>
              <a:rPr sz="1800" spc="-5" dirty="0">
                <a:latin typeface="Calibri"/>
                <a:cs typeface="Calibri"/>
              </a:rPr>
              <a:t>h</a:t>
            </a:r>
            <a:r>
              <a:rPr sz="1800" dirty="0">
                <a:latin typeface="Calibri"/>
                <a:cs typeface="Calibri"/>
              </a:rPr>
              <a:t>e</a:t>
            </a:r>
            <a:r>
              <a:rPr sz="1800" spc="15" dirty="0">
                <a:latin typeface="Calibri"/>
                <a:cs typeface="Calibri"/>
              </a:rPr>
              <a:t> </a:t>
            </a:r>
            <a:r>
              <a:rPr sz="1800" spc="-5" dirty="0">
                <a:latin typeface="Calibri"/>
                <a:cs typeface="Calibri"/>
              </a:rPr>
              <a:t>b</a:t>
            </a:r>
            <a:r>
              <a:rPr sz="1800" spc="-10" dirty="0">
                <a:latin typeface="Calibri"/>
                <a:cs typeface="Calibri"/>
              </a:rPr>
              <a:t>e</a:t>
            </a:r>
            <a:r>
              <a:rPr sz="1800" spc="-30" dirty="0">
                <a:latin typeface="Calibri"/>
                <a:cs typeface="Calibri"/>
              </a:rPr>
              <a:t>tt</a:t>
            </a:r>
            <a:r>
              <a:rPr sz="1800" dirty="0">
                <a:latin typeface="Calibri"/>
                <a:cs typeface="Calibri"/>
              </a:rPr>
              <a:t>er</a:t>
            </a:r>
            <a:r>
              <a:rPr sz="1800" spc="10" dirty="0">
                <a:latin typeface="Calibri"/>
                <a:cs typeface="Calibri"/>
              </a:rPr>
              <a:t> </a:t>
            </a:r>
            <a:r>
              <a:rPr sz="1800" dirty="0">
                <a:latin typeface="Calibri"/>
                <a:cs typeface="Calibri"/>
              </a:rPr>
              <a:t>the  </a:t>
            </a:r>
            <a:r>
              <a:rPr sz="1800" spc="-10" dirty="0">
                <a:latin typeface="Calibri"/>
                <a:cs typeface="Calibri"/>
              </a:rPr>
              <a:t>segmentation</a:t>
            </a:r>
            <a:r>
              <a:rPr sz="1800" spc="-20" dirty="0">
                <a:latin typeface="Calibri"/>
                <a:cs typeface="Calibri"/>
              </a:rPr>
              <a:t> </a:t>
            </a:r>
            <a:r>
              <a:rPr sz="1800" spc="-15" dirty="0">
                <a:latin typeface="Calibri"/>
                <a:cs typeface="Calibri"/>
              </a:rPr>
              <a:t>effect</a:t>
            </a:r>
            <a:endParaRPr sz="1800" dirty="0">
              <a:latin typeface="Calibri"/>
              <a:cs typeface="Calibri"/>
            </a:endParaRPr>
          </a:p>
        </p:txBody>
      </p:sp>
      <p:pic>
        <p:nvPicPr>
          <p:cNvPr id="6" name="object 6"/>
          <p:cNvPicPr/>
          <p:nvPr/>
        </p:nvPicPr>
        <p:blipFill>
          <a:blip r:embed="rId3" cstate="print"/>
          <a:stretch>
            <a:fillRect/>
          </a:stretch>
        </p:blipFill>
        <p:spPr>
          <a:xfrm>
            <a:off x="3332139" y="2778442"/>
            <a:ext cx="2874645" cy="1107757"/>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3898264" y="88741"/>
            <a:ext cx="1347470" cy="391160"/>
          </a:xfrm>
          <a:prstGeom prst="rect">
            <a:avLst/>
          </a:prstGeom>
        </p:spPr>
        <p:txBody>
          <a:bodyPr vert="horz" wrap="square" lIns="0" tIns="12700" rIns="0" bIns="0" rtlCol="0">
            <a:spAutoFit/>
          </a:bodyPr>
          <a:lstStyle/>
          <a:p>
            <a:pPr marL="12700">
              <a:lnSpc>
                <a:spcPct val="100000"/>
              </a:lnSpc>
              <a:spcBef>
                <a:spcPts val="100"/>
              </a:spcBef>
            </a:pPr>
            <a:r>
              <a:rPr sz="2400" dirty="0"/>
              <a:t>Evalua</a:t>
            </a:r>
            <a:r>
              <a:rPr sz="2400" spc="5" dirty="0"/>
              <a:t>t</a:t>
            </a:r>
            <a:r>
              <a:rPr sz="2400" dirty="0"/>
              <a:t>ion</a:t>
            </a:r>
          </a:p>
        </p:txBody>
      </p:sp>
      <p:sp>
        <p:nvSpPr>
          <p:cNvPr id="5" name="object 5"/>
          <p:cNvSpPr txBox="1"/>
          <p:nvPr/>
        </p:nvSpPr>
        <p:spPr>
          <a:xfrm>
            <a:off x="1298194" y="619759"/>
            <a:ext cx="6974840" cy="2531462"/>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lang="en-US" dirty="0"/>
              <a:t>We utilized a comprehensive dataset comprising </a:t>
            </a:r>
            <a:r>
              <a:rPr lang="en-US" dirty="0" err="1"/>
              <a:t>aquistified</a:t>
            </a:r>
            <a:r>
              <a:rPr lang="en-US" dirty="0"/>
              <a:t> ultrasound images of the common carotid artery. The images were acquired using a Mindary UMT-500Plus ultrasound machine equipped with an L13-3s linear probe.</a:t>
            </a:r>
          </a:p>
          <a:p>
            <a:pPr marL="299085" indent="-287020">
              <a:lnSpc>
                <a:spcPct val="100000"/>
              </a:lnSpc>
              <a:spcBef>
                <a:spcPts val="100"/>
              </a:spcBef>
              <a:buFont typeface="Arial MT"/>
              <a:buChar char="•"/>
              <a:tabLst>
                <a:tab pos="299085" algn="l"/>
                <a:tab pos="299720" algn="l"/>
              </a:tabLst>
            </a:pPr>
            <a:r>
              <a:rPr lang="en-US" dirty="0"/>
              <a:t>The ultrasound images in the dataset possess a resolution of 709 x 749 x 3 pixels, and the total number of images amounts to 2200. Each image is stored in PNG format, ensuring compatibility and ease of use across various platforms and software.</a:t>
            </a:r>
          </a:p>
          <a:p>
            <a:pPr marL="299085" indent="-287020">
              <a:lnSpc>
                <a:spcPct val="100000"/>
              </a:lnSpc>
              <a:spcBef>
                <a:spcPts val="100"/>
              </a:spcBef>
              <a:buFont typeface="Arial MT"/>
              <a:buChar char="•"/>
              <a:tabLst>
                <a:tab pos="299085" algn="l"/>
                <a:tab pos="299720" algn="l"/>
              </a:tabLst>
            </a:pPr>
            <a:endParaRPr sz="1800" dirty="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pic>
        <p:nvPicPr>
          <p:cNvPr id="9" name="Picture 8">
            <a:extLst>
              <a:ext uri="{FF2B5EF4-FFF2-40B4-BE49-F238E27FC236}">
                <a16:creationId xmlns:a16="http://schemas.microsoft.com/office/drawing/2014/main" id="{88449E8B-3DF7-3E4F-AFDF-C908D81AC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913696"/>
            <a:ext cx="6264183" cy="31669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39613DE0-3C8B-8669-6215-DD7A2959C9B0}"/>
              </a:ext>
            </a:extLst>
          </p:cNvPr>
          <p:cNvPicPr/>
          <p:nvPr/>
        </p:nvPicPr>
        <p:blipFill>
          <a:blip r:embed="rId2" cstate="print"/>
          <a:stretch>
            <a:fillRect/>
          </a:stretch>
        </p:blipFill>
        <p:spPr>
          <a:xfrm>
            <a:off x="0" y="0"/>
            <a:ext cx="9143999" cy="6857996"/>
          </a:xfrm>
          <a:prstGeom prst="rect">
            <a:avLst/>
          </a:prstGeom>
        </p:spPr>
      </p:pic>
      <p:sp>
        <p:nvSpPr>
          <p:cNvPr id="3" name="Title 2">
            <a:extLst>
              <a:ext uri="{FF2B5EF4-FFF2-40B4-BE49-F238E27FC236}">
                <a16:creationId xmlns:a16="http://schemas.microsoft.com/office/drawing/2014/main" id="{D9F7BCE1-5084-7742-65F9-CF75A9BC3BB8}"/>
              </a:ext>
            </a:extLst>
          </p:cNvPr>
          <p:cNvSpPr>
            <a:spLocks noGrp="1"/>
          </p:cNvSpPr>
          <p:nvPr>
            <p:ph type="title"/>
          </p:nvPr>
        </p:nvSpPr>
        <p:spPr>
          <a:xfrm>
            <a:off x="2994660" y="243586"/>
            <a:ext cx="3154679" cy="430887"/>
          </a:xfrm>
        </p:spPr>
        <p:txBody>
          <a:bodyPr/>
          <a:lstStyle/>
          <a:p>
            <a:pPr algn="ctr"/>
            <a:r>
              <a:rPr lang="en-US" dirty="0"/>
              <a:t>RESULTS</a:t>
            </a:r>
            <a:endParaRPr lang="en-IN" dirty="0"/>
          </a:p>
        </p:txBody>
      </p:sp>
      <p:sp>
        <p:nvSpPr>
          <p:cNvPr id="4" name="Text Placeholder 3">
            <a:extLst>
              <a:ext uri="{FF2B5EF4-FFF2-40B4-BE49-F238E27FC236}">
                <a16:creationId xmlns:a16="http://schemas.microsoft.com/office/drawing/2014/main" id="{61639DC8-8C44-32D3-DE3A-95656A5D43AA}"/>
              </a:ext>
            </a:extLst>
          </p:cNvPr>
          <p:cNvSpPr>
            <a:spLocks noGrp="1"/>
          </p:cNvSpPr>
          <p:nvPr>
            <p:ph type="body" idx="1"/>
          </p:nvPr>
        </p:nvSpPr>
        <p:spPr>
          <a:xfrm>
            <a:off x="1447800" y="2396484"/>
            <a:ext cx="7063105" cy="2769989"/>
          </a:xfrm>
        </p:spPr>
        <p:txBody>
          <a:bodyPr/>
          <a:lstStyle/>
          <a:p>
            <a:pPr algn="just"/>
            <a:r>
              <a:rPr lang="en-US" dirty="0">
                <a:latin typeface="Times New Roman" panose="02020603050405020304" pitchFamily="18" charset="0"/>
                <a:cs typeface="Times New Roman" panose="02020603050405020304" pitchFamily="18" charset="0"/>
              </a:rPr>
              <a:t>The results vividly portray the remarkable performance of the proposed EAR U-Net model across all the evaluation metrics. The significantly higher Dice coefficient achieved by the EAR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 serves as a strong indicator of its ability to produce highly accurate and robust segmentation results, surpassing both alternative models. Furthermore, the EAR U-Net showcased superior recall and precision values, underscoring its efficacy in detecting true positives and minimizing the occurrence of false positives. </a:t>
            </a:r>
          </a:p>
          <a:p>
            <a:pPr algn="just"/>
            <a:r>
              <a:rPr lang="en-US" dirty="0">
                <a:latin typeface="Times New Roman" panose="02020603050405020304" pitchFamily="18" charset="0"/>
                <a:cs typeface="Times New Roman" panose="02020603050405020304" pitchFamily="18" charset="0"/>
              </a:rPr>
              <a:t>The findings endorse the considerable potential of the EAR U-Net model in advancing medical image segmentation tasks, particularly in the domain of segmenting the Common Carotid Artery.</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717364-93E3-2F69-24C5-DF5849D5E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009523"/>
            <a:ext cx="3932261" cy="1386960"/>
          </a:xfrm>
          <a:prstGeom prst="rect">
            <a:avLst/>
          </a:prstGeom>
        </p:spPr>
      </p:pic>
    </p:spTree>
    <p:extLst>
      <p:ext uri="{BB962C8B-B14F-4D97-AF65-F5344CB8AC3E}">
        <p14:creationId xmlns:p14="http://schemas.microsoft.com/office/powerpoint/2010/main" val="308977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660FAB08-F13F-2C74-5D90-ADF6E79A1DFF}"/>
              </a:ext>
            </a:extLst>
          </p:cNvPr>
          <p:cNvPicPr/>
          <p:nvPr/>
        </p:nvPicPr>
        <p:blipFill>
          <a:blip r:embed="rId2" cstate="print"/>
          <a:stretch>
            <a:fillRect/>
          </a:stretch>
        </p:blipFill>
        <p:spPr>
          <a:xfrm>
            <a:off x="0" y="0"/>
            <a:ext cx="9143999" cy="6857996"/>
          </a:xfrm>
          <a:prstGeom prst="rect">
            <a:avLst/>
          </a:prstGeom>
        </p:spPr>
      </p:pic>
      <p:pic>
        <p:nvPicPr>
          <p:cNvPr id="11" name="Picture 10">
            <a:extLst>
              <a:ext uri="{FF2B5EF4-FFF2-40B4-BE49-F238E27FC236}">
                <a16:creationId xmlns:a16="http://schemas.microsoft.com/office/drawing/2014/main" id="{78CAE097-F85C-CE58-50CE-D0FA61B39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40880"/>
            <a:ext cx="4800600" cy="3895530"/>
          </a:xfrm>
          <a:prstGeom prst="rect">
            <a:avLst/>
          </a:prstGeom>
        </p:spPr>
      </p:pic>
      <p:sp>
        <p:nvSpPr>
          <p:cNvPr id="2" name="Title 2">
            <a:extLst>
              <a:ext uri="{FF2B5EF4-FFF2-40B4-BE49-F238E27FC236}">
                <a16:creationId xmlns:a16="http://schemas.microsoft.com/office/drawing/2014/main" id="{DBC8D67B-EC6C-8D74-63DE-3FB4A5508957}"/>
              </a:ext>
            </a:extLst>
          </p:cNvPr>
          <p:cNvSpPr txBox="1">
            <a:spLocks/>
          </p:cNvSpPr>
          <p:nvPr/>
        </p:nvSpPr>
        <p:spPr>
          <a:xfrm>
            <a:off x="2743200" y="4724400"/>
            <a:ext cx="3962400" cy="430887"/>
          </a:xfrm>
          <a:prstGeom prst="rect">
            <a:avLst/>
          </a:prstGeom>
        </p:spPr>
        <p:txBody>
          <a:bodyPr/>
          <a:lstStyle>
            <a:lvl1pPr>
              <a:defRPr>
                <a:latin typeface="+mj-lt"/>
                <a:ea typeface="+mj-ea"/>
                <a:cs typeface="+mj-cs"/>
              </a:defRPr>
            </a:lvl1pPr>
          </a:lstStyle>
          <a:p>
            <a:pPr algn="ctr"/>
            <a:r>
              <a:rPr lang="en-US" kern="0" dirty="0">
                <a:solidFill>
                  <a:sysClr val="windowText" lastClr="000000"/>
                </a:solidFill>
              </a:rPr>
              <a:t>Fig: Segmented Final Mask (Predicted) </a:t>
            </a:r>
            <a:endParaRPr lang="en-IN" kern="0" dirty="0">
              <a:solidFill>
                <a:sysClr val="windowText" lastClr="000000"/>
              </a:solidFill>
            </a:endParaRPr>
          </a:p>
        </p:txBody>
      </p:sp>
    </p:spTree>
    <p:extLst>
      <p:ext uri="{BB962C8B-B14F-4D97-AF65-F5344CB8AC3E}">
        <p14:creationId xmlns:p14="http://schemas.microsoft.com/office/powerpoint/2010/main" val="3635642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3239515" y="243586"/>
            <a:ext cx="3154679" cy="452120"/>
          </a:xfrm>
          <a:prstGeom prst="rect">
            <a:avLst/>
          </a:prstGeom>
        </p:spPr>
        <p:txBody>
          <a:bodyPr vert="horz" wrap="square" lIns="0" tIns="12065" rIns="0" bIns="0" rtlCol="0">
            <a:spAutoFit/>
          </a:bodyPr>
          <a:lstStyle/>
          <a:p>
            <a:pPr marL="12700" algn="ctr">
              <a:lnSpc>
                <a:spcPct val="100000"/>
              </a:lnSpc>
              <a:spcBef>
                <a:spcPts val="95"/>
              </a:spcBef>
            </a:pPr>
            <a:r>
              <a:rPr spc="-10" dirty="0"/>
              <a:t>CONCLUSION</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9" name="TextBox 8">
            <a:extLst>
              <a:ext uri="{FF2B5EF4-FFF2-40B4-BE49-F238E27FC236}">
                <a16:creationId xmlns:a16="http://schemas.microsoft.com/office/drawing/2014/main" id="{23DFD79E-5327-CDAA-D13E-70876CCD6F87}"/>
              </a:ext>
            </a:extLst>
          </p:cNvPr>
          <p:cNvSpPr txBox="1"/>
          <p:nvPr/>
        </p:nvSpPr>
        <p:spPr>
          <a:xfrm>
            <a:off x="1371600" y="939292"/>
            <a:ext cx="7543800" cy="3693319"/>
          </a:xfrm>
          <a:prstGeom prst="rect">
            <a:avLst/>
          </a:prstGeom>
          <a:noFill/>
        </p:spPr>
        <p:txBody>
          <a:bodyPr wrap="square">
            <a:spAutoFit/>
          </a:bodyPr>
          <a:lstStyle/>
          <a:p>
            <a:r>
              <a:rPr lang="en-US" dirty="0"/>
              <a:t>In conclusion, this paper introduces the novel EAR U-Net architecture, specifically designed for the segmentation of the common carotid artery (CCA) in ultrasound images. By incorporating attention gates and residual blocks, the EAR U-Net model demonstrates superior performance compared to a standard U-Net and a U-Net with attention gates. The experimental evaluation showcases the effectiveness of the proposed method, achieving remarkable results in terms of dice coefficient, recall, and precision on the test dataset. </a:t>
            </a:r>
          </a:p>
          <a:p>
            <a:r>
              <a:rPr lang="en-US" dirty="0"/>
              <a:t>In summary, the proposed EAR U-Net architecture offers a promising approach for CCA segmentation in ultrasound images. Its ability to outperform existing models underscores its effectiveness and potential utility in clinical practice. Further research and development in medical image segmentation, particularly in the context of vascular diseases, can leverage the advantages of the EAR U-Net to advance diagnostic accuracy and improve patient outcomes.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614426"/>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sp>
        <p:nvSpPr>
          <p:cNvPr id="3" name="object 3"/>
          <p:cNvSpPr/>
          <p:nvPr/>
        </p:nvSpPr>
        <p:spPr>
          <a:xfrm>
            <a:off x="457200" y="1600200"/>
            <a:ext cx="1066800" cy="370840"/>
          </a:xfrm>
          <a:custGeom>
            <a:avLst/>
            <a:gdLst/>
            <a:ahLst/>
            <a:cxnLst/>
            <a:rect l="l" t="t" r="r" b="b"/>
            <a:pathLst>
              <a:path w="1066800" h="370839">
                <a:moveTo>
                  <a:pt x="0" y="370839"/>
                </a:moveTo>
                <a:lnTo>
                  <a:pt x="1066800" y="370839"/>
                </a:lnTo>
                <a:lnTo>
                  <a:pt x="1066800" y="0"/>
                </a:lnTo>
                <a:lnTo>
                  <a:pt x="0" y="0"/>
                </a:lnTo>
                <a:lnTo>
                  <a:pt x="0" y="370839"/>
                </a:lnTo>
                <a:close/>
              </a:path>
            </a:pathLst>
          </a:custGeom>
          <a:solidFill>
            <a:srgbClr val="000000"/>
          </a:solidFill>
        </p:spPr>
        <p:txBody>
          <a:bodyPr wrap="square" lIns="0" tIns="0" rIns="0" bIns="0" rtlCol="0"/>
          <a:lstStyle/>
          <a:p>
            <a:endParaRPr/>
          </a:p>
        </p:txBody>
      </p:sp>
      <p:sp>
        <p:nvSpPr>
          <p:cNvPr id="4" name="object 4"/>
          <p:cNvSpPr/>
          <p:nvPr/>
        </p:nvSpPr>
        <p:spPr>
          <a:xfrm>
            <a:off x="8458200" y="1600200"/>
            <a:ext cx="228600" cy="370840"/>
          </a:xfrm>
          <a:custGeom>
            <a:avLst/>
            <a:gdLst/>
            <a:ahLst/>
            <a:cxnLst/>
            <a:rect l="l" t="t" r="r" b="b"/>
            <a:pathLst>
              <a:path w="228600" h="370839">
                <a:moveTo>
                  <a:pt x="0" y="370839"/>
                </a:moveTo>
                <a:lnTo>
                  <a:pt x="228600" y="370839"/>
                </a:lnTo>
                <a:lnTo>
                  <a:pt x="228600" y="0"/>
                </a:lnTo>
                <a:lnTo>
                  <a:pt x="0" y="0"/>
                </a:lnTo>
                <a:lnTo>
                  <a:pt x="0" y="370839"/>
                </a:lnTo>
                <a:close/>
              </a:path>
            </a:pathLst>
          </a:custGeom>
          <a:solidFill>
            <a:srgbClr val="000000"/>
          </a:solidFill>
        </p:spPr>
        <p:txBody>
          <a:bodyPr wrap="square" lIns="0" tIns="0" rIns="0" bIns="0" rtlCol="0"/>
          <a:lstStyle/>
          <a:p>
            <a:endParaRPr/>
          </a:p>
        </p:txBody>
      </p:sp>
      <p:sp>
        <p:nvSpPr>
          <p:cNvPr id="5" name="object 5"/>
          <p:cNvSpPr/>
          <p:nvPr/>
        </p:nvSpPr>
        <p:spPr>
          <a:xfrm>
            <a:off x="457200" y="1971039"/>
            <a:ext cx="1066800" cy="370840"/>
          </a:xfrm>
          <a:custGeom>
            <a:avLst/>
            <a:gdLst/>
            <a:ahLst/>
            <a:cxnLst/>
            <a:rect l="l" t="t" r="r" b="b"/>
            <a:pathLst>
              <a:path w="1066800" h="370839">
                <a:moveTo>
                  <a:pt x="0" y="370839"/>
                </a:moveTo>
                <a:lnTo>
                  <a:pt x="1066800" y="370839"/>
                </a:lnTo>
                <a:lnTo>
                  <a:pt x="1066800" y="0"/>
                </a:lnTo>
                <a:lnTo>
                  <a:pt x="0" y="0"/>
                </a:lnTo>
                <a:lnTo>
                  <a:pt x="0" y="370839"/>
                </a:lnTo>
                <a:close/>
              </a:path>
            </a:pathLst>
          </a:custGeom>
          <a:solidFill>
            <a:srgbClr val="CACACA"/>
          </a:solidFill>
        </p:spPr>
        <p:txBody>
          <a:bodyPr wrap="square" lIns="0" tIns="0" rIns="0" bIns="0" rtlCol="0"/>
          <a:lstStyle/>
          <a:p>
            <a:endParaRPr/>
          </a:p>
        </p:txBody>
      </p:sp>
      <p:grpSp>
        <p:nvGrpSpPr>
          <p:cNvPr id="6" name="object 6"/>
          <p:cNvGrpSpPr/>
          <p:nvPr/>
        </p:nvGrpSpPr>
        <p:grpSpPr>
          <a:xfrm>
            <a:off x="0" y="0"/>
            <a:ext cx="9144000" cy="6858000"/>
            <a:chOff x="0" y="0"/>
            <a:chExt cx="9144000" cy="6858000"/>
          </a:xfrm>
        </p:grpSpPr>
        <p:sp>
          <p:nvSpPr>
            <p:cNvPr id="7" name="object 7"/>
            <p:cNvSpPr/>
            <p:nvPr/>
          </p:nvSpPr>
          <p:spPr>
            <a:xfrm>
              <a:off x="8458200" y="1971039"/>
              <a:ext cx="228600" cy="370840"/>
            </a:xfrm>
            <a:custGeom>
              <a:avLst/>
              <a:gdLst/>
              <a:ahLst/>
              <a:cxnLst/>
              <a:rect l="l" t="t" r="r" b="b"/>
              <a:pathLst>
                <a:path w="228600" h="370839">
                  <a:moveTo>
                    <a:pt x="0" y="370839"/>
                  </a:moveTo>
                  <a:lnTo>
                    <a:pt x="228600" y="370839"/>
                  </a:lnTo>
                  <a:lnTo>
                    <a:pt x="228600" y="0"/>
                  </a:lnTo>
                  <a:lnTo>
                    <a:pt x="0" y="0"/>
                  </a:lnTo>
                  <a:lnTo>
                    <a:pt x="0" y="370839"/>
                  </a:lnTo>
                  <a:close/>
                </a:path>
              </a:pathLst>
            </a:custGeom>
            <a:solidFill>
              <a:srgbClr val="CACACA"/>
            </a:solidFill>
          </p:spPr>
          <p:txBody>
            <a:bodyPr wrap="square" lIns="0" tIns="0" rIns="0" bIns="0" rtlCol="0"/>
            <a:lstStyle/>
            <a:p>
              <a:endParaRPr/>
            </a:p>
          </p:txBody>
        </p:sp>
        <p:pic>
          <p:nvPicPr>
            <p:cNvPr id="8" name="object 8"/>
            <p:cNvPicPr/>
            <p:nvPr/>
          </p:nvPicPr>
          <p:blipFill>
            <a:blip r:embed="rId2" cstate="print"/>
            <a:stretch>
              <a:fillRect/>
            </a:stretch>
          </p:blipFill>
          <p:spPr>
            <a:xfrm>
              <a:off x="0" y="0"/>
              <a:ext cx="9143999" cy="6857996"/>
            </a:xfrm>
            <a:prstGeom prst="rect">
              <a:avLst/>
            </a:prstGeom>
          </p:spPr>
        </p:pic>
      </p:grpSp>
      <p:sp>
        <p:nvSpPr>
          <p:cNvPr id="9" name="object 9"/>
          <p:cNvSpPr txBox="1"/>
          <p:nvPr/>
        </p:nvSpPr>
        <p:spPr>
          <a:xfrm>
            <a:off x="8504681"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a:t>
            </a:r>
            <a:endParaRPr sz="1200">
              <a:latin typeface="Calibri"/>
              <a:cs typeface="Calibri"/>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graphicFrame>
        <p:nvGraphicFramePr>
          <p:cNvPr id="10" name="object 10"/>
          <p:cNvGraphicFramePr>
            <a:graphicFrameLocks noGrp="1"/>
          </p:cNvGraphicFramePr>
          <p:nvPr>
            <p:extLst>
              <p:ext uri="{D42A27DB-BD31-4B8C-83A1-F6EECF244321}">
                <p14:modId xmlns:p14="http://schemas.microsoft.com/office/powerpoint/2010/main" val="1362547503"/>
              </p:ext>
            </p:extLst>
          </p:nvPr>
        </p:nvGraphicFramePr>
        <p:xfrm>
          <a:off x="937715" y="1361186"/>
          <a:ext cx="8103415" cy="3975735"/>
        </p:xfrm>
        <a:graphic>
          <a:graphicData uri="http://schemas.openxmlformats.org/drawingml/2006/table">
            <a:tbl>
              <a:tblPr firstRow="1" bandRow="1">
                <a:tableStyleId>{2D5ABB26-0587-4C30-8999-92F81FD0307C}</a:tableStyleId>
              </a:tblPr>
              <a:tblGrid>
                <a:gridCol w="1047316">
                  <a:extLst>
                    <a:ext uri="{9D8B030D-6E8A-4147-A177-3AD203B41FA5}">
                      <a16:colId xmlns:a16="http://schemas.microsoft.com/office/drawing/2014/main" val="20000"/>
                    </a:ext>
                  </a:extLst>
                </a:gridCol>
                <a:gridCol w="3417065">
                  <a:extLst>
                    <a:ext uri="{9D8B030D-6E8A-4147-A177-3AD203B41FA5}">
                      <a16:colId xmlns:a16="http://schemas.microsoft.com/office/drawing/2014/main" val="20001"/>
                    </a:ext>
                  </a:extLst>
                </a:gridCol>
                <a:gridCol w="3417065">
                  <a:extLst>
                    <a:ext uri="{9D8B030D-6E8A-4147-A177-3AD203B41FA5}">
                      <a16:colId xmlns:a16="http://schemas.microsoft.com/office/drawing/2014/main" val="20002"/>
                    </a:ext>
                  </a:extLst>
                </a:gridCol>
                <a:gridCol w="221969">
                  <a:extLst>
                    <a:ext uri="{9D8B030D-6E8A-4147-A177-3AD203B41FA5}">
                      <a16:colId xmlns:a16="http://schemas.microsoft.com/office/drawing/2014/main" val="20003"/>
                    </a:ext>
                  </a:extLst>
                </a:gridCol>
              </a:tblGrid>
              <a:tr h="203200">
                <a:tc>
                  <a:txBody>
                    <a:bodyPr/>
                    <a:lstStyle/>
                    <a:p>
                      <a:pPr>
                        <a:lnSpc>
                          <a:spcPct val="100000"/>
                        </a:lnSpc>
                      </a:pPr>
                      <a:endParaRPr sz="1200">
                        <a:latin typeface="Times New Roman"/>
                        <a:cs typeface="Times New Roman"/>
                      </a:endParaRPr>
                    </a:p>
                  </a:txBody>
                  <a:tcPr marL="0" marR="0" marT="0" marB="0">
                    <a:lnR w="12700">
                      <a:solidFill>
                        <a:srgbClr val="FFFFFF"/>
                      </a:solidFill>
                      <a:prstDash val="solid"/>
                    </a:lnR>
                    <a:lnB w="12700">
                      <a:solidFill>
                        <a:srgbClr val="FFFFFF"/>
                      </a:solidFill>
                      <a:prstDash val="solid"/>
                    </a:lnB>
                  </a:tcPr>
                </a:tc>
                <a:tc rowSpan="4">
                  <a:txBody>
                    <a:bodyPr/>
                    <a:lstStyle/>
                    <a:p>
                      <a:pPr>
                        <a:lnSpc>
                          <a:spcPct val="100000"/>
                        </a:lnSpc>
                        <a:spcBef>
                          <a:spcPts val="45"/>
                        </a:spcBef>
                      </a:pPr>
                      <a:endParaRPr sz="2050" dirty="0">
                        <a:latin typeface="Times New Roman"/>
                        <a:cs typeface="Times New Roman"/>
                      </a:endParaRPr>
                    </a:p>
                    <a:p>
                      <a:pPr marL="91440">
                        <a:lnSpc>
                          <a:spcPct val="100000"/>
                        </a:lnSpc>
                      </a:pPr>
                      <a:r>
                        <a:rPr sz="1800" b="1" spc="-15" dirty="0">
                          <a:solidFill>
                            <a:srgbClr val="FFFFFF"/>
                          </a:solidFill>
                          <a:latin typeface="Calibri"/>
                          <a:cs typeface="Calibri"/>
                        </a:rPr>
                        <a:t>Nagaraj</a:t>
                      </a:r>
                      <a:r>
                        <a:rPr sz="1800" b="1" spc="-30" dirty="0">
                          <a:solidFill>
                            <a:srgbClr val="FFFFFF"/>
                          </a:solidFill>
                          <a:latin typeface="Calibri"/>
                          <a:cs typeface="Calibri"/>
                        </a:rPr>
                        <a:t> </a:t>
                      </a:r>
                      <a:r>
                        <a:rPr sz="1800" b="1" dirty="0">
                          <a:solidFill>
                            <a:srgbClr val="FFFFFF"/>
                          </a:solidFill>
                          <a:latin typeface="Calibri"/>
                          <a:cs typeface="Calibri"/>
                        </a:rPr>
                        <a:t>K</a:t>
                      </a:r>
                      <a:endParaRPr sz="1800" dirty="0">
                        <a:latin typeface="Calibri"/>
                        <a:cs typeface="Calibri"/>
                      </a:endParaRPr>
                    </a:p>
                    <a:p>
                      <a:pPr marL="377825" marR="112395" indent="-287020">
                        <a:lnSpc>
                          <a:spcPct val="100000"/>
                        </a:lnSpc>
                        <a:buFont typeface="Calibri"/>
                        <a:buChar char="-"/>
                        <a:tabLst>
                          <a:tab pos="377825" algn="l"/>
                          <a:tab pos="378460" algn="l"/>
                        </a:tabLst>
                      </a:pPr>
                      <a:r>
                        <a:rPr lang="en-US" sz="1800" b="1" dirty="0" err="1">
                          <a:solidFill>
                            <a:srgbClr val="FFFFFF"/>
                          </a:solidFill>
                          <a:latin typeface="Calibri"/>
                          <a:cs typeface="Calibri"/>
                        </a:rPr>
                        <a:t>Implementatation</a:t>
                      </a:r>
                      <a:r>
                        <a:rPr lang="en-US" sz="1800" b="1" dirty="0">
                          <a:solidFill>
                            <a:srgbClr val="FFFFFF"/>
                          </a:solidFill>
                          <a:latin typeface="Calibri"/>
                          <a:cs typeface="Calibri"/>
                        </a:rPr>
                        <a:t> of the </a:t>
                      </a:r>
                      <a:r>
                        <a:rPr lang="en-US" sz="1800" b="1" dirty="0" err="1">
                          <a:solidFill>
                            <a:srgbClr val="FFFFFF"/>
                          </a:solidFill>
                          <a:latin typeface="Calibri"/>
                          <a:cs typeface="Calibri"/>
                        </a:rPr>
                        <a:t>Unets</a:t>
                      </a:r>
                      <a:endParaRPr sz="1800" dirty="0">
                        <a:latin typeface="Calibri"/>
                        <a:cs typeface="Calibri"/>
                      </a:endParaRPr>
                    </a:p>
                    <a:p>
                      <a:pPr marL="377825" marR="737235" indent="-287020">
                        <a:lnSpc>
                          <a:spcPct val="100000"/>
                        </a:lnSpc>
                        <a:buFont typeface="Calibri"/>
                        <a:buChar char="-"/>
                        <a:tabLst>
                          <a:tab pos="377825" algn="l"/>
                          <a:tab pos="378460" algn="l"/>
                        </a:tabLst>
                      </a:pPr>
                      <a:r>
                        <a:rPr lang="en-US" sz="1800" b="1" spc="-10" dirty="0">
                          <a:solidFill>
                            <a:srgbClr val="FFFFFF"/>
                          </a:solidFill>
                          <a:latin typeface="Calibri"/>
                          <a:cs typeface="Calibri"/>
                        </a:rPr>
                        <a:t>U-Net, EAR-</a:t>
                      </a:r>
                      <a:r>
                        <a:rPr lang="en-US" sz="1800" b="1" spc="-10" dirty="0" err="1">
                          <a:solidFill>
                            <a:srgbClr val="FFFFFF"/>
                          </a:solidFill>
                          <a:latin typeface="Calibri"/>
                          <a:cs typeface="Calibri"/>
                        </a:rPr>
                        <a:t>Unet</a:t>
                      </a:r>
                      <a:endParaRPr lang="en-US" sz="1800" b="1" spc="-10" dirty="0">
                        <a:solidFill>
                          <a:srgbClr val="FFFFFF"/>
                        </a:solidFill>
                        <a:latin typeface="Calibri"/>
                        <a:cs typeface="Calibri"/>
                      </a:endParaRPr>
                    </a:p>
                    <a:p>
                      <a:pPr marL="377825" marR="737235" indent="-287020">
                        <a:lnSpc>
                          <a:spcPct val="100000"/>
                        </a:lnSpc>
                        <a:buFont typeface="Calibri"/>
                        <a:buChar char="-"/>
                        <a:tabLst>
                          <a:tab pos="377825" algn="l"/>
                          <a:tab pos="378460" algn="l"/>
                        </a:tabLst>
                      </a:pPr>
                      <a:r>
                        <a:rPr lang="en-US" sz="1800" b="1" spc="-10" dirty="0">
                          <a:solidFill>
                            <a:srgbClr val="FFFFFF"/>
                          </a:solidFill>
                          <a:latin typeface="Calibri"/>
                          <a:cs typeface="Calibri"/>
                        </a:rPr>
                        <a:t>Creating the UI using Flask</a:t>
                      </a:r>
                      <a:endParaRPr sz="1800" dirty="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rowSpan="4">
                  <a:txBody>
                    <a:bodyPr/>
                    <a:lstStyle/>
                    <a:p>
                      <a:pPr>
                        <a:lnSpc>
                          <a:spcPct val="100000"/>
                        </a:lnSpc>
                        <a:spcBef>
                          <a:spcPts val="45"/>
                        </a:spcBef>
                      </a:pPr>
                      <a:endParaRPr sz="2050" dirty="0">
                        <a:latin typeface="Times New Roman"/>
                        <a:cs typeface="Times New Roman"/>
                      </a:endParaRPr>
                    </a:p>
                    <a:p>
                      <a:pPr marL="92075">
                        <a:lnSpc>
                          <a:spcPct val="100000"/>
                        </a:lnSpc>
                      </a:pPr>
                      <a:r>
                        <a:rPr sz="1800" b="1" dirty="0">
                          <a:solidFill>
                            <a:srgbClr val="FFFFFF"/>
                          </a:solidFill>
                          <a:latin typeface="Calibri"/>
                          <a:cs typeface="Calibri"/>
                        </a:rPr>
                        <a:t>N</a:t>
                      </a:r>
                      <a:r>
                        <a:rPr sz="1800" b="1" spc="-15" dirty="0">
                          <a:solidFill>
                            <a:srgbClr val="FFFFFF"/>
                          </a:solidFill>
                          <a:latin typeface="Calibri"/>
                          <a:cs typeface="Calibri"/>
                        </a:rPr>
                        <a:t> </a:t>
                      </a:r>
                      <a:r>
                        <a:rPr sz="1800" b="1" spc="-10" dirty="0">
                          <a:solidFill>
                            <a:srgbClr val="FFFFFF"/>
                          </a:solidFill>
                          <a:latin typeface="Calibri"/>
                          <a:cs typeface="Calibri"/>
                        </a:rPr>
                        <a:t>Niranjan</a:t>
                      </a:r>
                      <a:r>
                        <a:rPr sz="1800" b="1" spc="-25" dirty="0">
                          <a:solidFill>
                            <a:srgbClr val="FFFFFF"/>
                          </a:solidFill>
                          <a:latin typeface="Calibri"/>
                          <a:cs typeface="Calibri"/>
                        </a:rPr>
                        <a:t> </a:t>
                      </a:r>
                      <a:r>
                        <a:rPr sz="1800" b="1" spc="-10" dirty="0">
                          <a:solidFill>
                            <a:srgbClr val="FFFFFF"/>
                          </a:solidFill>
                          <a:latin typeface="Calibri"/>
                          <a:cs typeface="Calibri"/>
                        </a:rPr>
                        <a:t>Reddy</a:t>
                      </a:r>
                      <a:endParaRPr sz="1800" dirty="0">
                        <a:latin typeface="Calibri"/>
                        <a:cs typeface="Calibri"/>
                      </a:endParaRPr>
                    </a:p>
                    <a:p>
                      <a:pPr marL="377825" marR="112395" indent="-287020">
                        <a:lnSpc>
                          <a:spcPct val="100000"/>
                        </a:lnSpc>
                        <a:buFont typeface="Calibri"/>
                        <a:buChar char="-"/>
                        <a:tabLst>
                          <a:tab pos="377825" algn="l"/>
                          <a:tab pos="378460" algn="l"/>
                        </a:tabLst>
                      </a:pPr>
                      <a:r>
                        <a:rPr lang="en-US" sz="1800" b="1" dirty="0" err="1">
                          <a:solidFill>
                            <a:srgbClr val="FFFFFF"/>
                          </a:solidFill>
                          <a:latin typeface="+mn-lt"/>
                          <a:cs typeface="Calibri"/>
                        </a:rPr>
                        <a:t>Implementatation</a:t>
                      </a:r>
                      <a:r>
                        <a:rPr lang="en-US" sz="1800" b="1" dirty="0">
                          <a:solidFill>
                            <a:srgbClr val="FFFFFF"/>
                          </a:solidFill>
                          <a:latin typeface="+mn-lt"/>
                          <a:cs typeface="Calibri"/>
                        </a:rPr>
                        <a:t> of the </a:t>
                      </a:r>
                      <a:r>
                        <a:rPr lang="en-US" sz="1800" b="1" dirty="0" err="1">
                          <a:solidFill>
                            <a:srgbClr val="FFFFFF"/>
                          </a:solidFill>
                          <a:latin typeface="+mn-lt"/>
                          <a:cs typeface="Calibri"/>
                        </a:rPr>
                        <a:t>Unets</a:t>
                      </a:r>
                      <a:endParaRPr lang="en-US" sz="1800" dirty="0">
                        <a:latin typeface="+mn-lt"/>
                        <a:cs typeface="Calibri"/>
                      </a:endParaRPr>
                    </a:p>
                    <a:p>
                      <a:pPr marL="377825" marR="737235" indent="-287020">
                        <a:lnSpc>
                          <a:spcPct val="100000"/>
                        </a:lnSpc>
                        <a:buFont typeface="Calibri"/>
                        <a:buChar char="-"/>
                        <a:tabLst>
                          <a:tab pos="377825" algn="l"/>
                          <a:tab pos="378460" algn="l"/>
                        </a:tabLst>
                      </a:pPr>
                      <a:r>
                        <a:rPr lang="en-US" sz="1800" b="1" spc="-10" dirty="0">
                          <a:solidFill>
                            <a:srgbClr val="FFFFFF"/>
                          </a:solidFill>
                          <a:latin typeface="+mn-lt"/>
                          <a:cs typeface="Calibri"/>
                        </a:rPr>
                        <a:t>U-Net, EAR-</a:t>
                      </a:r>
                      <a:r>
                        <a:rPr lang="en-US" sz="1800" b="1" spc="-10" dirty="0" err="1">
                          <a:solidFill>
                            <a:srgbClr val="FFFFFF"/>
                          </a:solidFill>
                          <a:latin typeface="+mn-lt"/>
                          <a:cs typeface="Calibri"/>
                        </a:rPr>
                        <a:t>Unet</a:t>
                      </a:r>
                      <a:endParaRPr lang="en-US" sz="1800" dirty="0">
                        <a:latin typeface="+mn-lt"/>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B w="12700">
                      <a:solidFill>
                        <a:srgbClr val="FFFFFF"/>
                      </a:solidFill>
                      <a:prstDash val="solid"/>
                    </a:lnB>
                  </a:tcPr>
                </a:tc>
                <a:extLst>
                  <a:ext uri="{0D108BD9-81ED-4DB2-BD59-A6C34878D82A}">
                    <a16:rowId xmlns:a16="http://schemas.microsoft.com/office/drawing/2014/main" val="10000"/>
                  </a:ext>
                </a:extLst>
              </a:tr>
              <a:tr h="370839">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vMerge="1">
                  <a:txBody>
                    <a:bodyPr/>
                    <a:lstStyle/>
                    <a:p>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vMerge="1">
                  <a:txBody>
                    <a:bodyPr/>
                    <a:lstStyle/>
                    <a:p>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extLst>
                  <a:ext uri="{0D108BD9-81ED-4DB2-BD59-A6C34878D82A}">
                    <a16:rowId xmlns:a16="http://schemas.microsoft.com/office/drawing/2014/main" val="10001"/>
                  </a:ext>
                </a:extLst>
              </a:tr>
              <a:tr h="370839">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vMerge="1">
                  <a:txBody>
                    <a:bodyPr/>
                    <a:lstStyle/>
                    <a:p>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vMerge="1">
                  <a:txBody>
                    <a:bodyPr/>
                    <a:lstStyle/>
                    <a:p>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985520">
                <a:tc rowSpan="2">
                  <a:txBody>
                    <a:bodyPr/>
                    <a:lstStyle/>
                    <a:p>
                      <a:pPr>
                        <a:lnSpc>
                          <a:spcPct val="100000"/>
                        </a:lnSpc>
                      </a:pPr>
                      <a:endParaRPr sz="1700" dirty="0">
                        <a:latin typeface="Times New Roman"/>
                        <a:cs typeface="Times New Roman"/>
                      </a:endParaRPr>
                    </a:p>
                  </a:txBody>
                  <a:tcPr marL="0" marR="0" marT="0" marB="0">
                    <a:lnR w="12700">
                      <a:solidFill>
                        <a:srgbClr val="FFFFFF"/>
                      </a:solidFill>
                      <a:prstDash val="solid"/>
                    </a:lnR>
                    <a:lnT w="12700">
                      <a:solidFill>
                        <a:srgbClr val="FFFFFF"/>
                      </a:solidFill>
                      <a:prstDash val="solid"/>
                    </a:lnT>
                  </a:tcPr>
                </a:tc>
                <a:tc vMerge="1">
                  <a:txBody>
                    <a:bodyPr/>
                    <a:lstStyle/>
                    <a:p>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vMerge="1">
                  <a:txBody>
                    <a:bodyPr/>
                    <a:lstStyle/>
                    <a:p>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rowSpan="2">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T w="12700">
                      <a:solidFill>
                        <a:srgbClr val="FFFFFF"/>
                      </a:solidFill>
                      <a:prstDash val="solid"/>
                    </a:lnT>
                  </a:tcPr>
                </a:tc>
                <a:extLst>
                  <a:ext uri="{0D108BD9-81ED-4DB2-BD59-A6C34878D82A}">
                    <a16:rowId xmlns:a16="http://schemas.microsoft.com/office/drawing/2014/main" val="10003"/>
                  </a:ext>
                </a:extLst>
              </a:tr>
              <a:tr h="2011680">
                <a:tc vMerge="1">
                  <a:txBody>
                    <a:bodyPr/>
                    <a:lstStyle/>
                    <a:p>
                      <a:endParaRPr/>
                    </a:p>
                  </a:txBody>
                  <a:tcPr marL="0" marR="0" marT="0" marB="0">
                    <a:lnR w="12700">
                      <a:solidFill>
                        <a:srgbClr val="FFFFFF"/>
                      </a:solidFill>
                      <a:prstDash val="solid"/>
                    </a:lnR>
                    <a:lnT w="12700">
                      <a:solidFill>
                        <a:srgbClr val="FFFFFF"/>
                      </a:solidFill>
                      <a:prstDash val="solid"/>
                    </a:lnT>
                  </a:tcPr>
                </a:tc>
                <a:tc>
                  <a:txBody>
                    <a:bodyPr/>
                    <a:lstStyle/>
                    <a:p>
                      <a:pPr>
                        <a:lnSpc>
                          <a:spcPct val="100000"/>
                        </a:lnSpc>
                        <a:spcBef>
                          <a:spcPts val="45"/>
                        </a:spcBef>
                      </a:pPr>
                      <a:endParaRPr sz="2050" dirty="0">
                        <a:latin typeface="Times New Roman"/>
                        <a:cs typeface="Times New Roman"/>
                      </a:endParaRPr>
                    </a:p>
                    <a:p>
                      <a:pPr marL="91440">
                        <a:lnSpc>
                          <a:spcPct val="100000"/>
                        </a:lnSpc>
                      </a:pPr>
                      <a:r>
                        <a:rPr sz="1800" dirty="0">
                          <a:latin typeface="Calibri"/>
                          <a:cs typeface="Calibri"/>
                        </a:rPr>
                        <a:t>Rahula</a:t>
                      </a:r>
                      <a:r>
                        <a:rPr sz="1800" spc="-15" dirty="0">
                          <a:latin typeface="Calibri"/>
                          <a:cs typeface="Calibri"/>
                        </a:rPr>
                        <a:t> </a:t>
                      </a:r>
                      <a:r>
                        <a:rPr sz="1800" spc="-5" dirty="0">
                          <a:latin typeface="Calibri"/>
                          <a:cs typeface="Calibri"/>
                        </a:rPr>
                        <a:t>Akhilesh</a:t>
                      </a:r>
                      <a:r>
                        <a:rPr sz="1800" spc="-25" dirty="0">
                          <a:latin typeface="Calibri"/>
                          <a:cs typeface="Calibri"/>
                        </a:rPr>
                        <a:t> </a:t>
                      </a:r>
                      <a:r>
                        <a:rPr sz="1800" spc="-10" dirty="0">
                          <a:latin typeface="Calibri"/>
                          <a:cs typeface="Calibri"/>
                        </a:rPr>
                        <a:t>Reddy</a:t>
                      </a:r>
                      <a:endParaRPr sz="1800" dirty="0">
                        <a:latin typeface="Calibri"/>
                        <a:cs typeface="Calibri"/>
                      </a:endParaRPr>
                    </a:p>
                    <a:p>
                      <a:pPr marL="377825" marR="112395" indent="-287020">
                        <a:lnSpc>
                          <a:spcPct val="100000"/>
                        </a:lnSpc>
                        <a:buFont typeface="Calibri"/>
                        <a:buChar char="-"/>
                        <a:tabLst>
                          <a:tab pos="377825" algn="l"/>
                          <a:tab pos="378460" algn="l"/>
                        </a:tabLst>
                      </a:pPr>
                      <a:r>
                        <a:rPr lang="en-US" sz="1800" b="0" dirty="0" err="1">
                          <a:solidFill>
                            <a:schemeClr val="tx1"/>
                          </a:solidFill>
                          <a:latin typeface="+mn-lt"/>
                          <a:cs typeface="Calibri"/>
                        </a:rPr>
                        <a:t>Implementatation</a:t>
                      </a:r>
                      <a:r>
                        <a:rPr lang="en-US" sz="1800" b="0" dirty="0">
                          <a:solidFill>
                            <a:schemeClr val="tx1"/>
                          </a:solidFill>
                          <a:latin typeface="+mn-lt"/>
                          <a:cs typeface="Calibri"/>
                        </a:rPr>
                        <a:t> of the </a:t>
                      </a:r>
                      <a:r>
                        <a:rPr lang="en-US" sz="1800" b="0" dirty="0" err="1">
                          <a:solidFill>
                            <a:schemeClr val="tx1"/>
                          </a:solidFill>
                          <a:latin typeface="+mn-lt"/>
                          <a:cs typeface="Calibri"/>
                        </a:rPr>
                        <a:t>Unets</a:t>
                      </a:r>
                      <a:endParaRPr lang="en-US" sz="1800" b="0" dirty="0">
                        <a:solidFill>
                          <a:schemeClr val="tx1"/>
                        </a:solidFill>
                        <a:latin typeface="+mn-lt"/>
                        <a:cs typeface="Calibri"/>
                      </a:endParaRPr>
                    </a:p>
                    <a:p>
                      <a:pPr marL="377825" marR="737235" indent="-287020">
                        <a:lnSpc>
                          <a:spcPct val="100000"/>
                        </a:lnSpc>
                        <a:buFont typeface="Calibri"/>
                        <a:buChar char="-"/>
                        <a:tabLst>
                          <a:tab pos="377825" algn="l"/>
                          <a:tab pos="378460" algn="l"/>
                        </a:tabLst>
                      </a:pPr>
                      <a:r>
                        <a:rPr lang="en-US" sz="1800" b="0" spc="-10" dirty="0">
                          <a:solidFill>
                            <a:schemeClr val="tx1"/>
                          </a:solidFill>
                          <a:latin typeface="+mn-lt"/>
                          <a:cs typeface="Calibri"/>
                        </a:rPr>
                        <a:t>U-Net, Attention </a:t>
                      </a:r>
                      <a:r>
                        <a:rPr lang="en-US" sz="1800" b="0" spc="-10" dirty="0" err="1">
                          <a:solidFill>
                            <a:schemeClr val="tx1"/>
                          </a:solidFill>
                          <a:latin typeface="+mn-lt"/>
                          <a:cs typeface="Calibri"/>
                        </a:rPr>
                        <a:t>Unet</a:t>
                      </a:r>
                      <a:endParaRPr lang="en-US" sz="1800" b="0" spc="-10" dirty="0">
                        <a:solidFill>
                          <a:schemeClr val="tx1"/>
                        </a:solidFill>
                        <a:latin typeface="+mn-lt"/>
                        <a:cs typeface="Calibri"/>
                      </a:endParaRPr>
                    </a:p>
                    <a:p>
                      <a:pPr marL="377825" marR="737235" indent="-287020">
                        <a:lnSpc>
                          <a:spcPct val="100000"/>
                        </a:lnSpc>
                        <a:buFont typeface="Calibri"/>
                        <a:buChar char="-"/>
                        <a:tabLst>
                          <a:tab pos="377825" algn="l"/>
                          <a:tab pos="378460" algn="l"/>
                        </a:tabLst>
                      </a:pPr>
                      <a:r>
                        <a:rPr lang="en-US" sz="1800" b="0" spc="-10" dirty="0">
                          <a:solidFill>
                            <a:schemeClr val="tx1"/>
                          </a:solidFill>
                          <a:latin typeface="+mn-lt"/>
                          <a:cs typeface="Calibri"/>
                        </a:rPr>
                        <a:t>Creating the UI using the Flask</a:t>
                      </a:r>
                      <a:endParaRPr lang="en-US" sz="1800" b="0" dirty="0">
                        <a:solidFill>
                          <a:schemeClr val="tx1"/>
                        </a:solidFill>
                        <a:latin typeface="+mn-lt"/>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spcBef>
                          <a:spcPts val="45"/>
                        </a:spcBef>
                      </a:pPr>
                      <a:endParaRPr sz="2050" dirty="0">
                        <a:latin typeface="Times New Roman"/>
                        <a:cs typeface="Times New Roman"/>
                      </a:endParaRPr>
                    </a:p>
                    <a:p>
                      <a:pPr marL="92075">
                        <a:lnSpc>
                          <a:spcPct val="100000"/>
                        </a:lnSpc>
                      </a:pPr>
                      <a:r>
                        <a:rPr sz="1800" spc="-10" dirty="0">
                          <a:latin typeface="Calibri"/>
                          <a:cs typeface="Calibri"/>
                        </a:rPr>
                        <a:t>Naga</a:t>
                      </a:r>
                      <a:r>
                        <a:rPr sz="1800" spc="-35" dirty="0">
                          <a:latin typeface="Calibri"/>
                          <a:cs typeface="Calibri"/>
                        </a:rPr>
                        <a:t> </a:t>
                      </a:r>
                      <a:r>
                        <a:rPr sz="1800" spc="-15" dirty="0">
                          <a:latin typeface="Calibri"/>
                          <a:cs typeface="Calibri"/>
                        </a:rPr>
                        <a:t>Swaroop</a:t>
                      </a:r>
                      <a:endParaRPr sz="1800" dirty="0">
                        <a:latin typeface="Calibri"/>
                        <a:cs typeface="Calibri"/>
                      </a:endParaRPr>
                    </a:p>
                    <a:p>
                      <a:pPr marL="378460" indent="-287020">
                        <a:lnSpc>
                          <a:spcPct val="100000"/>
                        </a:lnSpc>
                        <a:spcBef>
                          <a:spcPts val="5"/>
                        </a:spcBef>
                        <a:buChar char="-"/>
                        <a:tabLst>
                          <a:tab pos="378460" algn="l"/>
                          <a:tab pos="379095" algn="l"/>
                        </a:tabLst>
                      </a:pPr>
                      <a:r>
                        <a:rPr lang="en-US" sz="1800" spc="-10" dirty="0">
                          <a:latin typeface="Calibri"/>
                          <a:cs typeface="Calibri"/>
                        </a:rPr>
                        <a:t>Data Preprocessing</a:t>
                      </a:r>
                    </a:p>
                    <a:p>
                      <a:pPr marL="378460" indent="-287020">
                        <a:lnSpc>
                          <a:spcPct val="100000"/>
                        </a:lnSpc>
                        <a:spcBef>
                          <a:spcPts val="5"/>
                        </a:spcBef>
                        <a:buChar char="-"/>
                        <a:tabLst>
                          <a:tab pos="378460" algn="l"/>
                          <a:tab pos="379095" algn="l"/>
                        </a:tabLst>
                      </a:pPr>
                      <a:r>
                        <a:rPr lang="en-US" sz="1800" dirty="0">
                          <a:latin typeface="Calibri"/>
                          <a:cs typeface="Calibri"/>
                        </a:rPr>
                        <a:t>Data Collection </a:t>
                      </a:r>
                    </a:p>
                    <a:p>
                      <a:pPr marL="378460" indent="-287020">
                        <a:lnSpc>
                          <a:spcPct val="100000"/>
                        </a:lnSpc>
                        <a:spcBef>
                          <a:spcPts val="5"/>
                        </a:spcBef>
                        <a:buChar char="-"/>
                        <a:tabLst>
                          <a:tab pos="378460" algn="l"/>
                          <a:tab pos="379095" algn="l"/>
                        </a:tabLst>
                      </a:pPr>
                      <a:r>
                        <a:rPr lang="en-US" sz="1800" dirty="0">
                          <a:latin typeface="Calibri"/>
                          <a:cs typeface="Calibri"/>
                        </a:rPr>
                        <a:t>Implementation of </a:t>
                      </a:r>
                      <a:r>
                        <a:rPr lang="en-US" sz="1800" dirty="0" err="1">
                          <a:latin typeface="Calibri"/>
                          <a:cs typeface="Calibri"/>
                        </a:rPr>
                        <a:t>Unets</a:t>
                      </a:r>
                      <a:endParaRPr lang="en-US" sz="1800" dirty="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T w="12700">
                      <a:solidFill>
                        <a:srgbClr val="FFFFFF"/>
                      </a:solidFill>
                      <a:prstDash val="solid"/>
                    </a:lnT>
                  </a:tcPr>
                </a:tc>
                <a:extLst>
                  <a:ext uri="{0D108BD9-81ED-4DB2-BD59-A6C34878D82A}">
                    <a16:rowId xmlns:a16="http://schemas.microsoft.com/office/drawing/2014/main" val="10004"/>
                  </a:ext>
                </a:extLst>
              </a:tr>
            </a:tbl>
          </a:graphicData>
        </a:graphic>
      </p:graphicFrame>
      <p:sp>
        <p:nvSpPr>
          <p:cNvPr id="11" name="object 11"/>
          <p:cNvSpPr txBox="1">
            <a:spLocks noGrp="1"/>
          </p:cNvSpPr>
          <p:nvPr>
            <p:ph type="title"/>
          </p:nvPr>
        </p:nvSpPr>
        <p:spPr>
          <a:xfrm>
            <a:off x="3203575" y="485013"/>
            <a:ext cx="3491229"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INDIVIDUAL</a:t>
            </a:r>
            <a:r>
              <a:rPr sz="2400" spc="-40" dirty="0">
                <a:latin typeface="Calibri"/>
                <a:cs typeface="Calibri"/>
              </a:rPr>
              <a:t> </a:t>
            </a:r>
            <a:r>
              <a:rPr sz="2400" spc="-10" dirty="0">
                <a:latin typeface="Calibri"/>
                <a:cs typeface="Calibri"/>
              </a:rPr>
              <a:t>CONTRIBUTION</a:t>
            </a:r>
            <a:endParaRPr sz="24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3878008" y="177190"/>
            <a:ext cx="2251710" cy="45212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5" name="object 5"/>
          <p:cNvSpPr txBox="1">
            <a:spLocks noGrp="1"/>
          </p:cNvSpPr>
          <p:nvPr>
            <p:ph type="body" idx="1"/>
          </p:nvPr>
        </p:nvSpPr>
        <p:spPr>
          <a:xfrm>
            <a:off x="1472310" y="652637"/>
            <a:ext cx="7063105" cy="5842625"/>
          </a:xfrm>
          <a:prstGeom prst="rect">
            <a:avLst/>
          </a:prstGeom>
        </p:spPr>
        <p:txBody>
          <a:bodyPr vert="horz" wrap="square" lIns="0" tIns="12700" rIns="0" bIns="0" rtlCol="0">
            <a:spAutoFit/>
          </a:bodyPr>
          <a:lstStyle/>
          <a:p>
            <a:pPr marL="12700" marR="6350" algn="just">
              <a:lnSpc>
                <a:spcPct val="100000"/>
              </a:lnSpc>
              <a:spcBef>
                <a:spcPts val="100"/>
              </a:spcBef>
            </a:pPr>
            <a:r>
              <a:rPr lang="en-IN" sz="1600" dirty="0"/>
              <a:t>[1] </a:t>
            </a:r>
            <a:r>
              <a:rPr lang="en-IN" sz="1600" dirty="0" err="1"/>
              <a:t>Momot</a:t>
            </a:r>
            <a:r>
              <a:rPr lang="en-IN" sz="1600" dirty="0"/>
              <a:t>, Agata (2022), “Common Carotid Artery Ultrasound Images,” Mendeley Data, V1, </a:t>
            </a:r>
            <a:r>
              <a:rPr lang="en-IN" sz="1600" dirty="0" err="1"/>
              <a:t>doi</a:t>
            </a:r>
            <a:r>
              <a:rPr lang="en-IN" sz="1600" dirty="0"/>
              <a:t>: 10.17632/d4xt63mgjm. </a:t>
            </a:r>
          </a:p>
          <a:p>
            <a:pPr marL="12700" marR="6350" algn="just">
              <a:lnSpc>
                <a:spcPct val="100000"/>
              </a:lnSpc>
              <a:spcBef>
                <a:spcPts val="100"/>
              </a:spcBef>
            </a:pPr>
            <a:endParaRPr lang="en-IN" sz="1600" dirty="0"/>
          </a:p>
          <a:p>
            <a:pPr marL="12700" marR="6350" algn="just">
              <a:lnSpc>
                <a:spcPct val="100000"/>
              </a:lnSpc>
              <a:spcBef>
                <a:spcPts val="100"/>
              </a:spcBef>
            </a:pPr>
            <a:r>
              <a:rPr lang="en-IN" sz="1600" dirty="0"/>
              <a:t>[2] Ozan </a:t>
            </a:r>
            <a:r>
              <a:rPr lang="en-IN" sz="1600" dirty="0" err="1"/>
              <a:t>Oktay</a:t>
            </a:r>
            <a:r>
              <a:rPr lang="en-IN" sz="1600" dirty="0"/>
              <a:t>, Jo </a:t>
            </a:r>
            <a:r>
              <a:rPr lang="en-IN" sz="1600" dirty="0" err="1"/>
              <a:t>Schlemper</a:t>
            </a:r>
            <a:r>
              <a:rPr lang="en-IN" sz="1600" dirty="0"/>
              <a:t>, </a:t>
            </a:r>
            <a:r>
              <a:rPr lang="en-IN" sz="1600" dirty="0" err="1"/>
              <a:t>Loic</a:t>
            </a:r>
            <a:r>
              <a:rPr lang="en-IN" sz="1600" dirty="0"/>
              <a:t> Le </a:t>
            </a:r>
            <a:r>
              <a:rPr lang="en-IN" sz="1600" dirty="0" err="1"/>
              <a:t>Folgoc</a:t>
            </a:r>
            <a:r>
              <a:rPr lang="en-IN" sz="1600" dirty="0"/>
              <a:t> (2018), “Attention U-Net: Learning Where to Look for the Pancreas,” arXiv:1804.03999v3. </a:t>
            </a:r>
          </a:p>
          <a:p>
            <a:pPr marL="12700" marR="6350" algn="just">
              <a:lnSpc>
                <a:spcPct val="100000"/>
              </a:lnSpc>
              <a:spcBef>
                <a:spcPts val="100"/>
              </a:spcBef>
            </a:pPr>
            <a:endParaRPr lang="en-IN" sz="1600" dirty="0"/>
          </a:p>
          <a:p>
            <a:pPr marL="12700" marR="6350" algn="just">
              <a:lnSpc>
                <a:spcPct val="100000"/>
              </a:lnSpc>
              <a:spcBef>
                <a:spcPts val="100"/>
              </a:spcBef>
            </a:pPr>
            <a:r>
              <a:rPr lang="en-IN" sz="1600" dirty="0"/>
              <a:t>[3] Wei Yu, Bin Fang, </a:t>
            </a:r>
            <a:r>
              <a:rPr lang="en-IN" sz="1600" dirty="0" err="1"/>
              <a:t>Yongqing</a:t>
            </a:r>
            <a:r>
              <a:rPr lang="en-IN" sz="1600" dirty="0"/>
              <a:t> Liu (2019), “Liver Vessels Segmentation Based On 3D Residual U-NET.” </a:t>
            </a:r>
          </a:p>
          <a:p>
            <a:pPr marL="12700" marR="6350" algn="just">
              <a:lnSpc>
                <a:spcPct val="100000"/>
              </a:lnSpc>
              <a:spcBef>
                <a:spcPts val="100"/>
              </a:spcBef>
            </a:pPr>
            <a:endParaRPr lang="en-IN" sz="1600" dirty="0"/>
          </a:p>
          <a:p>
            <a:pPr marL="12700" marR="6350" algn="just">
              <a:lnSpc>
                <a:spcPct val="100000"/>
              </a:lnSpc>
              <a:spcBef>
                <a:spcPts val="100"/>
              </a:spcBef>
            </a:pPr>
            <a:r>
              <a:rPr lang="en-IN" sz="1600" dirty="0"/>
              <a:t>[4] </a:t>
            </a:r>
            <a:r>
              <a:rPr lang="en-IN" sz="1600" dirty="0" err="1"/>
              <a:t>Jinke</a:t>
            </a:r>
            <a:r>
              <a:rPr lang="en-IN" sz="1600" dirty="0"/>
              <a:t> Wang, </a:t>
            </a:r>
            <a:r>
              <a:rPr lang="en-IN" sz="1600" dirty="0" err="1"/>
              <a:t>Xiangyang</a:t>
            </a:r>
            <a:r>
              <a:rPr lang="en-IN" sz="1600" dirty="0"/>
              <a:t> Zhang, </a:t>
            </a:r>
            <a:r>
              <a:rPr lang="en-IN" sz="1600" dirty="0" err="1"/>
              <a:t>Peiqing</a:t>
            </a:r>
            <a:r>
              <a:rPr lang="en-IN" sz="1600" dirty="0"/>
              <a:t> </a:t>
            </a:r>
            <a:r>
              <a:rPr lang="en-IN" sz="1600" dirty="0" err="1"/>
              <a:t>Lv</a:t>
            </a:r>
            <a:r>
              <a:rPr lang="en-IN" sz="1600" dirty="0"/>
              <a:t>, “Automatic Liver Segmentation Using </a:t>
            </a:r>
            <a:r>
              <a:rPr lang="en-IN" sz="1600" dirty="0" err="1"/>
              <a:t>EfficientNet</a:t>
            </a:r>
            <a:r>
              <a:rPr lang="en-IN" sz="1600" dirty="0"/>
              <a:t> and Attention-Based Residual UNET,” DOI: 10.007/s10278-022-00668-x.</a:t>
            </a:r>
          </a:p>
          <a:p>
            <a:pPr marL="12700" marR="6350" algn="just">
              <a:lnSpc>
                <a:spcPct val="100000"/>
              </a:lnSpc>
              <a:spcBef>
                <a:spcPts val="100"/>
              </a:spcBef>
            </a:pPr>
            <a:endParaRPr lang="en-IN" sz="1600" dirty="0"/>
          </a:p>
          <a:p>
            <a:pPr marL="12700" marR="6350" algn="just">
              <a:lnSpc>
                <a:spcPct val="100000"/>
              </a:lnSpc>
              <a:spcBef>
                <a:spcPts val="100"/>
              </a:spcBef>
            </a:pPr>
            <a:r>
              <a:rPr lang="en-US" sz="1600" dirty="0"/>
              <a:t>[5] B. </a:t>
            </a:r>
            <a:r>
              <a:rPr lang="en-US" sz="1600" dirty="0" err="1"/>
              <a:t>Behboodi</a:t>
            </a:r>
            <a:r>
              <a:rPr lang="en-US" sz="1600" dirty="0"/>
              <a:t> and H. </a:t>
            </a:r>
            <a:r>
              <a:rPr lang="en-US" sz="1600" dirty="0" err="1"/>
              <a:t>Rivaz</a:t>
            </a:r>
            <a:r>
              <a:rPr lang="en-US" sz="1600" dirty="0"/>
              <a:t>, ”Ultrasound segmentation using U-Net: learning from simulated data and testing on real data,” 2019 41st Annual International Conference of the IEEE Engineering in Medicine and Biology Society (EMBC), 2019, pp. 6628-6631, DOI: 10.1109/EMBC.2019.8857218</a:t>
            </a:r>
          </a:p>
          <a:p>
            <a:pPr marL="12700" marR="6350" algn="just">
              <a:lnSpc>
                <a:spcPct val="100000"/>
              </a:lnSpc>
              <a:spcBef>
                <a:spcPts val="100"/>
              </a:spcBef>
            </a:pPr>
            <a:endParaRPr lang="en-US" sz="1600" dirty="0"/>
          </a:p>
          <a:p>
            <a:pPr marL="12700" marR="6350" algn="just">
              <a:spcBef>
                <a:spcPts val="100"/>
              </a:spcBef>
            </a:pPr>
            <a:r>
              <a:rPr lang="en-IN" sz="1600" dirty="0"/>
              <a:t>[6] Amiri, M., Brooks, R., </a:t>
            </a:r>
            <a:r>
              <a:rPr lang="en-IN" sz="1600" dirty="0" err="1"/>
              <a:t>Behboodi</a:t>
            </a:r>
            <a:r>
              <a:rPr lang="en-IN" sz="1600" dirty="0"/>
              <a:t>, B. et al. Two-stage ultrasound image segmentation using U-Net and test time augmentation. Int J CARS 15, 981–988 (2020). https://doi.org/10.1007/s11548-020-02158-3 </a:t>
            </a:r>
          </a:p>
          <a:p>
            <a:pPr marL="12700" marR="6350" algn="just">
              <a:lnSpc>
                <a:spcPct val="100000"/>
              </a:lnSpc>
              <a:spcBef>
                <a:spcPts val="100"/>
              </a:spcBef>
            </a:pPr>
            <a:endParaRPr lang="en-US" sz="1600" dirty="0"/>
          </a:p>
          <a:p>
            <a:pPr marL="12700" marR="6350" algn="just">
              <a:lnSpc>
                <a:spcPct val="100000"/>
              </a:lnSpc>
              <a:spcBef>
                <a:spcPts val="100"/>
              </a:spcBef>
            </a:pPr>
            <a:endParaRPr lang="en-US" sz="1600" spc="-5" dirty="0"/>
          </a:p>
          <a:p>
            <a:pPr marL="12700" marR="6350" algn="just">
              <a:lnSpc>
                <a:spcPct val="100000"/>
              </a:lnSpc>
              <a:spcBef>
                <a:spcPts val="100"/>
              </a:spcBef>
            </a:pPr>
            <a:endParaRPr sz="1600"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F28B3EB-366E-E281-8211-FA898868B9F4}"/>
              </a:ext>
            </a:extLst>
          </p:cNvPr>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5" name="object 3">
            <a:extLst>
              <a:ext uri="{FF2B5EF4-FFF2-40B4-BE49-F238E27FC236}">
                <a16:creationId xmlns:a16="http://schemas.microsoft.com/office/drawing/2014/main" id="{1252D38A-5443-4E96-1DDB-2B4011EC546E}"/>
              </a:ext>
            </a:extLst>
          </p:cNvPr>
          <p:cNvPicPr/>
          <p:nvPr/>
        </p:nvPicPr>
        <p:blipFill>
          <a:blip r:embed="rId2" cstate="print"/>
          <a:stretch>
            <a:fillRect/>
          </a:stretch>
        </p:blipFill>
        <p:spPr>
          <a:xfrm>
            <a:off x="0" y="0"/>
            <a:ext cx="9143999" cy="6857996"/>
          </a:xfrm>
          <a:prstGeom prst="rect">
            <a:avLst/>
          </a:prstGeom>
        </p:spPr>
      </p:pic>
      <p:sp>
        <p:nvSpPr>
          <p:cNvPr id="6" name="object 4">
            <a:extLst>
              <a:ext uri="{FF2B5EF4-FFF2-40B4-BE49-F238E27FC236}">
                <a16:creationId xmlns:a16="http://schemas.microsoft.com/office/drawing/2014/main" id="{2CFF84C7-8E3A-1D09-D479-DB746435E1FC}"/>
              </a:ext>
            </a:extLst>
          </p:cNvPr>
          <p:cNvSpPr txBox="1">
            <a:spLocks/>
          </p:cNvSpPr>
          <p:nvPr/>
        </p:nvSpPr>
        <p:spPr>
          <a:xfrm>
            <a:off x="3878008" y="217535"/>
            <a:ext cx="2251710" cy="44307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IN" sz="2800" kern="0" spc="-10" dirty="0">
                <a:solidFill>
                  <a:sysClr val="windowText" lastClr="000000"/>
                </a:solidFill>
                <a:latin typeface="Times New Roman" panose="02020603050405020304" pitchFamily="18" charset="0"/>
                <a:cs typeface="Times New Roman" panose="02020603050405020304" pitchFamily="18" charset="0"/>
              </a:rPr>
              <a:t>REFERENCES</a:t>
            </a:r>
          </a:p>
        </p:txBody>
      </p:sp>
      <p:sp>
        <p:nvSpPr>
          <p:cNvPr id="7" name="object 6">
            <a:extLst>
              <a:ext uri="{FF2B5EF4-FFF2-40B4-BE49-F238E27FC236}">
                <a16:creationId xmlns:a16="http://schemas.microsoft.com/office/drawing/2014/main" id="{08215657-6922-E48D-61B4-DAF94212DD2E}"/>
              </a:ext>
            </a:extLst>
          </p:cNvPr>
          <p:cNvSpPr txBox="1">
            <a:spLocks noGrp="1"/>
          </p:cNvSpPr>
          <p:nvPr>
            <p:ph type="ftr" sz="quarter" idx="5"/>
          </p:nvPr>
        </p:nvSpPr>
        <p:spPr>
          <a:xfrm>
            <a:off x="5489828" y="6722998"/>
            <a:ext cx="2874645" cy="152400"/>
          </a:xfrm>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8" name="object 5">
            <a:extLst>
              <a:ext uri="{FF2B5EF4-FFF2-40B4-BE49-F238E27FC236}">
                <a16:creationId xmlns:a16="http://schemas.microsoft.com/office/drawing/2014/main" id="{2A3605D8-04F8-A36C-3546-1D4ACEE3B3B0}"/>
              </a:ext>
            </a:extLst>
          </p:cNvPr>
          <p:cNvSpPr txBox="1">
            <a:spLocks/>
          </p:cNvSpPr>
          <p:nvPr/>
        </p:nvSpPr>
        <p:spPr>
          <a:xfrm>
            <a:off x="1472310" y="723598"/>
            <a:ext cx="7063105" cy="4521751"/>
          </a:xfrm>
          <a:prstGeom prst="rect">
            <a:avLst/>
          </a:prstGeom>
        </p:spPr>
        <p:txBody>
          <a:bodyPr vert="horz" wrap="square" lIns="0" tIns="12700"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6350" algn="just">
              <a:spcBef>
                <a:spcPts val="100"/>
              </a:spcBef>
            </a:pPr>
            <a:r>
              <a:rPr lang="en-IN" sz="1600" dirty="0"/>
              <a:t>[7] J. Ding, Z. Huang, M. Shi and C. Ning, ”Automatic Thyroid Ultrasound Image Segmentation Based on U-shaped Network,” 2019 12th International Congress on Image and Signal Processing, </a:t>
            </a:r>
            <a:r>
              <a:rPr lang="en-IN" sz="1600" dirty="0" err="1"/>
              <a:t>BioMedical</a:t>
            </a:r>
            <a:r>
              <a:rPr lang="en-IN" sz="1600" dirty="0"/>
              <a:t> Engineering and Informatics (CISP-BMEI), 2019, pp. 1-5, </a:t>
            </a:r>
            <a:r>
              <a:rPr lang="en-IN" sz="1600" dirty="0" err="1"/>
              <a:t>doi</a:t>
            </a:r>
            <a:r>
              <a:rPr lang="en-IN" sz="1600" dirty="0"/>
              <a:t>: 10.1109/CISPBMEI48845.2019.8966062. </a:t>
            </a:r>
          </a:p>
          <a:p>
            <a:pPr marL="12700" marR="6350" algn="just">
              <a:spcBef>
                <a:spcPts val="100"/>
              </a:spcBef>
            </a:pPr>
            <a:endParaRPr lang="en-IN" sz="1600" dirty="0"/>
          </a:p>
          <a:p>
            <a:pPr marL="12700" marR="6350" algn="just">
              <a:spcBef>
                <a:spcPts val="100"/>
              </a:spcBef>
            </a:pPr>
            <a:r>
              <a:rPr lang="en-IN" sz="1600" dirty="0"/>
              <a:t>[8] M. </a:t>
            </a:r>
            <a:r>
              <a:rPr lang="en-IN" sz="1600" dirty="0" err="1"/>
              <a:t>Xie</a:t>
            </a:r>
            <a:r>
              <a:rPr lang="en-IN" sz="1600" dirty="0"/>
              <a:t> et al., ”Two-stage and dual-decoder convolutional U-Net ensembles for reliable vessel and plaque segmentation in carotid ultrasound images,” 2020 19th IEEE International Conference on Machine Learning and Applications (ICMLA), 2020, pp. 1376-1381, DOI: 10.1109/ICMLA51294.2020.00214. </a:t>
            </a:r>
          </a:p>
          <a:p>
            <a:pPr marL="12700" marR="6350" algn="just">
              <a:spcBef>
                <a:spcPts val="100"/>
              </a:spcBef>
            </a:pPr>
            <a:endParaRPr lang="en-IN" sz="1600" dirty="0"/>
          </a:p>
          <a:p>
            <a:pPr marL="12700" marR="6350" algn="just">
              <a:spcBef>
                <a:spcPts val="100"/>
              </a:spcBef>
            </a:pPr>
            <a:r>
              <a:rPr lang="en-IN" sz="1600" dirty="0"/>
              <a:t>[9] </a:t>
            </a:r>
            <a:r>
              <a:rPr lang="en-IN" sz="1600" dirty="0" err="1"/>
              <a:t>Meshram</a:t>
            </a:r>
            <a:r>
              <a:rPr lang="en-IN" sz="1600" dirty="0"/>
              <a:t> NH, Mitchell CC, </a:t>
            </a:r>
            <a:r>
              <a:rPr lang="en-IN" sz="1600" dirty="0" err="1"/>
              <a:t>Wilbrand</a:t>
            </a:r>
            <a:r>
              <a:rPr lang="en-IN" sz="1600" dirty="0"/>
              <a:t> S, Dempsey RJ, Varghese T. Deep Learning for Carotid Plaque Segmentation using a Dilated U-Net Architecture. </a:t>
            </a:r>
            <a:r>
              <a:rPr lang="en-IN" sz="1600" dirty="0" err="1"/>
              <a:t>Ultrason</a:t>
            </a:r>
            <a:r>
              <a:rPr lang="en-IN" sz="1600" dirty="0"/>
              <a:t> Imaging. 2020 Jul-Sep;42(4- 5):221-230. </a:t>
            </a:r>
            <a:r>
              <a:rPr lang="en-IN" sz="1600" dirty="0" err="1"/>
              <a:t>doi</a:t>
            </a:r>
            <a:r>
              <a:rPr lang="en-IN" sz="1600" dirty="0"/>
              <a:t>: 10.1177/0161734620951216. PMID: 32885739; PMCID: PMC8045553. </a:t>
            </a:r>
          </a:p>
          <a:p>
            <a:pPr marL="12700" marR="6350" algn="just">
              <a:spcBef>
                <a:spcPts val="100"/>
              </a:spcBef>
            </a:pPr>
            <a:endParaRPr lang="en-IN" sz="1600" kern="0" spc="-5" dirty="0">
              <a:solidFill>
                <a:sysClr val="windowText" lastClr="000000"/>
              </a:solidFill>
            </a:endParaRPr>
          </a:p>
          <a:p>
            <a:pPr marL="12700" marR="6350" algn="just">
              <a:spcBef>
                <a:spcPts val="100"/>
              </a:spcBef>
            </a:pPr>
            <a:r>
              <a:rPr lang="en-IN" sz="1600" dirty="0"/>
              <a:t>[10] J. Li, L. Cheng, T. Xia, H. Ni and J. Li, ”Multi-Scale Fusion U-Net for the Segmentation of Breast Lesions,” in IEEE Access, vol. 9, pp. 137125-137139, 2021, </a:t>
            </a:r>
            <a:r>
              <a:rPr lang="en-IN" sz="1600" dirty="0" err="1"/>
              <a:t>doi</a:t>
            </a:r>
            <a:r>
              <a:rPr lang="en-IN" sz="1600" dirty="0"/>
              <a:t>: 10.1109/ACCESS.2021.3117578. </a:t>
            </a:r>
            <a:endParaRPr lang="en-IN" sz="1600" kern="0" spc="-5" dirty="0">
              <a:solidFill>
                <a:sysClr val="windowText" lastClr="000000"/>
              </a:solidFill>
            </a:endParaRPr>
          </a:p>
        </p:txBody>
      </p:sp>
    </p:spTree>
    <p:extLst>
      <p:ext uri="{BB962C8B-B14F-4D97-AF65-F5344CB8AC3E}">
        <p14:creationId xmlns:p14="http://schemas.microsoft.com/office/powerpoint/2010/main" val="210089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61645429-3681-CE71-122C-273E7F417F4B}"/>
              </a:ext>
            </a:extLst>
          </p:cNvPr>
          <p:cNvPicPr/>
          <p:nvPr/>
        </p:nvPicPr>
        <p:blipFill>
          <a:blip r:embed="rId2" cstate="print"/>
          <a:stretch>
            <a:fillRect/>
          </a:stretch>
        </p:blipFill>
        <p:spPr>
          <a:xfrm>
            <a:off x="0" y="0"/>
            <a:ext cx="9143999" cy="6857996"/>
          </a:xfrm>
          <a:prstGeom prst="rect">
            <a:avLst/>
          </a:prstGeom>
        </p:spPr>
      </p:pic>
      <p:sp>
        <p:nvSpPr>
          <p:cNvPr id="3" name="Title 2">
            <a:extLst>
              <a:ext uri="{FF2B5EF4-FFF2-40B4-BE49-F238E27FC236}">
                <a16:creationId xmlns:a16="http://schemas.microsoft.com/office/drawing/2014/main" id="{7193B629-0574-8014-41F1-690BB0813473}"/>
              </a:ext>
            </a:extLst>
          </p:cNvPr>
          <p:cNvSpPr>
            <a:spLocks noGrp="1"/>
          </p:cNvSpPr>
          <p:nvPr>
            <p:ph type="title"/>
          </p:nvPr>
        </p:nvSpPr>
        <p:spPr>
          <a:xfrm>
            <a:off x="3276600" y="2514600"/>
            <a:ext cx="3154679" cy="430887"/>
          </a:xfrm>
        </p:spPr>
        <p:txBody>
          <a:bodyPr/>
          <a:lstStyle/>
          <a:p>
            <a:pPr algn="ctr"/>
            <a:r>
              <a:rPr lang="en-US" b="1" dirty="0"/>
              <a:t>THE END</a:t>
            </a:r>
            <a:endParaRPr lang="en-IN" b="1" dirty="0"/>
          </a:p>
        </p:txBody>
      </p:sp>
    </p:spTree>
    <p:extLst>
      <p:ext uri="{BB962C8B-B14F-4D97-AF65-F5344CB8AC3E}">
        <p14:creationId xmlns:p14="http://schemas.microsoft.com/office/powerpoint/2010/main" val="402830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3073545" y="202096"/>
            <a:ext cx="3627754" cy="452120"/>
          </a:xfrm>
          <a:prstGeom prst="rect">
            <a:avLst/>
          </a:prstGeom>
        </p:spPr>
        <p:txBody>
          <a:bodyPr vert="horz" wrap="square" lIns="0" tIns="12065" rIns="0" bIns="0" rtlCol="0">
            <a:spAutoFit/>
          </a:bodyPr>
          <a:lstStyle/>
          <a:p>
            <a:pPr marL="12700">
              <a:lnSpc>
                <a:spcPct val="100000"/>
              </a:lnSpc>
              <a:spcBef>
                <a:spcPts val="95"/>
              </a:spcBef>
            </a:pPr>
            <a:r>
              <a:rPr spc="-55" dirty="0"/>
              <a:t>TABLE</a:t>
            </a:r>
            <a:r>
              <a:rPr spc="10" dirty="0"/>
              <a:t> </a:t>
            </a:r>
            <a:r>
              <a:rPr spc="-5" dirty="0"/>
              <a:t>OF</a:t>
            </a:r>
            <a:r>
              <a:rPr spc="-20" dirty="0"/>
              <a:t> </a:t>
            </a:r>
            <a:r>
              <a:rPr spc="-10" dirty="0"/>
              <a:t>CONTENTS</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
        <p:nvSpPr>
          <p:cNvPr id="5" name="object 5"/>
          <p:cNvSpPr txBox="1"/>
          <p:nvPr/>
        </p:nvSpPr>
        <p:spPr>
          <a:xfrm>
            <a:off x="2057400" y="929596"/>
            <a:ext cx="3329812" cy="4444807"/>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lang="en-US" sz="1800" dirty="0">
                <a:latin typeface="Times New Roman" panose="02020603050405020304" pitchFamily="18" charset="0"/>
                <a:cs typeface="Times New Roman" panose="02020603050405020304" pitchFamily="18" charset="0"/>
              </a:rPr>
              <a:t>Problem Statement</a:t>
            </a:r>
            <a:endParaRPr sz="1800" dirty="0">
              <a:latin typeface="Times New Roman" panose="02020603050405020304" pitchFamily="18" charset="0"/>
              <a:cs typeface="Times New Roman" panose="02020603050405020304" pitchFamily="18" charset="0"/>
            </a:endParaRPr>
          </a:p>
          <a:p>
            <a:pPr marL="355600" indent="-342900">
              <a:lnSpc>
                <a:spcPct val="100000"/>
              </a:lnSpc>
              <a:buAutoNum type="arabicPeriod"/>
              <a:tabLst>
                <a:tab pos="354965" algn="l"/>
                <a:tab pos="355600" algn="l"/>
              </a:tabLst>
            </a:pPr>
            <a:r>
              <a:rPr lang="en-US" sz="1800" spc="-35" dirty="0">
                <a:latin typeface="Times New Roman" panose="02020603050405020304" pitchFamily="18" charset="0"/>
                <a:cs typeface="Times New Roman" panose="02020603050405020304" pitchFamily="18" charset="0"/>
              </a:rPr>
              <a:t>Abstract</a:t>
            </a:r>
          </a:p>
          <a:p>
            <a:pPr marL="355600" indent="-342900">
              <a:lnSpc>
                <a:spcPct val="100000"/>
              </a:lnSpc>
              <a:buAutoNum type="arabicPeriod"/>
              <a:tabLst>
                <a:tab pos="354965" algn="l"/>
                <a:tab pos="355600" algn="l"/>
              </a:tabLst>
            </a:pPr>
            <a:r>
              <a:rPr lang="en-US" spc="-35" dirty="0">
                <a:latin typeface="Times New Roman" panose="02020603050405020304" pitchFamily="18" charset="0"/>
                <a:cs typeface="Times New Roman" panose="02020603050405020304" pitchFamily="18" charset="0"/>
              </a:rPr>
              <a:t>Introduction</a:t>
            </a:r>
          </a:p>
          <a:p>
            <a:pPr marL="355600" indent="-342900">
              <a:lnSpc>
                <a:spcPct val="100000"/>
              </a:lnSpc>
              <a:buAutoNum type="arabicPeriod"/>
              <a:tabLst>
                <a:tab pos="354965" algn="l"/>
                <a:tab pos="355600" algn="l"/>
              </a:tabLst>
            </a:pPr>
            <a:r>
              <a:rPr lang="en-US" sz="1800" spc="-35" dirty="0">
                <a:latin typeface="Times New Roman" panose="02020603050405020304" pitchFamily="18" charset="0"/>
                <a:cs typeface="Times New Roman" panose="02020603050405020304" pitchFamily="18" charset="0"/>
              </a:rPr>
              <a:t>Methodology</a:t>
            </a:r>
          </a:p>
          <a:p>
            <a:pPr marL="298450" indent="-285750">
              <a:lnSpc>
                <a:spcPct val="100000"/>
              </a:lnSpc>
              <a:buFont typeface="Arial" panose="020B0604020202020204" pitchFamily="34" charset="0"/>
              <a:buChar char="•"/>
              <a:tabLst>
                <a:tab pos="354965" algn="l"/>
                <a:tab pos="355600" algn="l"/>
              </a:tabLst>
            </a:pPr>
            <a:r>
              <a:rPr lang="en-US" sz="1800" spc="-35" dirty="0">
                <a:latin typeface="Times New Roman" panose="02020603050405020304" pitchFamily="18" charset="0"/>
                <a:cs typeface="Times New Roman" panose="02020603050405020304" pitchFamily="18" charset="0"/>
              </a:rPr>
              <a:t>	EAR U-Net</a:t>
            </a:r>
          </a:p>
          <a:p>
            <a:pPr marL="298450" indent="-285750">
              <a:lnSpc>
                <a:spcPct val="100000"/>
              </a:lnSpc>
              <a:buFont typeface="Arial" panose="020B0604020202020204" pitchFamily="34" charset="0"/>
              <a:buChar char="•"/>
              <a:tabLst>
                <a:tab pos="354965" algn="l"/>
                <a:tab pos="355600" algn="l"/>
              </a:tabLst>
            </a:pPr>
            <a:r>
              <a:rPr lang="en-US" spc="-35" dirty="0">
                <a:latin typeface="Times New Roman" panose="02020603050405020304" pitchFamily="18" charset="0"/>
                <a:cs typeface="Times New Roman" panose="02020603050405020304" pitchFamily="18" charset="0"/>
              </a:rPr>
              <a:t>	System Architecture</a:t>
            </a:r>
          </a:p>
          <a:p>
            <a:pPr marL="298450" indent="-285750">
              <a:lnSpc>
                <a:spcPct val="100000"/>
              </a:lnSpc>
              <a:buFont typeface="Arial" panose="020B0604020202020204" pitchFamily="34" charset="0"/>
              <a:buChar char="•"/>
              <a:tabLst>
                <a:tab pos="354965" algn="l"/>
                <a:tab pos="355600" algn="l"/>
              </a:tabLst>
            </a:pPr>
            <a:r>
              <a:rPr lang="en-US" sz="1800" spc="-35"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Encoder-Decoder Framework </a:t>
            </a:r>
            <a:endParaRPr lang="en-US" sz="1800" spc="-35" dirty="0">
              <a:latin typeface="Times New Roman" panose="02020603050405020304" pitchFamily="18" charset="0"/>
              <a:cs typeface="Times New Roman" panose="02020603050405020304" pitchFamily="18" charset="0"/>
            </a:endParaRPr>
          </a:p>
          <a:p>
            <a:pPr marL="298450" indent="-285750">
              <a:lnSpc>
                <a:spcPct val="100000"/>
              </a:lnSpc>
              <a:buFont typeface="Arial" panose="020B0604020202020204" pitchFamily="34" charset="0"/>
              <a:buChar char="•"/>
              <a:tabLst>
                <a:tab pos="354965" algn="l"/>
                <a:tab pos="355600" algn="l"/>
              </a:tabLst>
            </a:pPr>
            <a:r>
              <a:rPr lang="en-US" spc="-35" dirty="0">
                <a:latin typeface="Times New Roman" panose="02020603050405020304" pitchFamily="18" charset="0"/>
                <a:cs typeface="Times New Roman" panose="02020603050405020304" pitchFamily="18" charset="0"/>
              </a:rPr>
              <a:t>	Attention U-net</a:t>
            </a:r>
          </a:p>
          <a:p>
            <a:pPr marL="298450" indent="-285750">
              <a:lnSpc>
                <a:spcPct val="100000"/>
              </a:lnSpc>
              <a:buFont typeface="Arial" panose="020B0604020202020204" pitchFamily="34" charset="0"/>
              <a:buChar char="•"/>
              <a:tabLst>
                <a:tab pos="354965" algn="l"/>
                <a:tab pos="355600" algn="l"/>
              </a:tabLst>
            </a:pPr>
            <a:r>
              <a:rPr lang="en-US" spc="-35" dirty="0">
                <a:latin typeface="Times New Roman" panose="02020603050405020304" pitchFamily="18" charset="0"/>
                <a:cs typeface="Times New Roman" panose="02020603050405020304" pitchFamily="18" charset="0"/>
              </a:rPr>
              <a:t>	Skip-Connections</a:t>
            </a:r>
          </a:p>
          <a:p>
            <a:pPr marL="298450" indent="-285750">
              <a:lnSpc>
                <a:spcPct val="100000"/>
              </a:lnSpc>
              <a:buFont typeface="Arial" panose="020B0604020202020204" pitchFamily="34" charset="0"/>
              <a:buChar char="•"/>
              <a:tabLst>
                <a:tab pos="354965" algn="l"/>
                <a:tab pos="355600" algn="l"/>
              </a:tabLst>
            </a:pPr>
            <a:r>
              <a:rPr lang="en-IN" dirty="0">
                <a:latin typeface="Times New Roman" panose="02020603050405020304" pitchFamily="18" charset="0"/>
                <a:cs typeface="Times New Roman" panose="02020603050405020304" pitchFamily="18" charset="0"/>
              </a:rPr>
              <a:t>System Block Diagram and Data Flow Diagram</a:t>
            </a:r>
          </a:p>
          <a:p>
            <a:pPr marL="12700">
              <a:lnSpc>
                <a:spcPct val="100000"/>
              </a:lnSpc>
              <a:tabLst>
                <a:tab pos="354965" algn="l"/>
                <a:tab pos="355600" algn="l"/>
              </a:tabLst>
            </a:pPr>
            <a:r>
              <a:rPr lang="en-IN" spc="-35" dirty="0">
                <a:latin typeface="Times New Roman" panose="02020603050405020304" pitchFamily="18" charset="0"/>
                <a:cs typeface="Times New Roman" panose="02020603050405020304" pitchFamily="18" charset="0"/>
              </a:rPr>
              <a:t>5. </a:t>
            </a:r>
            <a:r>
              <a:rPr lang="en-IN" spc="-20" dirty="0">
                <a:latin typeface="Times New Roman" panose="02020603050405020304" pitchFamily="18" charset="0"/>
                <a:cs typeface="Times New Roman" panose="02020603050405020304" pitchFamily="18" charset="0"/>
              </a:rPr>
              <a:t>Evaluation</a:t>
            </a:r>
            <a:r>
              <a:rPr lang="en-IN" spc="-10" dirty="0">
                <a:latin typeface="Times New Roman" panose="02020603050405020304" pitchFamily="18" charset="0"/>
                <a:cs typeface="Times New Roman" panose="02020603050405020304" pitchFamily="18" charset="0"/>
              </a:rPr>
              <a:t> Metrics</a:t>
            </a:r>
            <a:endParaRPr lang="en-US" spc="-35" dirty="0">
              <a:latin typeface="Times New Roman" panose="02020603050405020304" pitchFamily="18" charset="0"/>
              <a:cs typeface="Times New Roman" panose="02020603050405020304" pitchFamily="18" charset="0"/>
            </a:endParaRPr>
          </a:p>
          <a:p>
            <a:pPr marL="12700">
              <a:lnSpc>
                <a:spcPct val="100000"/>
              </a:lnSpc>
              <a:tabLst>
                <a:tab pos="354965" algn="l"/>
                <a:tab pos="355600" algn="l"/>
              </a:tabLst>
            </a:pPr>
            <a:r>
              <a:rPr lang="en-US" spc="-35" dirty="0">
                <a:latin typeface="Times New Roman" panose="02020603050405020304" pitchFamily="18" charset="0"/>
                <a:cs typeface="Times New Roman" panose="02020603050405020304" pitchFamily="18" charset="0"/>
              </a:rPr>
              <a:t>6. </a:t>
            </a:r>
            <a:r>
              <a:rPr lang="en-IN" sz="1800" dirty="0">
                <a:latin typeface="Times New Roman" panose="02020603050405020304" pitchFamily="18" charset="0"/>
                <a:cs typeface="Times New Roman" panose="02020603050405020304" pitchFamily="18" charset="0"/>
              </a:rPr>
              <a:t>Evalua</a:t>
            </a:r>
            <a:r>
              <a:rPr lang="en-IN" sz="1800" spc="5" dirty="0">
                <a:latin typeface="Times New Roman" panose="02020603050405020304" pitchFamily="18" charset="0"/>
                <a:cs typeface="Times New Roman" panose="02020603050405020304" pitchFamily="18" charset="0"/>
              </a:rPr>
              <a:t>t</a:t>
            </a:r>
            <a:r>
              <a:rPr lang="en-IN" sz="1800" dirty="0">
                <a:latin typeface="Times New Roman" panose="02020603050405020304" pitchFamily="18" charset="0"/>
                <a:cs typeface="Times New Roman" panose="02020603050405020304" pitchFamily="18" charset="0"/>
              </a:rPr>
              <a:t>ion</a:t>
            </a:r>
          </a:p>
          <a:p>
            <a:pPr marL="12700">
              <a:lnSpc>
                <a:spcPct val="100000"/>
              </a:lnSpc>
              <a:tabLst>
                <a:tab pos="354965" algn="l"/>
                <a:tab pos="355600" algn="l"/>
              </a:tabLst>
            </a:pPr>
            <a:r>
              <a:rPr lang="en-IN" spc="-35" dirty="0">
                <a:latin typeface="Times New Roman" panose="02020603050405020304" pitchFamily="18" charset="0"/>
                <a:cs typeface="Times New Roman" panose="02020603050405020304" pitchFamily="18" charset="0"/>
              </a:rPr>
              <a:t>7. Results</a:t>
            </a:r>
          </a:p>
          <a:p>
            <a:pPr marL="12700">
              <a:lnSpc>
                <a:spcPct val="100000"/>
              </a:lnSpc>
              <a:tabLst>
                <a:tab pos="354965" algn="l"/>
                <a:tab pos="355600" algn="l"/>
              </a:tabLst>
            </a:pPr>
            <a:r>
              <a:rPr lang="en-IN" spc="-35" dirty="0">
                <a:latin typeface="Times New Roman" panose="02020603050405020304" pitchFamily="18" charset="0"/>
                <a:cs typeface="Times New Roman" panose="02020603050405020304" pitchFamily="18" charset="0"/>
              </a:rPr>
              <a:t>8.Conclusion</a:t>
            </a:r>
          </a:p>
          <a:p>
            <a:pPr marL="12700">
              <a:lnSpc>
                <a:spcPct val="100000"/>
              </a:lnSpc>
              <a:tabLst>
                <a:tab pos="354965" algn="l"/>
                <a:tab pos="355600" algn="l"/>
              </a:tabLst>
            </a:pPr>
            <a:r>
              <a:rPr lang="en-IN" spc="-35" dirty="0">
                <a:latin typeface="Times New Roman" panose="02020603050405020304" pitchFamily="18" charset="0"/>
                <a:cs typeface="Times New Roman" panose="02020603050405020304" pitchFamily="18" charset="0"/>
              </a:rPr>
              <a:t>9. References</a:t>
            </a:r>
            <a:endParaRPr lang="en-US" spc="-3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47299" y="934083"/>
            <a:ext cx="254000" cy="4444807"/>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03</a:t>
            </a:r>
          </a:p>
          <a:p>
            <a:pPr marL="12700">
              <a:lnSpc>
                <a:spcPct val="100000"/>
              </a:lnSpc>
            </a:pPr>
            <a:r>
              <a:rPr lang="en-US" dirty="0">
                <a:latin typeface="Times New Roman"/>
                <a:cs typeface="Times New Roman"/>
              </a:rPr>
              <a:t>0</a:t>
            </a:r>
            <a:r>
              <a:rPr sz="1800" dirty="0">
                <a:latin typeface="Times New Roman"/>
                <a:cs typeface="Times New Roman"/>
              </a:rPr>
              <a:t>5</a:t>
            </a:r>
          </a:p>
          <a:p>
            <a:pPr marL="12700">
              <a:lnSpc>
                <a:spcPct val="100000"/>
              </a:lnSpc>
            </a:pPr>
            <a:r>
              <a:rPr lang="en-US" dirty="0">
                <a:latin typeface="Times New Roman"/>
                <a:cs typeface="Times New Roman"/>
              </a:rPr>
              <a:t>0</a:t>
            </a:r>
            <a:r>
              <a:rPr sz="1800" dirty="0">
                <a:latin typeface="Times New Roman"/>
                <a:cs typeface="Times New Roman"/>
              </a:rPr>
              <a:t>6</a:t>
            </a:r>
          </a:p>
          <a:p>
            <a:pPr marL="12700">
              <a:lnSpc>
                <a:spcPct val="100000"/>
              </a:lnSpc>
            </a:pPr>
            <a:endParaRPr sz="1800" dirty="0">
              <a:latin typeface="Times New Roman"/>
              <a:cs typeface="Times New Roman"/>
            </a:endParaRPr>
          </a:p>
          <a:p>
            <a:pPr marL="12700">
              <a:lnSpc>
                <a:spcPct val="100000"/>
              </a:lnSpc>
            </a:pPr>
            <a:r>
              <a:rPr lang="en-US" sz="1800" dirty="0">
                <a:latin typeface="Times New Roman"/>
                <a:cs typeface="Times New Roman"/>
              </a:rPr>
              <a:t>09</a:t>
            </a:r>
            <a:endParaRPr sz="1800" dirty="0">
              <a:latin typeface="Times New Roman"/>
              <a:cs typeface="Times New Roman"/>
            </a:endParaRPr>
          </a:p>
          <a:p>
            <a:pPr marL="12700">
              <a:lnSpc>
                <a:spcPct val="100000"/>
              </a:lnSpc>
            </a:pPr>
            <a:r>
              <a:rPr lang="en-US" spc="-5" dirty="0">
                <a:latin typeface="Times New Roman"/>
                <a:cs typeface="Times New Roman"/>
              </a:rPr>
              <a:t>10</a:t>
            </a:r>
            <a:endParaRPr sz="1800" dirty="0">
              <a:latin typeface="Times New Roman"/>
              <a:cs typeface="Times New Roman"/>
            </a:endParaRPr>
          </a:p>
          <a:p>
            <a:pPr marL="12700">
              <a:lnSpc>
                <a:spcPct val="100000"/>
              </a:lnSpc>
            </a:pPr>
            <a:r>
              <a:rPr lang="en-US" dirty="0">
                <a:latin typeface="Times New Roman"/>
                <a:cs typeface="Times New Roman"/>
              </a:rPr>
              <a:t>11</a:t>
            </a:r>
            <a:endParaRPr sz="1800" dirty="0">
              <a:latin typeface="Times New Roman"/>
              <a:cs typeface="Times New Roman"/>
            </a:endParaRPr>
          </a:p>
          <a:p>
            <a:pPr marL="12700">
              <a:lnSpc>
                <a:spcPct val="100000"/>
              </a:lnSpc>
            </a:pPr>
            <a:r>
              <a:rPr lang="en-US" dirty="0">
                <a:latin typeface="Times New Roman"/>
                <a:cs typeface="Times New Roman"/>
              </a:rPr>
              <a:t>13</a:t>
            </a:r>
            <a:endParaRPr sz="1800" dirty="0">
              <a:latin typeface="Times New Roman"/>
              <a:cs typeface="Times New Roman"/>
            </a:endParaRPr>
          </a:p>
          <a:p>
            <a:pPr marL="12700">
              <a:lnSpc>
                <a:spcPct val="100000"/>
              </a:lnSpc>
            </a:pPr>
            <a:r>
              <a:rPr lang="en-US" dirty="0">
                <a:latin typeface="Times New Roman"/>
                <a:cs typeface="Times New Roman"/>
              </a:rPr>
              <a:t>15</a:t>
            </a:r>
          </a:p>
          <a:p>
            <a:pPr marL="12700">
              <a:lnSpc>
                <a:spcPct val="100000"/>
              </a:lnSpc>
            </a:pPr>
            <a:r>
              <a:rPr lang="en-US" sz="1800" dirty="0">
                <a:latin typeface="Times New Roman"/>
                <a:cs typeface="Times New Roman"/>
              </a:rPr>
              <a:t>17</a:t>
            </a:r>
          </a:p>
          <a:p>
            <a:pPr marL="12700">
              <a:lnSpc>
                <a:spcPct val="100000"/>
              </a:lnSpc>
            </a:pPr>
            <a:endParaRPr lang="en-US" dirty="0">
              <a:latin typeface="Times New Roman"/>
              <a:cs typeface="Times New Roman"/>
            </a:endParaRPr>
          </a:p>
          <a:p>
            <a:pPr marL="12700">
              <a:lnSpc>
                <a:spcPct val="100000"/>
              </a:lnSpc>
            </a:pPr>
            <a:r>
              <a:rPr lang="en-US" sz="1800" dirty="0">
                <a:latin typeface="Times New Roman"/>
                <a:cs typeface="Times New Roman"/>
              </a:rPr>
              <a:t>18</a:t>
            </a:r>
          </a:p>
          <a:p>
            <a:pPr marL="12700">
              <a:lnSpc>
                <a:spcPct val="100000"/>
              </a:lnSpc>
            </a:pPr>
            <a:r>
              <a:rPr lang="en-US" dirty="0">
                <a:latin typeface="Times New Roman"/>
                <a:cs typeface="Times New Roman"/>
              </a:rPr>
              <a:t>19</a:t>
            </a:r>
          </a:p>
          <a:p>
            <a:pPr marL="12700">
              <a:lnSpc>
                <a:spcPct val="100000"/>
              </a:lnSpc>
            </a:pPr>
            <a:r>
              <a:rPr lang="en-US" sz="1800" dirty="0">
                <a:latin typeface="Times New Roman"/>
                <a:cs typeface="Times New Roman"/>
              </a:rPr>
              <a:t>20</a:t>
            </a:r>
          </a:p>
          <a:p>
            <a:pPr marL="12700">
              <a:lnSpc>
                <a:spcPct val="100000"/>
              </a:lnSpc>
            </a:pPr>
            <a:r>
              <a:rPr lang="en-US" dirty="0">
                <a:latin typeface="Times New Roman"/>
                <a:cs typeface="Times New Roman"/>
              </a:rPr>
              <a:t>22</a:t>
            </a:r>
          </a:p>
          <a:p>
            <a:pPr marL="12700">
              <a:lnSpc>
                <a:spcPct val="100000"/>
              </a:lnSpc>
            </a:pPr>
            <a:r>
              <a:rPr lang="en-US" sz="1800" dirty="0">
                <a:latin typeface="Times New Roman"/>
                <a:cs typeface="Times New Roman"/>
              </a:rPr>
              <a:t>23</a:t>
            </a:r>
            <a:endParaRPr sz="1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1472312" y="243586"/>
            <a:ext cx="7063104" cy="452120"/>
          </a:xfrm>
          <a:prstGeom prst="rect">
            <a:avLst/>
          </a:prstGeom>
        </p:spPr>
        <p:txBody>
          <a:bodyPr vert="horz" wrap="square" lIns="0" tIns="12065" rIns="0" bIns="0" rtlCol="0">
            <a:spAutoFit/>
          </a:bodyPr>
          <a:lstStyle/>
          <a:p>
            <a:pPr marL="12700" algn="ctr">
              <a:lnSpc>
                <a:spcPct val="100000"/>
              </a:lnSpc>
              <a:spcBef>
                <a:spcPts val="95"/>
              </a:spcBef>
            </a:pPr>
            <a:r>
              <a:rPr lang="en-US" spc="-40" dirty="0"/>
              <a:t>PROBLEM STATEMENT</a:t>
            </a:r>
            <a:endParaRPr spc="-45" dirty="0"/>
          </a:p>
        </p:txBody>
      </p:sp>
      <p:sp>
        <p:nvSpPr>
          <p:cNvPr id="6" name="Text Placeholder 5">
            <a:extLst>
              <a:ext uri="{FF2B5EF4-FFF2-40B4-BE49-F238E27FC236}">
                <a16:creationId xmlns:a16="http://schemas.microsoft.com/office/drawing/2014/main" id="{FD044A5C-DD61-C7E1-AEF6-1E96EC8FBCCE}"/>
              </a:ext>
            </a:extLst>
          </p:cNvPr>
          <p:cNvSpPr>
            <a:spLocks noGrp="1"/>
          </p:cNvSpPr>
          <p:nvPr>
            <p:ph type="body" idx="1"/>
          </p:nvPr>
        </p:nvSpPr>
        <p:spPr>
          <a:xfrm>
            <a:off x="1472311" y="1789441"/>
            <a:ext cx="7063105" cy="1384995"/>
          </a:xfrm>
        </p:spPr>
        <p:txBody>
          <a:bodyPr/>
          <a:lstStyle/>
          <a:p>
            <a:r>
              <a:rPr lang="en-US" dirty="0"/>
              <a:t>The study focuses on the segmentation of the transverse section of the common carotid artery. It aims to compare the performance of EAR U-Net, attention-based U-Net, and traditional U-Net models for this task. The goal is to identify the most accurate and effective model for accurately segmenting the carotid artery in the transverse section.</a:t>
            </a:r>
            <a:endParaRPr lang="en-IN"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6" name="Title 5">
            <a:extLst>
              <a:ext uri="{FF2B5EF4-FFF2-40B4-BE49-F238E27FC236}">
                <a16:creationId xmlns:a16="http://schemas.microsoft.com/office/drawing/2014/main" id="{0071E6B8-6E8D-BE70-717D-6186A7C9B9F7}"/>
              </a:ext>
            </a:extLst>
          </p:cNvPr>
          <p:cNvSpPr>
            <a:spLocks noGrp="1"/>
          </p:cNvSpPr>
          <p:nvPr>
            <p:ph type="title"/>
          </p:nvPr>
        </p:nvSpPr>
        <p:spPr>
          <a:xfrm>
            <a:off x="3124200" y="236693"/>
            <a:ext cx="3154679" cy="430887"/>
          </a:xfrm>
        </p:spPr>
        <p:txBody>
          <a:bodyPr/>
          <a:lstStyle/>
          <a:p>
            <a:pPr algn="ctr"/>
            <a:r>
              <a:rPr lang="en-US" dirty="0"/>
              <a:t>ABSTRACT</a:t>
            </a:r>
            <a:endParaRPr lang="en-IN" dirty="0"/>
          </a:p>
        </p:txBody>
      </p:sp>
      <p:sp>
        <p:nvSpPr>
          <p:cNvPr id="7" name="Text Placeholder 6">
            <a:extLst>
              <a:ext uri="{FF2B5EF4-FFF2-40B4-BE49-F238E27FC236}">
                <a16:creationId xmlns:a16="http://schemas.microsoft.com/office/drawing/2014/main" id="{BADE23BC-A347-1693-5594-98AF98DCF53E}"/>
              </a:ext>
            </a:extLst>
          </p:cNvPr>
          <p:cNvSpPr>
            <a:spLocks noGrp="1"/>
          </p:cNvSpPr>
          <p:nvPr>
            <p:ph type="body" idx="1"/>
          </p:nvPr>
        </p:nvSpPr>
        <p:spPr>
          <a:xfrm>
            <a:off x="1301368" y="667580"/>
            <a:ext cx="7063105" cy="4678204"/>
          </a:xfrm>
        </p:spPr>
        <p:txBody>
          <a:bodyPr/>
          <a:lstStyle/>
          <a:p>
            <a:pPr algn="just"/>
            <a:r>
              <a:rPr lang="en-US" sz="1600" dirty="0">
                <a:latin typeface="Times New Roman" panose="02020603050405020304" pitchFamily="18" charset="0"/>
                <a:cs typeface="Times New Roman" panose="02020603050405020304" pitchFamily="18" charset="0"/>
              </a:rPr>
              <a:t>Image segmentation is critical in medical imaging analysis for precise extraction of anatomical structures and regions of interest. Common carotid artery (CCA) segmentation is particularly important in cardiovascular health, aiding in the detection and evaluation of various conditions. Atherosclerosis, characterized by plaque formation due to lipid accumulation, narrows and hardens arteries, leading to serious complications like heart attacks and strokes. Atherosclerosis-related diseases are significant causes of mortality globally.</a:t>
            </a:r>
          </a:p>
          <a:p>
            <a:pPr algn="just"/>
            <a:r>
              <a:rPr lang="en-US" sz="1600" dirty="0">
                <a:latin typeface="Times New Roman" panose="02020603050405020304" pitchFamily="18" charset="0"/>
                <a:cs typeface="Times New Roman" panose="02020603050405020304" pitchFamily="18" charset="0"/>
              </a:rPr>
              <a:t>Traditional CNN architectures, like U-Net, face challenges in preserving spatial information during downsampling and upsampling, resulting in reducing the efficiency and accuracy of segmentation. U-Net uses skip connections to address this by fusing feature maps to retain fine details. U-Net has successfully been used in medical image analysis.</a:t>
            </a:r>
          </a:p>
          <a:p>
            <a:pPr algn="just"/>
            <a:r>
              <a:rPr lang="en-US" sz="1600" dirty="0">
                <a:latin typeface="Times New Roman" panose="02020603050405020304" pitchFamily="18" charset="0"/>
                <a:cs typeface="Times New Roman" panose="02020603050405020304" pitchFamily="18" charset="0"/>
              </a:rPr>
              <a:t>This paper aims to enhance the automation process of CCA segmentation using the EAR U-Net model, which combines U-Net with attention mechanisms and Residual blocks. Attention mechanisms focus on relevant features and suppress noise, while Residual blocks facilitate gradient propagation and network optimization. By leveraging EAR U-Net’s strengths, we aim to overcome CNN limitations in CCA segmentation, contributing to improved diagnosis, treatment, and monitoring of cardiovascular diseases while preserving data integrity.</a:t>
            </a:r>
            <a:endParaRPr lang="en-IN" sz="16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6" name="Title 5">
            <a:extLst>
              <a:ext uri="{FF2B5EF4-FFF2-40B4-BE49-F238E27FC236}">
                <a16:creationId xmlns:a16="http://schemas.microsoft.com/office/drawing/2014/main" id="{DBE28EA4-1C93-50B2-8DE9-EECE94F3C2C0}"/>
              </a:ext>
            </a:extLst>
          </p:cNvPr>
          <p:cNvSpPr>
            <a:spLocks noGrp="1"/>
          </p:cNvSpPr>
          <p:nvPr>
            <p:ph type="title"/>
          </p:nvPr>
        </p:nvSpPr>
        <p:spPr>
          <a:xfrm>
            <a:off x="2994660" y="243586"/>
            <a:ext cx="3558540" cy="430887"/>
          </a:xfrm>
        </p:spPr>
        <p:txBody>
          <a:bodyPr/>
          <a:lstStyle/>
          <a:p>
            <a:pPr algn="ctr"/>
            <a:r>
              <a:rPr lang="en-US" dirty="0"/>
              <a:t>INTRODUCTION</a:t>
            </a:r>
            <a:endParaRPr lang="en-IN" dirty="0"/>
          </a:p>
        </p:txBody>
      </p:sp>
      <p:sp>
        <p:nvSpPr>
          <p:cNvPr id="7" name="Text Placeholder 6">
            <a:extLst>
              <a:ext uri="{FF2B5EF4-FFF2-40B4-BE49-F238E27FC236}">
                <a16:creationId xmlns:a16="http://schemas.microsoft.com/office/drawing/2014/main" id="{F7659272-90A1-86D2-6B36-BC1A8700172F}"/>
              </a:ext>
            </a:extLst>
          </p:cNvPr>
          <p:cNvSpPr>
            <a:spLocks noGrp="1"/>
          </p:cNvSpPr>
          <p:nvPr>
            <p:ph type="body" idx="1"/>
          </p:nvPr>
        </p:nvSpPr>
        <p:spPr>
          <a:xfrm>
            <a:off x="1472311" y="1143127"/>
            <a:ext cx="7063105" cy="3046988"/>
          </a:xfrm>
        </p:spPr>
        <p:txBody>
          <a:bodyPr/>
          <a:lstStyle/>
          <a:p>
            <a:pPr algn="just"/>
            <a:r>
              <a:rPr lang="en-US" sz="1800" dirty="0">
                <a:latin typeface="Times New Roman"/>
                <a:cs typeface="Times New Roman"/>
              </a:rPr>
              <a:t>The </a:t>
            </a:r>
            <a:r>
              <a:rPr lang="en-US" sz="1800" spc="-5" dirty="0">
                <a:latin typeface="Times New Roman"/>
                <a:cs typeface="Times New Roman"/>
              </a:rPr>
              <a:t>malignant liver </a:t>
            </a:r>
            <a:r>
              <a:rPr lang="en-US" sz="1800" dirty="0">
                <a:latin typeface="Times New Roman"/>
                <a:cs typeface="Times New Roman"/>
              </a:rPr>
              <a:t>tumor </a:t>
            </a:r>
            <a:r>
              <a:rPr lang="en-US" sz="1800" spc="-5" dirty="0">
                <a:latin typeface="Times New Roman"/>
                <a:cs typeface="Times New Roman"/>
              </a:rPr>
              <a:t>is the </a:t>
            </a:r>
            <a:r>
              <a:rPr lang="en-US" sz="1800" dirty="0">
                <a:latin typeface="Times New Roman"/>
                <a:cs typeface="Times New Roman"/>
              </a:rPr>
              <a:t>second </a:t>
            </a:r>
            <a:r>
              <a:rPr lang="en-US" sz="1800" spc="-5" dirty="0">
                <a:latin typeface="Times New Roman"/>
                <a:cs typeface="Times New Roman"/>
              </a:rPr>
              <a:t>leading </a:t>
            </a:r>
            <a:r>
              <a:rPr lang="en-US" sz="1800" dirty="0">
                <a:latin typeface="Times New Roman"/>
                <a:cs typeface="Times New Roman"/>
              </a:rPr>
              <a:t>cause of </a:t>
            </a:r>
            <a:r>
              <a:rPr lang="en-US" sz="1800" spc="-5" dirty="0">
                <a:latin typeface="Times New Roman"/>
                <a:cs typeface="Times New Roman"/>
              </a:rPr>
              <a:t>cancer-related </a:t>
            </a:r>
            <a:r>
              <a:rPr lang="en-US" sz="1800" dirty="0">
                <a:latin typeface="Times New Roman"/>
                <a:cs typeface="Times New Roman"/>
              </a:rPr>
              <a:t> death and the </a:t>
            </a:r>
            <a:r>
              <a:rPr lang="en-US" sz="1800" spc="-5" dirty="0">
                <a:latin typeface="Times New Roman"/>
                <a:cs typeface="Times New Roman"/>
              </a:rPr>
              <a:t>sixth most common </a:t>
            </a:r>
            <a:r>
              <a:rPr lang="en-US" sz="1800" spc="-15" dirty="0">
                <a:latin typeface="Times New Roman"/>
                <a:cs typeface="Times New Roman"/>
              </a:rPr>
              <a:t>cancer, </a:t>
            </a:r>
            <a:r>
              <a:rPr lang="en-US" sz="1800" spc="-5" dirty="0">
                <a:latin typeface="Times New Roman"/>
                <a:cs typeface="Times New Roman"/>
              </a:rPr>
              <a:t>according </a:t>
            </a:r>
            <a:r>
              <a:rPr lang="en-US" sz="1800" dirty="0">
                <a:latin typeface="Times New Roman"/>
                <a:cs typeface="Times New Roman"/>
              </a:rPr>
              <a:t>to </a:t>
            </a:r>
            <a:r>
              <a:rPr lang="en-US" sz="1800" spc="-5" dirty="0">
                <a:latin typeface="Times New Roman"/>
                <a:cs typeface="Times New Roman"/>
              </a:rPr>
              <a:t>Cancer Analysis </a:t>
            </a:r>
            <a:r>
              <a:rPr lang="en-US" sz="1800" dirty="0">
                <a:latin typeface="Times New Roman"/>
                <a:cs typeface="Times New Roman"/>
              </a:rPr>
              <a:t> 2020. </a:t>
            </a:r>
            <a:r>
              <a:rPr lang="en-US" sz="1800" spc="-60" dirty="0">
                <a:latin typeface="Times New Roman"/>
                <a:cs typeface="Times New Roman"/>
              </a:rPr>
              <a:t>To</a:t>
            </a:r>
            <a:r>
              <a:rPr lang="en-US" sz="1800" spc="-55" dirty="0">
                <a:latin typeface="Times New Roman"/>
                <a:cs typeface="Times New Roman"/>
              </a:rPr>
              <a:t> </a:t>
            </a:r>
            <a:r>
              <a:rPr lang="en-US" sz="1800" spc="-5" dirty="0">
                <a:latin typeface="Times New Roman"/>
                <a:cs typeface="Times New Roman"/>
              </a:rPr>
              <a:t>help the </a:t>
            </a:r>
            <a:r>
              <a:rPr lang="en-US" sz="1800" dirty="0">
                <a:latin typeface="Times New Roman"/>
                <a:cs typeface="Times New Roman"/>
              </a:rPr>
              <a:t>doctors </a:t>
            </a:r>
            <a:r>
              <a:rPr lang="en-US" sz="1800" spc="-5" dirty="0">
                <a:latin typeface="Times New Roman"/>
                <a:cs typeface="Times New Roman"/>
              </a:rPr>
              <a:t>make</a:t>
            </a:r>
            <a:r>
              <a:rPr lang="en-US" sz="1800" dirty="0">
                <a:latin typeface="Times New Roman"/>
                <a:cs typeface="Times New Roman"/>
              </a:rPr>
              <a:t> </a:t>
            </a:r>
            <a:r>
              <a:rPr lang="en-US" sz="1800" spc="-5" dirty="0">
                <a:latin typeface="Times New Roman"/>
                <a:cs typeface="Times New Roman"/>
              </a:rPr>
              <a:t>exact evaluations</a:t>
            </a:r>
            <a:r>
              <a:rPr lang="en-US" sz="1800" dirty="0">
                <a:latin typeface="Times New Roman"/>
                <a:cs typeface="Times New Roman"/>
              </a:rPr>
              <a:t> and </a:t>
            </a:r>
            <a:r>
              <a:rPr lang="en-US" sz="1800" spc="-5" dirty="0">
                <a:latin typeface="Times New Roman"/>
                <a:cs typeface="Times New Roman"/>
              </a:rPr>
              <a:t>treatment </a:t>
            </a:r>
            <a:r>
              <a:rPr lang="en-US" sz="1800" dirty="0">
                <a:latin typeface="Times New Roman"/>
                <a:cs typeface="Times New Roman"/>
              </a:rPr>
              <a:t>at </a:t>
            </a:r>
            <a:r>
              <a:rPr lang="en-US" sz="1800" spc="-5" dirty="0">
                <a:latin typeface="Times New Roman"/>
                <a:cs typeface="Times New Roman"/>
              </a:rPr>
              <a:t>the </a:t>
            </a:r>
            <a:r>
              <a:rPr lang="en-US" sz="1800" dirty="0">
                <a:latin typeface="Times New Roman"/>
                <a:cs typeface="Times New Roman"/>
              </a:rPr>
              <a:t> beginning </a:t>
            </a:r>
            <a:r>
              <a:rPr lang="en-US" sz="1800" spc="-5" dirty="0">
                <a:latin typeface="Times New Roman"/>
                <a:cs typeface="Times New Roman"/>
              </a:rPr>
              <a:t>phase, </a:t>
            </a:r>
            <a:r>
              <a:rPr lang="en-US" sz="1800" dirty="0">
                <a:latin typeface="Times New Roman"/>
                <a:cs typeface="Times New Roman"/>
              </a:rPr>
              <a:t>the </a:t>
            </a:r>
            <a:r>
              <a:rPr lang="en-US" sz="1800" spc="-5" dirty="0">
                <a:latin typeface="Times New Roman"/>
                <a:cs typeface="Times New Roman"/>
              </a:rPr>
              <a:t>figured tomography </a:t>
            </a:r>
            <a:r>
              <a:rPr lang="en-US" sz="1800" dirty="0">
                <a:latin typeface="Times New Roman"/>
                <a:cs typeface="Times New Roman"/>
              </a:rPr>
              <a:t>(CT)- based division </a:t>
            </a:r>
            <a:r>
              <a:rPr lang="en-US" sz="1800" spc="-5" dirty="0">
                <a:latin typeface="Times New Roman"/>
                <a:cs typeface="Times New Roman"/>
              </a:rPr>
              <a:t>is broadly </a:t>
            </a:r>
            <a:r>
              <a:rPr lang="en-US" sz="1800" dirty="0">
                <a:latin typeface="Times New Roman"/>
                <a:cs typeface="Times New Roman"/>
              </a:rPr>
              <a:t> utilized in the </a:t>
            </a:r>
            <a:r>
              <a:rPr lang="en-US" sz="1800" spc="-5" dirty="0">
                <a:latin typeface="Times New Roman"/>
                <a:cs typeface="Times New Roman"/>
              </a:rPr>
              <a:t>screening, finding, </a:t>
            </a:r>
            <a:r>
              <a:rPr lang="en-US" sz="1800" dirty="0">
                <a:latin typeface="Times New Roman"/>
                <a:cs typeface="Times New Roman"/>
              </a:rPr>
              <a:t>and cancer </a:t>
            </a:r>
            <a:r>
              <a:rPr lang="en-US" sz="1800" spc="-5" dirty="0">
                <a:latin typeface="Times New Roman"/>
                <a:cs typeface="Times New Roman"/>
              </a:rPr>
              <a:t>estimation. Notwithstanding, </a:t>
            </a:r>
            <a:r>
              <a:rPr lang="en-US" sz="1800" dirty="0">
                <a:latin typeface="Times New Roman"/>
                <a:cs typeface="Times New Roman"/>
              </a:rPr>
              <a:t> </a:t>
            </a:r>
            <a:r>
              <a:rPr lang="en-US" sz="1800" spc="-5" dirty="0">
                <a:latin typeface="Times New Roman"/>
                <a:cs typeface="Times New Roman"/>
              </a:rPr>
              <a:t>increasingly</a:t>
            </a:r>
            <a:r>
              <a:rPr lang="en-US" sz="1800" dirty="0">
                <a:latin typeface="Times New Roman"/>
                <a:cs typeface="Times New Roman"/>
              </a:rPr>
              <a:t> </a:t>
            </a:r>
            <a:r>
              <a:rPr lang="en-US" sz="1800" spc="-5" dirty="0">
                <a:latin typeface="Times New Roman"/>
                <a:cs typeface="Times New Roman"/>
              </a:rPr>
              <a:t>live</a:t>
            </a:r>
            <a:r>
              <a:rPr lang="en-US" sz="1800" dirty="0">
                <a:latin typeface="Times New Roman"/>
                <a:cs typeface="Times New Roman"/>
              </a:rPr>
              <a:t> </a:t>
            </a:r>
            <a:r>
              <a:rPr lang="en-US" sz="1800" spc="-5" dirty="0">
                <a:latin typeface="Times New Roman"/>
                <a:cs typeface="Times New Roman"/>
              </a:rPr>
              <a:t>cancers</a:t>
            </a:r>
            <a:r>
              <a:rPr lang="en-US" sz="1800" dirty="0">
                <a:latin typeface="Times New Roman"/>
                <a:cs typeface="Times New Roman"/>
              </a:rPr>
              <a:t> </a:t>
            </a:r>
            <a:r>
              <a:rPr lang="en-US" sz="1800" spc="-5" dirty="0">
                <a:latin typeface="Times New Roman"/>
                <a:cs typeface="Times New Roman"/>
              </a:rPr>
              <a:t>show</a:t>
            </a:r>
            <a:r>
              <a:rPr lang="en-US" sz="1800" dirty="0">
                <a:latin typeface="Times New Roman"/>
                <a:cs typeface="Times New Roman"/>
              </a:rPr>
              <a:t> a</a:t>
            </a:r>
            <a:r>
              <a:rPr lang="en-US" sz="1800" spc="5" dirty="0">
                <a:latin typeface="Times New Roman"/>
                <a:cs typeface="Times New Roman"/>
              </a:rPr>
              <a:t> </a:t>
            </a:r>
            <a:r>
              <a:rPr lang="en-US" sz="1800" spc="-5" dirty="0">
                <a:latin typeface="Times New Roman"/>
                <a:cs typeface="Times New Roman"/>
              </a:rPr>
              <a:t>serious</a:t>
            </a:r>
            <a:r>
              <a:rPr lang="en-US" sz="1800" dirty="0">
                <a:latin typeface="Times New Roman"/>
                <a:cs typeface="Times New Roman"/>
              </a:rPr>
              <a:t> </a:t>
            </a:r>
            <a:r>
              <a:rPr lang="en-US" sz="1800" spc="-5" dirty="0">
                <a:latin typeface="Times New Roman"/>
                <a:cs typeface="Times New Roman"/>
              </a:rPr>
              <a:t>level</a:t>
            </a:r>
            <a:r>
              <a:rPr lang="en-US" sz="1800" dirty="0">
                <a:latin typeface="Times New Roman"/>
                <a:cs typeface="Times New Roman"/>
              </a:rPr>
              <a:t> of</a:t>
            </a:r>
            <a:r>
              <a:rPr lang="en-US" sz="1800" spc="5" dirty="0">
                <a:latin typeface="Times New Roman"/>
                <a:cs typeface="Times New Roman"/>
              </a:rPr>
              <a:t> </a:t>
            </a:r>
            <a:r>
              <a:rPr lang="en-US" sz="1800" dirty="0">
                <a:latin typeface="Times New Roman"/>
                <a:cs typeface="Times New Roman"/>
              </a:rPr>
              <a:t>fluctuation</a:t>
            </a:r>
            <a:r>
              <a:rPr lang="en-US" sz="1800" spc="5" dirty="0">
                <a:latin typeface="Times New Roman"/>
                <a:cs typeface="Times New Roman"/>
              </a:rPr>
              <a:t> </a:t>
            </a:r>
            <a:r>
              <a:rPr lang="en-US" sz="1800" dirty="0">
                <a:latin typeface="Times New Roman"/>
                <a:cs typeface="Times New Roman"/>
              </a:rPr>
              <a:t>in</a:t>
            </a:r>
            <a:r>
              <a:rPr lang="en-US" sz="1800" spc="5" dirty="0">
                <a:latin typeface="Times New Roman"/>
                <a:cs typeface="Times New Roman"/>
              </a:rPr>
              <a:t> </a:t>
            </a:r>
            <a:r>
              <a:rPr lang="en-US" sz="1800" spc="-5" dirty="0">
                <a:latin typeface="Times New Roman"/>
                <a:cs typeface="Times New Roman"/>
              </a:rPr>
              <a:t>shape, </a:t>
            </a:r>
            <a:r>
              <a:rPr lang="en-US" sz="1800" dirty="0">
                <a:latin typeface="Times New Roman"/>
                <a:cs typeface="Times New Roman"/>
              </a:rPr>
              <a:t> </a:t>
            </a:r>
            <a:r>
              <a:rPr lang="en-US" sz="1800" spc="-5" dirty="0">
                <a:latin typeface="Times New Roman"/>
                <a:cs typeface="Times New Roman"/>
              </a:rPr>
              <a:t>appearance, </a:t>
            </a:r>
            <a:r>
              <a:rPr lang="en-US" sz="1800" dirty="0">
                <a:latin typeface="Times New Roman"/>
                <a:cs typeface="Times New Roman"/>
              </a:rPr>
              <a:t>and area and </a:t>
            </a:r>
            <a:r>
              <a:rPr lang="en-US" sz="1800" spc="-5" dirty="0">
                <a:latin typeface="Times New Roman"/>
                <a:cs typeface="Times New Roman"/>
              </a:rPr>
              <a:t>change </a:t>
            </a:r>
            <a:r>
              <a:rPr lang="en-US" sz="1800" dirty="0">
                <a:latin typeface="Times New Roman"/>
                <a:cs typeface="Times New Roman"/>
              </a:rPr>
              <a:t>from one </a:t>
            </a:r>
            <a:r>
              <a:rPr lang="en-US" sz="1800" spc="-5" dirty="0">
                <a:latin typeface="Times New Roman"/>
                <a:cs typeface="Times New Roman"/>
              </a:rPr>
              <a:t>individual </a:t>
            </a:r>
            <a:r>
              <a:rPr lang="en-US" sz="1800" dirty="0">
                <a:latin typeface="Times New Roman"/>
                <a:cs typeface="Times New Roman"/>
              </a:rPr>
              <a:t>to </a:t>
            </a:r>
            <a:r>
              <a:rPr lang="en-US" sz="1800" spc="-5" dirty="0">
                <a:latin typeface="Times New Roman"/>
                <a:cs typeface="Times New Roman"/>
              </a:rPr>
              <a:t>another subsequent </a:t>
            </a:r>
            <a:r>
              <a:rPr lang="en-US" sz="1800" spc="-434" dirty="0">
                <a:latin typeface="Times New Roman"/>
                <a:cs typeface="Times New Roman"/>
              </a:rPr>
              <a:t> </a:t>
            </a:r>
            <a:r>
              <a:rPr lang="en-US" sz="1800" dirty="0">
                <a:latin typeface="Times New Roman"/>
                <a:cs typeface="Times New Roman"/>
              </a:rPr>
              <a:t>in</a:t>
            </a:r>
            <a:r>
              <a:rPr lang="en-US" sz="1800" spc="5"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manual</a:t>
            </a:r>
            <a:r>
              <a:rPr lang="en-US" sz="1800" dirty="0">
                <a:latin typeface="Times New Roman"/>
                <a:cs typeface="Times New Roman"/>
              </a:rPr>
              <a:t> division</a:t>
            </a:r>
            <a:r>
              <a:rPr lang="en-US" sz="1800" spc="5" dirty="0">
                <a:latin typeface="Times New Roman"/>
                <a:cs typeface="Times New Roman"/>
              </a:rPr>
              <a:t> </a:t>
            </a:r>
            <a:r>
              <a:rPr lang="en-US" sz="1800" dirty="0">
                <a:latin typeface="Times New Roman"/>
                <a:cs typeface="Times New Roman"/>
              </a:rPr>
              <a:t>of</a:t>
            </a:r>
            <a:r>
              <a:rPr lang="en-US" sz="1800" spc="5"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dirty="0">
                <a:latin typeface="Times New Roman"/>
                <a:cs typeface="Times New Roman"/>
              </a:rPr>
              <a:t>liver</a:t>
            </a:r>
            <a:r>
              <a:rPr lang="en-US" sz="1800" spc="5" dirty="0">
                <a:latin typeface="Times New Roman"/>
                <a:cs typeface="Times New Roman"/>
              </a:rPr>
              <a:t> </a:t>
            </a:r>
            <a:r>
              <a:rPr lang="en-US" sz="1800" spc="-5" dirty="0">
                <a:latin typeface="Times New Roman"/>
                <a:cs typeface="Times New Roman"/>
              </a:rPr>
              <a:t>being</a:t>
            </a:r>
            <a:r>
              <a:rPr lang="en-US" sz="1800" dirty="0">
                <a:latin typeface="Times New Roman"/>
                <a:cs typeface="Times New Roman"/>
              </a:rPr>
              <a:t> </a:t>
            </a:r>
            <a:r>
              <a:rPr lang="en-US" sz="1800" spc="-10" dirty="0">
                <a:latin typeface="Times New Roman"/>
                <a:cs typeface="Times New Roman"/>
              </a:rPr>
              <a:t>work</a:t>
            </a:r>
            <a:r>
              <a:rPr lang="en-US" sz="1800" spc="-5" dirty="0">
                <a:latin typeface="Times New Roman"/>
                <a:cs typeface="Times New Roman"/>
              </a:rPr>
              <a:t> </a:t>
            </a:r>
            <a:r>
              <a:rPr lang="en-US" sz="1800" dirty="0">
                <a:latin typeface="Times New Roman"/>
                <a:cs typeface="Times New Roman"/>
              </a:rPr>
              <a:t>escalated</a:t>
            </a:r>
            <a:r>
              <a:rPr lang="en-US" sz="1800" spc="5" dirty="0">
                <a:latin typeface="Times New Roman"/>
                <a:cs typeface="Times New Roman"/>
              </a:rPr>
              <a:t> </a:t>
            </a:r>
            <a:r>
              <a:rPr lang="en-US" sz="1800" spc="-5" dirty="0">
                <a:latin typeface="Times New Roman"/>
                <a:cs typeface="Times New Roman"/>
              </a:rPr>
              <a:t>and</a:t>
            </a:r>
            <a:r>
              <a:rPr lang="en-US" sz="1800" dirty="0">
                <a:latin typeface="Times New Roman"/>
                <a:cs typeface="Times New Roman"/>
              </a:rPr>
              <a:t> </a:t>
            </a:r>
            <a:r>
              <a:rPr lang="en-US" sz="1800" spc="-5" dirty="0">
                <a:latin typeface="Times New Roman"/>
                <a:cs typeface="Times New Roman"/>
              </a:rPr>
              <a:t>mistake </a:t>
            </a:r>
            <a:r>
              <a:rPr lang="en-US" sz="1800" dirty="0">
                <a:latin typeface="Times New Roman"/>
                <a:cs typeface="Times New Roman"/>
              </a:rPr>
              <a:t> inclined. </a:t>
            </a:r>
            <a:r>
              <a:rPr lang="en-US" sz="1800" spc="-5" dirty="0">
                <a:latin typeface="Times New Roman"/>
                <a:cs typeface="Times New Roman"/>
              </a:rPr>
              <a:t>As </a:t>
            </a:r>
            <a:r>
              <a:rPr lang="en-US" sz="1800" dirty="0">
                <a:latin typeface="Times New Roman"/>
                <a:cs typeface="Times New Roman"/>
              </a:rPr>
              <a:t>a </a:t>
            </a:r>
            <a:r>
              <a:rPr lang="en-US" sz="1800" spc="-5" dirty="0">
                <a:latin typeface="Times New Roman"/>
                <a:cs typeface="Times New Roman"/>
              </a:rPr>
              <a:t>result, </a:t>
            </a:r>
            <a:r>
              <a:rPr lang="en-US" sz="1800" dirty="0">
                <a:latin typeface="Times New Roman"/>
                <a:cs typeface="Times New Roman"/>
              </a:rPr>
              <a:t>learning </a:t>
            </a:r>
            <a:r>
              <a:rPr lang="en-US" sz="1800" spc="-10" dirty="0">
                <a:latin typeface="Times New Roman"/>
                <a:cs typeface="Times New Roman"/>
              </a:rPr>
              <a:t>how </a:t>
            </a:r>
            <a:r>
              <a:rPr lang="en-US" sz="1800" dirty="0">
                <a:latin typeface="Times New Roman"/>
                <a:cs typeface="Times New Roman"/>
              </a:rPr>
              <a:t>to </a:t>
            </a:r>
            <a:r>
              <a:rPr lang="en-US" sz="1800" spc="-5" dirty="0">
                <a:latin typeface="Times New Roman"/>
                <a:cs typeface="Times New Roman"/>
              </a:rPr>
              <a:t>automatically </a:t>
            </a:r>
            <a:r>
              <a:rPr lang="en-US" sz="1800" dirty="0">
                <a:latin typeface="Times New Roman"/>
                <a:cs typeface="Times New Roman"/>
              </a:rPr>
              <a:t>and </a:t>
            </a:r>
            <a:r>
              <a:rPr lang="en-US" sz="1800" spc="-5" dirty="0">
                <a:latin typeface="Times New Roman"/>
                <a:cs typeface="Times New Roman"/>
              </a:rPr>
              <a:t>precisely segment </a:t>
            </a:r>
            <a:r>
              <a:rPr lang="en-US" sz="1800" dirty="0">
                <a:latin typeface="Times New Roman"/>
                <a:cs typeface="Times New Roman"/>
              </a:rPr>
              <a:t> the</a:t>
            </a:r>
            <a:r>
              <a:rPr lang="en-US" sz="1800" spc="-5" dirty="0">
                <a:latin typeface="Times New Roman"/>
                <a:cs typeface="Times New Roman"/>
              </a:rPr>
              <a:t> </a:t>
            </a:r>
            <a:r>
              <a:rPr lang="en-US" sz="1800" dirty="0">
                <a:latin typeface="Times New Roman"/>
                <a:cs typeface="Times New Roman"/>
              </a:rPr>
              <a:t>liver</a:t>
            </a:r>
            <a:r>
              <a:rPr lang="en-US" sz="1800" spc="-10" dirty="0">
                <a:latin typeface="Times New Roman"/>
                <a:cs typeface="Times New Roman"/>
              </a:rPr>
              <a:t> </a:t>
            </a:r>
            <a:r>
              <a:rPr lang="en-US" sz="1800" spc="-5" dirty="0">
                <a:latin typeface="Times New Roman"/>
                <a:cs typeface="Times New Roman"/>
              </a:rPr>
              <a:t>has</a:t>
            </a:r>
            <a:r>
              <a:rPr lang="en-US" sz="1800" spc="5" dirty="0">
                <a:latin typeface="Times New Roman"/>
                <a:cs typeface="Times New Roman"/>
              </a:rPr>
              <a:t> </a:t>
            </a:r>
            <a:r>
              <a:rPr lang="en-US" sz="1800" dirty="0">
                <a:latin typeface="Times New Roman"/>
                <a:cs typeface="Times New Roman"/>
              </a:rPr>
              <a:t>evolved</a:t>
            </a:r>
            <a:r>
              <a:rPr lang="en-US" sz="1800" spc="-15" dirty="0">
                <a:latin typeface="Times New Roman"/>
                <a:cs typeface="Times New Roman"/>
              </a:rPr>
              <a:t> </a:t>
            </a:r>
            <a:r>
              <a:rPr lang="en-US" sz="1800" dirty="0">
                <a:latin typeface="Times New Roman"/>
                <a:cs typeface="Times New Roman"/>
              </a:rPr>
              <a:t>into</a:t>
            </a:r>
            <a:r>
              <a:rPr lang="en-US" sz="1800" spc="-5" dirty="0">
                <a:latin typeface="Times New Roman"/>
                <a:cs typeface="Times New Roman"/>
              </a:rPr>
              <a:t> </a:t>
            </a:r>
            <a:r>
              <a:rPr lang="en-US" sz="1800" dirty="0">
                <a:latin typeface="Times New Roman"/>
                <a:cs typeface="Times New Roman"/>
              </a:rPr>
              <a:t>an</a:t>
            </a:r>
            <a:r>
              <a:rPr lang="en-US" sz="1800" spc="-5" dirty="0">
                <a:latin typeface="Times New Roman"/>
                <a:cs typeface="Times New Roman"/>
              </a:rPr>
              <a:t> </a:t>
            </a:r>
            <a:r>
              <a:rPr lang="en-US" sz="1800" dirty="0">
                <a:latin typeface="Times New Roman"/>
                <a:cs typeface="Times New Roman"/>
              </a:rPr>
              <a:t>important</a:t>
            </a:r>
            <a:r>
              <a:rPr lang="en-US" sz="1800" spc="-5" dirty="0">
                <a:latin typeface="Times New Roman"/>
                <a:cs typeface="Times New Roman"/>
              </a:rPr>
              <a:t> </a:t>
            </a:r>
            <a:r>
              <a:rPr lang="en-US" sz="1800" dirty="0">
                <a:latin typeface="Times New Roman"/>
                <a:cs typeface="Times New Roman"/>
              </a:rPr>
              <a:t>and</a:t>
            </a:r>
            <a:r>
              <a:rPr lang="en-US" sz="1800" spc="-5" dirty="0">
                <a:latin typeface="Times New Roman"/>
                <a:cs typeface="Times New Roman"/>
              </a:rPr>
              <a:t> difficult task.</a:t>
            </a:r>
            <a:endParaRPr lang="en-US" sz="1800" dirty="0">
              <a:latin typeface="Times New Roman"/>
              <a:cs typeface="Times New Roman"/>
            </a:endParaRPr>
          </a:p>
          <a:p>
            <a:endParaRPr lang="en-IN"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8" name="Title 7">
            <a:extLst>
              <a:ext uri="{FF2B5EF4-FFF2-40B4-BE49-F238E27FC236}">
                <a16:creationId xmlns:a16="http://schemas.microsoft.com/office/drawing/2014/main" id="{18690DA2-B32E-74D2-2CA7-F114D95544F4}"/>
              </a:ext>
            </a:extLst>
          </p:cNvPr>
          <p:cNvSpPr>
            <a:spLocks noGrp="1"/>
          </p:cNvSpPr>
          <p:nvPr>
            <p:ph type="title"/>
          </p:nvPr>
        </p:nvSpPr>
        <p:spPr>
          <a:xfrm>
            <a:off x="2994660" y="243586"/>
            <a:ext cx="3154679" cy="430887"/>
          </a:xfrm>
        </p:spPr>
        <p:txBody>
          <a:bodyPr/>
          <a:lstStyle/>
          <a:p>
            <a:pPr algn="ctr"/>
            <a:r>
              <a:rPr lang="en-IN" b="1" spc="-15" dirty="0">
                <a:latin typeface="Times New Roman" panose="02020603050405020304" pitchFamily="18" charset="0"/>
                <a:cs typeface="Times New Roman" panose="02020603050405020304" pitchFamily="18" charset="0"/>
              </a:rPr>
              <a:t>EAR</a:t>
            </a:r>
            <a:r>
              <a:rPr lang="en-IN" b="1" spc="-75" dirty="0">
                <a:latin typeface="Times New Roman" panose="02020603050405020304" pitchFamily="18" charset="0"/>
                <a:cs typeface="Times New Roman" panose="02020603050405020304" pitchFamily="18" charset="0"/>
              </a:rPr>
              <a:t> </a:t>
            </a:r>
            <a:r>
              <a:rPr lang="en-IN" b="1" spc="-10" dirty="0">
                <a:latin typeface="Times New Roman" panose="02020603050405020304" pitchFamily="18" charset="0"/>
                <a:cs typeface="Times New Roman" panose="02020603050405020304" pitchFamily="18" charset="0"/>
              </a:rPr>
              <a:t>U-Net</a:t>
            </a:r>
            <a:endParaRPr lang="en-IN"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4B909A60-2A6A-4D54-6BFE-594884A5AFB3}"/>
              </a:ext>
            </a:extLst>
          </p:cNvPr>
          <p:cNvSpPr>
            <a:spLocks noGrp="1"/>
          </p:cNvSpPr>
          <p:nvPr>
            <p:ph type="body" idx="1"/>
          </p:nvPr>
        </p:nvSpPr>
        <p:spPr>
          <a:xfrm>
            <a:off x="1472311" y="1143127"/>
            <a:ext cx="7063105" cy="4431983"/>
          </a:xfrm>
        </p:spPr>
        <p:txBody>
          <a:bodyPr/>
          <a:lstStyle/>
          <a:p>
            <a:pPr marL="299085" marR="6985" indent="-287020" algn="just">
              <a:lnSpc>
                <a:spcPct val="100000"/>
              </a:lnSpc>
              <a:spcBef>
                <a:spcPts val="100"/>
              </a:spcBef>
              <a:buFont typeface="Arial MT"/>
              <a:buChar char="•"/>
              <a:tabLst>
                <a:tab pos="299720" algn="l"/>
              </a:tabLst>
            </a:pPr>
            <a:r>
              <a:rPr lang="en-US" sz="1600" spc="-5" dirty="0">
                <a:latin typeface="Times New Roman" panose="02020603050405020304" pitchFamily="18" charset="0"/>
                <a:cs typeface="Times New Roman" panose="02020603050405020304" pitchFamily="18" charset="0"/>
              </a:rPr>
              <a:t>They</a:t>
            </a:r>
            <a:r>
              <a:rPr lang="en-US" sz="1600" dirty="0">
                <a:latin typeface="Times New Roman" panose="02020603050405020304" pitchFamily="18" charset="0"/>
                <a:cs typeface="Times New Roman" panose="02020603050405020304" pitchFamily="18" charset="0"/>
              </a:rPr>
              <a:t> Used</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modified</a:t>
            </a:r>
            <a:r>
              <a:rPr lang="en-US" sz="16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EfficientNet-B4</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encoder</a:t>
            </a:r>
            <a:r>
              <a:rPr lang="en-US" sz="16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to</a:t>
            </a:r>
            <a:r>
              <a:rPr lang="en-US" sz="1600" spc="-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extract</a:t>
            </a:r>
            <a:r>
              <a:rPr lang="en-US" sz="1600" spc="-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more </a:t>
            </a:r>
            <a:r>
              <a:rPr lang="en-US" sz="1600" spc="-5" dirty="0">
                <a:latin typeface="Times New Roman" panose="02020603050405020304" pitchFamily="18" charset="0"/>
                <a:cs typeface="Times New Roman" panose="02020603050405020304" pitchFamily="18" charset="0"/>
              </a:rPr>
              <a:t> </a:t>
            </a:r>
            <a:r>
              <a:rPr lang="en-US" sz="1600" spc="-15" dirty="0">
                <a:latin typeface="Times New Roman" panose="02020603050405020304" pitchFamily="18" charset="0"/>
                <a:cs typeface="Times New Roman" panose="02020603050405020304" pitchFamily="18" charset="0"/>
              </a:rPr>
              <a:t>feature</a:t>
            </a:r>
            <a:r>
              <a:rPr lang="en-US" sz="16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information</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in</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encoder</a:t>
            </a:r>
            <a:r>
              <a:rPr lang="en-US" sz="1600" spc="1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stage.</a:t>
            </a:r>
            <a:endParaRPr lang="en-US" sz="1600"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Char char="•"/>
            </a:pPr>
            <a:endParaRPr lang="en-US" sz="1600" dirty="0">
              <a:latin typeface="Times New Roman" panose="02020603050405020304" pitchFamily="18" charset="0"/>
              <a:cs typeface="Times New Roman" panose="02020603050405020304" pitchFamily="18" charset="0"/>
            </a:endParaRPr>
          </a:p>
          <a:p>
            <a:pPr marL="299085" marR="5080" indent="-287020" algn="just">
              <a:lnSpc>
                <a:spcPct val="100000"/>
              </a:lnSpc>
              <a:buFont typeface="Arial MT"/>
              <a:buChar char="•"/>
              <a:tabLst>
                <a:tab pos="299720" algn="l"/>
              </a:tabLst>
            </a:pPr>
            <a:r>
              <a:rPr lang="en-US" sz="1600" dirty="0">
                <a:latin typeface="Times New Roman" panose="02020603050405020304" pitchFamily="18" charset="0"/>
                <a:cs typeface="Times New Roman" panose="02020603050405020304" pitchFamily="18" charset="0"/>
              </a:rPr>
              <a:t>An </a:t>
            </a:r>
            <a:r>
              <a:rPr lang="en-US" sz="1600" spc="-15" dirty="0">
                <a:latin typeface="Times New Roman" panose="02020603050405020304" pitchFamily="18" charset="0"/>
                <a:cs typeface="Times New Roman" panose="02020603050405020304" pitchFamily="18" charset="0"/>
              </a:rPr>
              <a:t>attention </a:t>
            </a:r>
            <a:r>
              <a:rPr lang="en-US" sz="1600" spc="-20" dirty="0">
                <a:latin typeface="Times New Roman" panose="02020603050405020304" pitchFamily="18" charset="0"/>
                <a:cs typeface="Times New Roman" panose="02020603050405020304" pitchFamily="18" charset="0"/>
              </a:rPr>
              <a:t>gate </a:t>
            </a:r>
            <a:r>
              <a:rPr lang="en-US" sz="1600" spc="-10" dirty="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the </a:t>
            </a:r>
            <a:r>
              <a:rPr lang="en-US" sz="1600" spc="-5" dirty="0">
                <a:latin typeface="Times New Roman" panose="02020603050405020304" pitchFamily="18" charset="0"/>
                <a:cs typeface="Times New Roman" panose="02020603050405020304" pitchFamily="18" charset="0"/>
              </a:rPr>
              <a:t>original skip connection </a:t>
            </a:r>
            <a:r>
              <a:rPr lang="en-US" sz="1600" spc="-10" dirty="0">
                <a:latin typeface="Times New Roman" panose="02020603050405020304" pitchFamily="18" charset="0"/>
                <a:cs typeface="Times New Roman" panose="02020603050405020304" pitchFamily="18" charset="0"/>
              </a:rPr>
              <a:t>to </a:t>
            </a:r>
            <a:r>
              <a:rPr lang="en-US" sz="1600" spc="-5" dirty="0">
                <a:latin typeface="Times New Roman" panose="02020603050405020304" pitchFamily="18" charset="0"/>
                <a:cs typeface="Times New Roman" panose="02020603050405020304" pitchFamily="18" charset="0"/>
              </a:rPr>
              <a:t>eliminate </a:t>
            </a:r>
            <a:r>
              <a:rPr lang="en-US" sz="1600" spc="-10" dirty="0">
                <a:latin typeface="Times New Roman" panose="02020603050405020304" pitchFamily="18" charset="0"/>
                <a:cs typeface="Times New Roman" panose="02020603050405020304" pitchFamily="18" charset="0"/>
              </a:rPr>
              <a:t>irrelevant </a:t>
            </a:r>
            <a:r>
              <a:rPr lang="en-US" sz="1600" spc="-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regions</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15" dirty="0">
                <a:latin typeface="Times New Roman" panose="02020603050405020304" pitchFamily="18" charset="0"/>
                <a:cs typeface="Times New Roman" panose="02020603050405020304" pitchFamily="18" charset="0"/>
              </a:rPr>
              <a:t> </a:t>
            </a:r>
            <a:r>
              <a:rPr lang="en-US" sz="1600" spc="-15" dirty="0">
                <a:latin typeface="Times New Roman" panose="02020603050405020304" pitchFamily="18" charset="0"/>
                <a:cs typeface="Times New Roman" panose="02020603050405020304" pitchFamily="18" charset="0"/>
              </a:rPr>
              <a:t>focus</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on</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t>
            </a:r>
            <a:r>
              <a:rPr lang="en-US" sz="1600" spc="-5" dirty="0">
                <a:latin typeface="Times New Roman" panose="02020603050405020304" pitchFamily="18" charset="0"/>
                <a:cs typeface="Times New Roman" panose="02020603050405020304" pitchFamily="18" charset="0"/>
              </a:rPr>
              <a:t>liver</a:t>
            </a:r>
            <a:r>
              <a:rPr lang="en-US" sz="1600" spc="1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area</a:t>
            </a:r>
            <a:r>
              <a:rPr lang="en-US" sz="1600" spc="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to</a:t>
            </a:r>
            <a:r>
              <a:rPr lang="en-US" sz="1600" dirty="0">
                <a:latin typeface="Times New Roman" panose="02020603050405020304" pitchFamily="18" charset="0"/>
                <a:cs typeface="Times New Roman" panose="02020603050405020304" pitchFamily="18" charset="0"/>
              </a:rPr>
              <a:t> be</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segmented.</a:t>
            </a:r>
            <a:endParaRPr lang="en-US" sz="16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lang="en-US" sz="1600" dirty="0">
              <a:latin typeface="Times New Roman" panose="02020603050405020304" pitchFamily="18" charset="0"/>
              <a:cs typeface="Times New Roman" panose="02020603050405020304" pitchFamily="18" charset="0"/>
            </a:endParaRPr>
          </a:p>
          <a:p>
            <a:pPr marL="299085" marR="5080" indent="-287020" algn="just">
              <a:lnSpc>
                <a:spcPct val="100000"/>
              </a:lnSpc>
              <a:spcBef>
                <a:spcPts val="5"/>
              </a:spcBef>
              <a:buFont typeface="Arial MT"/>
              <a:buChar char="•"/>
              <a:tabLst>
                <a:tab pos="299720" algn="l"/>
              </a:tabLst>
            </a:pPr>
            <a:r>
              <a:rPr lang="en-US" sz="1600" spc="-10" dirty="0">
                <a:latin typeface="Times New Roman" panose="02020603050405020304" pitchFamily="18" charset="0"/>
                <a:cs typeface="Times New Roman" panose="02020603050405020304" pitchFamily="18" charset="0"/>
              </a:rPr>
              <a:t>Employ </a:t>
            </a:r>
            <a:r>
              <a:rPr lang="en-US" sz="1600" dirty="0">
                <a:latin typeface="Times New Roman" panose="02020603050405020304" pitchFamily="18" charset="0"/>
                <a:cs typeface="Times New Roman" panose="02020603050405020304" pitchFamily="18" charset="0"/>
              </a:rPr>
              <a:t>the </a:t>
            </a:r>
            <a:r>
              <a:rPr lang="en-US" sz="1600" spc="-5" dirty="0">
                <a:latin typeface="Times New Roman" panose="02020603050405020304" pitchFamily="18" charset="0"/>
                <a:cs typeface="Times New Roman" panose="02020603050405020304" pitchFamily="18" charset="0"/>
              </a:rPr>
              <a:t>residual </a:t>
            </a:r>
            <a:r>
              <a:rPr lang="en-US" sz="1600" spc="-10" dirty="0">
                <a:latin typeface="Times New Roman" panose="02020603050405020304" pitchFamily="18" charset="0"/>
                <a:cs typeface="Times New Roman" panose="02020603050405020304" pitchFamily="18" charset="0"/>
              </a:rPr>
              <a:t>structure </a:t>
            </a:r>
            <a:r>
              <a:rPr lang="en-US" sz="1600" spc="-5" dirty="0">
                <a:latin typeface="Times New Roman" panose="02020603050405020304" pitchFamily="18" charset="0"/>
                <a:cs typeface="Times New Roman" panose="02020603050405020304" pitchFamily="18" charset="0"/>
              </a:rPr>
              <a:t>to replace </a:t>
            </a:r>
            <a:r>
              <a:rPr lang="en-US" sz="1600" dirty="0">
                <a:latin typeface="Times New Roman" panose="02020603050405020304" pitchFamily="18" charset="0"/>
                <a:cs typeface="Times New Roman" panose="02020603050405020304" pitchFamily="18" charset="0"/>
              </a:rPr>
              <a:t>the </a:t>
            </a:r>
            <a:r>
              <a:rPr lang="en-US" sz="1600" spc="-10" dirty="0">
                <a:latin typeface="Times New Roman" panose="02020603050405020304" pitchFamily="18" charset="0"/>
                <a:cs typeface="Times New Roman" panose="02020603050405020304" pitchFamily="18" charset="0"/>
              </a:rPr>
              <a:t>convolutional layer </a:t>
            </a:r>
            <a:r>
              <a:rPr lang="en-US" sz="1600" spc="-5" dirty="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a:t>
            </a:r>
            <a:r>
              <a:rPr lang="en-US" sz="1600" spc="-5" dirty="0">
                <a:latin typeface="Times New Roman" panose="02020603050405020304" pitchFamily="18" charset="0"/>
                <a:cs typeface="Times New Roman" panose="02020603050405020304" pitchFamily="18" charset="0"/>
              </a:rPr>
              <a:t>U- </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Net decoder </a:t>
            </a:r>
            <a:r>
              <a:rPr lang="en-US" sz="1600" dirty="0">
                <a:latin typeface="Times New Roman" panose="02020603050405020304" pitchFamily="18" charset="0"/>
                <a:cs typeface="Times New Roman" panose="02020603050405020304" pitchFamily="18" charset="0"/>
              </a:rPr>
              <a:t>and add a </a:t>
            </a:r>
            <a:r>
              <a:rPr lang="en-US" sz="1600" spc="-15" dirty="0">
                <a:latin typeface="Times New Roman" panose="02020603050405020304" pitchFamily="18" charset="0"/>
                <a:cs typeface="Times New Roman" panose="02020603050405020304" pitchFamily="18" charset="0"/>
              </a:rPr>
              <a:t>batch </a:t>
            </a:r>
            <a:r>
              <a:rPr lang="en-US" sz="1600" spc="-10" dirty="0">
                <a:latin typeface="Times New Roman" panose="02020603050405020304" pitchFamily="18" charset="0"/>
                <a:cs typeface="Times New Roman" panose="02020603050405020304" pitchFamily="18" charset="0"/>
              </a:rPr>
              <a:t>normalization </a:t>
            </a:r>
            <a:r>
              <a:rPr lang="en-US" sz="1600" spc="-15" dirty="0">
                <a:latin typeface="Times New Roman" panose="02020603050405020304" pitchFamily="18" charset="0"/>
                <a:cs typeface="Times New Roman" panose="02020603050405020304" pitchFamily="18" charset="0"/>
              </a:rPr>
              <a:t>layer </a:t>
            </a:r>
            <a:r>
              <a:rPr lang="en-US" sz="1600" spc="-10" dirty="0">
                <a:latin typeface="Times New Roman" panose="02020603050405020304" pitchFamily="18" charset="0"/>
                <a:cs typeface="Times New Roman" panose="02020603050405020304" pitchFamily="18" charset="0"/>
              </a:rPr>
              <a:t>to </a:t>
            </a:r>
            <a:r>
              <a:rPr lang="en-US" sz="1600" spc="-5" dirty="0">
                <a:latin typeface="Times New Roman" panose="02020603050405020304" pitchFamily="18" charset="0"/>
                <a:cs typeface="Times New Roman" panose="02020603050405020304" pitchFamily="18" charset="0"/>
              </a:rPr>
              <a:t>eliminate </a:t>
            </a:r>
            <a:r>
              <a:rPr lang="en-US" sz="1600" dirty="0">
                <a:latin typeface="Times New Roman" panose="02020603050405020304" pitchFamily="18" charset="0"/>
                <a:cs typeface="Times New Roman" panose="02020603050405020304" pitchFamily="18" charset="0"/>
              </a:rPr>
              <a:t>the </a:t>
            </a:r>
            <a:r>
              <a:rPr lang="en-US" sz="1600" spc="-10" dirty="0">
                <a:latin typeface="Times New Roman" panose="02020603050405020304" pitchFamily="18" charset="0"/>
                <a:cs typeface="Times New Roman" panose="02020603050405020304" pitchFamily="18" charset="0"/>
              </a:rPr>
              <a:t>gradient </a:t>
            </a:r>
            <a:r>
              <a:rPr lang="en-US" sz="1600" spc="-5" dirty="0">
                <a:latin typeface="Times New Roman" panose="02020603050405020304" pitchFamily="18" charset="0"/>
                <a:cs typeface="Times New Roman" panose="02020603050405020304" pitchFamily="18" charset="0"/>
              </a:rPr>
              <a:t> vanishment</a:t>
            </a:r>
            <a:r>
              <a:rPr lang="en-US" sz="160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problem,</a:t>
            </a:r>
            <a:r>
              <a:rPr lang="en-US" sz="1600" spc="-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accelerate</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 dirty="0">
                <a:latin typeface="Times New Roman" panose="02020603050405020304" pitchFamily="18" charset="0"/>
                <a:cs typeface="Times New Roman" panose="02020603050405020304" pitchFamily="18" charset="0"/>
              </a:rPr>
              <a:t> </a:t>
            </a:r>
            <a:r>
              <a:rPr lang="en-US" sz="1600" spc="-15" dirty="0">
                <a:latin typeface="Times New Roman" panose="02020603050405020304" pitchFamily="18" charset="0"/>
                <a:cs typeface="Times New Roman" panose="02020603050405020304" pitchFamily="18" charset="0"/>
              </a:rPr>
              <a:t>convergence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speed,</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40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achieve </a:t>
            </a:r>
            <a:r>
              <a:rPr lang="en-US" sz="1600" spc="-5" dirty="0">
                <a:latin typeface="Times New Roman" panose="02020603050405020304" pitchFamily="18" charset="0"/>
                <a:cs typeface="Times New Roman" panose="02020603050405020304" pitchFamily="18" charset="0"/>
              </a:rPr>
              <a:t> higher</a:t>
            </a:r>
            <a:r>
              <a:rPr lang="en-US" sz="1600" spc="10" dirty="0">
                <a:latin typeface="Times New Roman" panose="02020603050405020304" pitchFamily="18" charset="0"/>
                <a:cs typeface="Times New Roman" panose="02020603050405020304" pitchFamily="18" charset="0"/>
              </a:rPr>
              <a:t> </a:t>
            </a:r>
            <a:r>
              <a:rPr lang="en-US" sz="1600" spc="-20" dirty="0">
                <a:latin typeface="Times New Roman" panose="02020603050405020304" pitchFamily="18" charset="0"/>
                <a:cs typeface="Times New Roman" panose="02020603050405020304" pitchFamily="18" charset="0"/>
              </a:rPr>
              <a:t>accuracy.</a:t>
            </a:r>
            <a:endParaRPr lang="en-US" sz="1600" dirty="0">
              <a:latin typeface="Times New Roman" panose="02020603050405020304" pitchFamily="18" charset="0"/>
              <a:cs typeface="Times New Roman" panose="02020603050405020304" pitchFamily="18" charset="0"/>
            </a:endParaRPr>
          </a:p>
          <a:p>
            <a:pPr>
              <a:lnSpc>
                <a:spcPct val="100000"/>
              </a:lnSpc>
              <a:spcBef>
                <a:spcPts val="20"/>
              </a:spcBef>
            </a:pPr>
            <a:endParaRPr lang="en-US" sz="1600" dirty="0">
              <a:latin typeface="Times New Roman" panose="02020603050405020304" pitchFamily="18" charset="0"/>
              <a:cs typeface="Times New Roman" panose="02020603050405020304" pitchFamily="18" charset="0"/>
            </a:endParaRPr>
          </a:p>
          <a:p>
            <a:pPr marL="1384300">
              <a:lnSpc>
                <a:spcPct val="100000"/>
              </a:lnSpc>
              <a:spcBef>
                <a:spcPts val="5"/>
              </a:spcBef>
            </a:pPr>
            <a:r>
              <a:rPr lang="en-US" sz="1600" i="1" spc="-5" dirty="0">
                <a:latin typeface="Times New Roman" panose="02020603050405020304" pitchFamily="18" charset="0"/>
                <a:cs typeface="Times New Roman" panose="02020603050405020304" pitchFamily="18" charset="0"/>
              </a:rPr>
              <a:t>Hence</a:t>
            </a:r>
            <a:r>
              <a:rPr lang="en-US" sz="1600" i="1" dirty="0">
                <a:latin typeface="Times New Roman" panose="02020603050405020304" pitchFamily="18" charset="0"/>
                <a:cs typeface="Times New Roman" panose="02020603050405020304" pitchFamily="18" charset="0"/>
              </a:rPr>
              <a:t> </a:t>
            </a:r>
            <a:r>
              <a:rPr lang="en-US" sz="1600" i="1" spc="-5" dirty="0">
                <a:latin typeface="Times New Roman" panose="02020603050405020304" pitchFamily="18" charset="0"/>
                <a:cs typeface="Times New Roman" panose="02020603050405020304" pitchFamily="18" charset="0"/>
              </a:rPr>
              <a:t>The</a:t>
            </a:r>
            <a:r>
              <a:rPr lang="en-US" sz="1600" i="1" spc="-10" dirty="0">
                <a:latin typeface="Times New Roman" panose="02020603050405020304" pitchFamily="18" charset="0"/>
                <a:cs typeface="Times New Roman" panose="02020603050405020304" pitchFamily="18" charset="0"/>
              </a:rPr>
              <a:t> </a:t>
            </a:r>
            <a:r>
              <a:rPr lang="en-US" sz="1600" i="1" spc="-5" dirty="0">
                <a:latin typeface="Times New Roman" panose="02020603050405020304" pitchFamily="18" charset="0"/>
                <a:cs typeface="Times New Roman" panose="02020603050405020304" pitchFamily="18" charset="0"/>
              </a:rPr>
              <a:t>Name</a:t>
            </a:r>
            <a:r>
              <a:rPr lang="en-US" sz="1600" i="1" spc="5" dirty="0">
                <a:latin typeface="Times New Roman" panose="02020603050405020304" pitchFamily="18" charset="0"/>
                <a:cs typeface="Times New Roman" panose="02020603050405020304" pitchFamily="18" charset="0"/>
              </a:rPr>
              <a:t> </a:t>
            </a:r>
            <a:r>
              <a:rPr lang="en-US" sz="1600" b="1" i="1" spc="-5" dirty="0">
                <a:latin typeface="Times New Roman" panose="02020603050405020304" pitchFamily="18" charset="0"/>
                <a:cs typeface="Times New Roman" panose="02020603050405020304" pitchFamily="18" charset="0"/>
              </a:rPr>
              <a:t>E-A-R</a:t>
            </a:r>
            <a:r>
              <a:rPr lang="en-US" sz="1600" b="1" i="1" dirty="0">
                <a:latin typeface="Times New Roman" panose="02020603050405020304" pitchFamily="18" charset="0"/>
                <a:cs typeface="Times New Roman" panose="02020603050405020304" pitchFamily="18" charset="0"/>
              </a:rPr>
              <a:t> </a:t>
            </a:r>
            <a:r>
              <a:rPr lang="en-US" sz="1600" i="1" spc="-5" dirty="0">
                <a:latin typeface="Times New Roman" panose="02020603050405020304" pitchFamily="18" charset="0"/>
                <a:cs typeface="Times New Roman" panose="02020603050405020304" pitchFamily="18" charset="0"/>
              </a:rPr>
              <a:t>U-Net</a:t>
            </a:r>
            <a:endParaRPr lang="en-US" sz="1600" dirty="0">
              <a:latin typeface="Times New Roman" panose="02020603050405020304" pitchFamily="18" charset="0"/>
              <a:cs typeface="Times New Roman" panose="02020603050405020304" pitchFamily="18" charset="0"/>
            </a:endParaRPr>
          </a:p>
          <a:p>
            <a:pPr>
              <a:lnSpc>
                <a:spcPct val="100000"/>
              </a:lnSpc>
              <a:spcBef>
                <a:spcPts val="5"/>
              </a:spcBef>
            </a:pPr>
            <a:endParaRPr lang="en-US" sz="1600" dirty="0">
              <a:latin typeface="Times New Roman" panose="02020603050405020304" pitchFamily="18" charset="0"/>
              <a:cs typeface="Times New Roman" panose="02020603050405020304" pitchFamily="18" charset="0"/>
            </a:endParaRPr>
          </a:p>
          <a:p>
            <a:pPr marL="1841500">
              <a:lnSpc>
                <a:spcPct val="100000"/>
              </a:lnSpc>
            </a:pPr>
            <a:r>
              <a:rPr lang="en-US" sz="1600" b="1" i="1" dirty="0">
                <a:latin typeface="Times New Roman" panose="02020603050405020304" pitchFamily="18" charset="0"/>
                <a:cs typeface="Times New Roman" panose="02020603050405020304" pitchFamily="18" charset="0"/>
              </a:rPr>
              <a:t>E</a:t>
            </a:r>
            <a:r>
              <a:rPr lang="en-US" sz="1600" b="1" i="1" spc="-35"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a:t>
            </a:r>
            <a:r>
              <a:rPr lang="en-US" sz="1600" b="1" i="1" spc="-2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EfficientNet-B4</a:t>
            </a:r>
            <a:endParaRPr lang="en-US" sz="16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600" dirty="0">
              <a:latin typeface="Times New Roman" panose="02020603050405020304" pitchFamily="18" charset="0"/>
              <a:cs typeface="Times New Roman" panose="02020603050405020304" pitchFamily="18" charset="0"/>
            </a:endParaRPr>
          </a:p>
          <a:p>
            <a:pPr marL="1841500">
              <a:lnSpc>
                <a:spcPct val="100000"/>
              </a:lnSpc>
              <a:spcBef>
                <a:spcPts val="5"/>
              </a:spcBef>
            </a:pPr>
            <a:r>
              <a:rPr lang="en-US" sz="1600" b="1" i="1" dirty="0">
                <a:latin typeface="Times New Roman" panose="02020603050405020304" pitchFamily="18" charset="0"/>
                <a:cs typeface="Times New Roman" panose="02020603050405020304" pitchFamily="18" charset="0"/>
              </a:rPr>
              <a:t>A</a:t>
            </a:r>
            <a:r>
              <a:rPr lang="en-US" sz="1600" b="1" i="1" spc="-14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a:t>
            </a:r>
            <a:r>
              <a:rPr lang="en-US" sz="1600" b="1" i="1" spc="-60" dirty="0">
                <a:latin typeface="Times New Roman" panose="02020603050405020304" pitchFamily="18" charset="0"/>
                <a:cs typeface="Times New Roman" panose="02020603050405020304" pitchFamily="18" charset="0"/>
              </a:rPr>
              <a:t> </a:t>
            </a:r>
            <a:r>
              <a:rPr lang="en-US" sz="1600" b="1" spc="-75" dirty="0">
                <a:latin typeface="Times New Roman" panose="02020603050405020304" pitchFamily="18" charset="0"/>
                <a:cs typeface="Times New Roman" panose="02020603050405020304" pitchFamily="18" charset="0"/>
              </a:rPr>
              <a:t>A</a:t>
            </a:r>
            <a:r>
              <a:rPr lang="en-US" sz="1600" b="1" spc="-30" dirty="0">
                <a:latin typeface="Times New Roman" panose="02020603050405020304" pitchFamily="18" charset="0"/>
                <a:cs typeface="Times New Roman" panose="02020603050405020304" pitchFamily="18" charset="0"/>
              </a:rPr>
              <a:t>tt</a:t>
            </a:r>
            <a:r>
              <a:rPr lang="en-US" sz="1600" b="1" spc="-5" dirty="0">
                <a:latin typeface="Times New Roman" panose="02020603050405020304" pitchFamily="18" charset="0"/>
                <a:cs typeface="Times New Roman" panose="02020603050405020304" pitchFamily="18" charset="0"/>
              </a:rPr>
              <a:t>e</a:t>
            </a:r>
            <a:r>
              <a:rPr lang="en-US" sz="1600" b="1" spc="-25" dirty="0">
                <a:latin typeface="Times New Roman" panose="02020603050405020304" pitchFamily="18" charset="0"/>
                <a:cs typeface="Times New Roman" panose="02020603050405020304" pitchFamily="18" charset="0"/>
              </a:rPr>
              <a:t>n</a:t>
            </a:r>
            <a:r>
              <a:rPr lang="en-US" sz="1600" b="1" dirty="0">
                <a:latin typeface="Times New Roman" panose="02020603050405020304" pitchFamily="18" charset="0"/>
                <a:cs typeface="Times New Roman" panose="02020603050405020304" pitchFamily="18" charset="0"/>
              </a:rPr>
              <a:t>t</a:t>
            </a:r>
            <a:r>
              <a:rPr lang="en-US" sz="1600" b="1" spc="-10" dirty="0">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on</a:t>
            </a:r>
            <a:r>
              <a:rPr lang="en-US" sz="1600" b="1" spc="10" dirty="0">
                <a:latin typeface="Times New Roman" panose="02020603050405020304" pitchFamily="18" charset="0"/>
                <a:cs typeface="Times New Roman" panose="02020603050405020304" pitchFamily="18" charset="0"/>
              </a:rPr>
              <a:t> </a:t>
            </a:r>
            <a:r>
              <a:rPr lang="en-US" sz="1600" b="1" spc="-35" dirty="0">
                <a:latin typeface="Times New Roman" panose="02020603050405020304" pitchFamily="18" charset="0"/>
                <a:cs typeface="Times New Roman" panose="02020603050405020304" pitchFamily="18" charset="0"/>
              </a:rPr>
              <a:t>g</a:t>
            </a:r>
            <a:r>
              <a:rPr lang="en-US" sz="1600" b="1" spc="-25" dirty="0">
                <a:latin typeface="Times New Roman" panose="02020603050405020304" pitchFamily="18" charset="0"/>
                <a:cs typeface="Times New Roman" panose="02020603050405020304" pitchFamily="18" charset="0"/>
              </a:rPr>
              <a:t>a</a:t>
            </a:r>
            <a:r>
              <a:rPr lang="en-US" sz="1600" b="1" spc="-30" dirty="0">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e</a:t>
            </a:r>
            <a:endParaRPr lang="en-US" sz="1600" dirty="0">
              <a:latin typeface="Times New Roman" panose="02020603050405020304" pitchFamily="18" charset="0"/>
              <a:cs typeface="Times New Roman" panose="02020603050405020304" pitchFamily="18" charset="0"/>
            </a:endParaRPr>
          </a:p>
          <a:p>
            <a:pPr>
              <a:lnSpc>
                <a:spcPct val="100000"/>
              </a:lnSpc>
              <a:spcBef>
                <a:spcPts val="5"/>
              </a:spcBef>
            </a:pPr>
            <a:endParaRPr lang="en-US" sz="1600" dirty="0">
              <a:latin typeface="Times New Roman" panose="02020603050405020304" pitchFamily="18" charset="0"/>
              <a:cs typeface="Times New Roman" panose="02020603050405020304" pitchFamily="18" charset="0"/>
            </a:endParaRPr>
          </a:p>
          <a:p>
            <a:pPr marL="1841500">
              <a:lnSpc>
                <a:spcPct val="100000"/>
              </a:lnSpc>
              <a:spcBef>
                <a:spcPts val="5"/>
              </a:spcBef>
            </a:pPr>
            <a:r>
              <a:rPr lang="en-US" sz="1600" b="1" i="1" dirty="0">
                <a:latin typeface="Times New Roman" panose="02020603050405020304" pitchFamily="18" charset="0"/>
                <a:cs typeface="Times New Roman" panose="02020603050405020304" pitchFamily="18" charset="0"/>
              </a:rPr>
              <a:t>R</a:t>
            </a:r>
            <a:r>
              <a:rPr lang="en-US" sz="1600" b="1" i="1" spc="-35"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a:t>
            </a:r>
            <a:r>
              <a:rPr lang="en-US" sz="1600" b="1" i="1" spc="-3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Residual</a:t>
            </a: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27905" y="2633979"/>
            <a:ext cx="488950" cy="559435"/>
          </a:xfrm>
          <a:prstGeom prst="rect">
            <a:avLst/>
          </a:prstGeom>
        </p:spPr>
        <p:txBody>
          <a:bodyPr vert="horz" wrap="square" lIns="0" tIns="0" rIns="0" bIns="0" rtlCol="0">
            <a:spAutoFit/>
          </a:bodyPr>
          <a:lstStyle/>
          <a:p>
            <a:pPr>
              <a:lnSpc>
                <a:spcPts val="4185"/>
              </a:lnSpc>
            </a:pPr>
            <a:r>
              <a:rPr sz="4400" spc="-5" dirty="0">
                <a:latin typeface="Calibri"/>
                <a:cs typeface="Calibri"/>
              </a:rPr>
              <a:t>cv</a:t>
            </a:r>
            <a:endParaRPr sz="4400">
              <a:latin typeface="Calibri"/>
              <a:cs typeface="Calibri"/>
            </a:endParaRPr>
          </a:p>
        </p:txBody>
      </p:sp>
      <p:pic>
        <p:nvPicPr>
          <p:cNvPr id="3" name="object 3"/>
          <p:cNvPicPr/>
          <p:nvPr/>
        </p:nvPicPr>
        <p:blipFill>
          <a:blip r:embed="rId2" cstate="print"/>
          <a:stretch>
            <a:fillRect/>
          </a:stretch>
        </p:blipFill>
        <p:spPr>
          <a:xfrm>
            <a:off x="0" y="0"/>
            <a:ext cx="9143999" cy="6857996"/>
          </a:xfrm>
          <a:prstGeom prst="rect">
            <a:avLst/>
          </a:prstGeom>
        </p:spPr>
      </p:pic>
      <p:sp>
        <p:nvSpPr>
          <p:cNvPr id="4" name="object 4"/>
          <p:cNvSpPr txBox="1">
            <a:spLocks noGrp="1"/>
          </p:cNvSpPr>
          <p:nvPr>
            <p:ph type="title"/>
          </p:nvPr>
        </p:nvSpPr>
        <p:spPr>
          <a:xfrm>
            <a:off x="3744595" y="234188"/>
            <a:ext cx="2226310"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Times New Roman"/>
                <a:cs typeface="Times New Roman"/>
              </a:rPr>
              <a:t>A</a:t>
            </a:r>
            <a:r>
              <a:rPr sz="3200" b="1" spc="-55" dirty="0">
                <a:latin typeface="Times New Roman"/>
                <a:cs typeface="Times New Roman"/>
              </a:rPr>
              <a:t>r</a:t>
            </a:r>
            <a:r>
              <a:rPr sz="3200" b="1" dirty="0">
                <a:latin typeface="Times New Roman"/>
                <a:cs typeface="Times New Roman"/>
              </a:rPr>
              <a:t>chitec</a:t>
            </a:r>
            <a:r>
              <a:rPr sz="3200" b="1" spc="5" dirty="0">
                <a:latin typeface="Times New Roman"/>
                <a:cs typeface="Times New Roman"/>
              </a:rPr>
              <a:t>t</a:t>
            </a:r>
            <a:r>
              <a:rPr sz="3200" b="1" dirty="0">
                <a:latin typeface="Times New Roman"/>
                <a:cs typeface="Times New Roman"/>
              </a:rPr>
              <a:t>u</a:t>
            </a:r>
            <a:r>
              <a:rPr sz="3200" b="1" spc="-65" dirty="0">
                <a:latin typeface="Times New Roman"/>
                <a:cs typeface="Times New Roman"/>
              </a:rPr>
              <a:t>r</a:t>
            </a:r>
            <a:r>
              <a:rPr sz="3200" b="1" dirty="0">
                <a:latin typeface="Times New Roman"/>
                <a:cs typeface="Times New Roman"/>
              </a:rPr>
              <a:t>e</a:t>
            </a:r>
            <a:endParaRPr sz="3200" dirty="0">
              <a:latin typeface="Times New Roman"/>
              <a:cs typeface="Times New Roman"/>
            </a:endParaRPr>
          </a:p>
        </p:txBody>
      </p:sp>
      <p:pic>
        <p:nvPicPr>
          <p:cNvPr id="5" name="object 5"/>
          <p:cNvPicPr/>
          <p:nvPr/>
        </p:nvPicPr>
        <p:blipFill>
          <a:blip r:embed="rId3" cstate="print"/>
          <a:stretch>
            <a:fillRect/>
          </a:stretch>
        </p:blipFill>
        <p:spPr>
          <a:xfrm>
            <a:off x="1219200" y="844296"/>
            <a:ext cx="7924800" cy="5099304"/>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5" dirty="0"/>
              <a:t>Department</a:t>
            </a:r>
            <a:r>
              <a:rPr spc="-20" dirty="0"/>
              <a:t> </a:t>
            </a:r>
            <a:r>
              <a:rPr spc="-5" dirty="0"/>
              <a:t>of</a:t>
            </a:r>
            <a:r>
              <a:rPr spc="-15" dirty="0"/>
              <a:t> </a:t>
            </a:r>
            <a:r>
              <a:rPr spc="-5" dirty="0"/>
              <a:t>Computer</a:t>
            </a:r>
            <a:r>
              <a:rPr spc="-20" dirty="0"/>
              <a:t> </a:t>
            </a:r>
            <a:r>
              <a:rPr spc="-5" dirty="0"/>
              <a:t>Science</a:t>
            </a:r>
            <a:r>
              <a:rPr spc="-10" dirty="0"/>
              <a:t> </a:t>
            </a:r>
            <a:r>
              <a:rPr spc="-5" dirty="0"/>
              <a:t>&amp;</a:t>
            </a:r>
            <a:r>
              <a:rPr spc="-10" dirty="0"/>
              <a:t> </a:t>
            </a:r>
            <a:r>
              <a:rPr spc="-5" dirty="0"/>
              <a:t>Engineering,</a:t>
            </a:r>
            <a:r>
              <a:rPr spc="20" dirty="0"/>
              <a:t> </a:t>
            </a:r>
            <a:r>
              <a:rPr spc="-10" dirty="0"/>
              <a:t>DSCE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0541AA32-5DFB-9870-66E0-E16DB5002CF4}"/>
              </a:ext>
            </a:extLst>
          </p:cNvPr>
          <p:cNvPicPr/>
          <p:nvPr/>
        </p:nvPicPr>
        <p:blipFill>
          <a:blip r:embed="rId2" cstate="print"/>
          <a:stretch>
            <a:fillRect/>
          </a:stretch>
        </p:blipFill>
        <p:spPr>
          <a:xfrm>
            <a:off x="0" y="0"/>
            <a:ext cx="9143999" cy="6857996"/>
          </a:xfrm>
          <a:prstGeom prst="rect">
            <a:avLst/>
          </a:prstGeom>
        </p:spPr>
      </p:pic>
      <p:sp>
        <p:nvSpPr>
          <p:cNvPr id="3" name="Title 2">
            <a:extLst>
              <a:ext uri="{FF2B5EF4-FFF2-40B4-BE49-F238E27FC236}">
                <a16:creationId xmlns:a16="http://schemas.microsoft.com/office/drawing/2014/main" id="{8E5D347A-608D-6DAE-1590-D96C5A0D4971}"/>
              </a:ext>
            </a:extLst>
          </p:cNvPr>
          <p:cNvSpPr>
            <a:spLocks noGrp="1"/>
          </p:cNvSpPr>
          <p:nvPr>
            <p:ph type="title"/>
          </p:nvPr>
        </p:nvSpPr>
        <p:spPr>
          <a:xfrm>
            <a:off x="1143000" y="243586"/>
            <a:ext cx="7848600" cy="430887"/>
          </a:xfrm>
        </p:spPr>
        <p:txBody>
          <a:bodyPr/>
          <a:lstStyle/>
          <a:p>
            <a:pPr algn="ctr"/>
            <a:r>
              <a:rPr lang="en-IN" dirty="0"/>
              <a:t>Encoder-Decoder Framework </a:t>
            </a:r>
          </a:p>
        </p:txBody>
      </p:sp>
      <p:pic>
        <p:nvPicPr>
          <p:cNvPr id="5" name="Picture 4">
            <a:extLst>
              <a:ext uri="{FF2B5EF4-FFF2-40B4-BE49-F238E27FC236}">
                <a16:creationId xmlns:a16="http://schemas.microsoft.com/office/drawing/2014/main" id="{688E4A9B-8DA1-8A35-74CF-58FEE5DE0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666748"/>
            <a:ext cx="7096125" cy="5353052"/>
          </a:xfrm>
          <a:prstGeom prst="rect">
            <a:avLst/>
          </a:prstGeom>
        </p:spPr>
      </p:pic>
    </p:spTree>
    <p:extLst>
      <p:ext uri="{BB962C8B-B14F-4D97-AF65-F5344CB8AC3E}">
        <p14:creationId xmlns:p14="http://schemas.microsoft.com/office/powerpoint/2010/main" val="187955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1843</Words>
  <Application>Microsoft Office PowerPoint</Application>
  <PresentationFormat>On-screen Show (4:3)</PresentationFormat>
  <Paragraphs>163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MT</vt:lpstr>
      <vt:lpstr>Calibri</vt:lpstr>
      <vt:lpstr>Times New Roman</vt:lpstr>
      <vt:lpstr>Wingdings</vt:lpstr>
      <vt:lpstr>Office Theme</vt:lpstr>
      <vt:lpstr>Segmentation Of the Transverse section of the Carotid  Artery using U-Net</vt:lpstr>
      <vt:lpstr>INDIVIDUAL CONTRIBUTION</vt:lpstr>
      <vt:lpstr>TABLE OF CONTENTS</vt:lpstr>
      <vt:lpstr>PROBLEM STATEMENT</vt:lpstr>
      <vt:lpstr>ABSTRACT</vt:lpstr>
      <vt:lpstr>INTRODUCTION</vt:lpstr>
      <vt:lpstr>EAR U-Net</vt:lpstr>
      <vt:lpstr>Architecture</vt:lpstr>
      <vt:lpstr>Encoder-Decoder Framework </vt:lpstr>
      <vt:lpstr>PowerPoint Presentation</vt:lpstr>
      <vt:lpstr>PowerPoint Presentation</vt:lpstr>
      <vt:lpstr>PowerPoint Presentation</vt:lpstr>
      <vt:lpstr>System Block Diagram and Data Flow Diagram</vt:lpstr>
      <vt:lpstr>PowerPoint Presentation</vt:lpstr>
      <vt:lpstr>Evaluation Metrics</vt:lpstr>
      <vt:lpstr>Evaluation</vt:lpstr>
      <vt:lpstr>RESULTS</vt:lpstr>
      <vt:lpstr>PowerPoint Presentation</vt:lpstr>
      <vt:lpstr>CONCLUSION</vt:lpstr>
      <vt:lpstr>REFERENCES</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Nagaraj</cp:lastModifiedBy>
  <cp:revision>17</cp:revision>
  <dcterms:created xsi:type="dcterms:W3CDTF">2023-05-26T14:39:36Z</dcterms:created>
  <dcterms:modified xsi:type="dcterms:W3CDTF">2023-06-10T05:55:40Z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2022-12-05T00:00:00Z</vt:filetime>
  </property>
  <property fmtid="{D5CDD505-2E9C-101B-9397-08002B2CF9AE}" pid="3" name="Creator">
    <vt:lpwstr>Microsoft® PowerPoint® 2019</vt:lpwstr>
  </property>
  <property fmtid="{D5CDD505-2E9C-101B-9397-08002B2CF9AE}" pid="4" name="LastSaved">
    <vt:filetime>2023-05-26T00:00:00Z</vt:filetime>
  </property>
</Properties>
</file>