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9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7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0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0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0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5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2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5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C6A-E842-475E-9C19-D450BFB26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0C2F-01BB-4EB7-8907-6226A31A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18BCE135, 18BCE192</a:t>
            </a:r>
          </a:p>
        </p:txBody>
      </p:sp>
    </p:spTree>
    <p:extLst>
      <p:ext uri="{BB962C8B-B14F-4D97-AF65-F5344CB8AC3E}">
        <p14:creationId xmlns:p14="http://schemas.microsoft.com/office/powerpoint/2010/main" val="15468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357E-101C-4E4B-A232-1FC12EE8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24C512-2DFF-4FF4-8DC5-EAAEF6321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457469"/>
              </p:ext>
            </p:extLst>
          </p:nvPr>
        </p:nvGraphicFramePr>
        <p:xfrm>
          <a:off x="2036932" y="3134512"/>
          <a:ext cx="8118136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3298753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1595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9543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459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0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9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62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A684-86BF-46AC-B3EE-19FBADBE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54" y="668343"/>
            <a:ext cx="9886173" cy="1373521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610674-E255-4887-B895-293E00B56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757156"/>
              </p:ext>
            </p:extLst>
          </p:nvPr>
        </p:nvGraphicFramePr>
        <p:xfrm>
          <a:off x="2642585" y="1891638"/>
          <a:ext cx="68890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358">
                  <a:extLst>
                    <a:ext uri="{9D8B030D-6E8A-4147-A177-3AD203B41FA5}">
                      <a16:colId xmlns:a16="http://schemas.microsoft.com/office/drawing/2014/main" val="837707902"/>
                    </a:ext>
                  </a:extLst>
                </a:gridCol>
                <a:gridCol w="2296358">
                  <a:extLst>
                    <a:ext uri="{9D8B030D-6E8A-4147-A177-3AD203B41FA5}">
                      <a16:colId xmlns:a16="http://schemas.microsoft.com/office/drawing/2014/main" val="1596318361"/>
                    </a:ext>
                  </a:extLst>
                </a:gridCol>
                <a:gridCol w="2296358">
                  <a:extLst>
                    <a:ext uri="{9D8B030D-6E8A-4147-A177-3AD203B41FA5}">
                      <a16:colId xmlns:a16="http://schemas.microsoft.com/office/drawing/2014/main" val="720933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2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9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1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7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Photographer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OrID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CID,PID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PID,CID,OrID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8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OrID,PID,CID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9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1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2C83-EC59-4513-854C-FD1B81B7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E8DC04-CDEE-4235-8341-2AEAF76B0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70814"/>
              </p:ext>
            </p:extLst>
          </p:nvPr>
        </p:nvGraphicFramePr>
        <p:xfrm>
          <a:off x="1908699" y="2743894"/>
          <a:ext cx="195308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087">
                  <a:extLst>
                    <a:ext uri="{9D8B030D-6E8A-4147-A177-3AD203B41FA5}">
                      <a16:colId xmlns:a16="http://schemas.microsoft.com/office/drawing/2014/main" val="61604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First name ,</a:t>
                      </a:r>
                    </a:p>
                    <a:p>
                      <a:pPr algn="ctr"/>
                      <a:r>
                        <a:rPr lang="en-US" dirty="0"/>
                        <a:t>    Middle name,</a:t>
                      </a:r>
                    </a:p>
                    <a:p>
                      <a:pPr algn="ctr"/>
                      <a:r>
                        <a:rPr lang="en-US" dirty="0"/>
                        <a:t>  Last name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94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88CF4B-E93B-4A65-9DBB-BDA0CB0CC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4820"/>
              </p:ext>
            </p:extLst>
          </p:nvPr>
        </p:nvGraphicFramePr>
        <p:xfrm>
          <a:off x="8309498" y="2609036"/>
          <a:ext cx="1814989" cy="155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89">
                  <a:extLst>
                    <a:ext uri="{9D8B030D-6E8A-4147-A177-3AD203B41FA5}">
                      <a16:colId xmlns:a16="http://schemas.microsoft.com/office/drawing/2014/main" val="882275265"/>
                    </a:ext>
                  </a:extLst>
                </a:gridCol>
              </a:tblGrid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86232"/>
                  </a:ext>
                </a:extLst>
              </a:tr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41727"/>
                  </a:ext>
                </a:extLst>
              </a:tr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09614"/>
                  </a:ext>
                </a:extLst>
              </a:tr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868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9C676F-6180-4184-B048-5E86C6394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75786"/>
              </p:ext>
            </p:extLst>
          </p:nvPr>
        </p:nvGraphicFramePr>
        <p:xfrm>
          <a:off x="1908698" y="4512663"/>
          <a:ext cx="195308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087">
                  <a:extLst>
                    <a:ext uri="{9D8B030D-6E8A-4147-A177-3AD203B41FA5}">
                      <a16:colId xmlns:a16="http://schemas.microsoft.com/office/drawing/2014/main" val="90815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Line 1 ,</a:t>
                      </a:r>
                    </a:p>
                    <a:p>
                      <a:pPr algn="ctr"/>
                      <a:r>
                        <a:rPr lang="en-US" dirty="0"/>
                        <a:t>  Line 2,</a:t>
                      </a:r>
                    </a:p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076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27FD2B-DFF5-4D65-97C3-D07DDF081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501"/>
              </p:ext>
            </p:extLst>
          </p:nvPr>
        </p:nvGraphicFramePr>
        <p:xfrm>
          <a:off x="8309498" y="4377805"/>
          <a:ext cx="1814989" cy="155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89">
                  <a:extLst>
                    <a:ext uri="{9D8B030D-6E8A-4147-A177-3AD203B41FA5}">
                      <a16:colId xmlns:a16="http://schemas.microsoft.com/office/drawing/2014/main" val="3402916778"/>
                    </a:ext>
                  </a:extLst>
                </a:gridCol>
              </a:tblGrid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29010"/>
                  </a:ext>
                </a:extLst>
              </a:tr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AddressLine1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58348"/>
                  </a:ext>
                </a:extLst>
              </a:tr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AddressLine2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04728"/>
                  </a:ext>
                </a:extLst>
              </a:tr>
              <a:tr h="3887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610605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E71D92A4-6AEF-4CE9-AE56-FE0F647D2C9A}"/>
              </a:ext>
            </a:extLst>
          </p:cNvPr>
          <p:cNvSpPr/>
          <p:nvPr/>
        </p:nvSpPr>
        <p:spPr>
          <a:xfrm>
            <a:off x="4687409" y="3213399"/>
            <a:ext cx="2911875" cy="346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FCC781-88DC-4B9D-847E-3ED137326475}"/>
              </a:ext>
            </a:extLst>
          </p:cNvPr>
          <p:cNvSpPr/>
          <p:nvPr/>
        </p:nvSpPr>
        <p:spPr>
          <a:xfrm>
            <a:off x="4687409" y="4982168"/>
            <a:ext cx="2911875" cy="346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3EDD-BADA-4910-87B0-A53063A0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BEAD-5DE0-463A-9ABC-566B4A7E1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354756" cy="3310128"/>
          </a:xfrm>
        </p:spPr>
        <p:txBody>
          <a:bodyPr/>
          <a:lstStyle/>
          <a:p>
            <a:r>
              <a:rPr lang="en-US" dirty="0"/>
              <a:t>User can have multiple phone numbers.</a:t>
            </a:r>
          </a:p>
          <a:p>
            <a:r>
              <a:rPr lang="en-US" dirty="0"/>
              <a:t>So we made new table to store Phone Number to avoid redundancy in User table.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4BEC79-D417-4BF4-B869-AA33334B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64395"/>
              </p:ext>
            </p:extLst>
          </p:nvPr>
        </p:nvGraphicFramePr>
        <p:xfrm>
          <a:off x="4296792" y="4387088"/>
          <a:ext cx="3746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189">
                  <a:extLst>
                    <a:ext uri="{9D8B030D-6E8A-4147-A177-3AD203B41FA5}">
                      <a16:colId xmlns:a16="http://schemas.microsoft.com/office/drawing/2014/main" val="105797671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5513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9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7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0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0AE5-A3FF-47B2-93BB-BD39E8A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1B80-0FF4-4166-8696-C0281A12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Derived Attributes that are listed below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Rating</a:t>
            </a:r>
            <a:r>
              <a:rPr lang="en-US" dirty="0"/>
              <a:t> – derives from reviews</a:t>
            </a:r>
          </a:p>
          <a:p>
            <a:r>
              <a:rPr lang="en-US" dirty="0">
                <a:solidFill>
                  <a:srgbClr val="7030A0"/>
                </a:solidFill>
              </a:rPr>
              <a:t>Category</a:t>
            </a:r>
            <a:r>
              <a:rPr lang="en-US" dirty="0"/>
              <a:t> – derives from price</a:t>
            </a:r>
          </a:p>
          <a:p>
            <a:r>
              <a:rPr lang="en-US" dirty="0">
                <a:solidFill>
                  <a:srgbClr val="7030A0"/>
                </a:solidFill>
              </a:rPr>
              <a:t>Total</a:t>
            </a:r>
            <a:r>
              <a:rPr lang="en-US" dirty="0"/>
              <a:t> – derives from package</a:t>
            </a:r>
          </a:p>
        </p:txBody>
      </p:sp>
    </p:spTree>
    <p:extLst>
      <p:ext uri="{BB962C8B-B14F-4D97-AF65-F5344CB8AC3E}">
        <p14:creationId xmlns:p14="http://schemas.microsoft.com/office/powerpoint/2010/main" val="10303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290C-9955-4B6C-9DE6-CA41E2E1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2" y="267757"/>
            <a:ext cx="9601196" cy="1303867"/>
          </a:xfrm>
        </p:spPr>
        <p:txBody>
          <a:bodyPr>
            <a:normAutofit/>
          </a:bodyPr>
          <a:lstStyle/>
          <a:p>
            <a:r>
              <a:rPr lang="en-US" sz="4000" dirty="0"/>
              <a:t>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5ABB8-4637-475E-8274-CB99A238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6207"/>
            <a:ext cx="7210425" cy="47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170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Event Management</vt:lpstr>
      <vt:lpstr>Mapping Cardinality</vt:lpstr>
      <vt:lpstr>Keys</vt:lpstr>
      <vt:lpstr>Composite Attribute</vt:lpstr>
      <vt:lpstr>Multivalued Attribute</vt:lpstr>
      <vt:lpstr>Derived Attributes</vt:lpstr>
      <vt:lpstr>Relational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</dc:title>
  <dc:creator>anmin</dc:creator>
  <cp:lastModifiedBy>anmin</cp:lastModifiedBy>
  <cp:revision>11</cp:revision>
  <dcterms:created xsi:type="dcterms:W3CDTF">2020-04-01T15:43:52Z</dcterms:created>
  <dcterms:modified xsi:type="dcterms:W3CDTF">2020-04-02T06:47:54Z</dcterms:modified>
</cp:coreProperties>
</file>