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8E41-6DA6-0E46-9AAC-73A19434B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2569C0-5DF3-5DCE-F401-85716C68B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6A987C-8985-2BA1-9677-B0C2087DE4BC}"/>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5" name="Footer Placeholder 4">
            <a:extLst>
              <a:ext uri="{FF2B5EF4-FFF2-40B4-BE49-F238E27FC236}">
                <a16:creationId xmlns:a16="http://schemas.microsoft.com/office/drawing/2014/main" id="{633CD824-C7F4-2F56-EA72-CC89CDC38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9A455-6201-2536-BBFF-52625EE3C333}"/>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16841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386B-A932-B875-0F2D-8D7B4B77BE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CCFAD8-5656-44CB-927E-5A473D0BC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9646F-5A56-1489-8788-57D6AA19B7A7}"/>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5" name="Footer Placeholder 4">
            <a:extLst>
              <a:ext uri="{FF2B5EF4-FFF2-40B4-BE49-F238E27FC236}">
                <a16:creationId xmlns:a16="http://schemas.microsoft.com/office/drawing/2014/main" id="{DAFAAC5E-AB6C-7B25-3001-769B3ADDDB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BA182-F567-086E-F63A-1D60291758B7}"/>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367253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A7B64-3F73-75FE-F748-A405174218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6FA213-189A-49B9-4976-D20E0582C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B9A56-7C12-707A-5C42-63B9E2748CEB}"/>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5" name="Footer Placeholder 4">
            <a:extLst>
              <a:ext uri="{FF2B5EF4-FFF2-40B4-BE49-F238E27FC236}">
                <a16:creationId xmlns:a16="http://schemas.microsoft.com/office/drawing/2014/main" id="{D2460749-E2A7-D780-FB18-A26656CDAD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B74EA-2A13-0346-5AD5-934EFF1C4368}"/>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53842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3D7C-492F-A27D-ECB9-E038CC3D8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93DF79-37D4-BA9C-8AE8-B409E6AD0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4D933-035E-DDE5-BAAC-445BDB42F0AC}"/>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5" name="Footer Placeholder 4">
            <a:extLst>
              <a:ext uri="{FF2B5EF4-FFF2-40B4-BE49-F238E27FC236}">
                <a16:creationId xmlns:a16="http://schemas.microsoft.com/office/drawing/2014/main" id="{EBDFF4FB-25FE-8813-824F-D4299BB3A7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0DB539-E34F-691E-E73A-2A7DF06E80A0}"/>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43121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9EFC-AF2A-D0B8-7B3C-AE9A1C0DC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2487B9-8C3A-EC09-D781-32A84DE7D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32AB4-F90A-C610-5954-E3ECD2095095}"/>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5" name="Footer Placeholder 4">
            <a:extLst>
              <a:ext uri="{FF2B5EF4-FFF2-40B4-BE49-F238E27FC236}">
                <a16:creationId xmlns:a16="http://schemas.microsoft.com/office/drawing/2014/main" id="{D5618A02-CA11-DE60-3602-684EBDAF8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B9756-0330-8DF0-67BF-C04696C9B624}"/>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303842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4B82-F11D-9156-340C-0592DDE26C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3F97E4-ECEE-70B3-A1EF-C22DCFB23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FB31E7-F4F0-CD77-CA8C-749A84A538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A36A16-AD65-FBBF-4A06-4EF8A022ABCA}"/>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6" name="Footer Placeholder 5">
            <a:extLst>
              <a:ext uri="{FF2B5EF4-FFF2-40B4-BE49-F238E27FC236}">
                <a16:creationId xmlns:a16="http://schemas.microsoft.com/office/drawing/2014/main" id="{B363796E-7B27-5D58-7AB5-2A760C0A1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AA34C-5EFE-A6D6-C085-CB5E5E22FF33}"/>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241452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1F66-2C21-6DEF-118E-0231A01894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F36518-E703-A91F-49B3-44BC0E135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67E9C-31B8-7A36-167D-DEA15D0D4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4B19D-AEE9-69E5-F181-902CAC304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E0345-469D-33C1-A53D-655967874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6ADD6-3567-7FF2-E683-662EC5386FCE}"/>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8" name="Footer Placeholder 7">
            <a:extLst>
              <a:ext uri="{FF2B5EF4-FFF2-40B4-BE49-F238E27FC236}">
                <a16:creationId xmlns:a16="http://schemas.microsoft.com/office/drawing/2014/main" id="{D5FA1DCF-54FB-9949-4A62-5384A18782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56E1CB-EB58-2CA6-C121-81E19740A754}"/>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354598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9FAC-589A-2A9C-39AE-6FEC6E4E1E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F3E176-00AC-BDB4-A6E7-048A6A957B80}"/>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4" name="Footer Placeholder 3">
            <a:extLst>
              <a:ext uri="{FF2B5EF4-FFF2-40B4-BE49-F238E27FC236}">
                <a16:creationId xmlns:a16="http://schemas.microsoft.com/office/drawing/2014/main" id="{D593FE74-D11D-3DB3-0C23-F91837355C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56FC37-85F4-FFBB-ED0B-44A9A8903DA9}"/>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14874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C0FFE-71CC-3609-B2AC-5933CF461575}"/>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3" name="Footer Placeholder 2">
            <a:extLst>
              <a:ext uri="{FF2B5EF4-FFF2-40B4-BE49-F238E27FC236}">
                <a16:creationId xmlns:a16="http://schemas.microsoft.com/office/drawing/2014/main" id="{04B12161-E45E-3A6D-D6F1-9297678469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6107AB-6E20-A2E4-7445-FE7BD725FC0F}"/>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167082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8EFB-8F19-27A1-ED26-45CB984FC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847D58-AB84-F3B3-AAEF-2EB4BEDF0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BFC35-D42B-6CB6-46C0-75D842E64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4F67D-0DA9-6C48-221B-7E1EF2675322}"/>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6" name="Footer Placeholder 5">
            <a:extLst>
              <a:ext uri="{FF2B5EF4-FFF2-40B4-BE49-F238E27FC236}">
                <a16:creationId xmlns:a16="http://schemas.microsoft.com/office/drawing/2014/main" id="{B761B950-B008-8E2B-0A41-0763DB930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F0BBE-586A-A899-706A-E592C91266F1}"/>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134751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8676-7165-8D5D-1755-2FE16C977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DD0F76-6939-4A5E-173B-A2B3ADA70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9DEA46-DA8B-AC8B-4996-D09734224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4B8F5-B0EC-375A-09EC-FDDE13BA685F}"/>
              </a:ext>
            </a:extLst>
          </p:cNvPr>
          <p:cNvSpPr>
            <a:spLocks noGrp="1"/>
          </p:cNvSpPr>
          <p:nvPr>
            <p:ph type="dt" sz="half" idx="10"/>
          </p:nvPr>
        </p:nvSpPr>
        <p:spPr/>
        <p:txBody>
          <a:bodyPr/>
          <a:lstStyle/>
          <a:p>
            <a:fld id="{5585DDE5-A400-41E0-B6B6-5EAB7C0F019E}" type="datetimeFigureOut">
              <a:rPr lang="en-IN" smtClean="0"/>
              <a:t>01-07-2024</a:t>
            </a:fld>
            <a:endParaRPr lang="en-IN"/>
          </a:p>
        </p:txBody>
      </p:sp>
      <p:sp>
        <p:nvSpPr>
          <p:cNvPr id="6" name="Footer Placeholder 5">
            <a:extLst>
              <a:ext uri="{FF2B5EF4-FFF2-40B4-BE49-F238E27FC236}">
                <a16:creationId xmlns:a16="http://schemas.microsoft.com/office/drawing/2014/main" id="{43D37378-E3FF-7404-35F3-1ADE0E9AE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689DCE-621E-7816-DC41-BF58647ECE77}"/>
              </a:ext>
            </a:extLst>
          </p:cNvPr>
          <p:cNvSpPr>
            <a:spLocks noGrp="1"/>
          </p:cNvSpPr>
          <p:nvPr>
            <p:ph type="sldNum" sz="quarter" idx="12"/>
          </p:nvPr>
        </p:nvSpPr>
        <p:spPr/>
        <p:txBody>
          <a:bodyPr/>
          <a:lstStyle/>
          <a:p>
            <a:fld id="{BF34E14E-28ED-4A9A-AAF1-B74BA211CD8B}" type="slidenum">
              <a:rPr lang="en-IN" smtClean="0"/>
              <a:t>‹#›</a:t>
            </a:fld>
            <a:endParaRPr lang="en-IN"/>
          </a:p>
        </p:txBody>
      </p:sp>
    </p:spTree>
    <p:extLst>
      <p:ext uri="{BB962C8B-B14F-4D97-AF65-F5344CB8AC3E}">
        <p14:creationId xmlns:p14="http://schemas.microsoft.com/office/powerpoint/2010/main" val="365384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9EF8E-1D04-33ED-4EC4-9AF6742450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8196A-1360-2365-490A-CD7976E82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06578-4B39-BD9D-7E22-1D8D31F9B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5DDE5-A400-41E0-B6B6-5EAB7C0F019E}" type="datetimeFigureOut">
              <a:rPr lang="en-IN" smtClean="0"/>
              <a:t>01-07-2024</a:t>
            </a:fld>
            <a:endParaRPr lang="en-IN"/>
          </a:p>
        </p:txBody>
      </p:sp>
      <p:sp>
        <p:nvSpPr>
          <p:cNvPr id="5" name="Footer Placeholder 4">
            <a:extLst>
              <a:ext uri="{FF2B5EF4-FFF2-40B4-BE49-F238E27FC236}">
                <a16:creationId xmlns:a16="http://schemas.microsoft.com/office/drawing/2014/main" id="{5831970B-5690-9284-963D-4B23C3B73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3C4540-C608-BFFB-37FB-FB6D512D3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E14E-28ED-4A9A-AAF1-B74BA211CD8B}" type="slidenum">
              <a:rPr lang="en-IN" smtClean="0"/>
              <a:t>‹#›</a:t>
            </a:fld>
            <a:endParaRPr lang="en-IN"/>
          </a:p>
        </p:txBody>
      </p:sp>
    </p:spTree>
    <p:extLst>
      <p:ext uri="{BB962C8B-B14F-4D97-AF65-F5344CB8AC3E}">
        <p14:creationId xmlns:p14="http://schemas.microsoft.com/office/powerpoint/2010/main" val="118697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F0F1-8B9D-BE4E-9A4C-42B34075B11D}"/>
              </a:ext>
            </a:extLst>
          </p:cNvPr>
          <p:cNvSpPr>
            <a:spLocks noGrp="1"/>
          </p:cNvSpPr>
          <p:nvPr>
            <p:ph type="ctrTitle"/>
          </p:nvPr>
        </p:nvSpPr>
        <p:spPr>
          <a:xfrm>
            <a:off x="127819" y="1122363"/>
            <a:ext cx="11474246" cy="2387600"/>
          </a:xfrm>
        </p:spPr>
        <p:txBody>
          <a:bodyPr>
            <a:noAutofit/>
          </a:bodyPr>
          <a:lstStyle/>
          <a:p>
            <a:r>
              <a:rPr lang="en-IN" sz="1800" dirty="0"/>
              <a:t>CYCLISTIC BIKE SHARE ANALYSIS</a:t>
            </a:r>
            <a:br>
              <a:rPr lang="en-IN" sz="1800" dirty="0"/>
            </a:br>
            <a:br>
              <a:rPr lang="en-IN" sz="1800" dirty="0"/>
            </a:br>
            <a:r>
              <a:rPr lang="en-US" sz="1800" b="0" i="0" dirty="0">
                <a:solidFill>
                  <a:srgbClr val="3C4043"/>
                </a:solidFill>
                <a:effectLst/>
                <a:highlight>
                  <a:srgbClr val="FFFFFF"/>
                </a:highlight>
                <a:latin typeface="Inter"/>
              </a:rPr>
              <a:t>Primary goal of this project is to analyze users trip data of a bike sharing company to find differences between the behaviors of “casual riders" who pay for each ride and "annual members" who pay an yearly subscription fee for the service. Insights from this analysis will be useful for deciding whether to design a new marketing strategy to convert casual riders into annual members.</a:t>
            </a:r>
            <a:br>
              <a:rPr lang="en-IN" sz="1800" dirty="0"/>
            </a:br>
            <a:br>
              <a:rPr lang="en-IN" sz="1800" dirty="0"/>
            </a:br>
            <a:br>
              <a:rPr lang="en-IN" sz="1800" dirty="0"/>
            </a:br>
            <a:br>
              <a:rPr lang="en-IN" sz="1800" dirty="0"/>
            </a:br>
            <a:endParaRPr lang="en-IN" sz="1800" dirty="0"/>
          </a:p>
        </p:txBody>
      </p:sp>
      <p:sp>
        <p:nvSpPr>
          <p:cNvPr id="5" name="Subtitle 4">
            <a:extLst>
              <a:ext uri="{FF2B5EF4-FFF2-40B4-BE49-F238E27FC236}">
                <a16:creationId xmlns:a16="http://schemas.microsoft.com/office/drawing/2014/main" id="{6E19C47F-F400-D736-CDFB-C5E791F2F98D}"/>
              </a:ext>
            </a:extLst>
          </p:cNvPr>
          <p:cNvSpPr>
            <a:spLocks noGrp="1"/>
          </p:cNvSpPr>
          <p:nvPr>
            <p:ph type="subTitle" idx="1"/>
          </p:nvPr>
        </p:nvSpPr>
        <p:spPr>
          <a:xfrm>
            <a:off x="599768" y="3602038"/>
            <a:ext cx="10068232" cy="1655762"/>
          </a:xfrm>
        </p:spPr>
        <p:txBody>
          <a:bodyPr>
            <a:noAutofit/>
          </a:bodyPr>
          <a:lstStyle/>
          <a:p>
            <a:pPr algn="l"/>
            <a:r>
              <a:rPr lang="en-US" b="1" i="0" dirty="0">
                <a:solidFill>
                  <a:srgbClr val="202214"/>
                </a:solidFill>
                <a:effectLst/>
                <a:latin typeface="Inter"/>
              </a:rPr>
              <a:t>Key stakeholders</a:t>
            </a:r>
            <a:endParaRPr lang="en-US" b="0" i="0" dirty="0">
              <a:solidFill>
                <a:srgbClr val="202214"/>
              </a:solidFill>
              <a:effectLst/>
              <a:latin typeface="Inter"/>
            </a:endParaRPr>
          </a:p>
          <a:p>
            <a:pPr algn="l">
              <a:buFont typeface="Arial" panose="020B0604020202020204" pitchFamily="34" charset="0"/>
              <a:buChar char="•"/>
            </a:pPr>
            <a:r>
              <a:rPr lang="en-US" b="0" i="0" dirty="0">
                <a:solidFill>
                  <a:srgbClr val="3C4043"/>
                </a:solidFill>
                <a:effectLst/>
                <a:latin typeface="Inter"/>
              </a:rPr>
              <a:t>Marketing Analytics Team</a:t>
            </a:r>
          </a:p>
          <a:p>
            <a:pPr algn="l">
              <a:buFont typeface="Arial" panose="020B0604020202020204" pitchFamily="34" charset="0"/>
              <a:buChar char="•"/>
            </a:pPr>
            <a:r>
              <a:rPr lang="en-US" b="0" i="0" dirty="0">
                <a:solidFill>
                  <a:srgbClr val="3C4043"/>
                </a:solidFill>
                <a:effectLst/>
                <a:latin typeface="Inter"/>
              </a:rPr>
              <a:t>Lily Moreno, Director of Marketing</a:t>
            </a:r>
          </a:p>
          <a:p>
            <a:pPr algn="l">
              <a:buFont typeface="Arial" panose="020B0604020202020204" pitchFamily="34" charset="0"/>
              <a:buChar char="•"/>
            </a:pPr>
            <a:r>
              <a:rPr lang="en-US" b="0" i="0" dirty="0">
                <a:solidFill>
                  <a:srgbClr val="3C4043"/>
                </a:solidFill>
                <a:effectLst/>
                <a:latin typeface="Inter"/>
              </a:rPr>
              <a:t>Cyclistic executive team</a:t>
            </a:r>
          </a:p>
          <a:p>
            <a:endParaRPr lang="en-IN" dirty="0"/>
          </a:p>
        </p:txBody>
      </p:sp>
    </p:spTree>
    <p:extLst>
      <p:ext uri="{BB962C8B-B14F-4D97-AF65-F5344CB8AC3E}">
        <p14:creationId xmlns:p14="http://schemas.microsoft.com/office/powerpoint/2010/main" val="261608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0D25-41DD-D308-C96E-F2F448F0B078}"/>
              </a:ext>
            </a:extLst>
          </p:cNvPr>
          <p:cNvSpPr>
            <a:spLocks noGrp="1"/>
          </p:cNvSpPr>
          <p:nvPr>
            <p:ph type="title"/>
          </p:nvPr>
        </p:nvSpPr>
        <p:spPr/>
        <p:txBody>
          <a:bodyPr>
            <a:normAutofit/>
          </a:bodyPr>
          <a:lstStyle/>
          <a:p>
            <a:r>
              <a:rPr lang="en-IN" dirty="0"/>
              <a:t>Data source</a:t>
            </a:r>
          </a:p>
        </p:txBody>
      </p:sp>
      <p:sp>
        <p:nvSpPr>
          <p:cNvPr id="3" name="Content Placeholder 2">
            <a:extLst>
              <a:ext uri="{FF2B5EF4-FFF2-40B4-BE49-F238E27FC236}">
                <a16:creationId xmlns:a16="http://schemas.microsoft.com/office/drawing/2014/main" id="{DA82D112-09B3-AC89-B16B-E60E2B40A20C}"/>
              </a:ext>
            </a:extLst>
          </p:cNvPr>
          <p:cNvSpPr>
            <a:spLocks noGrp="1"/>
          </p:cNvSpPr>
          <p:nvPr>
            <p:ph idx="1"/>
          </p:nvPr>
        </p:nvSpPr>
        <p:spPr>
          <a:xfrm>
            <a:off x="680884" y="1756339"/>
            <a:ext cx="10515600" cy="4351338"/>
          </a:xfrm>
        </p:spPr>
        <p:txBody>
          <a:bodyPr/>
          <a:lstStyle/>
          <a:p>
            <a:pPr algn="l"/>
            <a:r>
              <a:rPr lang="en-US" sz="2000" b="1" i="0" dirty="0">
                <a:solidFill>
                  <a:srgbClr val="202214"/>
                </a:solidFill>
                <a:effectLst/>
                <a:latin typeface="Inter"/>
              </a:rPr>
              <a:t>Data Source</a:t>
            </a:r>
            <a:endParaRPr lang="en-US" sz="2000" dirty="0">
              <a:solidFill>
                <a:srgbClr val="202214"/>
              </a:solidFill>
              <a:latin typeface="Inter"/>
            </a:endParaRPr>
          </a:p>
          <a:p>
            <a:pPr algn="l"/>
            <a:r>
              <a:rPr lang="en-US" sz="2000" b="0" i="0" dirty="0">
                <a:solidFill>
                  <a:srgbClr val="3C4043"/>
                </a:solidFill>
                <a:effectLst/>
                <a:latin typeface="Inter"/>
              </a:rPr>
              <a:t>Data for this analysis has been made available by Motivate International Inc. under this </a:t>
            </a:r>
            <a:r>
              <a:rPr lang="en-US" sz="2000" b="0" i="0" dirty="0">
                <a:effectLst/>
                <a:latin typeface="Inter"/>
              </a:rPr>
              <a:t>license</a:t>
            </a:r>
          </a:p>
          <a:p>
            <a:pPr algn="l">
              <a:buFont typeface="Arial" panose="020B0604020202020204" pitchFamily="34" charset="0"/>
              <a:buChar char="•"/>
            </a:pPr>
            <a:r>
              <a:rPr lang="en-US" sz="2000" b="0" i="0" dirty="0">
                <a:solidFill>
                  <a:srgbClr val="3C4043"/>
                </a:solidFill>
                <a:effectLst/>
                <a:latin typeface="Inter"/>
              </a:rPr>
              <a:t>For this analysis we only need data for the past 12 months</a:t>
            </a:r>
          </a:p>
          <a:p>
            <a:pPr algn="l">
              <a:buFont typeface="Arial" panose="020B0604020202020204" pitchFamily="34" charset="0"/>
              <a:buChar char="•"/>
            </a:pPr>
            <a:r>
              <a:rPr lang="en-US" sz="2000" b="0" i="0" dirty="0">
                <a:solidFill>
                  <a:srgbClr val="3C4043"/>
                </a:solidFill>
                <a:effectLst/>
                <a:latin typeface="Inter"/>
              </a:rPr>
              <a:t>Data is credible as it is first party data collected by the company directly from its users</a:t>
            </a:r>
          </a:p>
          <a:p>
            <a:endParaRPr lang="en-IN" dirty="0"/>
          </a:p>
          <a:p>
            <a:r>
              <a:rPr lang="en-US" sz="2000" b="0" i="0" dirty="0">
                <a:solidFill>
                  <a:srgbClr val="202214"/>
                </a:solidFill>
                <a:effectLst/>
                <a:latin typeface="Inter"/>
              </a:rPr>
              <a:t>Business Objective: How do annual members and casual riders use Cyclistic bikes differently?</a:t>
            </a:r>
          </a:p>
          <a:p>
            <a:endParaRPr lang="en-IN" dirty="0"/>
          </a:p>
          <a:p>
            <a:endParaRPr lang="en-IN" dirty="0"/>
          </a:p>
        </p:txBody>
      </p:sp>
    </p:spTree>
    <p:extLst>
      <p:ext uri="{BB962C8B-B14F-4D97-AF65-F5344CB8AC3E}">
        <p14:creationId xmlns:p14="http://schemas.microsoft.com/office/powerpoint/2010/main" val="152803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199B-CE0E-CD2F-5390-64ACBDF3C70F}"/>
              </a:ext>
            </a:extLst>
          </p:cNvPr>
          <p:cNvSpPr>
            <a:spLocks noGrp="1"/>
          </p:cNvSpPr>
          <p:nvPr>
            <p:ph type="ctrTitle"/>
          </p:nvPr>
        </p:nvSpPr>
        <p:spPr>
          <a:xfrm>
            <a:off x="491613" y="501445"/>
            <a:ext cx="10284542" cy="953730"/>
          </a:xfrm>
        </p:spPr>
        <p:txBody>
          <a:bodyPr>
            <a:normAutofit/>
          </a:bodyPr>
          <a:lstStyle/>
          <a:p>
            <a:r>
              <a:rPr lang="en-US" dirty="0"/>
              <a:t>Steps for analysis:</a:t>
            </a:r>
            <a:endParaRPr lang="en-IN" dirty="0"/>
          </a:p>
        </p:txBody>
      </p:sp>
      <p:sp>
        <p:nvSpPr>
          <p:cNvPr id="3" name="Subtitle 2">
            <a:extLst>
              <a:ext uri="{FF2B5EF4-FFF2-40B4-BE49-F238E27FC236}">
                <a16:creationId xmlns:a16="http://schemas.microsoft.com/office/drawing/2014/main" id="{F6CD4AA1-939E-6E0D-0B83-4EF94AED67DD}"/>
              </a:ext>
            </a:extLst>
          </p:cNvPr>
          <p:cNvSpPr>
            <a:spLocks noGrp="1"/>
          </p:cNvSpPr>
          <p:nvPr>
            <p:ph type="subTitle" idx="1"/>
          </p:nvPr>
        </p:nvSpPr>
        <p:spPr>
          <a:xfrm>
            <a:off x="383459" y="1868129"/>
            <a:ext cx="10284542" cy="3389671"/>
          </a:xfrm>
        </p:spPr>
        <p:txBody>
          <a:bodyPr>
            <a:normAutofit fontScale="92500" lnSpcReduction="20000"/>
          </a:bodyPr>
          <a:lstStyle/>
          <a:p>
            <a:pPr algn="l" fontAlgn="base"/>
            <a:r>
              <a:rPr lang="en-US" b="0" i="0" dirty="0">
                <a:solidFill>
                  <a:srgbClr val="3C4043"/>
                </a:solidFill>
                <a:effectLst/>
                <a:latin typeface="Inter"/>
              </a:rPr>
              <a:t>We will use the following attributes to find out how annual members and casual riders use Cyclistic bikes differently.</a:t>
            </a:r>
          </a:p>
          <a:p>
            <a:pPr algn="l" fontAlgn="base">
              <a:buFont typeface="Arial" panose="020B0604020202020204" pitchFamily="34" charset="0"/>
              <a:buChar char="•"/>
            </a:pPr>
            <a:r>
              <a:rPr lang="en-US" b="0" i="0" dirty="0">
                <a:solidFill>
                  <a:srgbClr val="3C4043"/>
                </a:solidFill>
                <a:effectLst/>
                <a:latin typeface="inherit"/>
              </a:rPr>
              <a:t>How the number of rides compare for both type of user.</a:t>
            </a:r>
          </a:p>
          <a:p>
            <a:pPr algn="l" fontAlgn="base">
              <a:buFont typeface="Arial" panose="020B0604020202020204" pitchFamily="34" charset="0"/>
              <a:buChar char="•"/>
            </a:pPr>
            <a:r>
              <a:rPr lang="en-US" b="0" i="0" dirty="0">
                <a:solidFill>
                  <a:srgbClr val="3C4043"/>
                </a:solidFill>
                <a:effectLst/>
                <a:latin typeface="inherit"/>
              </a:rPr>
              <a:t>ride_length (We will see how the trip time differs for the two user type)</a:t>
            </a:r>
          </a:p>
          <a:p>
            <a:pPr algn="l" fontAlgn="base">
              <a:buFont typeface="Arial" panose="020B0604020202020204" pitchFamily="34" charset="0"/>
              <a:buChar char="•"/>
            </a:pPr>
            <a:r>
              <a:rPr lang="en-US" b="0" i="0" dirty="0">
                <a:solidFill>
                  <a:srgbClr val="3C4043"/>
                </a:solidFill>
                <a:effectLst/>
                <a:latin typeface="inherit"/>
              </a:rPr>
              <a:t>day_of_week (We will see what days are prefer by what type of user)</a:t>
            </a:r>
          </a:p>
          <a:p>
            <a:pPr algn="l" fontAlgn="base">
              <a:buFont typeface="Arial" panose="020B0604020202020204" pitchFamily="34" charset="0"/>
              <a:buChar char="•"/>
            </a:pPr>
            <a:r>
              <a:rPr lang="en-US" b="0" i="0" dirty="0">
                <a:solidFill>
                  <a:srgbClr val="3C4043"/>
                </a:solidFill>
                <a:effectLst/>
                <a:latin typeface="inherit"/>
              </a:rPr>
              <a:t>What times of the day are preferred by the two type of user.</a:t>
            </a:r>
          </a:p>
          <a:p>
            <a:pPr algn="l" fontAlgn="base">
              <a:buFont typeface="Arial" panose="020B0604020202020204" pitchFamily="34" charset="0"/>
              <a:buChar char="•"/>
            </a:pPr>
            <a:r>
              <a:rPr lang="en-US" b="0" i="0" dirty="0">
                <a:solidFill>
                  <a:srgbClr val="3C4043"/>
                </a:solidFill>
                <a:effectLst/>
                <a:latin typeface="inherit"/>
              </a:rPr>
              <a:t>start_station_name (We will see from which station annual members and casual riders start their trip most often)</a:t>
            </a:r>
          </a:p>
          <a:p>
            <a:pPr algn="l" fontAlgn="base">
              <a:buFont typeface="Arial" panose="020B0604020202020204" pitchFamily="34" charset="0"/>
              <a:buChar char="•"/>
            </a:pPr>
            <a:r>
              <a:rPr lang="en-US" b="0" i="0" dirty="0">
                <a:solidFill>
                  <a:srgbClr val="3C4043"/>
                </a:solidFill>
                <a:effectLst/>
                <a:latin typeface="inherit"/>
              </a:rPr>
              <a:t>start_station_name and end_station name (We will see which routes are used most by what type of user)</a:t>
            </a:r>
          </a:p>
          <a:p>
            <a:endParaRPr lang="en-IN" dirty="0"/>
          </a:p>
        </p:txBody>
      </p:sp>
    </p:spTree>
    <p:extLst>
      <p:ext uri="{BB962C8B-B14F-4D97-AF65-F5344CB8AC3E}">
        <p14:creationId xmlns:p14="http://schemas.microsoft.com/office/powerpoint/2010/main" val="157372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E254-A2E7-67FF-4683-D96E51FACE0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46CF15-214D-1BDD-EA73-301388BBE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9107"/>
            <a:ext cx="10515600" cy="6436111"/>
          </a:xfrm>
        </p:spPr>
      </p:pic>
    </p:spTree>
    <p:extLst>
      <p:ext uri="{BB962C8B-B14F-4D97-AF65-F5344CB8AC3E}">
        <p14:creationId xmlns:p14="http://schemas.microsoft.com/office/powerpoint/2010/main" val="40015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EDCD-F626-A017-121A-0505D8248F0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E98E97-081A-2B50-E66B-AB71CCD071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451" y="365125"/>
            <a:ext cx="11257935" cy="5811838"/>
          </a:xfrm>
        </p:spPr>
      </p:pic>
    </p:spTree>
    <p:extLst>
      <p:ext uri="{BB962C8B-B14F-4D97-AF65-F5344CB8AC3E}">
        <p14:creationId xmlns:p14="http://schemas.microsoft.com/office/powerpoint/2010/main" val="421638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3F8B8-10E3-D1AC-024D-C8057C72A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9" y="18574"/>
            <a:ext cx="10972800" cy="6820852"/>
          </a:xfrm>
          <a:prstGeom prst="rect">
            <a:avLst/>
          </a:prstGeom>
        </p:spPr>
      </p:pic>
    </p:spTree>
    <p:extLst>
      <p:ext uri="{BB962C8B-B14F-4D97-AF65-F5344CB8AC3E}">
        <p14:creationId xmlns:p14="http://schemas.microsoft.com/office/powerpoint/2010/main" val="224123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91796-2CC7-64D0-ED6C-4C53BA8F8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6" y="80495"/>
            <a:ext cx="10736826" cy="6697010"/>
          </a:xfrm>
          <a:prstGeom prst="rect">
            <a:avLst/>
          </a:prstGeom>
        </p:spPr>
      </p:pic>
    </p:spTree>
    <p:extLst>
      <p:ext uri="{BB962C8B-B14F-4D97-AF65-F5344CB8AC3E}">
        <p14:creationId xmlns:p14="http://schemas.microsoft.com/office/powerpoint/2010/main" val="26865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C28F-86E8-2A14-4BD6-5CAF4F7235C7}"/>
              </a:ext>
            </a:extLst>
          </p:cNvPr>
          <p:cNvSpPr>
            <a:spLocks noGrp="1"/>
          </p:cNvSpPr>
          <p:nvPr>
            <p:ph type="ctrTitle"/>
          </p:nvPr>
        </p:nvSpPr>
        <p:spPr>
          <a:xfrm>
            <a:off x="973394" y="373628"/>
            <a:ext cx="2605548" cy="619432"/>
          </a:xfrm>
        </p:spPr>
        <p:txBody>
          <a:bodyPr>
            <a:normAutofit/>
          </a:bodyPr>
          <a:lstStyle/>
          <a:p>
            <a:r>
              <a:rPr lang="en-IN" sz="3600" dirty="0"/>
              <a:t>Conclusion:</a:t>
            </a:r>
          </a:p>
        </p:txBody>
      </p:sp>
      <p:sp>
        <p:nvSpPr>
          <p:cNvPr id="3" name="Subtitle 2">
            <a:extLst>
              <a:ext uri="{FF2B5EF4-FFF2-40B4-BE49-F238E27FC236}">
                <a16:creationId xmlns:a16="http://schemas.microsoft.com/office/drawing/2014/main" id="{FB7999D1-0640-A8E9-84CA-A46FE98549BD}"/>
              </a:ext>
            </a:extLst>
          </p:cNvPr>
          <p:cNvSpPr>
            <a:spLocks noGrp="1"/>
          </p:cNvSpPr>
          <p:nvPr>
            <p:ph type="subTitle" idx="1"/>
          </p:nvPr>
        </p:nvSpPr>
        <p:spPr>
          <a:xfrm>
            <a:off x="786580" y="1347019"/>
            <a:ext cx="10068232" cy="4454013"/>
          </a:xfrm>
        </p:spPr>
        <p:txBody>
          <a:bodyPr>
            <a:normAutofit/>
          </a:bodyPr>
          <a:lstStyle/>
          <a:p>
            <a:pPr algn="l" fontAlgn="base">
              <a:buFont typeface="Arial" panose="020B0604020202020204" pitchFamily="34" charset="0"/>
              <a:buChar char="•"/>
            </a:pPr>
            <a:r>
              <a:rPr lang="en-US" b="0" i="0" dirty="0">
                <a:solidFill>
                  <a:srgbClr val="3C4043"/>
                </a:solidFill>
                <a:effectLst/>
                <a:latin typeface="inherit"/>
              </a:rPr>
              <a:t>Annual Members account for the majority of the rides with 56.73% of total rides coming from them, casual riders account for 43.27% of the rides.</a:t>
            </a:r>
          </a:p>
          <a:p>
            <a:pPr algn="l" fontAlgn="base">
              <a:buFont typeface="Arial" panose="020B0604020202020204" pitchFamily="34" charset="0"/>
              <a:buChar char="•"/>
            </a:pPr>
            <a:r>
              <a:rPr lang="en-US" b="0" i="0" dirty="0">
                <a:solidFill>
                  <a:srgbClr val="3C4043"/>
                </a:solidFill>
                <a:effectLst/>
                <a:latin typeface="inherit"/>
              </a:rPr>
              <a:t>Rides of casual riders are on average longer than Annual members. This is expected and in line with leisure oriented use by casual riders.</a:t>
            </a:r>
          </a:p>
          <a:p>
            <a:pPr algn="l" fontAlgn="base">
              <a:buFont typeface="Arial" panose="020B0604020202020204" pitchFamily="34" charset="0"/>
              <a:buChar char="•"/>
            </a:pPr>
            <a:r>
              <a:rPr lang="en-US" b="0" i="0" dirty="0">
                <a:solidFill>
                  <a:srgbClr val="3C4043"/>
                </a:solidFill>
                <a:effectLst/>
                <a:latin typeface="inherit"/>
              </a:rPr>
              <a:t>Although there is not a big difference, but casual riders prefer Electric bikes more than Annual Members. Availability of bike type can have an impact on this.</a:t>
            </a:r>
          </a:p>
          <a:p>
            <a:pPr algn="l" fontAlgn="base">
              <a:buFont typeface="Arial" panose="020B0604020202020204" pitchFamily="34" charset="0"/>
              <a:buChar char="•"/>
            </a:pPr>
            <a:r>
              <a:rPr lang="en-US" b="0" i="0" dirty="0">
                <a:solidFill>
                  <a:srgbClr val="3C4043"/>
                </a:solidFill>
                <a:effectLst/>
                <a:latin typeface="inherit"/>
              </a:rPr>
              <a:t>Streeter Dr &amp; Grand Avenue is the most busy station, with around 80% of riders on this station are from casual riders. Beach and Museum around this location might be the reason for this.</a:t>
            </a:r>
          </a:p>
          <a:p>
            <a:endParaRPr lang="en-IN" dirty="0"/>
          </a:p>
        </p:txBody>
      </p:sp>
    </p:spTree>
    <p:extLst>
      <p:ext uri="{BB962C8B-B14F-4D97-AF65-F5344CB8AC3E}">
        <p14:creationId xmlns:p14="http://schemas.microsoft.com/office/powerpoint/2010/main" val="360786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419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inherit</vt:lpstr>
      <vt:lpstr>Inter</vt:lpstr>
      <vt:lpstr>Office Theme</vt:lpstr>
      <vt:lpstr>CYCLISTIC BIKE SHARE ANALYSIS  Primary goal of this project is to analyze users trip data of a bike sharing company to find differences between the behaviors of “casual riders" who pay for each ride and "annual members" who pay an yearly subscription fee for the service. Insights from this analysis will be useful for deciding whether to design a new marketing strategy to convert casual riders into annual members.    </vt:lpstr>
      <vt:lpstr>Data source</vt:lpstr>
      <vt:lpstr>Steps for analysis: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NIRAV SHAH</dc:creator>
  <cp:lastModifiedBy>NIRAV SHAH</cp:lastModifiedBy>
  <cp:revision>3</cp:revision>
  <dcterms:created xsi:type="dcterms:W3CDTF">2024-06-26T18:27:47Z</dcterms:created>
  <dcterms:modified xsi:type="dcterms:W3CDTF">2024-07-01T17:57:25Z</dcterms:modified>
</cp:coreProperties>
</file>