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3"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3BA55-426E-4EA4-A63B-D8724641CDCA}" v="13" dt="2024-07-20T17:46:54.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BC4C-3847-43CE-D86C-18E43C83C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6B5911-7275-333D-0838-C6570985E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0839F0-9146-5ECC-B04E-2768115A166F}"/>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5" name="Footer Placeholder 4">
            <a:extLst>
              <a:ext uri="{FF2B5EF4-FFF2-40B4-BE49-F238E27FC236}">
                <a16:creationId xmlns:a16="http://schemas.microsoft.com/office/drawing/2014/main" id="{37F95DF5-550F-7979-9292-3644CD7D1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09847-E694-9E3A-17F0-6F261E248BD2}"/>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298048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6432-57E3-062B-5794-F505518277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3D6821-A942-A8E2-EEC4-72683E269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64067-597E-4205-98DB-C7A10C5CAF67}"/>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5" name="Footer Placeholder 4">
            <a:extLst>
              <a:ext uri="{FF2B5EF4-FFF2-40B4-BE49-F238E27FC236}">
                <a16:creationId xmlns:a16="http://schemas.microsoft.com/office/drawing/2014/main" id="{AEA9A2B0-511D-49AF-E1C1-F7793FC9A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781C3-7ACB-07FD-21DB-17C618FB172F}"/>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281742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3B4B3-B678-E9E8-CAEB-A3C60AE9F5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039ED9-243C-6BAF-9D02-FD975E735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BA19C-BED2-E554-347F-923E8A462373}"/>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5" name="Footer Placeholder 4">
            <a:extLst>
              <a:ext uri="{FF2B5EF4-FFF2-40B4-BE49-F238E27FC236}">
                <a16:creationId xmlns:a16="http://schemas.microsoft.com/office/drawing/2014/main" id="{914507D9-CBFA-03EE-1E7C-22E81C430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B0A55-B8D1-740E-B55C-C696859963C1}"/>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63804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2723-7256-0FA1-BC90-58D3CE70B3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73ACD6-F377-9262-73E0-00483DB70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10279-00E7-83ED-486B-502E7104DE7F}"/>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5" name="Footer Placeholder 4">
            <a:extLst>
              <a:ext uri="{FF2B5EF4-FFF2-40B4-BE49-F238E27FC236}">
                <a16:creationId xmlns:a16="http://schemas.microsoft.com/office/drawing/2014/main" id="{60108152-47C6-8BFC-5122-08890861B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DEB09-287E-7CA4-64EF-CD8603010889}"/>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246571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4D50-12D8-5CDF-1C67-12224B728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1E461A-4746-0644-206C-E6D33802A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375DC-49FF-4FAE-FA57-96160EC8EC9E}"/>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5" name="Footer Placeholder 4">
            <a:extLst>
              <a:ext uri="{FF2B5EF4-FFF2-40B4-BE49-F238E27FC236}">
                <a16:creationId xmlns:a16="http://schemas.microsoft.com/office/drawing/2014/main" id="{85D08BCB-891B-C94E-D432-129D5F7A42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8FC67-762A-D60B-C1A7-D197D0FB1766}"/>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237139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64A9-68E7-B34E-B99F-F043EF1B0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C8E7B-DC3A-9323-3AE4-4CB23A69E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F27CEB-AB64-54CD-E11B-F50670B45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5B1D45-9D33-9647-3402-56EBBC7C690F}"/>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6" name="Footer Placeholder 5">
            <a:extLst>
              <a:ext uri="{FF2B5EF4-FFF2-40B4-BE49-F238E27FC236}">
                <a16:creationId xmlns:a16="http://schemas.microsoft.com/office/drawing/2014/main" id="{FE1AF516-7611-3074-059F-D2A914FD97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43FDAF-D284-797C-0490-6D8179B26038}"/>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244088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217E-D1A7-FA7A-2889-E3B40E4359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A023FE-0F22-541C-61EF-18323BBD4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F803C-BD55-845C-0248-2B5B76CD8D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EE11DC-D8EC-EF53-3F2E-1E24E415F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7FDF11-1AD1-A948-66F1-E28B550D78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CAE128-B25B-05A7-159A-EBBDB7D4A0BD}"/>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8" name="Footer Placeholder 7">
            <a:extLst>
              <a:ext uri="{FF2B5EF4-FFF2-40B4-BE49-F238E27FC236}">
                <a16:creationId xmlns:a16="http://schemas.microsoft.com/office/drawing/2014/main" id="{902DC340-7608-B267-3AE8-BBBE5272BB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7A1DBF-5470-C05B-8643-B7498DA08218}"/>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346706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18EF-3F84-8AA3-D2EF-AFB2EB2280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1A70EB-9FBA-083C-3CCA-25511A532556}"/>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4" name="Footer Placeholder 3">
            <a:extLst>
              <a:ext uri="{FF2B5EF4-FFF2-40B4-BE49-F238E27FC236}">
                <a16:creationId xmlns:a16="http://schemas.microsoft.com/office/drawing/2014/main" id="{C4846849-2FAD-16CB-D784-F37E68201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AD154B-90ED-AD06-E782-C1A288394EBF}"/>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126408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547B6-ACA2-8C0B-8BBB-37AB01A70D1D}"/>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3" name="Footer Placeholder 2">
            <a:extLst>
              <a:ext uri="{FF2B5EF4-FFF2-40B4-BE49-F238E27FC236}">
                <a16:creationId xmlns:a16="http://schemas.microsoft.com/office/drawing/2014/main" id="{D4063604-46E2-74D9-2EEA-53A813FB66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1E2132-F81C-C112-2779-F2C8EA2F2876}"/>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178053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DA01-6666-EFC7-76F2-3503E759B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DC4FA4-4FA3-925F-EB10-E1BDC249E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AAAD04-DE46-39E8-A44C-E1E0983EB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03415-1096-FF73-286D-716405D45CAE}"/>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6" name="Footer Placeholder 5">
            <a:extLst>
              <a:ext uri="{FF2B5EF4-FFF2-40B4-BE49-F238E27FC236}">
                <a16:creationId xmlns:a16="http://schemas.microsoft.com/office/drawing/2014/main" id="{696DFDB2-BB67-00CC-C3A5-4275C9601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52F631-5F3D-F334-34EA-6FC47400AFB2}"/>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288266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0E41-D796-1B87-C28D-B4778DF8A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1CFAB8-C5F0-C3E5-BB8B-2767E3D6E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354FA5-3941-3594-A1C7-1F755B94F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7F313-5768-CC19-ADF7-CEEE77899BC9}"/>
              </a:ext>
            </a:extLst>
          </p:cNvPr>
          <p:cNvSpPr>
            <a:spLocks noGrp="1"/>
          </p:cNvSpPr>
          <p:nvPr>
            <p:ph type="dt" sz="half" idx="10"/>
          </p:nvPr>
        </p:nvSpPr>
        <p:spPr/>
        <p:txBody>
          <a:bodyPr/>
          <a:lstStyle/>
          <a:p>
            <a:fld id="{30E11931-09E1-4087-883E-23498EC94595}" type="datetimeFigureOut">
              <a:rPr lang="en-IN" smtClean="0"/>
              <a:t>20-07-2024</a:t>
            </a:fld>
            <a:endParaRPr lang="en-IN"/>
          </a:p>
        </p:txBody>
      </p:sp>
      <p:sp>
        <p:nvSpPr>
          <p:cNvPr id="6" name="Footer Placeholder 5">
            <a:extLst>
              <a:ext uri="{FF2B5EF4-FFF2-40B4-BE49-F238E27FC236}">
                <a16:creationId xmlns:a16="http://schemas.microsoft.com/office/drawing/2014/main" id="{58D3A73F-C031-53FD-FD2C-BA0D3347BA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31BFCB-B0FF-5897-1BF3-79ED0A845024}"/>
              </a:ext>
            </a:extLst>
          </p:cNvPr>
          <p:cNvSpPr>
            <a:spLocks noGrp="1"/>
          </p:cNvSpPr>
          <p:nvPr>
            <p:ph type="sldNum" sz="quarter" idx="12"/>
          </p:nvPr>
        </p:nvSpPr>
        <p:spPr/>
        <p:txBody>
          <a:bodyPr/>
          <a:lstStyle/>
          <a:p>
            <a:fld id="{2E8C3234-EA46-40FD-ADE8-9C582449774C}" type="slidenum">
              <a:rPr lang="en-IN" smtClean="0"/>
              <a:t>‹#›</a:t>
            </a:fld>
            <a:endParaRPr lang="en-IN"/>
          </a:p>
        </p:txBody>
      </p:sp>
    </p:spTree>
    <p:extLst>
      <p:ext uri="{BB962C8B-B14F-4D97-AF65-F5344CB8AC3E}">
        <p14:creationId xmlns:p14="http://schemas.microsoft.com/office/powerpoint/2010/main" val="295885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DC7A5-C182-0562-4DA7-586E333EC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E6877-9388-1E3D-03C6-575A72B9F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E2B14-BF18-4E38-2ADF-D8F0FA63E8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1931-09E1-4087-883E-23498EC94595}" type="datetimeFigureOut">
              <a:rPr lang="en-IN" smtClean="0"/>
              <a:t>20-07-2024</a:t>
            </a:fld>
            <a:endParaRPr lang="en-IN"/>
          </a:p>
        </p:txBody>
      </p:sp>
      <p:sp>
        <p:nvSpPr>
          <p:cNvPr id="5" name="Footer Placeholder 4">
            <a:extLst>
              <a:ext uri="{FF2B5EF4-FFF2-40B4-BE49-F238E27FC236}">
                <a16:creationId xmlns:a16="http://schemas.microsoft.com/office/drawing/2014/main" id="{C610A6E7-DA76-5CD1-D378-631C2990D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D37228-D7AA-3C69-75A7-723BDE824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C3234-EA46-40FD-ADE8-9C582449774C}" type="slidenum">
              <a:rPr lang="en-IN" smtClean="0"/>
              <a:t>‹#›</a:t>
            </a:fld>
            <a:endParaRPr lang="en-IN"/>
          </a:p>
        </p:txBody>
      </p:sp>
    </p:spTree>
    <p:extLst>
      <p:ext uri="{BB962C8B-B14F-4D97-AF65-F5344CB8AC3E}">
        <p14:creationId xmlns:p14="http://schemas.microsoft.com/office/powerpoint/2010/main" val="132235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A3C6-2164-6FB2-7A70-30A40D354F77}"/>
              </a:ext>
            </a:extLst>
          </p:cNvPr>
          <p:cNvSpPr>
            <a:spLocks noGrp="1"/>
          </p:cNvSpPr>
          <p:nvPr>
            <p:ph type="title"/>
          </p:nvPr>
        </p:nvSpPr>
        <p:spPr>
          <a:xfrm>
            <a:off x="838200" y="365125"/>
            <a:ext cx="10515600" cy="2053610"/>
          </a:xfrm>
        </p:spPr>
        <p:txBody>
          <a:bodyPr>
            <a:normAutofit/>
          </a:bodyPr>
          <a:lstStyle/>
          <a:p>
            <a:pPr algn="ctr"/>
            <a:r>
              <a:rPr lang="en-US" b="1" u="sng" dirty="0"/>
              <a:t>Spotify Trends using Tableau</a:t>
            </a:r>
            <a:endParaRPr lang="en-IN" b="1" u="sng" dirty="0"/>
          </a:p>
        </p:txBody>
      </p:sp>
      <p:sp>
        <p:nvSpPr>
          <p:cNvPr id="3" name="TextBox 2">
            <a:extLst>
              <a:ext uri="{FF2B5EF4-FFF2-40B4-BE49-F238E27FC236}">
                <a16:creationId xmlns:a16="http://schemas.microsoft.com/office/drawing/2014/main" id="{0687F6D1-143B-7BB2-7434-13A249C7BF7A}"/>
              </a:ext>
            </a:extLst>
          </p:cNvPr>
          <p:cNvSpPr txBox="1"/>
          <p:nvPr/>
        </p:nvSpPr>
        <p:spPr>
          <a:xfrm>
            <a:off x="668594" y="2743199"/>
            <a:ext cx="10889398" cy="1477328"/>
          </a:xfrm>
          <a:prstGeom prst="rect">
            <a:avLst/>
          </a:prstGeom>
          <a:noFill/>
        </p:spPr>
        <p:txBody>
          <a:bodyPr wrap="square" rtlCol="0">
            <a:spAutoFit/>
          </a:bodyPr>
          <a:lstStyle/>
          <a:p>
            <a:r>
              <a:rPr lang="en-IN" dirty="0"/>
              <a:t>In the above trend we would like to analyse the recommendations as per dashboard for advertisement team</a:t>
            </a:r>
          </a:p>
          <a:p>
            <a:r>
              <a:rPr lang="en-IN" dirty="0"/>
              <a:t>To stay competitive.</a:t>
            </a:r>
          </a:p>
          <a:p>
            <a:endParaRPr lang="en-IN" dirty="0"/>
          </a:p>
          <a:p>
            <a:endParaRPr lang="en-IN" dirty="0"/>
          </a:p>
          <a:p>
            <a:endParaRPr lang="en-IN" dirty="0"/>
          </a:p>
        </p:txBody>
      </p:sp>
    </p:spTree>
    <p:extLst>
      <p:ext uri="{BB962C8B-B14F-4D97-AF65-F5344CB8AC3E}">
        <p14:creationId xmlns:p14="http://schemas.microsoft.com/office/powerpoint/2010/main" val="312787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4C61-0B34-F732-56EB-2C7D10BAEBE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E861227-94ED-9A2D-2FB0-5A0CC9FA4F69}"/>
              </a:ext>
            </a:extLst>
          </p:cNvPr>
          <p:cNvSpPr>
            <a:spLocks noGrp="1"/>
          </p:cNvSpPr>
          <p:nvPr>
            <p:ph type="subTitle" idx="1"/>
          </p:nvPr>
        </p:nvSpPr>
        <p:spPr>
          <a:xfrm>
            <a:off x="1524000" y="3602038"/>
            <a:ext cx="9144000" cy="1655762"/>
          </a:xfrm>
        </p:spPr>
        <p:txBody>
          <a:bodyPr/>
          <a:lstStyle/>
          <a:p>
            <a:endParaRPr lang="en-IN" dirty="0"/>
          </a:p>
          <a:p>
            <a:endParaRPr lang="en-IN" dirty="0"/>
          </a:p>
        </p:txBody>
      </p:sp>
      <p:pic>
        <p:nvPicPr>
          <p:cNvPr id="5" name="Picture 4">
            <a:extLst>
              <a:ext uri="{FF2B5EF4-FFF2-40B4-BE49-F238E27FC236}">
                <a16:creationId xmlns:a16="http://schemas.microsoft.com/office/drawing/2014/main" id="{297C98C1-05A4-F307-EFC9-82FCF6E9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7" y="90022"/>
            <a:ext cx="11749548" cy="4629462"/>
          </a:xfrm>
          <a:prstGeom prst="rect">
            <a:avLst/>
          </a:prstGeom>
        </p:spPr>
      </p:pic>
      <p:sp>
        <p:nvSpPr>
          <p:cNvPr id="6" name="TextBox 5">
            <a:extLst>
              <a:ext uri="{FF2B5EF4-FFF2-40B4-BE49-F238E27FC236}">
                <a16:creationId xmlns:a16="http://schemas.microsoft.com/office/drawing/2014/main" id="{2698522C-DEE5-4E3D-A1EA-7EB939330320}"/>
              </a:ext>
            </a:extLst>
          </p:cNvPr>
          <p:cNvSpPr txBox="1"/>
          <p:nvPr/>
        </p:nvSpPr>
        <p:spPr>
          <a:xfrm>
            <a:off x="924232" y="5257800"/>
            <a:ext cx="5793637" cy="923330"/>
          </a:xfrm>
          <a:prstGeom prst="rect">
            <a:avLst/>
          </a:prstGeom>
          <a:noFill/>
        </p:spPr>
        <p:txBody>
          <a:bodyPr wrap="none" rtlCol="0">
            <a:spAutoFit/>
          </a:bodyPr>
          <a:lstStyle/>
          <a:p>
            <a:r>
              <a:rPr lang="en-IN" dirty="0"/>
              <a:t>In above visuals we can view the graphs in the year 2017-19</a:t>
            </a:r>
          </a:p>
          <a:p>
            <a:r>
              <a:rPr lang="en-IN" dirty="0"/>
              <a:t>The graphs are visible the streams in billion streams</a:t>
            </a:r>
          </a:p>
          <a:p>
            <a:endParaRPr lang="en-IN" dirty="0"/>
          </a:p>
        </p:txBody>
      </p:sp>
    </p:spTree>
    <p:extLst>
      <p:ext uri="{BB962C8B-B14F-4D97-AF65-F5344CB8AC3E}">
        <p14:creationId xmlns:p14="http://schemas.microsoft.com/office/powerpoint/2010/main" val="78921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4F06D2-CBAE-DB7E-61C5-912E54B77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463845"/>
          </a:xfrm>
          <a:prstGeom prst="rect">
            <a:avLst/>
          </a:prstGeom>
        </p:spPr>
      </p:pic>
      <p:sp>
        <p:nvSpPr>
          <p:cNvPr id="4" name="TextBox 3">
            <a:extLst>
              <a:ext uri="{FF2B5EF4-FFF2-40B4-BE49-F238E27FC236}">
                <a16:creationId xmlns:a16="http://schemas.microsoft.com/office/drawing/2014/main" id="{22D2CBCA-D467-4FB2-204C-BF124BD1D1DD}"/>
              </a:ext>
            </a:extLst>
          </p:cNvPr>
          <p:cNvSpPr txBox="1"/>
          <p:nvPr/>
        </p:nvSpPr>
        <p:spPr>
          <a:xfrm>
            <a:off x="501445" y="4807974"/>
            <a:ext cx="9732729" cy="369332"/>
          </a:xfrm>
          <a:prstGeom prst="rect">
            <a:avLst/>
          </a:prstGeom>
          <a:noFill/>
        </p:spPr>
        <p:txBody>
          <a:bodyPr wrap="none" rtlCol="0">
            <a:spAutoFit/>
          </a:bodyPr>
          <a:lstStyle/>
          <a:p>
            <a:r>
              <a:rPr lang="en-IN" dirty="0"/>
              <a:t>In above map we can view the location in which Streams are been more number of  users are situated.</a:t>
            </a:r>
          </a:p>
        </p:txBody>
      </p:sp>
    </p:spTree>
    <p:extLst>
      <p:ext uri="{BB962C8B-B14F-4D97-AF65-F5344CB8AC3E}">
        <p14:creationId xmlns:p14="http://schemas.microsoft.com/office/powerpoint/2010/main" val="328811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13B21-5AA0-B959-8186-75D9F818CEF1}"/>
              </a:ext>
            </a:extLst>
          </p:cNvPr>
          <p:cNvSpPr txBox="1"/>
          <p:nvPr/>
        </p:nvSpPr>
        <p:spPr>
          <a:xfrm>
            <a:off x="403122" y="491613"/>
            <a:ext cx="10874477" cy="4093428"/>
          </a:xfrm>
          <a:prstGeom prst="rect">
            <a:avLst/>
          </a:prstGeom>
          <a:noFill/>
        </p:spPr>
        <p:txBody>
          <a:bodyPr wrap="square" rtlCol="0">
            <a:spAutoFit/>
          </a:bodyPr>
          <a:lstStyle/>
          <a:p>
            <a:r>
              <a:rPr lang="en-IN" dirty="0"/>
              <a:t>Key performance indicator (KPI):</a:t>
            </a:r>
          </a:p>
          <a:p>
            <a:endParaRPr lang="en-IN" sz="2800" dirty="0"/>
          </a:p>
          <a:p>
            <a:pPr marL="400050" indent="-400050">
              <a:buFont typeface="+mj-lt"/>
              <a:buAutoNum type="romanUcPeriod"/>
            </a:pPr>
            <a:r>
              <a:rPr lang="en-US" sz="2800" b="1" dirty="0"/>
              <a:t>Total Streams by Country</a:t>
            </a:r>
            <a:r>
              <a:rPr lang="en-US" sz="2800" dirty="0"/>
              <a:t>: Identify the countries with the highest streaming volumes</a:t>
            </a:r>
          </a:p>
          <a:p>
            <a:pPr marL="400050" indent="-400050">
              <a:buFont typeface="+mj-lt"/>
              <a:buAutoNum type="romanUcPeriod"/>
            </a:pPr>
            <a:r>
              <a:rPr lang="en-US" sz="2800" b="1" dirty="0"/>
              <a:t>Top Artists by Total Streams</a:t>
            </a:r>
            <a:r>
              <a:rPr lang="en-US" sz="2800" dirty="0"/>
              <a:t>: Recognize the most popular artists.</a:t>
            </a:r>
          </a:p>
          <a:p>
            <a:pPr marL="400050" indent="-400050">
              <a:buFont typeface="+mj-lt"/>
              <a:buAutoNum type="romanUcPeriod"/>
            </a:pPr>
            <a:r>
              <a:rPr lang="en-US" sz="2800" b="1" dirty="0"/>
              <a:t>Top Tracks by Total Streams</a:t>
            </a:r>
            <a:r>
              <a:rPr lang="en-US" sz="2800" dirty="0"/>
              <a:t>: Determine the most streamed tracks.</a:t>
            </a:r>
          </a:p>
          <a:p>
            <a:pPr marL="400050" indent="-400050">
              <a:buFont typeface="+mj-lt"/>
              <a:buAutoNum type="romanUcPeriod"/>
            </a:pPr>
            <a:r>
              <a:rPr lang="en-US" sz="2800" b="1" dirty="0"/>
              <a:t>Average Streams per Track</a:t>
            </a:r>
            <a:r>
              <a:rPr lang="en-US" sz="2800" dirty="0"/>
              <a:t>: Measure the average popularity of tracks</a:t>
            </a:r>
          </a:p>
          <a:p>
            <a:pPr marL="400050" indent="-400050">
              <a:buFont typeface="+mj-lt"/>
              <a:buAutoNum type="romanUcPeriod"/>
            </a:pPr>
            <a:r>
              <a:rPr lang="en-US" sz="2800" b="1" dirty="0"/>
              <a:t>Tracks with the Longest Duration at Position 1</a:t>
            </a:r>
            <a:r>
              <a:rPr lang="en-US" sz="2800" dirty="0"/>
              <a:t>: Find tracks that consistently stay at the top.</a:t>
            </a:r>
          </a:p>
          <a:p>
            <a:r>
              <a:rPr lang="en-IN" dirty="0"/>
              <a:t> </a:t>
            </a:r>
          </a:p>
        </p:txBody>
      </p:sp>
    </p:spTree>
    <p:extLst>
      <p:ext uri="{BB962C8B-B14F-4D97-AF65-F5344CB8AC3E}">
        <p14:creationId xmlns:p14="http://schemas.microsoft.com/office/powerpoint/2010/main" val="178011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A0BE3-0B6A-71D5-BAF1-3A4A3C14762D}"/>
              </a:ext>
            </a:extLst>
          </p:cNvPr>
          <p:cNvSpPr txBox="1"/>
          <p:nvPr/>
        </p:nvSpPr>
        <p:spPr>
          <a:xfrm>
            <a:off x="324466" y="216310"/>
            <a:ext cx="10766322" cy="7017306"/>
          </a:xfrm>
          <a:prstGeom prst="rect">
            <a:avLst/>
          </a:prstGeom>
          <a:noFill/>
        </p:spPr>
        <p:txBody>
          <a:bodyPr wrap="square" rtlCol="0">
            <a:spAutoFit/>
          </a:bodyPr>
          <a:lstStyle/>
          <a:p>
            <a:r>
              <a:rPr lang="en-IN" dirty="0"/>
              <a:t>Recommendation for advertiser for be competitive in music industry:</a:t>
            </a:r>
          </a:p>
          <a:p>
            <a:endParaRPr lang="en-IN" dirty="0"/>
          </a:p>
          <a:p>
            <a:pPr marL="342900" indent="-342900">
              <a:buAutoNum type="arabicParenR"/>
            </a:pPr>
            <a:r>
              <a:rPr lang="en-US" b="1" dirty="0"/>
              <a:t>Localized Content</a:t>
            </a:r>
            <a:r>
              <a:rPr lang="en-US" dirty="0"/>
              <a:t>: Develop ads that reflect the culture, language, and musical preferences of the target regions to increase relevance and engagement.</a:t>
            </a:r>
          </a:p>
          <a:p>
            <a:endParaRPr lang="en-US" dirty="0"/>
          </a:p>
          <a:p>
            <a:r>
              <a:rPr lang="en-US" dirty="0"/>
              <a:t>2) </a:t>
            </a:r>
            <a:r>
              <a:rPr lang="en-US" b="1" dirty="0"/>
              <a:t>Feature Top Artists</a:t>
            </a:r>
            <a:r>
              <a:rPr lang="en-US" dirty="0"/>
              <a:t>: Incorporate popular artists with high stream counts into ads. Artists like Drake, Ed Sheeran, or local favorites can boost ad visibility.</a:t>
            </a:r>
          </a:p>
          <a:p>
            <a:endParaRPr lang="en-US" dirty="0"/>
          </a:p>
          <a:p>
            <a:r>
              <a:rPr lang="en-US" dirty="0"/>
              <a:t>3) </a:t>
            </a:r>
            <a:r>
              <a:rPr lang="en-US" b="1" dirty="0"/>
              <a:t>Dynamic Ad Insertion</a:t>
            </a:r>
            <a:r>
              <a:rPr lang="en-US" dirty="0"/>
              <a:t>: Use listener data to insert ads that are relevant to the individual's music preferences, listening habits, and demographics</a:t>
            </a:r>
          </a:p>
          <a:p>
            <a:endParaRPr lang="en-US" dirty="0"/>
          </a:p>
          <a:p>
            <a:r>
              <a:rPr lang="en-US" dirty="0"/>
              <a:t>4) </a:t>
            </a:r>
            <a:r>
              <a:rPr lang="en-US" b="1" dirty="0"/>
              <a:t>Visual and Multimedia Ads</a:t>
            </a:r>
            <a:r>
              <a:rPr lang="en-US" dirty="0"/>
              <a:t>: Use engaging visuals, music videos, or animated content to make ads more appealing and memorable.</a:t>
            </a:r>
          </a:p>
          <a:p>
            <a:endParaRPr lang="en-US" dirty="0"/>
          </a:p>
          <a:p>
            <a:r>
              <a:rPr lang="en-US" dirty="0"/>
              <a:t>5) </a:t>
            </a:r>
            <a:r>
              <a:rPr lang="en-US" b="1" dirty="0"/>
              <a:t>Artist Endorsements</a:t>
            </a:r>
            <a:r>
              <a:rPr lang="en-US" dirty="0"/>
              <a:t>: Partner with popular artists for endorsements or to feature in ads. This can lend credibility and attract their fan base.</a:t>
            </a:r>
          </a:p>
          <a:p>
            <a:endParaRPr lang="en-US" dirty="0"/>
          </a:p>
          <a:p>
            <a:r>
              <a:rPr lang="en-US" b="1" dirty="0"/>
              <a:t>6) Event Sponsorships</a:t>
            </a:r>
            <a:r>
              <a:rPr lang="en-US" dirty="0"/>
              <a:t>: Sponsor music festivals, concerts, and live events featuring popular artists to enhance brand visibility and engagement.</a:t>
            </a:r>
          </a:p>
          <a:p>
            <a:endParaRPr lang="en-US" dirty="0"/>
          </a:p>
          <a:p>
            <a:r>
              <a:rPr lang="en-US" dirty="0"/>
              <a:t>By leveraging data-driven insights, creating personalized and interactive ads, forming strategic partnerships, optimizing ad placements, and continuously monitoring and adapting strategies, the advertisement team can stay competitive in the dynamic music industry. These approaches ensure that ads resonate with listeners, maximize engagement, and effectively promote the brand or product.</a:t>
            </a:r>
          </a:p>
          <a:p>
            <a:endParaRPr lang="en-US" dirty="0"/>
          </a:p>
        </p:txBody>
      </p:sp>
    </p:spTree>
    <p:extLst>
      <p:ext uri="{BB962C8B-B14F-4D97-AF65-F5344CB8AC3E}">
        <p14:creationId xmlns:p14="http://schemas.microsoft.com/office/powerpoint/2010/main" val="51564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365</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Spotify Trends using Tableau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NIRAV SHAH</dc:creator>
  <cp:lastModifiedBy>NIRAV SHAH</cp:lastModifiedBy>
  <cp:revision>2</cp:revision>
  <dcterms:created xsi:type="dcterms:W3CDTF">2024-07-18T17:45:38Z</dcterms:created>
  <dcterms:modified xsi:type="dcterms:W3CDTF">2024-07-20T18:00:35Z</dcterms:modified>
</cp:coreProperties>
</file>