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09" r:id="rId3"/>
    <p:sldMasterId id="2147483660" r:id="rId4"/>
  </p:sldMasterIdLst>
  <p:sldIdLst>
    <p:sldId id="275" r:id="rId5"/>
    <p:sldId id="269" r:id="rId6"/>
    <p:sldId id="270" r:id="rId7"/>
    <p:sldId id="276" r:id="rId8"/>
    <p:sldId id="277" r:id="rId9"/>
    <p:sldId id="273" r:id="rId10"/>
    <p:sldId id="282" r:id="rId11"/>
    <p:sldId id="281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1F72B-CBDE-4322-A166-2CB44BDB0E64}" v="30" dt="2023-07-02T18:06:01.555"/>
    <p1510:client id="{141C5AE4-3E82-489F-B4F2-10A3271CA8B2}" v="449" dt="2023-07-02T21:08:55.927"/>
    <p1510:client id="{3D077DA2-B010-408F-B9E7-74C933E3091F}" v="108" dt="2023-07-02T18:28:55.188"/>
    <p1510:client id="{527BB3D6-8D2B-47E6-8D16-3E8E522F215C}" v="33" dt="2023-07-02T19:09:25.127"/>
    <p1510:client id="{564F716A-C1E8-49E3-BE64-4323E626F655}" v="128" dt="2023-07-02T19:08:16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72585-831B-4429-892E-50867FDB2765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775A62-A565-4B95-956F-357DCD269722}">
      <dgm:prSet/>
      <dgm:spPr/>
      <dgm:t>
        <a:bodyPr/>
        <a:lstStyle/>
        <a:p>
          <a:r>
            <a:rPr lang="en-US"/>
            <a:t>App.Route(): The </a:t>
          </a:r>
          <a:r>
            <a:rPr lang="en-US" b="1"/>
            <a:t>@app.route('/')</a:t>
          </a:r>
          <a:r>
            <a:rPr lang="en-US"/>
            <a:t> decorator defines a route for the root URL ("/"). When accessed, it returns the string "Working at new route.</a:t>
          </a:r>
        </a:p>
      </dgm:t>
    </dgm:pt>
    <dgm:pt modelId="{FC8CD23D-2A0F-4669-A8B0-29E702C76BD6}" type="parTrans" cxnId="{AE6C347D-32CB-4DA5-83B1-A34917DA330E}">
      <dgm:prSet/>
      <dgm:spPr/>
      <dgm:t>
        <a:bodyPr/>
        <a:lstStyle/>
        <a:p>
          <a:endParaRPr lang="en-US"/>
        </a:p>
      </dgm:t>
    </dgm:pt>
    <dgm:pt modelId="{6DEF9070-A81A-4BFA-898D-8EFD02E36919}" type="sibTrans" cxnId="{AE6C347D-32CB-4DA5-83B1-A34917DA330E}">
      <dgm:prSet/>
      <dgm:spPr/>
      <dgm:t>
        <a:bodyPr/>
        <a:lstStyle/>
        <a:p>
          <a:endParaRPr lang="en-US"/>
        </a:p>
      </dgm:t>
    </dgm:pt>
    <dgm:pt modelId="{2598207B-4842-4FE5-9739-E35F3D940C6D}">
      <dgm:prSet/>
      <dgm:spPr/>
      <dgm:t>
        <a:bodyPr/>
        <a:lstStyle/>
        <a:p>
          <a:r>
            <a:rPr lang="en-US"/>
            <a:t>The </a:t>
          </a:r>
          <a:r>
            <a:rPr lang="en-US" b="1"/>
            <a:t>@app.route('/Chat')</a:t>
          </a:r>
          <a:r>
            <a:rPr lang="en-US"/>
            <a:t> decorator defines a route for "/Chat". When accessed, it renders the "index.html" template.</a:t>
          </a:r>
        </a:p>
      </dgm:t>
    </dgm:pt>
    <dgm:pt modelId="{BD123A49-59B7-4447-A35D-AD105ACD57F6}" type="parTrans" cxnId="{E1604153-45BA-4C8E-853C-58B783DD2BB1}">
      <dgm:prSet/>
      <dgm:spPr/>
      <dgm:t>
        <a:bodyPr/>
        <a:lstStyle/>
        <a:p>
          <a:endParaRPr lang="en-US"/>
        </a:p>
      </dgm:t>
    </dgm:pt>
    <dgm:pt modelId="{F6497175-92FE-4EE3-B61F-44036DCF99BC}" type="sibTrans" cxnId="{E1604153-45BA-4C8E-853C-58B783DD2BB1}">
      <dgm:prSet/>
      <dgm:spPr/>
      <dgm:t>
        <a:bodyPr/>
        <a:lstStyle/>
        <a:p>
          <a:endParaRPr lang="en-US"/>
        </a:p>
      </dgm:t>
    </dgm:pt>
    <dgm:pt modelId="{01998729-6D72-4FA3-A506-DC31056AF3BD}">
      <dgm:prSet/>
      <dgm:spPr/>
      <dgm:t>
        <a:bodyPr/>
        <a:lstStyle/>
        <a:p>
          <a:r>
            <a:rPr lang="en-US"/>
            <a:t>The </a:t>
          </a:r>
          <a:r>
            <a:rPr lang="en-US" b="1"/>
            <a:t>@app.route('/ChatApp', methods=['POST'])</a:t>
          </a:r>
          <a:r>
            <a:rPr lang="en-US"/>
            <a:t> decorator defines a route for "/ChatApp" that expects POST requests.</a:t>
          </a:r>
        </a:p>
      </dgm:t>
    </dgm:pt>
    <dgm:pt modelId="{2551F1E6-384B-4FA1-A466-0B2B56A35B3C}" type="parTrans" cxnId="{CE562542-2398-4717-A56A-93C40AD727B6}">
      <dgm:prSet/>
      <dgm:spPr/>
      <dgm:t>
        <a:bodyPr/>
        <a:lstStyle/>
        <a:p>
          <a:endParaRPr lang="en-US"/>
        </a:p>
      </dgm:t>
    </dgm:pt>
    <dgm:pt modelId="{C102B9C3-A3E1-4544-B786-39FF9F7942EC}" type="sibTrans" cxnId="{CE562542-2398-4717-A56A-93C40AD727B6}">
      <dgm:prSet/>
      <dgm:spPr/>
      <dgm:t>
        <a:bodyPr/>
        <a:lstStyle/>
        <a:p>
          <a:endParaRPr lang="en-US"/>
        </a:p>
      </dgm:t>
    </dgm:pt>
    <dgm:pt modelId="{E14C88ED-372F-4B94-B009-12C4D2244688}" type="pres">
      <dgm:prSet presAssocID="{75872585-831B-4429-892E-50867FDB2765}" presName="outerComposite" presStyleCnt="0">
        <dgm:presLayoutVars>
          <dgm:chMax val="5"/>
          <dgm:dir/>
          <dgm:resizeHandles val="exact"/>
        </dgm:presLayoutVars>
      </dgm:prSet>
      <dgm:spPr/>
    </dgm:pt>
    <dgm:pt modelId="{A86A834C-76E3-4693-80F0-7EE5E89E4899}" type="pres">
      <dgm:prSet presAssocID="{75872585-831B-4429-892E-50867FDB2765}" presName="dummyMaxCanvas" presStyleCnt="0">
        <dgm:presLayoutVars/>
      </dgm:prSet>
      <dgm:spPr/>
    </dgm:pt>
    <dgm:pt modelId="{85D1906A-61AF-49C5-BDC8-9F689D47DF5B}" type="pres">
      <dgm:prSet presAssocID="{75872585-831B-4429-892E-50867FDB2765}" presName="ThreeNodes_1" presStyleLbl="node1" presStyleIdx="0" presStyleCnt="3">
        <dgm:presLayoutVars>
          <dgm:bulletEnabled val="1"/>
        </dgm:presLayoutVars>
      </dgm:prSet>
      <dgm:spPr>
        <a:solidFill>
          <a:schemeClr val="bg2">
            <a:lumMod val="75000"/>
            <a:lumOff val="25000"/>
          </a:schemeClr>
        </a:solidFill>
      </dgm:spPr>
    </dgm:pt>
    <dgm:pt modelId="{4BD6CA9A-52B8-4D06-A9FB-9F744BF7CF13}" type="pres">
      <dgm:prSet presAssocID="{75872585-831B-4429-892E-50867FDB2765}" presName="ThreeNodes_2" presStyleLbl="node1" presStyleIdx="1" presStyleCnt="3">
        <dgm:presLayoutVars>
          <dgm:bulletEnabled val="1"/>
        </dgm:presLayoutVars>
      </dgm:prSet>
      <dgm:spPr>
        <a:solidFill>
          <a:schemeClr val="bg2">
            <a:lumMod val="75000"/>
            <a:lumOff val="25000"/>
          </a:schemeClr>
        </a:solidFill>
      </dgm:spPr>
    </dgm:pt>
    <dgm:pt modelId="{BCE94E13-B707-4F71-90F0-DA36BCCB0160}" type="pres">
      <dgm:prSet presAssocID="{75872585-831B-4429-892E-50867FDB2765}" presName="ThreeNodes_3" presStyleLbl="node1" presStyleIdx="2" presStyleCnt="3">
        <dgm:presLayoutVars>
          <dgm:bulletEnabled val="1"/>
        </dgm:presLayoutVars>
      </dgm:prSet>
      <dgm:spPr>
        <a:solidFill>
          <a:schemeClr val="bg2">
            <a:lumMod val="75000"/>
            <a:lumOff val="25000"/>
          </a:schemeClr>
        </a:solidFill>
      </dgm:spPr>
    </dgm:pt>
    <dgm:pt modelId="{5ADC4732-1DA1-4A11-A13C-39C8643D1898}" type="pres">
      <dgm:prSet presAssocID="{75872585-831B-4429-892E-50867FDB2765}" presName="ThreeConn_1-2" presStyleLbl="fgAccFollowNode1" presStyleIdx="0" presStyleCnt="2">
        <dgm:presLayoutVars>
          <dgm:bulletEnabled val="1"/>
        </dgm:presLayoutVars>
      </dgm:prSet>
      <dgm:spPr/>
    </dgm:pt>
    <dgm:pt modelId="{68EBF273-734B-4C21-83A2-E32577203CA1}" type="pres">
      <dgm:prSet presAssocID="{75872585-831B-4429-892E-50867FDB2765}" presName="ThreeConn_2-3" presStyleLbl="fgAccFollowNode1" presStyleIdx="1" presStyleCnt="2">
        <dgm:presLayoutVars>
          <dgm:bulletEnabled val="1"/>
        </dgm:presLayoutVars>
      </dgm:prSet>
      <dgm:spPr/>
    </dgm:pt>
    <dgm:pt modelId="{784F8778-9320-4C64-90FB-985E26429096}" type="pres">
      <dgm:prSet presAssocID="{75872585-831B-4429-892E-50867FDB2765}" presName="ThreeNodes_1_text" presStyleLbl="node1" presStyleIdx="2" presStyleCnt="3">
        <dgm:presLayoutVars>
          <dgm:bulletEnabled val="1"/>
        </dgm:presLayoutVars>
      </dgm:prSet>
      <dgm:spPr/>
    </dgm:pt>
    <dgm:pt modelId="{6751C4D3-1318-4D66-AD54-E456CC9EA4F0}" type="pres">
      <dgm:prSet presAssocID="{75872585-831B-4429-892E-50867FDB2765}" presName="ThreeNodes_2_text" presStyleLbl="node1" presStyleIdx="2" presStyleCnt="3">
        <dgm:presLayoutVars>
          <dgm:bulletEnabled val="1"/>
        </dgm:presLayoutVars>
      </dgm:prSet>
      <dgm:spPr/>
    </dgm:pt>
    <dgm:pt modelId="{AF235B88-506C-4A83-B483-E42639FEFDBA}" type="pres">
      <dgm:prSet presAssocID="{75872585-831B-4429-892E-50867FDB276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78DB935-394E-47E1-9980-02C27F0DFAC2}" type="presOf" srcId="{01998729-6D72-4FA3-A506-DC31056AF3BD}" destId="{BCE94E13-B707-4F71-90F0-DA36BCCB0160}" srcOrd="0" destOrd="0" presId="urn:microsoft.com/office/officeart/2005/8/layout/vProcess5"/>
    <dgm:cxn modelId="{CAA58F38-8483-481E-B673-8F1AB971A21E}" type="presOf" srcId="{F6497175-92FE-4EE3-B61F-44036DCF99BC}" destId="{68EBF273-734B-4C21-83A2-E32577203CA1}" srcOrd="0" destOrd="0" presId="urn:microsoft.com/office/officeart/2005/8/layout/vProcess5"/>
    <dgm:cxn modelId="{CE562542-2398-4717-A56A-93C40AD727B6}" srcId="{75872585-831B-4429-892E-50867FDB2765}" destId="{01998729-6D72-4FA3-A506-DC31056AF3BD}" srcOrd="2" destOrd="0" parTransId="{2551F1E6-384B-4FA1-A466-0B2B56A35B3C}" sibTransId="{C102B9C3-A3E1-4544-B786-39FF9F7942EC}"/>
    <dgm:cxn modelId="{A25CAB65-C725-4520-BF04-F8CD7C60FC15}" type="presOf" srcId="{01998729-6D72-4FA3-A506-DC31056AF3BD}" destId="{AF235B88-506C-4A83-B483-E42639FEFDBA}" srcOrd="1" destOrd="0" presId="urn:microsoft.com/office/officeart/2005/8/layout/vProcess5"/>
    <dgm:cxn modelId="{A8EFAE67-0BF2-4AC4-A090-B591699FB266}" type="presOf" srcId="{2598207B-4842-4FE5-9739-E35F3D940C6D}" destId="{4BD6CA9A-52B8-4D06-A9FB-9F744BF7CF13}" srcOrd="0" destOrd="0" presId="urn:microsoft.com/office/officeart/2005/8/layout/vProcess5"/>
    <dgm:cxn modelId="{F8DD6A6D-E882-4F79-B2D2-4601C61B0FBA}" type="presOf" srcId="{2E775A62-A565-4B95-956F-357DCD269722}" destId="{85D1906A-61AF-49C5-BDC8-9F689D47DF5B}" srcOrd="0" destOrd="0" presId="urn:microsoft.com/office/officeart/2005/8/layout/vProcess5"/>
    <dgm:cxn modelId="{E1604153-45BA-4C8E-853C-58B783DD2BB1}" srcId="{75872585-831B-4429-892E-50867FDB2765}" destId="{2598207B-4842-4FE5-9739-E35F3D940C6D}" srcOrd="1" destOrd="0" parTransId="{BD123A49-59B7-4447-A35D-AD105ACD57F6}" sibTransId="{F6497175-92FE-4EE3-B61F-44036DCF99BC}"/>
    <dgm:cxn modelId="{AE6C347D-32CB-4DA5-83B1-A34917DA330E}" srcId="{75872585-831B-4429-892E-50867FDB2765}" destId="{2E775A62-A565-4B95-956F-357DCD269722}" srcOrd="0" destOrd="0" parTransId="{FC8CD23D-2A0F-4669-A8B0-29E702C76BD6}" sibTransId="{6DEF9070-A81A-4BFA-898D-8EFD02E36919}"/>
    <dgm:cxn modelId="{A15A4C87-1C77-43B3-AAF9-24B029D32147}" type="presOf" srcId="{75872585-831B-4429-892E-50867FDB2765}" destId="{E14C88ED-372F-4B94-B009-12C4D2244688}" srcOrd="0" destOrd="0" presId="urn:microsoft.com/office/officeart/2005/8/layout/vProcess5"/>
    <dgm:cxn modelId="{8E0E27B8-22B9-451F-BEA4-405ADDF3EEBD}" type="presOf" srcId="{2E775A62-A565-4B95-956F-357DCD269722}" destId="{784F8778-9320-4C64-90FB-985E26429096}" srcOrd="1" destOrd="0" presId="urn:microsoft.com/office/officeart/2005/8/layout/vProcess5"/>
    <dgm:cxn modelId="{43953ABD-6FA8-4671-BC81-651D52B0C7AB}" type="presOf" srcId="{2598207B-4842-4FE5-9739-E35F3D940C6D}" destId="{6751C4D3-1318-4D66-AD54-E456CC9EA4F0}" srcOrd="1" destOrd="0" presId="urn:microsoft.com/office/officeart/2005/8/layout/vProcess5"/>
    <dgm:cxn modelId="{DFBC02E5-B21C-40C5-AABA-3FBBE4E9A999}" type="presOf" srcId="{6DEF9070-A81A-4BFA-898D-8EFD02E36919}" destId="{5ADC4732-1DA1-4A11-A13C-39C8643D1898}" srcOrd="0" destOrd="0" presId="urn:microsoft.com/office/officeart/2005/8/layout/vProcess5"/>
    <dgm:cxn modelId="{14F4548A-4939-44D7-AC01-03C600C55368}" type="presParOf" srcId="{E14C88ED-372F-4B94-B009-12C4D2244688}" destId="{A86A834C-76E3-4693-80F0-7EE5E89E4899}" srcOrd="0" destOrd="0" presId="urn:microsoft.com/office/officeart/2005/8/layout/vProcess5"/>
    <dgm:cxn modelId="{500173EF-3B0C-49F5-96BC-EEBE1A60CC8D}" type="presParOf" srcId="{E14C88ED-372F-4B94-B009-12C4D2244688}" destId="{85D1906A-61AF-49C5-BDC8-9F689D47DF5B}" srcOrd="1" destOrd="0" presId="urn:microsoft.com/office/officeart/2005/8/layout/vProcess5"/>
    <dgm:cxn modelId="{BA4BC7B2-2122-47D8-9778-B34B5632DF39}" type="presParOf" srcId="{E14C88ED-372F-4B94-B009-12C4D2244688}" destId="{4BD6CA9A-52B8-4D06-A9FB-9F744BF7CF13}" srcOrd="2" destOrd="0" presId="urn:microsoft.com/office/officeart/2005/8/layout/vProcess5"/>
    <dgm:cxn modelId="{7CB71A35-E354-4380-9E1B-2BB09E3AB2D9}" type="presParOf" srcId="{E14C88ED-372F-4B94-B009-12C4D2244688}" destId="{BCE94E13-B707-4F71-90F0-DA36BCCB0160}" srcOrd="3" destOrd="0" presId="urn:microsoft.com/office/officeart/2005/8/layout/vProcess5"/>
    <dgm:cxn modelId="{8B6E5903-C017-4A9F-B226-6B7234410439}" type="presParOf" srcId="{E14C88ED-372F-4B94-B009-12C4D2244688}" destId="{5ADC4732-1DA1-4A11-A13C-39C8643D1898}" srcOrd="4" destOrd="0" presId="urn:microsoft.com/office/officeart/2005/8/layout/vProcess5"/>
    <dgm:cxn modelId="{24ED1A18-1698-4EFB-A343-0324A066B2E4}" type="presParOf" srcId="{E14C88ED-372F-4B94-B009-12C4D2244688}" destId="{68EBF273-734B-4C21-83A2-E32577203CA1}" srcOrd="5" destOrd="0" presId="urn:microsoft.com/office/officeart/2005/8/layout/vProcess5"/>
    <dgm:cxn modelId="{926E5668-FEF2-4AA9-B788-DE66EA16E5CB}" type="presParOf" srcId="{E14C88ED-372F-4B94-B009-12C4D2244688}" destId="{784F8778-9320-4C64-90FB-985E26429096}" srcOrd="6" destOrd="0" presId="urn:microsoft.com/office/officeart/2005/8/layout/vProcess5"/>
    <dgm:cxn modelId="{E96913F8-DA85-4883-9AD8-DAF70EF48E96}" type="presParOf" srcId="{E14C88ED-372F-4B94-B009-12C4D2244688}" destId="{6751C4D3-1318-4D66-AD54-E456CC9EA4F0}" srcOrd="7" destOrd="0" presId="urn:microsoft.com/office/officeart/2005/8/layout/vProcess5"/>
    <dgm:cxn modelId="{AE570A26-66F0-4547-B8D0-CDC2FB5C0031}" type="presParOf" srcId="{E14C88ED-372F-4B94-B009-12C4D2244688}" destId="{AF235B88-506C-4A83-B483-E42639FEFDB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4F1E15-9B8C-470A-97E4-F52DDD71E196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C8BD86-2368-4E66-8EFB-FBEFD1E3C63D}">
      <dgm:prSet/>
      <dgm:spPr/>
      <dgm:t>
        <a:bodyPr/>
        <a:lstStyle/>
        <a:p>
          <a:r>
            <a:rPr lang="en-US" b="1" dirty="0" err="1">
              <a:latin typeface="Calibri"/>
              <a:ea typeface="Calibri"/>
              <a:cs typeface="Calibri"/>
            </a:rPr>
            <a:t>Max_probability</a:t>
          </a:r>
          <a:endParaRPr lang="en-US" b="1" dirty="0">
            <a:latin typeface="Calibri"/>
            <a:ea typeface="Calibri"/>
            <a:cs typeface="Calibri"/>
          </a:endParaRPr>
        </a:p>
      </dgm:t>
    </dgm:pt>
    <dgm:pt modelId="{6D198E8B-0572-4504-AEBA-ECD6B9886EC6}" type="parTrans" cxnId="{4AE30CF2-0F42-4F14-9CE4-D463BFE8B20D}">
      <dgm:prSet/>
      <dgm:spPr/>
      <dgm:t>
        <a:bodyPr/>
        <a:lstStyle/>
        <a:p>
          <a:endParaRPr lang="en-US"/>
        </a:p>
      </dgm:t>
    </dgm:pt>
    <dgm:pt modelId="{A68AF7F8-339C-4E96-9314-F64F245FB053}" type="sibTrans" cxnId="{4AE30CF2-0F42-4F14-9CE4-D463BFE8B20D}">
      <dgm:prSet/>
      <dgm:spPr/>
      <dgm:t>
        <a:bodyPr/>
        <a:lstStyle/>
        <a:p>
          <a:endParaRPr lang="en-US"/>
        </a:p>
      </dgm:t>
    </dgm:pt>
    <dgm:pt modelId="{E44AD302-F1E1-4188-AB03-4D96E902A0F5}">
      <dgm:prSet/>
      <dgm:spPr/>
      <dgm:t>
        <a:bodyPr/>
        <a:lstStyle/>
        <a:p>
          <a:pPr rtl="0"/>
          <a:r>
            <a:rPr lang="en-US" b="0" dirty="0"/>
            <a:t>assigns the value at index </a:t>
          </a:r>
          <a:r>
            <a:rPr lang="en-US" b="0" dirty="0" err="1">
              <a:latin typeface="Consolas"/>
            </a:rPr>
            <a:t>index</a:t>
          </a:r>
          <a:r>
            <a:rPr lang="en-US" b="0" dirty="0"/>
            <a:t> in the </a:t>
          </a:r>
          <a:r>
            <a:rPr lang="en-US" b="0" dirty="0">
              <a:latin typeface="Consolas"/>
            </a:rPr>
            <a:t>results</a:t>
          </a:r>
          <a:r>
            <a:rPr lang="en-US" b="0" dirty="0"/>
            <a:t> array to the variable </a:t>
          </a:r>
          <a:r>
            <a:rPr lang="en-US" b="0" dirty="0" err="1">
              <a:latin typeface="Consolas"/>
            </a:rPr>
            <a:t>max_probability</a:t>
          </a:r>
          <a:r>
            <a:rPr lang="en-US" b="0" dirty="0"/>
            <a:t>.</a:t>
          </a:r>
        </a:p>
      </dgm:t>
    </dgm:pt>
    <dgm:pt modelId="{25243A3E-92F0-4DF3-9532-4AD49367A418}" type="parTrans" cxnId="{367072BF-2153-4DE6-B454-5105BDFF976E}">
      <dgm:prSet/>
      <dgm:spPr/>
      <dgm:t>
        <a:bodyPr/>
        <a:lstStyle/>
        <a:p>
          <a:endParaRPr lang="en-US"/>
        </a:p>
      </dgm:t>
    </dgm:pt>
    <dgm:pt modelId="{E6050012-8D0D-4B53-88BB-B03553CEEAEA}" type="sibTrans" cxnId="{367072BF-2153-4DE6-B454-5105BDFF976E}">
      <dgm:prSet/>
      <dgm:spPr/>
      <dgm:t>
        <a:bodyPr/>
        <a:lstStyle/>
        <a:p>
          <a:endParaRPr lang="en-US"/>
        </a:p>
      </dgm:t>
    </dgm:pt>
    <dgm:pt modelId="{52C210F9-7563-4E39-8F77-275B637CE606}">
      <dgm:prSet/>
      <dgm:spPr/>
      <dgm:t>
        <a:bodyPr/>
        <a:lstStyle/>
        <a:p>
          <a:r>
            <a:rPr lang="en-US" b="0" dirty="0" err="1">
              <a:latin typeface="Consolas"/>
            </a:rPr>
            <a:t>confidence_threshold</a:t>
          </a:r>
          <a:endParaRPr lang="en-US" b="0" dirty="0">
            <a:latin typeface="Consolas"/>
          </a:endParaRPr>
        </a:p>
      </dgm:t>
    </dgm:pt>
    <dgm:pt modelId="{E93227A2-8EAE-46F3-BC79-9518DD90707E}" type="parTrans" cxnId="{F4104ED3-974F-44B8-BDC1-EEEB76C65E32}">
      <dgm:prSet/>
      <dgm:spPr/>
      <dgm:t>
        <a:bodyPr/>
        <a:lstStyle/>
        <a:p>
          <a:endParaRPr lang="en-US"/>
        </a:p>
      </dgm:t>
    </dgm:pt>
    <dgm:pt modelId="{D9B3AA64-C974-4422-B2C8-72F947C784B0}" type="sibTrans" cxnId="{F4104ED3-974F-44B8-BDC1-EEEB76C65E32}">
      <dgm:prSet/>
      <dgm:spPr/>
      <dgm:t>
        <a:bodyPr/>
        <a:lstStyle/>
        <a:p>
          <a:endParaRPr lang="en-US"/>
        </a:p>
      </dgm:t>
    </dgm:pt>
    <dgm:pt modelId="{E484C574-08F1-4F39-9D37-0615D9D4CFA4}">
      <dgm:prSet/>
      <dgm:spPr/>
      <dgm:t>
        <a:bodyPr/>
        <a:lstStyle/>
        <a:p>
          <a:pPr rtl="0"/>
          <a:r>
            <a:rPr lang="en-US" b="0" dirty="0"/>
            <a:t>This line assigns the value </a:t>
          </a:r>
          <a:r>
            <a:rPr lang="en-US" b="0" dirty="0">
              <a:latin typeface="Consolas"/>
            </a:rPr>
            <a:t>0.5</a:t>
          </a:r>
          <a:r>
            <a:rPr lang="en-US" b="0" dirty="0"/>
            <a:t> to the variable </a:t>
          </a:r>
          <a:r>
            <a:rPr lang="en-US" b="0" dirty="0" err="1">
              <a:latin typeface="Consolas"/>
            </a:rPr>
            <a:t>confidence_threshold</a:t>
          </a:r>
          <a:r>
            <a:rPr lang="en-US" b="0" dirty="0">
              <a:latin typeface="Consolas"/>
            </a:rPr>
            <a:t> and checks if the value is greater than the threshold of 75%</a:t>
          </a:r>
        </a:p>
      </dgm:t>
    </dgm:pt>
    <dgm:pt modelId="{A48A05B1-3B91-47D7-B1A8-537D6714544A}" type="parTrans" cxnId="{0952C95F-057C-466A-9008-BC182ACED8F7}">
      <dgm:prSet/>
      <dgm:spPr/>
      <dgm:t>
        <a:bodyPr/>
        <a:lstStyle/>
        <a:p>
          <a:endParaRPr lang="en-US"/>
        </a:p>
      </dgm:t>
    </dgm:pt>
    <dgm:pt modelId="{6D632541-3B12-4D20-9622-59D3C6D1EE84}" type="sibTrans" cxnId="{0952C95F-057C-466A-9008-BC182ACED8F7}">
      <dgm:prSet/>
      <dgm:spPr/>
      <dgm:t>
        <a:bodyPr/>
        <a:lstStyle/>
        <a:p>
          <a:endParaRPr lang="en-US"/>
        </a:p>
      </dgm:t>
    </dgm:pt>
    <dgm:pt modelId="{E9574629-775F-488B-A4BC-0F3BCA0D3278}">
      <dgm:prSet/>
      <dgm:spPr/>
      <dgm:t>
        <a:bodyPr/>
        <a:lstStyle/>
        <a:p>
          <a:r>
            <a:rPr lang="en-US" b="0" dirty="0">
              <a:latin typeface="Consolas"/>
            </a:rPr>
            <a:t>gptResponse</a:t>
          </a:r>
        </a:p>
      </dgm:t>
    </dgm:pt>
    <dgm:pt modelId="{FE20D4E6-66F6-49AE-B7A7-72DF6128509F}" type="parTrans" cxnId="{C07C33EF-D81E-4178-99FA-B73584220CFF}">
      <dgm:prSet/>
      <dgm:spPr/>
      <dgm:t>
        <a:bodyPr/>
        <a:lstStyle/>
        <a:p>
          <a:endParaRPr lang="en-US"/>
        </a:p>
      </dgm:t>
    </dgm:pt>
    <dgm:pt modelId="{4CAF76C7-4A75-4E42-B2A6-16F364CBA89F}" type="sibTrans" cxnId="{C07C33EF-D81E-4178-99FA-B73584220CFF}">
      <dgm:prSet/>
      <dgm:spPr/>
      <dgm:t>
        <a:bodyPr/>
        <a:lstStyle/>
        <a:p>
          <a:endParaRPr lang="en-US"/>
        </a:p>
      </dgm:t>
    </dgm:pt>
    <dgm:pt modelId="{C8FD416A-F39B-4CD5-B656-5E7EB595D1A4}">
      <dgm:prSet/>
      <dgm:spPr/>
      <dgm:t>
        <a:bodyPr/>
        <a:lstStyle/>
        <a:p>
          <a:pPr rtl="0"/>
          <a:r>
            <a:rPr lang="en-US" b="0" dirty="0">
              <a:latin typeface="Sitka Heading"/>
            </a:rPr>
            <a:t>calls a function </a:t>
          </a:r>
          <a:r>
            <a:rPr lang="en-US" b="0" dirty="0" err="1">
              <a:latin typeface="Consolas"/>
            </a:rPr>
            <a:t>gpt_generate_response</a:t>
          </a:r>
          <a:r>
            <a:rPr lang="en-US" b="0" dirty="0">
              <a:latin typeface="Sitka Heading"/>
            </a:rPr>
            <a:t> and passes </a:t>
          </a:r>
          <a:r>
            <a:rPr lang="en-US" b="0" dirty="0">
              <a:latin typeface="Consolas"/>
            </a:rPr>
            <a:t>sentence</a:t>
          </a:r>
          <a:r>
            <a:rPr lang="en-US" b="0" dirty="0">
              <a:latin typeface="Sitka Heading"/>
            </a:rPr>
            <a:t> as an argument. It assigns the generated response to the variable </a:t>
          </a:r>
          <a:r>
            <a:rPr lang="en-US" b="0" dirty="0" err="1">
              <a:latin typeface="Consolas"/>
            </a:rPr>
            <a:t>gpt_response</a:t>
          </a:r>
          <a:endParaRPr lang="en-US" b="0" dirty="0" err="1">
            <a:latin typeface="Sitka Heading"/>
          </a:endParaRPr>
        </a:p>
      </dgm:t>
    </dgm:pt>
    <dgm:pt modelId="{A36FD816-A260-4E58-BA26-6CE4E9C6A03E}" type="parTrans" cxnId="{D6C6EE7B-0CF5-44E1-93F3-5DB58C32932B}">
      <dgm:prSet/>
      <dgm:spPr/>
      <dgm:t>
        <a:bodyPr/>
        <a:lstStyle/>
        <a:p>
          <a:endParaRPr lang="en-US"/>
        </a:p>
      </dgm:t>
    </dgm:pt>
    <dgm:pt modelId="{ED67880A-CB21-49D6-A1DC-246642080209}" type="sibTrans" cxnId="{D6C6EE7B-0CF5-44E1-93F3-5DB58C32932B}">
      <dgm:prSet/>
      <dgm:spPr/>
      <dgm:t>
        <a:bodyPr/>
        <a:lstStyle/>
        <a:p>
          <a:endParaRPr lang="en-US"/>
        </a:p>
      </dgm:t>
    </dgm:pt>
    <dgm:pt modelId="{27BA255E-226E-4969-B194-187453B9BB5F}" type="pres">
      <dgm:prSet presAssocID="{E94F1E15-9B8C-470A-97E4-F52DDD71E196}" presName="Name0" presStyleCnt="0">
        <dgm:presLayoutVars>
          <dgm:dir/>
          <dgm:animLvl val="lvl"/>
          <dgm:resizeHandles val="exact"/>
        </dgm:presLayoutVars>
      </dgm:prSet>
      <dgm:spPr/>
    </dgm:pt>
    <dgm:pt modelId="{B58915EA-61B5-4CA9-846B-7D3F2477C3E8}" type="pres">
      <dgm:prSet presAssocID="{6DC8BD86-2368-4E66-8EFB-FBEFD1E3C63D}" presName="linNode" presStyleCnt="0"/>
      <dgm:spPr/>
    </dgm:pt>
    <dgm:pt modelId="{B1E72D47-B5BB-413E-B00B-0F5A1BB0F735}" type="pres">
      <dgm:prSet presAssocID="{6DC8BD86-2368-4E66-8EFB-FBEFD1E3C63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65A57C4-0ECE-41F8-9FC7-C24AA60C3213}" type="pres">
      <dgm:prSet presAssocID="{6DC8BD86-2368-4E66-8EFB-FBEFD1E3C63D}" presName="descendantText" presStyleLbl="alignAccFollowNode1" presStyleIdx="0" presStyleCnt="3">
        <dgm:presLayoutVars>
          <dgm:bulletEnabled val="1"/>
        </dgm:presLayoutVars>
      </dgm:prSet>
      <dgm:spPr/>
    </dgm:pt>
    <dgm:pt modelId="{DEC30C0A-E610-4E28-935E-A5B14C033187}" type="pres">
      <dgm:prSet presAssocID="{A68AF7F8-339C-4E96-9314-F64F245FB053}" presName="sp" presStyleCnt="0"/>
      <dgm:spPr/>
    </dgm:pt>
    <dgm:pt modelId="{BA3CA6F8-AB32-4BF0-A583-F32B53EF149A}" type="pres">
      <dgm:prSet presAssocID="{52C210F9-7563-4E39-8F77-275B637CE606}" presName="linNode" presStyleCnt="0"/>
      <dgm:spPr/>
    </dgm:pt>
    <dgm:pt modelId="{5F42D094-2F36-40D7-87FE-15C9DB7B23B6}" type="pres">
      <dgm:prSet presAssocID="{52C210F9-7563-4E39-8F77-275B637CE60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41FB410-6837-4DCE-B405-FEA42800AEC0}" type="pres">
      <dgm:prSet presAssocID="{52C210F9-7563-4E39-8F77-275B637CE606}" presName="descendantText" presStyleLbl="alignAccFollowNode1" presStyleIdx="1" presStyleCnt="3">
        <dgm:presLayoutVars>
          <dgm:bulletEnabled val="1"/>
        </dgm:presLayoutVars>
      </dgm:prSet>
      <dgm:spPr/>
    </dgm:pt>
    <dgm:pt modelId="{21DDBA03-F301-4301-B728-43153BA05833}" type="pres">
      <dgm:prSet presAssocID="{D9B3AA64-C974-4422-B2C8-72F947C784B0}" presName="sp" presStyleCnt="0"/>
      <dgm:spPr/>
    </dgm:pt>
    <dgm:pt modelId="{B1C3837F-0C19-4C45-B241-9DB83F936422}" type="pres">
      <dgm:prSet presAssocID="{E9574629-775F-488B-A4BC-0F3BCA0D3278}" presName="linNode" presStyleCnt="0"/>
      <dgm:spPr/>
    </dgm:pt>
    <dgm:pt modelId="{598FAA66-C992-4C1F-B139-A07231935AC0}" type="pres">
      <dgm:prSet presAssocID="{E9574629-775F-488B-A4BC-0F3BCA0D327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9F5462E-2690-46C5-9A65-75C1A1A18698}" type="pres">
      <dgm:prSet presAssocID="{E9574629-775F-488B-A4BC-0F3BCA0D327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56E8902-C341-4132-B5AA-C9A500457CA8}" type="presOf" srcId="{E484C574-08F1-4F39-9D37-0615D9D4CFA4}" destId="{641FB410-6837-4DCE-B405-FEA42800AEC0}" srcOrd="0" destOrd="0" presId="urn:microsoft.com/office/officeart/2005/8/layout/vList5"/>
    <dgm:cxn modelId="{2B25AB5C-3B4D-4F86-A418-486FD3ACA16E}" type="presOf" srcId="{C8FD416A-F39B-4CD5-B656-5E7EB595D1A4}" destId="{D9F5462E-2690-46C5-9A65-75C1A1A18698}" srcOrd="0" destOrd="0" presId="urn:microsoft.com/office/officeart/2005/8/layout/vList5"/>
    <dgm:cxn modelId="{0952C95F-057C-466A-9008-BC182ACED8F7}" srcId="{52C210F9-7563-4E39-8F77-275B637CE606}" destId="{E484C574-08F1-4F39-9D37-0615D9D4CFA4}" srcOrd="0" destOrd="0" parTransId="{A48A05B1-3B91-47D7-B1A8-537D6714544A}" sibTransId="{6D632541-3B12-4D20-9622-59D3C6D1EE84}"/>
    <dgm:cxn modelId="{E7B3CD46-DC0C-4A75-8A92-9245F684FCD5}" type="presOf" srcId="{E94F1E15-9B8C-470A-97E4-F52DDD71E196}" destId="{27BA255E-226E-4969-B194-187453B9BB5F}" srcOrd="0" destOrd="0" presId="urn:microsoft.com/office/officeart/2005/8/layout/vList5"/>
    <dgm:cxn modelId="{D6C6EE7B-0CF5-44E1-93F3-5DB58C32932B}" srcId="{E9574629-775F-488B-A4BC-0F3BCA0D3278}" destId="{C8FD416A-F39B-4CD5-B656-5E7EB595D1A4}" srcOrd="0" destOrd="0" parTransId="{A36FD816-A260-4E58-BA26-6CE4E9C6A03E}" sibTransId="{ED67880A-CB21-49D6-A1DC-246642080209}"/>
    <dgm:cxn modelId="{3AFA1CB0-FE4E-4F9D-A3A6-07B9C23F8567}" type="presOf" srcId="{52C210F9-7563-4E39-8F77-275B637CE606}" destId="{5F42D094-2F36-40D7-87FE-15C9DB7B23B6}" srcOrd="0" destOrd="0" presId="urn:microsoft.com/office/officeart/2005/8/layout/vList5"/>
    <dgm:cxn modelId="{367072BF-2153-4DE6-B454-5105BDFF976E}" srcId="{6DC8BD86-2368-4E66-8EFB-FBEFD1E3C63D}" destId="{E44AD302-F1E1-4188-AB03-4D96E902A0F5}" srcOrd="0" destOrd="0" parTransId="{25243A3E-92F0-4DF3-9532-4AD49367A418}" sibTransId="{E6050012-8D0D-4B53-88BB-B03553CEEAEA}"/>
    <dgm:cxn modelId="{6EB3CECC-E232-44C2-BA8A-80DE3A71FC2A}" type="presOf" srcId="{E9574629-775F-488B-A4BC-0F3BCA0D3278}" destId="{598FAA66-C992-4C1F-B139-A07231935AC0}" srcOrd="0" destOrd="0" presId="urn:microsoft.com/office/officeart/2005/8/layout/vList5"/>
    <dgm:cxn modelId="{1CE04ACD-6B6B-4976-8F41-DAD465627EEC}" type="presOf" srcId="{6DC8BD86-2368-4E66-8EFB-FBEFD1E3C63D}" destId="{B1E72D47-B5BB-413E-B00B-0F5A1BB0F735}" srcOrd="0" destOrd="0" presId="urn:microsoft.com/office/officeart/2005/8/layout/vList5"/>
    <dgm:cxn modelId="{F4104ED3-974F-44B8-BDC1-EEEB76C65E32}" srcId="{E94F1E15-9B8C-470A-97E4-F52DDD71E196}" destId="{52C210F9-7563-4E39-8F77-275B637CE606}" srcOrd="1" destOrd="0" parTransId="{E93227A2-8EAE-46F3-BC79-9518DD90707E}" sibTransId="{D9B3AA64-C974-4422-B2C8-72F947C784B0}"/>
    <dgm:cxn modelId="{1DDECCD3-7951-4C7A-BBF5-2C8E0746EE3D}" type="presOf" srcId="{E44AD302-F1E1-4188-AB03-4D96E902A0F5}" destId="{E65A57C4-0ECE-41F8-9FC7-C24AA60C3213}" srcOrd="0" destOrd="0" presId="urn:microsoft.com/office/officeart/2005/8/layout/vList5"/>
    <dgm:cxn modelId="{C07C33EF-D81E-4178-99FA-B73584220CFF}" srcId="{E94F1E15-9B8C-470A-97E4-F52DDD71E196}" destId="{E9574629-775F-488B-A4BC-0F3BCA0D3278}" srcOrd="2" destOrd="0" parTransId="{FE20D4E6-66F6-49AE-B7A7-72DF6128509F}" sibTransId="{4CAF76C7-4A75-4E42-B2A6-16F364CBA89F}"/>
    <dgm:cxn modelId="{4AE30CF2-0F42-4F14-9CE4-D463BFE8B20D}" srcId="{E94F1E15-9B8C-470A-97E4-F52DDD71E196}" destId="{6DC8BD86-2368-4E66-8EFB-FBEFD1E3C63D}" srcOrd="0" destOrd="0" parTransId="{6D198E8B-0572-4504-AEBA-ECD6B9886EC6}" sibTransId="{A68AF7F8-339C-4E96-9314-F64F245FB053}"/>
    <dgm:cxn modelId="{02AC7A24-35F4-4B3F-A9D1-44CE9309CEC9}" type="presParOf" srcId="{27BA255E-226E-4969-B194-187453B9BB5F}" destId="{B58915EA-61B5-4CA9-846B-7D3F2477C3E8}" srcOrd="0" destOrd="0" presId="urn:microsoft.com/office/officeart/2005/8/layout/vList5"/>
    <dgm:cxn modelId="{9EEB43AC-15B7-403A-BCEC-DAEBD9F5F7C8}" type="presParOf" srcId="{B58915EA-61B5-4CA9-846B-7D3F2477C3E8}" destId="{B1E72D47-B5BB-413E-B00B-0F5A1BB0F735}" srcOrd="0" destOrd="0" presId="urn:microsoft.com/office/officeart/2005/8/layout/vList5"/>
    <dgm:cxn modelId="{83D44CB2-0C3D-436F-83FB-DF4A4A63ED5C}" type="presParOf" srcId="{B58915EA-61B5-4CA9-846B-7D3F2477C3E8}" destId="{E65A57C4-0ECE-41F8-9FC7-C24AA60C3213}" srcOrd="1" destOrd="0" presId="urn:microsoft.com/office/officeart/2005/8/layout/vList5"/>
    <dgm:cxn modelId="{CED81890-FDCE-495C-AF68-90DEF03C3D41}" type="presParOf" srcId="{27BA255E-226E-4969-B194-187453B9BB5F}" destId="{DEC30C0A-E610-4E28-935E-A5B14C033187}" srcOrd="1" destOrd="0" presId="urn:microsoft.com/office/officeart/2005/8/layout/vList5"/>
    <dgm:cxn modelId="{1B1461F3-3698-4B84-98C0-589796AC04CC}" type="presParOf" srcId="{27BA255E-226E-4969-B194-187453B9BB5F}" destId="{BA3CA6F8-AB32-4BF0-A583-F32B53EF149A}" srcOrd="2" destOrd="0" presId="urn:microsoft.com/office/officeart/2005/8/layout/vList5"/>
    <dgm:cxn modelId="{3F59BAAB-31EC-4BAA-9715-773A0FE90AF6}" type="presParOf" srcId="{BA3CA6F8-AB32-4BF0-A583-F32B53EF149A}" destId="{5F42D094-2F36-40D7-87FE-15C9DB7B23B6}" srcOrd="0" destOrd="0" presId="urn:microsoft.com/office/officeart/2005/8/layout/vList5"/>
    <dgm:cxn modelId="{3976ADC8-8617-4F0B-B3B6-3422446BA83E}" type="presParOf" srcId="{BA3CA6F8-AB32-4BF0-A583-F32B53EF149A}" destId="{641FB410-6837-4DCE-B405-FEA42800AEC0}" srcOrd="1" destOrd="0" presId="urn:microsoft.com/office/officeart/2005/8/layout/vList5"/>
    <dgm:cxn modelId="{ACF3BE11-5866-4858-8BD3-4C8513506A38}" type="presParOf" srcId="{27BA255E-226E-4969-B194-187453B9BB5F}" destId="{21DDBA03-F301-4301-B728-43153BA05833}" srcOrd="3" destOrd="0" presId="urn:microsoft.com/office/officeart/2005/8/layout/vList5"/>
    <dgm:cxn modelId="{889E187E-5E37-4E8F-ADB0-A2C27D2E2D8F}" type="presParOf" srcId="{27BA255E-226E-4969-B194-187453B9BB5F}" destId="{B1C3837F-0C19-4C45-B241-9DB83F936422}" srcOrd="4" destOrd="0" presId="urn:microsoft.com/office/officeart/2005/8/layout/vList5"/>
    <dgm:cxn modelId="{75649035-4FB7-4B3B-A574-56BCD82D8B2C}" type="presParOf" srcId="{B1C3837F-0C19-4C45-B241-9DB83F936422}" destId="{598FAA66-C992-4C1F-B139-A07231935AC0}" srcOrd="0" destOrd="0" presId="urn:microsoft.com/office/officeart/2005/8/layout/vList5"/>
    <dgm:cxn modelId="{823023C0-8218-4168-8389-7D09A3C2DF61}" type="presParOf" srcId="{B1C3837F-0C19-4C45-B241-9DB83F936422}" destId="{D9F5462E-2690-46C5-9A65-75C1A1A186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1906A-61AF-49C5-BDC8-9F689D47DF5B}">
      <dsp:nvSpPr>
        <dsp:cNvPr id="0" name=""/>
        <dsp:cNvSpPr/>
      </dsp:nvSpPr>
      <dsp:spPr>
        <a:xfrm>
          <a:off x="0" y="0"/>
          <a:ext cx="3825477" cy="1371600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App.Route(): The </a:t>
          </a:r>
          <a:r>
            <a:rPr lang="en-US" sz="1300" b="1" kern="1200"/>
            <a:t>@app.route('/')</a:t>
          </a:r>
          <a:r>
            <a:rPr lang="en-US" sz="1300" kern="1200"/>
            <a:t> decorator defines a route for the root URL ("/"). When accessed, it returns the string "Working at new route.</a:t>
          </a:r>
        </a:p>
      </dsp:txBody>
      <dsp:txXfrm>
        <a:off x="40173" y="40173"/>
        <a:ext cx="2345413" cy="1291254"/>
      </dsp:txXfrm>
    </dsp:sp>
    <dsp:sp modelId="{4BD6CA9A-52B8-4D06-A9FB-9F744BF7CF13}">
      <dsp:nvSpPr>
        <dsp:cNvPr id="0" name=""/>
        <dsp:cNvSpPr/>
      </dsp:nvSpPr>
      <dsp:spPr>
        <a:xfrm>
          <a:off x="337542" y="1600199"/>
          <a:ext cx="3825477" cy="1371600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</a:t>
          </a:r>
          <a:r>
            <a:rPr lang="en-US" sz="1300" b="1" kern="1200"/>
            <a:t>@app.route('/Chat')</a:t>
          </a:r>
          <a:r>
            <a:rPr lang="en-US" sz="1300" kern="1200"/>
            <a:t> decorator defines a route for "/Chat". When accessed, it renders the "index.html" template.</a:t>
          </a:r>
        </a:p>
      </dsp:txBody>
      <dsp:txXfrm>
        <a:off x="377715" y="1640372"/>
        <a:ext cx="2516049" cy="1291254"/>
      </dsp:txXfrm>
    </dsp:sp>
    <dsp:sp modelId="{BCE94E13-B707-4F71-90F0-DA36BCCB0160}">
      <dsp:nvSpPr>
        <dsp:cNvPr id="0" name=""/>
        <dsp:cNvSpPr/>
      </dsp:nvSpPr>
      <dsp:spPr>
        <a:xfrm>
          <a:off x="675084" y="3200399"/>
          <a:ext cx="3825477" cy="1371600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</a:t>
          </a:r>
          <a:r>
            <a:rPr lang="en-US" sz="1300" b="1" kern="1200"/>
            <a:t>@app.route('/ChatApp', methods=['POST'])</a:t>
          </a:r>
          <a:r>
            <a:rPr lang="en-US" sz="1300" kern="1200"/>
            <a:t> decorator defines a route for "/ChatApp" that expects POST requests.</a:t>
          </a:r>
        </a:p>
      </dsp:txBody>
      <dsp:txXfrm>
        <a:off x="715257" y="3240572"/>
        <a:ext cx="2516049" cy="1291254"/>
      </dsp:txXfrm>
    </dsp:sp>
    <dsp:sp modelId="{5ADC4732-1DA1-4A11-A13C-39C8643D1898}">
      <dsp:nvSpPr>
        <dsp:cNvPr id="0" name=""/>
        <dsp:cNvSpPr/>
      </dsp:nvSpPr>
      <dsp:spPr>
        <a:xfrm>
          <a:off x="2933937" y="1040130"/>
          <a:ext cx="891540" cy="8915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134533" y="1040130"/>
        <a:ext cx="490348" cy="670884"/>
      </dsp:txXfrm>
    </dsp:sp>
    <dsp:sp modelId="{68EBF273-734B-4C21-83A2-E32577203CA1}">
      <dsp:nvSpPr>
        <dsp:cNvPr id="0" name=""/>
        <dsp:cNvSpPr/>
      </dsp:nvSpPr>
      <dsp:spPr>
        <a:xfrm>
          <a:off x="3271479" y="2631186"/>
          <a:ext cx="891540" cy="8915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472075" y="2631186"/>
        <a:ext cx="490348" cy="670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A57C4-0ECE-41F8-9FC7-C24AA60C3213}">
      <dsp:nvSpPr>
        <dsp:cNvPr id="0" name=""/>
        <dsp:cNvSpPr/>
      </dsp:nvSpPr>
      <dsp:spPr>
        <a:xfrm rot="5400000">
          <a:off x="3211250" y="-1049590"/>
          <a:ext cx="1178718" cy="357704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assigns the value at index </a:t>
          </a:r>
          <a:r>
            <a:rPr lang="en-US" sz="1400" b="0" kern="1200" dirty="0" err="1">
              <a:latin typeface="Consolas"/>
            </a:rPr>
            <a:t>index</a:t>
          </a:r>
          <a:r>
            <a:rPr lang="en-US" sz="1400" b="0" kern="1200" dirty="0"/>
            <a:t> in the </a:t>
          </a:r>
          <a:r>
            <a:rPr lang="en-US" sz="1400" b="0" kern="1200" dirty="0">
              <a:latin typeface="Consolas"/>
            </a:rPr>
            <a:t>results</a:t>
          </a:r>
          <a:r>
            <a:rPr lang="en-US" sz="1400" b="0" kern="1200" dirty="0"/>
            <a:t> array to the variable </a:t>
          </a:r>
          <a:r>
            <a:rPr lang="en-US" sz="1400" b="0" kern="1200" dirty="0" err="1">
              <a:latin typeface="Consolas"/>
            </a:rPr>
            <a:t>max_probability</a:t>
          </a:r>
          <a:r>
            <a:rPr lang="en-US" sz="1400" b="0" kern="1200" dirty="0"/>
            <a:t>.</a:t>
          </a:r>
        </a:p>
      </dsp:txBody>
      <dsp:txXfrm rot="-5400000">
        <a:off x="2012087" y="207113"/>
        <a:ext cx="3519504" cy="1063638"/>
      </dsp:txXfrm>
    </dsp:sp>
    <dsp:sp modelId="{B1E72D47-B5BB-413E-B00B-0F5A1BB0F735}">
      <dsp:nvSpPr>
        <dsp:cNvPr id="0" name=""/>
        <dsp:cNvSpPr/>
      </dsp:nvSpPr>
      <dsp:spPr>
        <a:xfrm>
          <a:off x="0" y="2232"/>
          <a:ext cx="2012087" cy="14733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latin typeface="Calibri"/>
              <a:ea typeface="Calibri"/>
              <a:cs typeface="Calibri"/>
            </a:rPr>
            <a:t>Max_probability</a:t>
          </a:r>
          <a:endParaRPr lang="en-US" sz="1200" b="1" kern="1200" dirty="0">
            <a:latin typeface="Calibri"/>
            <a:ea typeface="Calibri"/>
            <a:cs typeface="Calibri"/>
          </a:endParaRPr>
        </a:p>
      </dsp:txBody>
      <dsp:txXfrm>
        <a:off x="71925" y="74157"/>
        <a:ext cx="1868237" cy="1329548"/>
      </dsp:txXfrm>
    </dsp:sp>
    <dsp:sp modelId="{641FB410-6837-4DCE-B405-FEA42800AEC0}">
      <dsp:nvSpPr>
        <dsp:cNvPr id="0" name=""/>
        <dsp:cNvSpPr/>
      </dsp:nvSpPr>
      <dsp:spPr>
        <a:xfrm rot="5400000">
          <a:off x="3211250" y="497477"/>
          <a:ext cx="1178718" cy="357704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This line assigns the value </a:t>
          </a:r>
          <a:r>
            <a:rPr lang="en-US" sz="1400" b="0" kern="1200" dirty="0">
              <a:latin typeface="Consolas"/>
            </a:rPr>
            <a:t>0.5</a:t>
          </a:r>
          <a:r>
            <a:rPr lang="en-US" sz="1400" b="0" kern="1200" dirty="0"/>
            <a:t> to the variable </a:t>
          </a:r>
          <a:r>
            <a:rPr lang="en-US" sz="1400" b="0" kern="1200" dirty="0" err="1">
              <a:latin typeface="Consolas"/>
            </a:rPr>
            <a:t>confidence_threshold</a:t>
          </a:r>
          <a:r>
            <a:rPr lang="en-US" sz="1400" b="0" kern="1200" dirty="0">
              <a:latin typeface="Consolas"/>
            </a:rPr>
            <a:t> and checks if the value is greater than the threshold of 75%</a:t>
          </a:r>
        </a:p>
      </dsp:txBody>
      <dsp:txXfrm rot="-5400000">
        <a:off x="2012087" y="1754180"/>
        <a:ext cx="3519504" cy="1063638"/>
      </dsp:txXfrm>
    </dsp:sp>
    <dsp:sp modelId="{5F42D094-2F36-40D7-87FE-15C9DB7B23B6}">
      <dsp:nvSpPr>
        <dsp:cNvPr id="0" name=""/>
        <dsp:cNvSpPr/>
      </dsp:nvSpPr>
      <dsp:spPr>
        <a:xfrm>
          <a:off x="0" y="1549300"/>
          <a:ext cx="2012087" cy="14733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>
              <a:latin typeface="Consolas"/>
            </a:rPr>
            <a:t>confidence_threshold</a:t>
          </a:r>
          <a:endParaRPr lang="en-US" sz="1200" b="0" kern="1200" dirty="0">
            <a:latin typeface="Consolas"/>
          </a:endParaRPr>
        </a:p>
      </dsp:txBody>
      <dsp:txXfrm>
        <a:off x="71925" y="1621225"/>
        <a:ext cx="1868237" cy="1329548"/>
      </dsp:txXfrm>
    </dsp:sp>
    <dsp:sp modelId="{D9F5462E-2690-46C5-9A65-75C1A1A18698}">
      <dsp:nvSpPr>
        <dsp:cNvPr id="0" name=""/>
        <dsp:cNvSpPr/>
      </dsp:nvSpPr>
      <dsp:spPr>
        <a:xfrm rot="5400000">
          <a:off x="3211250" y="2044546"/>
          <a:ext cx="1178718" cy="357704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>
              <a:latin typeface="Sitka Heading"/>
            </a:rPr>
            <a:t>calls a function </a:t>
          </a:r>
          <a:r>
            <a:rPr lang="en-US" sz="1400" b="0" kern="1200" dirty="0" err="1">
              <a:latin typeface="Consolas"/>
            </a:rPr>
            <a:t>gpt_generate_response</a:t>
          </a:r>
          <a:r>
            <a:rPr lang="en-US" sz="1400" b="0" kern="1200" dirty="0">
              <a:latin typeface="Sitka Heading"/>
            </a:rPr>
            <a:t> and passes </a:t>
          </a:r>
          <a:r>
            <a:rPr lang="en-US" sz="1400" b="0" kern="1200" dirty="0">
              <a:latin typeface="Consolas"/>
            </a:rPr>
            <a:t>sentence</a:t>
          </a:r>
          <a:r>
            <a:rPr lang="en-US" sz="1400" b="0" kern="1200" dirty="0">
              <a:latin typeface="Sitka Heading"/>
            </a:rPr>
            <a:t> as an argument. It assigns the generated response to the variable </a:t>
          </a:r>
          <a:r>
            <a:rPr lang="en-US" sz="1400" b="0" kern="1200" dirty="0" err="1">
              <a:latin typeface="Consolas"/>
            </a:rPr>
            <a:t>gpt_response</a:t>
          </a:r>
          <a:endParaRPr lang="en-US" sz="1400" b="0" kern="1200" dirty="0" err="1">
            <a:latin typeface="Sitka Heading"/>
          </a:endParaRPr>
        </a:p>
      </dsp:txBody>
      <dsp:txXfrm rot="-5400000">
        <a:off x="2012087" y="3301249"/>
        <a:ext cx="3519504" cy="1063638"/>
      </dsp:txXfrm>
    </dsp:sp>
    <dsp:sp modelId="{598FAA66-C992-4C1F-B139-A07231935AC0}">
      <dsp:nvSpPr>
        <dsp:cNvPr id="0" name=""/>
        <dsp:cNvSpPr/>
      </dsp:nvSpPr>
      <dsp:spPr>
        <a:xfrm>
          <a:off x="0" y="3096369"/>
          <a:ext cx="2012087" cy="14733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Consolas"/>
            </a:rPr>
            <a:t>gptResponse</a:t>
          </a:r>
        </a:p>
      </dsp:txBody>
      <dsp:txXfrm>
        <a:off x="71925" y="3168294"/>
        <a:ext cx="1868237" cy="1329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5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1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14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4645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5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82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90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66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9495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97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2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61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82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19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2869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27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3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645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309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63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7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064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23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059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62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19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34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215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942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191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047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2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914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690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599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41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867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9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6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7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1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2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1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62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7/3/2023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7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0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64498" y="139298"/>
            <a:ext cx="4724622" cy="3898165"/>
          </a:xfrm>
        </p:spPr>
        <p:txBody>
          <a:bodyPr anchor="b">
            <a:normAutofit/>
          </a:bodyPr>
          <a:lstStyle/>
          <a:p>
            <a:r>
              <a:rPr lang="en-US" sz="4800" dirty="0"/>
              <a:t>Machine Learning Internship at College </a:t>
            </a:r>
            <a:r>
              <a:rPr lang="en-US" sz="4800" dirty="0" err="1"/>
              <a:t>Setu</a:t>
            </a:r>
            <a:br>
              <a:rPr lang="en-US" sz="4800" dirty="0"/>
            </a:br>
            <a:r>
              <a:rPr lang="en-US" sz="4800" dirty="0"/>
              <a:t>(</a:t>
            </a:r>
            <a:r>
              <a:rPr lang="en-US" sz="4800" dirty="0" err="1"/>
              <a:t>Avricus</a:t>
            </a:r>
            <a:r>
              <a:rPr lang="en-US" sz="4800" dirty="0"/>
              <a:t> Pvt Ltd)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9FBFD1-A9DB-AD66-CD0F-2E14A2092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36" r="-1" b="-1"/>
          <a:stretch/>
        </p:blipFill>
        <p:spPr>
          <a:xfrm>
            <a:off x="4754182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5A7087DC-ABAC-3755-0BD1-DF313B6E439E}"/>
              </a:ext>
            </a:extLst>
          </p:cNvPr>
          <p:cNvSpPr txBox="1">
            <a:spLocks/>
          </p:cNvSpPr>
          <p:nvPr/>
        </p:nvSpPr>
        <p:spPr>
          <a:xfrm>
            <a:off x="1349202" y="5155330"/>
            <a:ext cx="5541050" cy="259188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  <a:p>
            <a:r>
              <a:rPr lang="en-US" sz="3600" dirty="0"/>
              <a:t>By:</a:t>
            </a:r>
            <a:br>
              <a:rPr lang="en-US" sz="3600" dirty="0"/>
            </a:br>
            <a:r>
              <a:rPr lang="en-US" sz="3600" dirty="0" err="1"/>
              <a:t>Nirbhai</a:t>
            </a:r>
            <a:r>
              <a:rPr lang="en-US" sz="3600" dirty="0"/>
              <a:t> Verma</a:t>
            </a:r>
          </a:p>
          <a:p>
            <a:r>
              <a:rPr lang="en-US" sz="3600" dirty="0">
                <a:ea typeface="+mj-lt"/>
                <a:cs typeface="+mj-lt"/>
              </a:rPr>
              <a:t>2021B3A32316P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17394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1FC31C-78F4-4F44-A04D-1E2041D02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807" y="3436029"/>
            <a:ext cx="10188317" cy="3426195"/>
          </a:xfrm>
        </p:spPr>
        <p:txBody>
          <a:bodyPr anchor="t">
            <a:normAutofit/>
          </a:bodyPr>
          <a:lstStyle/>
          <a:p>
            <a:r>
              <a:rPr lang="en-US" sz="4400" dirty="0"/>
              <a:t>Project Title:</a:t>
            </a:r>
            <a:br>
              <a:rPr lang="en-US" sz="4400" dirty="0"/>
            </a:br>
            <a:r>
              <a:rPr lang="en-US" sz="4400" b="0" dirty="0">
                <a:ea typeface="+mj-lt"/>
                <a:cs typeface="+mj-lt"/>
              </a:rPr>
              <a:t>Dynamic Chatbot using NLP and Machine Learning</a:t>
            </a:r>
            <a:endParaRPr sz="4400" dirty="0">
              <a:ea typeface="+mj-lt"/>
              <a:cs typeface="+mj-lt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ECD34A-4CF9-42F3-BE67-104F8BCCC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701" y="-8238"/>
            <a:ext cx="5232962" cy="3439877"/>
          </a:xfrm>
          <a:custGeom>
            <a:avLst/>
            <a:gdLst>
              <a:gd name="connsiteX0" fmla="*/ 0 w 5232962"/>
              <a:gd name="connsiteY0" fmla="*/ 0 h 3439877"/>
              <a:gd name="connsiteX1" fmla="*/ 5232962 w 5232962"/>
              <a:gd name="connsiteY1" fmla="*/ 0 h 3439877"/>
              <a:gd name="connsiteX2" fmla="*/ 5232962 w 5232962"/>
              <a:gd name="connsiteY2" fmla="*/ 8238 h 3439877"/>
              <a:gd name="connsiteX3" fmla="*/ 3391908 w 5232962"/>
              <a:gd name="connsiteY3" fmla="*/ 8238 h 3439877"/>
              <a:gd name="connsiteX4" fmla="*/ 3312902 w 5232962"/>
              <a:gd name="connsiteY4" fmla="*/ 10193 h 3439877"/>
              <a:gd name="connsiteX5" fmla="*/ 7961 w 5232962"/>
              <a:gd name="connsiteY5" fmla="*/ 3250305 h 3439877"/>
              <a:gd name="connsiteX6" fmla="*/ 3850 w 5232962"/>
              <a:gd name="connsiteY6" fmla="*/ 3414579 h 3439877"/>
              <a:gd name="connsiteX7" fmla="*/ 3701 w 5232962"/>
              <a:gd name="connsiteY7" fmla="*/ 3414579 h 3439877"/>
              <a:gd name="connsiteX8" fmla="*/ 3701 w 5232962"/>
              <a:gd name="connsiteY8" fmla="*/ 3439877 h 3439877"/>
              <a:gd name="connsiteX9" fmla="*/ 0 w 5232962"/>
              <a:gd name="connsiteY9" fmla="*/ 3439877 h 34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2962" h="3439877">
                <a:moveTo>
                  <a:pt x="0" y="0"/>
                </a:moveTo>
                <a:lnTo>
                  <a:pt x="5232962" y="0"/>
                </a:lnTo>
                <a:lnTo>
                  <a:pt x="5232962" y="8238"/>
                </a:lnTo>
                <a:lnTo>
                  <a:pt x="3391908" y="8238"/>
                </a:lnTo>
                <a:lnTo>
                  <a:pt x="3312902" y="10193"/>
                </a:lnTo>
                <a:cubicBezTo>
                  <a:pt x="1527166" y="98795"/>
                  <a:pt x="95685" y="1501678"/>
                  <a:pt x="7961" y="3250305"/>
                </a:cubicBezTo>
                <a:lnTo>
                  <a:pt x="3850" y="3414579"/>
                </a:lnTo>
                <a:lnTo>
                  <a:pt x="3701" y="3414579"/>
                </a:lnTo>
                <a:lnTo>
                  <a:pt x="3701" y="3439877"/>
                </a:lnTo>
                <a:lnTo>
                  <a:pt x="0" y="34398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bstract blurred public library with bookshelves">
            <a:extLst>
              <a:ext uri="{FF2B5EF4-FFF2-40B4-BE49-F238E27FC236}">
                <a16:creationId xmlns:a16="http://schemas.microsoft.com/office/drawing/2014/main" id="{7FBC9C7B-A58D-5DF4-D86B-98E9FF601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57" r="1" b="19830"/>
          <a:stretch/>
        </p:blipFill>
        <p:spPr>
          <a:xfrm>
            <a:off x="-3700" y="2647"/>
            <a:ext cx="6962738" cy="3439877"/>
          </a:xfrm>
          <a:custGeom>
            <a:avLst/>
            <a:gdLst/>
            <a:ahLst/>
            <a:cxnLst/>
            <a:rect l="l" t="t" r="r" b="b"/>
            <a:pathLst>
              <a:path w="6962738" h="3439877">
                <a:moveTo>
                  <a:pt x="3388207" y="0"/>
                </a:moveTo>
                <a:lnTo>
                  <a:pt x="6962738" y="0"/>
                </a:lnTo>
                <a:lnTo>
                  <a:pt x="6962738" y="3439877"/>
                </a:lnTo>
                <a:lnTo>
                  <a:pt x="0" y="3439877"/>
                </a:lnTo>
                <a:lnTo>
                  <a:pt x="0" y="3406341"/>
                </a:lnTo>
                <a:lnTo>
                  <a:pt x="149" y="3406341"/>
                </a:lnTo>
                <a:lnTo>
                  <a:pt x="4260" y="3242067"/>
                </a:lnTo>
                <a:cubicBezTo>
                  <a:pt x="91984" y="1493440"/>
                  <a:pt x="1523465" y="90557"/>
                  <a:pt x="3309201" y="1955"/>
                </a:cubicBezTo>
                <a:close/>
              </a:path>
            </a:pathLst>
          </a:cu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FEB9866-01E9-46F2-837A-577268000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9039" y="-8238"/>
            <a:ext cx="5232962" cy="34398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34">
            <a:extLst>
              <a:ext uri="{FF2B5EF4-FFF2-40B4-BE49-F238E27FC236}">
                <a16:creationId xmlns:a16="http://schemas.microsoft.com/office/drawing/2014/main" id="{EB40E5E0-6677-497A-8E9D-E8575E276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46514" y="4287"/>
            <a:ext cx="3439876" cy="341482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791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8">
            <a:extLst>
              <a:ext uri="{FF2B5EF4-FFF2-40B4-BE49-F238E27FC236}">
                <a16:creationId xmlns:a16="http://schemas.microsoft.com/office/drawing/2014/main" id="{D5B34AD0-B80E-4F9E-82B7-C26FEF807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33603" y="4348032"/>
            <a:ext cx="5018637" cy="2004748"/>
          </a:xfrm>
        </p:spPr>
        <p:txBody>
          <a:bodyPr anchor="t">
            <a:normAutofit/>
          </a:bodyPr>
          <a:lstStyle/>
          <a:p>
            <a:r>
              <a:rPr lang="en-US" dirty="0"/>
              <a:t>Training the System</a:t>
            </a:r>
          </a:p>
        </p:txBody>
      </p:sp>
      <p:sp>
        <p:nvSpPr>
          <p:cNvPr id="77" name="Rectangle 80">
            <a:extLst>
              <a:ext uri="{FF2B5EF4-FFF2-40B4-BE49-F238E27FC236}">
                <a16:creationId xmlns:a16="http://schemas.microsoft.com/office/drawing/2014/main" id="{AAB0282D-040F-4D15-B2AC-5BBC8A91D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8700" y="0"/>
            <a:ext cx="5227758" cy="34120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E284C7C-AABF-3875-23C4-B9A629FFA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" b="-306"/>
          <a:stretch/>
        </p:blipFill>
        <p:spPr>
          <a:xfrm>
            <a:off x="20" y="-1060"/>
            <a:ext cx="7742835" cy="342361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B6AF609-4B4E-E81B-2A1E-25520D63E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97" b="-1"/>
          <a:stretch/>
        </p:blipFill>
        <p:spPr>
          <a:xfrm>
            <a:off x="8213423" y="-1060"/>
            <a:ext cx="3978578" cy="3427522"/>
          </a:xfrm>
          <a:custGeom>
            <a:avLst/>
            <a:gdLst/>
            <a:ahLst/>
            <a:cxnLst/>
            <a:rect l="l" t="t" r="r" b="b"/>
            <a:pathLst>
              <a:path w="5229408" h="3413145">
                <a:moveTo>
                  <a:pt x="0" y="0"/>
                </a:moveTo>
                <a:lnTo>
                  <a:pt x="5229408" y="0"/>
                </a:lnTo>
                <a:lnTo>
                  <a:pt x="5229408" y="3413145"/>
                </a:lnTo>
                <a:lnTo>
                  <a:pt x="3360221" y="3413145"/>
                </a:lnTo>
                <a:lnTo>
                  <a:pt x="3251165" y="3410338"/>
                </a:lnTo>
                <a:cubicBezTo>
                  <a:pt x="1497631" y="3319859"/>
                  <a:pt x="90813" y="1843413"/>
                  <a:pt x="1962" y="1586"/>
                </a:cubicBezTo>
                <a:lnTo>
                  <a:pt x="1924" y="1"/>
                </a:lnTo>
                <a:lnTo>
                  <a:pt x="2" y="1"/>
                </a:lnTo>
                <a:lnTo>
                  <a:pt x="2" y="3413145"/>
                </a:lnTo>
                <a:lnTo>
                  <a:pt x="0" y="3413145"/>
                </a:lnTo>
                <a:close/>
              </a:path>
            </a:pathLst>
          </a:custGeom>
        </p:spPr>
      </p:pic>
      <p:sp>
        <p:nvSpPr>
          <p:cNvPr id="28" name="Content Placeholder"/>
          <p:cNvSpPr>
            <a:spLocks noGrp="1"/>
          </p:cNvSpPr>
          <p:nvPr>
            <p:ph idx="1"/>
          </p:nvPr>
        </p:nvSpPr>
        <p:spPr>
          <a:xfrm>
            <a:off x="4898490" y="3415239"/>
            <a:ext cx="7109526" cy="336608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endParaRPr lang="en-US" sz="1000" dirty="0"/>
          </a:p>
          <a:p>
            <a:pPr>
              <a:lnSpc>
                <a:spcPct val="110000"/>
              </a:lnSpc>
            </a:pPr>
            <a:r>
              <a:rPr lang="en-US" sz="1600" dirty="0"/>
              <a:t>Input Layer: </a:t>
            </a:r>
            <a:r>
              <a:rPr lang="en-US" sz="1600" dirty="0">
                <a:ea typeface="+mn-lt"/>
                <a:cs typeface="+mn-lt"/>
              </a:rPr>
              <a:t>The </a:t>
            </a:r>
            <a:r>
              <a:rPr lang="en-US" sz="1600" b="1" dirty="0" err="1">
                <a:latin typeface="Consolas"/>
              </a:rPr>
              <a:t>tflearn.input_data</a:t>
            </a:r>
            <a:r>
              <a:rPr lang="en-US" sz="1600" b="1" dirty="0">
                <a:latin typeface="Consolas"/>
              </a:rPr>
              <a:t>()</a:t>
            </a:r>
            <a:r>
              <a:rPr lang="en-US" sz="1600" dirty="0">
                <a:ea typeface="+mn-lt"/>
                <a:cs typeface="+mn-lt"/>
              </a:rPr>
              <a:t> function defines the input layer of the neural network. 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>
                <a:ea typeface="+mn-lt"/>
                <a:cs typeface="+mn-lt"/>
              </a:rPr>
              <a:t>Fully Connected Layers: The subsequent lines (</a:t>
            </a:r>
            <a:r>
              <a:rPr lang="en-US" sz="1600" b="1" dirty="0" err="1">
                <a:latin typeface="Consolas"/>
                <a:ea typeface="+mn-lt"/>
                <a:cs typeface="+mn-lt"/>
              </a:rPr>
              <a:t>tflearn.fully_connected</a:t>
            </a:r>
            <a:r>
              <a:rPr lang="en-US" sz="1600" b="1" dirty="0">
                <a:latin typeface="Consolas"/>
                <a:ea typeface="+mn-lt"/>
                <a:cs typeface="+mn-lt"/>
              </a:rPr>
              <a:t>()</a:t>
            </a:r>
            <a:r>
              <a:rPr lang="en-US" sz="1600" dirty="0">
                <a:ea typeface="+mn-lt"/>
                <a:cs typeface="+mn-lt"/>
              </a:rPr>
              <a:t>) add fully connected layers to the network.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ea typeface="+mn-lt"/>
                <a:cs typeface="+mn-lt"/>
              </a:rPr>
              <a:t>Regression Layer: The </a:t>
            </a:r>
            <a:r>
              <a:rPr lang="en-US" sz="1600" b="1" dirty="0" err="1">
                <a:latin typeface="Consolas"/>
                <a:ea typeface="+mn-lt"/>
                <a:cs typeface="+mn-lt"/>
              </a:rPr>
              <a:t>tflearn.regression</a:t>
            </a:r>
            <a:r>
              <a:rPr lang="en-US" sz="1600" b="1" dirty="0">
                <a:latin typeface="Consolas"/>
                <a:ea typeface="+mn-lt"/>
                <a:cs typeface="+mn-lt"/>
              </a:rPr>
              <a:t>()</a:t>
            </a:r>
            <a:r>
              <a:rPr lang="en-US" sz="1600" dirty="0">
                <a:ea typeface="+mn-lt"/>
                <a:cs typeface="+mn-lt"/>
              </a:rPr>
              <a:t> function adds a regression layer to the network.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ea typeface="+mn-lt"/>
                <a:cs typeface="+mn-lt"/>
              </a:rPr>
              <a:t>Training the Model: The </a:t>
            </a:r>
            <a:r>
              <a:rPr lang="en-US" sz="1600" b="1" dirty="0" err="1">
                <a:latin typeface="Consolas"/>
                <a:ea typeface="+mn-lt"/>
                <a:cs typeface="+mn-lt"/>
              </a:rPr>
              <a:t>model.fit</a:t>
            </a:r>
            <a:r>
              <a:rPr lang="en-US" sz="1600" b="1" dirty="0">
                <a:latin typeface="Consolas"/>
                <a:ea typeface="+mn-lt"/>
                <a:cs typeface="+mn-lt"/>
              </a:rPr>
              <a:t>()</a:t>
            </a:r>
            <a:r>
              <a:rPr lang="en-US" sz="1600" dirty="0">
                <a:ea typeface="+mn-lt"/>
                <a:cs typeface="+mn-lt"/>
              </a:rPr>
              <a:t> function is used to train the neural network model</a:t>
            </a:r>
          </a:p>
        </p:txBody>
      </p:sp>
    </p:spTree>
    <p:extLst>
      <p:ext uri="{BB962C8B-B14F-4D97-AF65-F5344CB8AC3E}">
        <p14:creationId xmlns:p14="http://schemas.microsoft.com/office/powerpoint/2010/main" val="22168710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ea typeface="+mj-lt"/>
                <a:cs typeface="+mj-lt"/>
              </a:rPr>
              <a:t>REST API and Server Integration</a:t>
            </a:r>
            <a:endParaRPr lang="en-US" sz="4400" dirty="0">
              <a:ea typeface="+mj-lt"/>
              <a:cs typeface="+mj-lt"/>
            </a:endParaRPr>
          </a:p>
        </p:txBody>
      </p:sp>
      <p:grpSp>
        <p:nvGrpSpPr>
          <p:cNvPr id="64" name="Group 57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7C26E5D4-B28F-C1CC-D26E-7518F39F7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7" b="-2"/>
          <a:stretch/>
        </p:blipFill>
        <p:spPr>
          <a:xfrm>
            <a:off x="288105" y="2796437"/>
            <a:ext cx="6509461" cy="2919465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graphicFrame>
        <p:nvGraphicFramePr>
          <p:cNvPr id="33" name="Content Placeholder">
            <a:extLst>
              <a:ext uri="{FF2B5EF4-FFF2-40B4-BE49-F238E27FC236}">
                <a16:creationId xmlns:a16="http://schemas.microsoft.com/office/drawing/2014/main" id="{739172EC-8045-DFF9-2854-2B511F0AD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739463"/>
              </p:ext>
            </p:extLst>
          </p:nvPr>
        </p:nvGraphicFramePr>
        <p:xfrm>
          <a:off x="7140575" y="1520825"/>
          <a:ext cx="450056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27423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85D1906A-61AF-49C5-BDC8-9F689D47DF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>
                                            <p:graphicEl>
                                              <a:dgm id="{85D1906A-61AF-49C5-BDC8-9F689D47DF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>
                                            <p:graphicEl>
                                              <a:dgm id="{85D1906A-61AF-49C5-BDC8-9F689D47DF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>
                                            <p:graphicEl>
                                              <a:dgm id="{85D1906A-61AF-49C5-BDC8-9F689D47DF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5ADC4732-1DA1-4A11-A13C-39C8643D1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>
                                            <p:graphicEl>
                                              <a:dgm id="{5ADC4732-1DA1-4A11-A13C-39C8643D18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>
                                            <p:graphicEl>
                                              <a:dgm id="{5ADC4732-1DA1-4A11-A13C-39C8643D1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>
                                            <p:graphicEl>
                                              <a:dgm id="{5ADC4732-1DA1-4A11-A13C-39C8643D1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4BD6CA9A-52B8-4D06-A9FB-9F744BF7C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>
                                            <p:graphicEl>
                                              <a:dgm id="{4BD6CA9A-52B8-4D06-A9FB-9F744BF7CF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>
                                            <p:graphicEl>
                                              <a:dgm id="{4BD6CA9A-52B8-4D06-A9FB-9F744BF7C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>
                                            <p:graphicEl>
                                              <a:dgm id="{4BD6CA9A-52B8-4D06-A9FB-9F744BF7C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68EBF273-734B-4C21-83A2-E32577203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>
                                            <p:graphicEl>
                                              <a:dgm id="{68EBF273-734B-4C21-83A2-E32577203C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>
                                            <p:graphicEl>
                                              <a:dgm id="{68EBF273-734B-4C21-83A2-E32577203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>
                                            <p:graphicEl>
                                              <a:dgm id="{68EBF273-734B-4C21-83A2-E32577203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BCE94E13-B707-4F71-90F0-DA36BCCB0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>
                                            <p:graphicEl>
                                              <a:dgm id="{BCE94E13-B707-4F71-90F0-DA36BCCB01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>
                                            <p:graphicEl>
                                              <a:dgm id="{BCE94E13-B707-4F71-90F0-DA36BCCB0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>
                                            <p:graphicEl>
                                              <a:dgm id="{BCE94E13-B707-4F71-90F0-DA36BCCB0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4995" y="214123"/>
            <a:ext cx="6757417" cy="1570880"/>
          </a:xfrm>
        </p:spPr>
        <p:txBody>
          <a:bodyPr wrap="square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ea typeface="+mj-lt"/>
                <a:cs typeface="+mj-lt"/>
              </a:rPr>
              <a:t>Confidence </a:t>
            </a:r>
            <a:br>
              <a:rPr lang="en-US" sz="4400" b="1" dirty="0">
                <a:ea typeface="+mj-lt"/>
                <a:cs typeface="+mj-lt"/>
              </a:rPr>
            </a:br>
            <a:r>
              <a:rPr lang="en-US" sz="4400" b="1" dirty="0">
                <a:ea typeface="+mj-lt"/>
                <a:cs typeface="+mj-lt"/>
              </a:rPr>
              <a:t>Level and Model Response</a:t>
            </a:r>
            <a:endParaRPr lang="en-US" sz="4400" dirty="0">
              <a:ea typeface="+mj-lt"/>
              <a:cs typeface="+mj-lt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9" name="Picture 19">
            <a:extLst>
              <a:ext uri="{FF2B5EF4-FFF2-40B4-BE49-F238E27FC236}">
                <a16:creationId xmlns:a16="http://schemas.microsoft.com/office/drawing/2014/main" id="{29FAB81F-87DD-221B-2D74-EB5327CD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" y="1942576"/>
            <a:ext cx="6252709" cy="3170376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graphicFrame>
        <p:nvGraphicFramePr>
          <p:cNvPr id="21" name="Content Placeholder">
            <a:extLst>
              <a:ext uri="{FF2B5EF4-FFF2-40B4-BE49-F238E27FC236}">
                <a16:creationId xmlns:a16="http://schemas.microsoft.com/office/drawing/2014/main" id="{711E8A5A-BDA5-CB86-A4D7-0684F974D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220633"/>
              </p:ext>
            </p:extLst>
          </p:nvPr>
        </p:nvGraphicFramePr>
        <p:xfrm>
          <a:off x="6476547" y="1520825"/>
          <a:ext cx="558913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6620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B1E72D47-B5BB-413E-B00B-0F5A1BB0F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graphicEl>
                                              <a:dgm id="{B1E72D47-B5BB-413E-B00B-0F5A1BB0F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graphicEl>
                                              <a:dgm id="{B1E72D47-B5BB-413E-B00B-0F5A1BB0F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5F42D094-2F36-40D7-87FE-15C9DB7B2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graphicEl>
                                              <a:dgm id="{5F42D094-2F36-40D7-87FE-15C9DB7B2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graphicEl>
                                              <a:dgm id="{5F42D094-2F36-40D7-87FE-15C9DB7B2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598FAA66-C992-4C1F-B139-A0723193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graphicEl>
                                              <a:dgm id="{598FAA66-C992-4C1F-B139-A0723193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graphicEl>
                                              <a:dgm id="{598FAA66-C992-4C1F-B139-A0723193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E65A57C4-0ECE-41F8-9FC7-C24AA60C32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graphicEl>
                                              <a:dgm id="{E65A57C4-0ECE-41F8-9FC7-C24AA60C32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graphicEl>
                                              <a:dgm id="{E65A57C4-0ECE-41F8-9FC7-C24AA60C32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641FB410-6837-4DCE-B405-FEA42800A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graphicEl>
                                              <a:dgm id="{641FB410-6837-4DCE-B405-FEA42800A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graphicEl>
                                              <a:dgm id="{641FB410-6837-4DCE-B405-FEA42800A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D9F5462E-2690-46C5-9A65-75C1A1A18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graphicEl>
                                              <a:dgm id="{D9F5462E-2690-46C5-9A65-75C1A1A18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graphicEl>
                                              <a:dgm id="{D9F5462E-2690-46C5-9A65-75C1A1A18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Sub>
          <a:bldDgm bld="lvlAtOnc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81746" y="653200"/>
            <a:ext cx="6291625" cy="1507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500" dirty="0">
                <a:ea typeface="+mj-lt"/>
                <a:cs typeface="+mj-lt"/>
              </a:rPr>
              <a:t>Response Generation Pipeline: BERT and GPT Models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48982" y="2427316"/>
            <a:ext cx="5148625" cy="42979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buAutoNum type="arabicPeriod"/>
            </a:pPr>
            <a:r>
              <a:rPr lang="en-US" sz="1400" dirty="0">
                <a:ea typeface="+mn-lt"/>
                <a:cs typeface="+mn-lt"/>
              </a:rPr>
              <a:t>Function: </a:t>
            </a:r>
            <a:r>
              <a:rPr lang="en-US" sz="1400" dirty="0" err="1">
                <a:ea typeface="+mn-lt"/>
                <a:cs typeface="+mn-lt"/>
              </a:rPr>
              <a:t>get_response</a:t>
            </a:r>
            <a:r>
              <a:rPr lang="en-US" sz="1400" dirty="0">
                <a:ea typeface="+mn-lt"/>
                <a:cs typeface="+mn-lt"/>
              </a:rPr>
              <a:t>(</a:t>
            </a:r>
            <a:r>
              <a:rPr lang="en-US" sz="1400" dirty="0" err="1">
                <a:ea typeface="+mn-lt"/>
                <a:cs typeface="+mn-lt"/>
              </a:rPr>
              <a:t>input_sentence</a:t>
            </a:r>
            <a:r>
              <a:rPr lang="en-US" sz="1400" dirty="0">
                <a:ea typeface="+mn-lt"/>
                <a:cs typeface="+mn-lt"/>
              </a:rPr>
              <a:t>)</a:t>
            </a:r>
            <a:endParaRPr lang="en-US" sz="1400" dirty="0"/>
          </a:p>
          <a:p>
            <a:pPr lvl="0">
              <a:lnSpc>
                <a:spcPct val="110000"/>
              </a:lnSpc>
              <a:buAutoNum type="arabicPeriod"/>
            </a:pPr>
            <a:r>
              <a:rPr lang="en-US" sz="1400" dirty="0">
                <a:ea typeface="+mn-lt"/>
                <a:cs typeface="+mn-lt"/>
              </a:rPr>
              <a:t>Preprocessing: </a:t>
            </a:r>
            <a:r>
              <a:rPr lang="en-US" sz="1400" dirty="0" err="1">
                <a:ea typeface="+mn-lt"/>
                <a:cs typeface="+mn-lt"/>
              </a:rPr>
              <a:t>preprocess_input</a:t>
            </a:r>
            <a:r>
              <a:rPr lang="en-US" sz="1400" dirty="0">
                <a:ea typeface="+mn-lt"/>
                <a:cs typeface="+mn-lt"/>
              </a:rPr>
              <a:t>()</a:t>
            </a:r>
            <a:endParaRPr lang="en-US" sz="1400" dirty="0"/>
          </a:p>
          <a:p>
            <a:pPr>
              <a:lnSpc>
                <a:spcPct val="110000"/>
              </a:lnSpc>
              <a:buAutoNum type="arabicPeriod"/>
            </a:pPr>
            <a:r>
              <a:rPr lang="en-US" sz="1400" dirty="0">
                <a:ea typeface="+mn-lt"/>
                <a:cs typeface="+mn-lt"/>
              </a:rPr>
              <a:t>Classification: </a:t>
            </a:r>
            <a:r>
              <a:rPr lang="en-US" sz="1400" dirty="0" err="1">
                <a:ea typeface="+mn-lt"/>
                <a:cs typeface="+mn-lt"/>
              </a:rPr>
              <a:t>classify_and_get_response</a:t>
            </a:r>
            <a:r>
              <a:rPr lang="en-US" sz="1400" dirty="0">
                <a:ea typeface="+mn-lt"/>
                <a:cs typeface="+mn-lt"/>
              </a:rPr>
              <a:t>()</a:t>
            </a:r>
            <a:endParaRPr lang="en-US" sz="1400" dirty="0"/>
          </a:p>
          <a:p>
            <a:pPr>
              <a:lnSpc>
                <a:spcPct val="110000"/>
              </a:lnSpc>
              <a:buAutoNum type="arabicPeriod"/>
            </a:pPr>
            <a:r>
              <a:rPr lang="en-US" sz="1400" dirty="0">
                <a:ea typeface="+mn-lt"/>
                <a:cs typeface="+mn-lt"/>
              </a:rPr>
              <a:t>Response Generation Options:</a:t>
            </a:r>
          </a:p>
          <a:p>
            <a:pPr lvl="2">
              <a:lnSpc>
                <a:spcPct val="11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 BERT Model:</a:t>
            </a:r>
          </a:p>
          <a:p>
            <a:pPr lvl="4">
              <a:lnSpc>
                <a:spcPct val="110000"/>
              </a:lnSpc>
              <a:buFont typeface="Arial"/>
            </a:pPr>
            <a:r>
              <a:rPr lang="en-US" sz="1400" b="1" dirty="0">
                <a:ea typeface="+mn-lt"/>
                <a:cs typeface="+mn-lt"/>
              </a:rPr>
              <a:t>Encoding: </a:t>
            </a:r>
            <a:r>
              <a:rPr lang="en-US" sz="1400" b="1" dirty="0" err="1">
                <a:ea typeface="+mn-lt"/>
                <a:cs typeface="+mn-lt"/>
              </a:rPr>
              <a:t>bert_encode</a:t>
            </a:r>
            <a:r>
              <a:rPr lang="en-US" sz="1400" b="1" dirty="0">
                <a:ea typeface="+mn-lt"/>
                <a:cs typeface="+mn-lt"/>
              </a:rPr>
              <a:t>()</a:t>
            </a:r>
            <a:endParaRPr lang="en-US" sz="1400" b="0" dirty="0"/>
          </a:p>
          <a:p>
            <a:pPr lvl="4"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Prediction: </a:t>
            </a:r>
            <a:r>
              <a:rPr lang="en-US" sz="1400" dirty="0" err="1">
                <a:ea typeface="+mn-lt"/>
                <a:cs typeface="+mn-lt"/>
              </a:rPr>
              <a:t>model.predict</a:t>
            </a:r>
            <a:r>
              <a:rPr lang="en-US" sz="1400" dirty="0">
                <a:ea typeface="+mn-lt"/>
                <a:cs typeface="+mn-lt"/>
              </a:rPr>
              <a:t>([</a:t>
            </a:r>
            <a:r>
              <a:rPr lang="en-US" sz="1400" dirty="0" err="1">
                <a:ea typeface="+mn-lt"/>
                <a:cs typeface="+mn-lt"/>
              </a:rPr>
              <a:t>bert_embeddings</a:t>
            </a:r>
            <a:r>
              <a:rPr lang="en-US" sz="1400" dirty="0">
                <a:ea typeface="+mn-lt"/>
                <a:cs typeface="+mn-lt"/>
              </a:rPr>
              <a:t>])</a:t>
            </a:r>
            <a:endParaRPr lang="en-US" sz="1400" b="0" dirty="0"/>
          </a:p>
          <a:p>
            <a:pPr lvl="4"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Confidence Threshold: 0.7</a:t>
            </a:r>
            <a:endParaRPr lang="en-US" sz="1400" b="0" dirty="0"/>
          </a:p>
          <a:p>
            <a:pPr lvl="4"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Intent Retrieval: data['intents']</a:t>
            </a:r>
            <a:endParaRPr lang="en-US" sz="1400" b="0" dirty="0"/>
          </a:p>
          <a:p>
            <a:pPr lvl="4"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Response Selection: </a:t>
            </a:r>
            <a:r>
              <a:rPr lang="en-US" sz="1400" dirty="0" err="1">
                <a:ea typeface="+mn-lt"/>
                <a:cs typeface="+mn-lt"/>
              </a:rPr>
              <a:t>random.choices</a:t>
            </a:r>
            <a:r>
              <a:rPr lang="en-US" sz="1400" dirty="0">
                <a:ea typeface="+mn-lt"/>
                <a:cs typeface="+mn-lt"/>
              </a:rPr>
              <a:t>() </a:t>
            </a:r>
            <a:endParaRPr lang="en-US" sz="1400" b="0" dirty="0">
              <a:ea typeface="+mn-lt"/>
              <a:cs typeface="+mn-lt"/>
            </a:endParaRPr>
          </a:p>
          <a:p>
            <a:pPr lvl="2">
              <a:lnSpc>
                <a:spcPct val="11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 GPT Model:</a:t>
            </a:r>
            <a:endParaRPr lang="en-US" dirty="0"/>
          </a:p>
          <a:p>
            <a:pPr lvl="4"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Response Generation: </a:t>
            </a:r>
            <a:r>
              <a:rPr lang="en-US" sz="1400" dirty="0" err="1">
                <a:ea typeface="+mn-lt"/>
                <a:cs typeface="+mn-lt"/>
              </a:rPr>
              <a:t>gpt_generate_response</a:t>
            </a:r>
            <a:r>
              <a:rPr lang="en-US" sz="1400" dirty="0">
                <a:ea typeface="+mn-lt"/>
                <a:cs typeface="+mn-lt"/>
              </a:rPr>
              <a:t>()</a:t>
            </a:r>
            <a:endParaRPr lang="en-US" sz="1400" b="0" dirty="0"/>
          </a:p>
          <a:p>
            <a:pPr lvl="0">
              <a:lnSpc>
                <a:spcPct val="110000"/>
              </a:lnSpc>
            </a:pPr>
            <a:endParaRPr lang="en-US" sz="14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4D38D95-069B-871F-83A5-D133CFA04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87" y="1874584"/>
            <a:ext cx="5999095" cy="31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511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lluminated server room panel">
            <a:extLst>
              <a:ext uri="{FF2B5EF4-FFF2-40B4-BE49-F238E27FC236}">
                <a16:creationId xmlns:a16="http://schemas.microsoft.com/office/drawing/2014/main" id="{104709D8-B221-7A31-51A6-A9B0087EE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noFill/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1663" y="328449"/>
            <a:ext cx="6120639" cy="20718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dirty="0">
                <a:solidFill>
                  <a:srgbClr val="FFFFFF"/>
                </a:solidFill>
                <a:ea typeface="+mj-lt"/>
                <a:cs typeface="+mj-lt"/>
              </a:rPr>
              <a:t>Use of JavaScript for creating the front-end</a:t>
            </a:r>
          </a:p>
          <a:p>
            <a:endParaRPr lang="en-US" sz="2600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15151" y="2088150"/>
            <a:ext cx="5880849" cy="362684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Fetch API Request: 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The code initiates a network request using the Fetch API. The target URL is "/</a:t>
            </a:r>
            <a:r>
              <a:rPr lang="en-US" sz="1600" err="1">
                <a:solidFill>
                  <a:srgbClr val="FFFFFF"/>
                </a:solidFill>
                <a:ea typeface="+mn-lt"/>
                <a:cs typeface="+mn-lt"/>
              </a:rPr>
              <a:t>ChatApp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", indicating that the request is being made to the "/</a:t>
            </a:r>
            <a:r>
              <a:rPr lang="en-US" sz="1600" err="1">
                <a:solidFill>
                  <a:srgbClr val="FFFFFF"/>
                </a:solidFill>
                <a:ea typeface="+mn-lt"/>
                <a:cs typeface="+mn-lt"/>
              </a:rPr>
              <a:t>ChatApp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" endpoint.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Request Payload: 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The user's input is sent to the server as a JSON string by using the </a:t>
            </a:r>
            <a:r>
              <a:rPr lang="en-US" sz="1600" err="1">
                <a:solidFill>
                  <a:srgbClr val="FFFFFF"/>
                </a:solidFill>
                <a:ea typeface="+mn-lt"/>
                <a:cs typeface="+mn-lt"/>
              </a:rPr>
              <a:t>JSON.stringify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() function.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Displaying the Bot's Response: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 The function </a:t>
            </a: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displayResponse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() is called with the bot's response as an argument, assuming it handles additional logic for displaying the response. The </a:t>
            </a: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scrollTop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 property of the "</a:t>
            </a: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chatMessages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" element is adjusted to scroll to the bottom of the container, ensuring the latest message is visible.</a:t>
            </a:r>
          </a:p>
          <a:p>
            <a:pPr lvl="0">
              <a:lnSpc>
                <a:spcPct val="110000"/>
              </a:lnSpc>
            </a:pPr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A2FE44-02B4-4E8F-BC62-53CDCED69E4D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7/3/2023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DA8FBF-4E69-6906-373A-159308D8F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35" b="-1"/>
          <a:stretch/>
        </p:blipFill>
        <p:spPr>
          <a:xfrm>
            <a:off x="6364061" y="1947369"/>
            <a:ext cx="5603820" cy="377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5091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3559" y="939834"/>
            <a:ext cx="4512858" cy="1345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Hosting on Cloud Services: </a:t>
            </a:r>
            <a:r>
              <a:rPr lang="en-US" sz="3300" kern="1200" spc="-5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Ngrok</a:t>
            </a:r>
            <a:endParaRPr lang="en-US" sz="3300" kern="1200" spc="-5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3300" kern="1200" spc="-5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">
            <a:extLst>
              <a:ext uri="{FF2B5EF4-FFF2-40B4-BE49-F238E27FC236}">
                <a16:creationId xmlns:a16="http://schemas.microsoft.com/office/drawing/2014/main" id="{165C6C97-68D2-6363-76C1-DA1F48B673E3}"/>
              </a:ext>
            </a:extLst>
          </p:cNvPr>
          <p:cNvSpPr txBox="1">
            <a:spLocks/>
          </p:cNvSpPr>
          <p:nvPr/>
        </p:nvSpPr>
        <p:spPr>
          <a:xfrm>
            <a:off x="913559" y="2273912"/>
            <a:ext cx="4512857" cy="3128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NGROK is a tool that allows you to expose your local web server to the internet.</a:t>
            </a:r>
          </a:p>
          <a:p>
            <a:r>
              <a:rPr lang="en-US" sz="2400" dirty="0"/>
              <a:t>It creates a secure tunnel from a public endpoint to a locally running web service.</a:t>
            </a:r>
          </a:p>
          <a:p>
            <a:endParaRPr lang="en-US" sz="2400" dirty="0"/>
          </a:p>
          <a:p>
            <a:pPr marL="0" indent="0">
              <a:buFont typeface="Avenir Next LT Pro" panose="020B0504020202020204" pitchFamily="34" charset="0"/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4CAC3-523A-D173-0054-A8A238A2D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50" r="235" b="-190"/>
          <a:stretch/>
        </p:blipFill>
        <p:spPr>
          <a:xfrm>
            <a:off x="5828074" y="819610"/>
            <a:ext cx="5529081" cy="5764598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ACA72CC-D9A5-1EEA-AFC6-95E45E9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32" r="32047" b="-965"/>
          <a:stretch/>
        </p:blipFill>
        <p:spPr>
          <a:xfrm>
            <a:off x="846058" y="4677371"/>
            <a:ext cx="4857904" cy="209020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F66A5F-C02F-CCBC-95DA-A6F474DBC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463" y="7823947"/>
            <a:ext cx="3014383" cy="3127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26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63464" y="755650"/>
            <a:ext cx="5266535" cy="1345115"/>
          </a:xfrm>
        </p:spPr>
        <p:txBody>
          <a:bodyPr>
            <a:normAutofit/>
          </a:bodyPr>
          <a:lstStyle/>
          <a:p>
            <a:r>
              <a:rPr lang="en-US" dirty="0"/>
              <a:t>Conclusion &amp; Future Works</a:t>
            </a:r>
            <a:endParaRPr lang="en-US" dirty="0">
              <a:cs typeface="Aharoni"/>
            </a:endParaRPr>
          </a:p>
        </p:txBody>
      </p:sp>
      <p:pic>
        <p:nvPicPr>
          <p:cNvPr id="6" name="Picture 5" descr="Green dialogue boxes">
            <a:extLst>
              <a:ext uri="{FF2B5EF4-FFF2-40B4-BE49-F238E27FC236}">
                <a16:creationId xmlns:a16="http://schemas.microsoft.com/office/drawing/2014/main" id="{4C7BAD04-20C0-B41D-404A-87479BDE5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47" r="20176" b="1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n-US" sz="2000" dirty="0">
                <a:ea typeface="+mn-lt"/>
                <a:cs typeface="+mn-lt"/>
              </a:rPr>
              <a:t>Improve Model Interpretability</a:t>
            </a:r>
            <a:r>
              <a:rPr lang="en-US" sz="1200" dirty="0">
                <a:ea typeface="+mn-lt"/>
                <a:cs typeface="+mn-lt"/>
              </a:rPr>
              <a:t>: </a:t>
            </a:r>
            <a:r>
              <a:rPr lang="en-US" sz="1600" dirty="0">
                <a:ea typeface="+mn-lt"/>
                <a:cs typeface="+mn-lt"/>
              </a:rPr>
              <a:t>Work on techniques to interpret and explain the predictions of your model. This can involve methods like feature importance analysis, model-agnostic interpretation techniques </a:t>
            </a:r>
          </a:p>
          <a:p>
            <a:pPr>
              <a:lnSpc>
                <a:spcPct val="95000"/>
              </a:lnSpc>
            </a:pPr>
            <a:endParaRPr lang="en-US" sz="1200" dirty="0">
              <a:ea typeface="+mn-lt"/>
              <a:cs typeface="+mn-lt"/>
            </a:endParaRP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Apply Generative Adversarial Networks (GANs): 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If your task involves generating realistic data, such as images or text, consider using GANs</a:t>
            </a:r>
          </a:p>
          <a:p>
            <a:pPr>
              <a:lnSpc>
                <a:spcPct val="95000"/>
              </a:lnSpc>
            </a:pPr>
            <a:endParaRPr lang="en-US" sz="1200" dirty="0">
              <a:solidFill>
                <a:srgbClr val="374151"/>
              </a:solidFill>
              <a:ea typeface="+mn-lt"/>
              <a:cs typeface="+mn-lt"/>
            </a:endParaRP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Implement Reinforcement Learning:</a:t>
            </a:r>
          </a:p>
          <a:p>
            <a:pPr>
              <a:lnSpc>
                <a:spcPct val="95000"/>
              </a:lnSpc>
            </a:pPr>
            <a:endParaRPr lang="en-US" sz="2000" dirty="0">
              <a:solidFill>
                <a:srgbClr val="374151"/>
              </a:solidFill>
              <a:ea typeface="+mn-lt"/>
              <a:cs typeface="+mn-lt"/>
            </a:endParaRP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Explore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111774184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312E1C"/>
      </a:dk2>
      <a:lt2>
        <a:srgbClr val="F0F3F2"/>
      </a:lt2>
      <a:accent1>
        <a:srgbClr val="C34D6C"/>
      </a:accent1>
      <a:accent2>
        <a:srgbClr val="B13B8B"/>
      </a:accent2>
      <a:accent3>
        <a:srgbClr val="B84DC3"/>
      </a:accent3>
      <a:accent4>
        <a:srgbClr val="783FB3"/>
      </a:accent4>
      <a:accent5>
        <a:srgbClr val="554DC3"/>
      </a:accent5>
      <a:accent6>
        <a:srgbClr val="3B64B1"/>
      </a:accent6>
      <a:hlink>
        <a:srgbClr val="5E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3DFloatVTI">
  <a:themeElements>
    <a:clrScheme name="AnalogousFromDarkSeedRightStep">
      <a:dk1>
        <a:srgbClr val="000000"/>
      </a:dk1>
      <a:lt1>
        <a:srgbClr val="FFFFFF"/>
      </a:lt1>
      <a:dk2>
        <a:srgbClr val="1B2F30"/>
      </a:dk2>
      <a:lt2>
        <a:srgbClr val="F3F0F1"/>
      </a:lt2>
      <a:accent1>
        <a:srgbClr val="46B389"/>
      </a:accent1>
      <a:accent2>
        <a:srgbClr val="3BADB1"/>
      </a:accent2>
      <a:accent3>
        <a:srgbClr val="4D8EC3"/>
      </a:accent3>
      <a:accent4>
        <a:srgbClr val="4150B4"/>
      </a:accent4>
      <a:accent5>
        <a:srgbClr val="6E4DC3"/>
      </a:accent5>
      <a:accent6>
        <a:srgbClr val="8E3BB1"/>
      </a:accent6>
      <a:hlink>
        <a:srgbClr val="859030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3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D3134"/>
      </a:dk2>
      <a:lt2>
        <a:srgbClr val="E8E8E2"/>
      </a:lt2>
      <a:accent1>
        <a:srgbClr val="474DC9"/>
      </a:accent1>
      <a:accent2>
        <a:srgbClr val="3571B7"/>
      </a:accent2>
      <a:accent3>
        <a:srgbClr val="44B1C0"/>
      </a:accent3>
      <a:accent4>
        <a:srgbClr val="35B791"/>
      </a:accent4>
      <a:accent5>
        <a:srgbClr val="41B863"/>
      </a:accent5>
      <a:accent6>
        <a:srgbClr val="46B735"/>
      </a:accent6>
      <a:hlink>
        <a:srgbClr val="32965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4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1B1D31"/>
      </a:dk2>
      <a:lt2>
        <a:srgbClr val="F0F3F3"/>
      </a:lt2>
      <a:accent1>
        <a:srgbClr val="C34D59"/>
      </a:accent1>
      <a:accent2>
        <a:srgbClr val="B13B79"/>
      </a:accent2>
      <a:accent3>
        <a:srgbClr val="C34DBC"/>
      </a:accent3>
      <a:accent4>
        <a:srgbClr val="873BB1"/>
      </a:accent4>
      <a:accent5>
        <a:srgbClr val="684DC3"/>
      </a:accent5>
      <a:accent6>
        <a:srgbClr val="3B51B1"/>
      </a:accent6>
      <a:hlink>
        <a:srgbClr val="7F51C5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Aharoni</vt:lpstr>
      <vt:lpstr>Arial</vt:lpstr>
      <vt:lpstr>Avenir Next LT Pro</vt:lpstr>
      <vt:lpstr>Avenir Next LT Pro Light</vt:lpstr>
      <vt:lpstr>Calibri</vt:lpstr>
      <vt:lpstr>Consolas</vt:lpstr>
      <vt:lpstr>Neue Haas Grotesk Text Pro</vt:lpstr>
      <vt:lpstr>Sitka Heading</vt:lpstr>
      <vt:lpstr>Source Sans Pro</vt:lpstr>
      <vt:lpstr>BlocksVTI</vt:lpstr>
      <vt:lpstr>3DFloatVTI</vt:lpstr>
      <vt:lpstr>PrismaticVTI</vt:lpstr>
      <vt:lpstr>SwellVTI</vt:lpstr>
      <vt:lpstr>Machine Learning Internship at College Setu (Avricus Pvt Ltd)</vt:lpstr>
      <vt:lpstr>Project Title: Dynamic Chatbot using NLP and Machine Learning</vt:lpstr>
      <vt:lpstr>Training the System</vt:lpstr>
      <vt:lpstr>REST API and Server Integration</vt:lpstr>
      <vt:lpstr>Confidence  Level and Model Response</vt:lpstr>
      <vt:lpstr>Response Generation Pipeline: BERT and GPT Models</vt:lpstr>
      <vt:lpstr>Use of JavaScript for creating the front-end </vt:lpstr>
      <vt:lpstr>Hosting on Cloud Services: Ngrok </vt:lpstr>
      <vt:lpstr>Conclusion &amp; 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PRIYASH VERMA</cp:lastModifiedBy>
  <cp:revision>277</cp:revision>
  <dcterms:created xsi:type="dcterms:W3CDTF">2023-07-02T17:55:56Z</dcterms:created>
  <dcterms:modified xsi:type="dcterms:W3CDTF">2023-07-02T21:36:53Z</dcterms:modified>
</cp:coreProperties>
</file>