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nton" charset="1" panose="000005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54963" y="0"/>
            <a:ext cx="7933037" cy="10287000"/>
          </a:xfrm>
          <a:custGeom>
            <a:avLst/>
            <a:gdLst/>
            <a:ahLst/>
            <a:cxnLst/>
            <a:rect r="r" b="b" t="t" l="l"/>
            <a:pathLst>
              <a:path h="10287000" w="7933037">
                <a:moveTo>
                  <a:pt x="0" y="0"/>
                </a:moveTo>
                <a:lnTo>
                  <a:pt x="7933037" y="0"/>
                </a:lnTo>
                <a:lnTo>
                  <a:pt x="79330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46" t="0" r="-1296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95350"/>
            <a:ext cx="8396826" cy="2574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9"/>
              </a:lnSpc>
              <a:spcBef>
                <a:spcPct val="0"/>
              </a:spcBef>
            </a:pPr>
            <a:r>
              <a:rPr lang="en-US" sz="73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Water Quality Analysis and Prediction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677535"/>
            <a:ext cx="4493671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By~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Nirbhay (220412)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Nihar (220381)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Piyush (220491)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Divyanshu (220375)</a:t>
            </a:r>
          </a:p>
          <a:p>
            <a:pPr algn="l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4633" y="2651680"/>
            <a:ext cx="16230600" cy="5033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study demonstrates the effectiveness of machine learning, particularly the 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Support Vector Classifier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(SVC), in predicting water quality using physicochemical parameters. Analyzing data from 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six major Indian rivers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(2017-2021), the SVC model achieved an impressive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94%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accuracy, outperforming other models. Factors contributing to fluctuations include the 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COVID-19 pandemic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industrial pollution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and 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agricultural waste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Continuous monitoring and effective strategies are crucial for sustainable water resource management. Leveraging SVC and machine learning offers valuable insights for informed decision-making by policymakers and environmental agencies.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199342"/>
            <a:ext cx="6275826" cy="3103681"/>
          </a:xfrm>
          <a:custGeom>
            <a:avLst/>
            <a:gdLst/>
            <a:ahLst/>
            <a:cxnLst/>
            <a:rect r="r" b="b" t="t" l="l"/>
            <a:pathLst>
              <a:path h="3103681" w="6275826">
                <a:moveTo>
                  <a:pt x="0" y="0"/>
                </a:moveTo>
                <a:lnTo>
                  <a:pt x="6275826" y="0"/>
                </a:lnTo>
                <a:lnTo>
                  <a:pt x="6275826" y="3103682"/>
                </a:lnTo>
                <a:lnTo>
                  <a:pt x="0" y="3103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082875"/>
            <a:ext cx="18288000" cy="1259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9"/>
              </a:lnSpc>
              <a:spcBef>
                <a:spcPct val="0"/>
              </a:spcBef>
            </a:pPr>
            <a:r>
              <a:rPr lang="en-US" b="true" sz="7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987037" y="7987743"/>
            <a:ext cx="6275826" cy="3103681"/>
          </a:xfrm>
          <a:custGeom>
            <a:avLst/>
            <a:gdLst/>
            <a:ahLst/>
            <a:cxnLst/>
            <a:rect r="r" b="b" t="t" l="l"/>
            <a:pathLst>
              <a:path h="3103681" w="6275826">
                <a:moveTo>
                  <a:pt x="0" y="0"/>
                </a:moveTo>
                <a:lnTo>
                  <a:pt x="6275826" y="0"/>
                </a:lnTo>
                <a:lnTo>
                  <a:pt x="6275826" y="3103681"/>
                </a:lnTo>
                <a:lnTo>
                  <a:pt x="0" y="3103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12174" y="7706459"/>
            <a:ext cx="6275826" cy="3103681"/>
          </a:xfrm>
          <a:custGeom>
            <a:avLst/>
            <a:gdLst/>
            <a:ahLst/>
            <a:cxnLst/>
            <a:rect r="r" b="b" t="t" l="l"/>
            <a:pathLst>
              <a:path h="3103681" w="6275826">
                <a:moveTo>
                  <a:pt x="0" y="0"/>
                </a:moveTo>
                <a:lnTo>
                  <a:pt x="6275826" y="0"/>
                </a:lnTo>
                <a:lnTo>
                  <a:pt x="6275826" y="3103682"/>
                </a:lnTo>
                <a:lnTo>
                  <a:pt x="0" y="3103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510233"/>
            <a:ext cx="16230600" cy="5641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Additional Parameters: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Include more physicochemical parameters like heavy metal concentrations, total dissolved solids, and microbial indicators to enhance predictive capabilities.</a:t>
            </a:r>
          </a:p>
          <a:p>
            <a:pPr algn="just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Monitoring: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Develop a real-time monitoring system by integrating machine learning with IoT devices for continuous surveillance and timely interventions.</a:t>
            </a:r>
          </a:p>
          <a:p>
            <a:pPr algn="just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Advanced Techniques: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Explore deep learning and ensemble methods to improve prediction accuracy and robustness.</a:t>
            </a:r>
          </a:p>
          <a:p>
            <a:pPr algn="just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Socioeconomic Impact Analysis: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Assess the effects of water quality fluctuations on public health, agriculture, and other sectors for informed policymaking.</a:t>
            </a:r>
          </a:p>
          <a:p>
            <a:pPr algn="just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Collaborative Research: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Foster collaboration and data sharing among researchers and government agencies for developing comprehensive prediction models.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199342"/>
            <a:ext cx="6275826" cy="3103681"/>
          </a:xfrm>
          <a:custGeom>
            <a:avLst/>
            <a:gdLst/>
            <a:ahLst/>
            <a:cxnLst/>
            <a:rect r="r" b="b" t="t" l="l"/>
            <a:pathLst>
              <a:path h="3103681" w="6275826">
                <a:moveTo>
                  <a:pt x="0" y="0"/>
                </a:moveTo>
                <a:lnTo>
                  <a:pt x="6275826" y="0"/>
                </a:lnTo>
                <a:lnTo>
                  <a:pt x="6275826" y="3103682"/>
                </a:lnTo>
                <a:lnTo>
                  <a:pt x="0" y="3103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082875"/>
            <a:ext cx="18288000" cy="1259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9"/>
              </a:lnSpc>
              <a:spcBef>
                <a:spcPct val="0"/>
              </a:spcBef>
            </a:pPr>
            <a:r>
              <a:rPr lang="en-US" b="true" sz="7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987037" y="7987743"/>
            <a:ext cx="6275826" cy="3103681"/>
          </a:xfrm>
          <a:custGeom>
            <a:avLst/>
            <a:gdLst/>
            <a:ahLst/>
            <a:cxnLst/>
            <a:rect r="r" b="b" t="t" l="l"/>
            <a:pathLst>
              <a:path h="3103681" w="6275826">
                <a:moveTo>
                  <a:pt x="0" y="0"/>
                </a:moveTo>
                <a:lnTo>
                  <a:pt x="6275826" y="0"/>
                </a:lnTo>
                <a:lnTo>
                  <a:pt x="6275826" y="3103681"/>
                </a:lnTo>
                <a:lnTo>
                  <a:pt x="0" y="3103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12174" y="7706459"/>
            <a:ext cx="6275826" cy="3103681"/>
          </a:xfrm>
          <a:custGeom>
            <a:avLst/>
            <a:gdLst/>
            <a:ahLst/>
            <a:cxnLst/>
            <a:rect r="r" b="b" t="t" l="l"/>
            <a:pathLst>
              <a:path h="3103681" w="6275826">
                <a:moveTo>
                  <a:pt x="0" y="0"/>
                </a:moveTo>
                <a:lnTo>
                  <a:pt x="6275826" y="0"/>
                </a:lnTo>
                <a:lnTo>
                  <a:pt x="6275826" y="3103682"/>
                </a:lnTo>
                <a:lnTo>
                  <a:pt x="0" y="3103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7016" y="-296699"/>
            <a:ext cx="7315200" cy="3125585"/>
          </a:xfrm>
          <a:custGeom>
            <a:avLst/>
            <a:gdLst/>
            <a:ahLst/>
            <a:cxnLst/>
            <a:rect r="r" b="b" t="t" l="l"/>
            <a:pathLst>
              <a:path h="3125585" w="7315200">
                <a:moveTo>
                  <a:pt x="0" y="0"/>
                </a:moveTo>
                <a:lnTo>
                  <a:pt x="7315200" y="0"/>
                </a:lnTo>
                <a:lnTo>
                  <a:pt x="7315200" y="3125585"/>
                </a:lnTo>
                <a:lnTo>
                  <a:pt x="0" y="3125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1130" y="6132715"/>
            <a:ext cx="7315200" cy="3125585"/>
          </a:xfrm>
          <a:custGeom>
            <a:avLst/>
            <a:gdLst/>
            <a:ahLst/>
            <a:cxnLst/>
            <a:rect r="r" b="b" t="t" l="l"/>
            <a:pathLst>
              <a:path h="3125585" w="7315200">
                <a:moveTo>
                  <a:pt x="0" y="0"/>
                </a:moveTo>
                <a:lnTo>
                  <a:pt x="7315200" y="0"/>
                </a:lnTo>
                <a:lnTo>
                  <a:pt x="7315200" y="3125585"/>
                </a:lnTo>
                <a:lnTo>
                  <a:pt x="0" y="3125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31834" y="3305645"/>
            <a:ext cx="13752659" cy="3675711"/>
          </a:xfrm>
          <a:custGeom>
            <a:avLst/>
            <a:gdLst/>
            <a:ahLst/>
            <a:cxnLst/>
            <a:rect r="r" b="b" t="t" l="l"/>
            <a:pathLst>
              <a:path h="3675711" w="13752659">
                <a:moveTo>
                  <a:pt x="0" y="0"/>
                </a:moveTo>
                <a:lnTo>
                  <a:pt x="13752659" y="0"/>
                </a:lnTo>
                <a:lnTo>
                  <a:pt x="13752659" y="3675710"/>
                </a:lnTo>
                <a:lnTo>
                  <a:pt x="0" y="3675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4633" y="2651680"/>
            <a:ext cx="16230600" cy="5033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Access to 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clean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safe 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water is a fundamental human need, yet water quality issues remain a persistent challenge globally. This project aims to address this critical problem by developing advanced 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analytics 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predictive 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capabilities for 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water quality monitoring.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problem at hand is to analyze and predict water quality based on various parameters such as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Dissolved Oxygen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Biochemical Oxygen Demand 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(BOD), and 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Nitrate levels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The goal is to develop a machine learning model that can accurately classify water quality into different categories (e.g., 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Agriculture Water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Bathing Water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Drinking Water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Polluted Water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 using these parameters.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199342"/>
            <a:ext cx="6275826" cy="3103681"/>
          </a:xfrm>
          <a:custGeom>
            <a:avLst/>
            <a:gdLst/>
            <a:ahLst/>
            <a:cxnLst/>
            <a:rect r="r" b="b" t="t" l="l"/>
            <a:pathLst>
              <a:path h="3103681" w="6275826">
                <a:moveTo>
                  <a:pt x="0" y="0"/>
                </a:moveTo>
                <a:lnTo>
                  <a:pt x="6275826" y="0"/>
                </a:lnTo>
                <a:lnTo>
                  <a:pt x="6275826" y="3103682"/>
                </a:lnTo>
                <a:lnTo>
                  <a:pt x="0" y="3103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082875"/>
            <a:ext cx="18288000" cy="1259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9"/>
              </a:lnSpc>
              <a:spcBef>
                <a:spcPct val="0"/>
              </a:spcBef>
            </a:pPr>
            <a:r>
              <a:rPr lang="en-US" b="true" sz="7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987037" y="7987743"/>
            <a:ext cx="6275826" cy="3103681"/>
          </a:xfrm>
          <a:custGeom>
            <a:avLst/>
            <a:gdLst/>
            <a:ahLst/>
            <a:cxnLst/>
            <a:rect r="r" b="b" t="t" l="l"/>
            <a:pathLst>
              <a:path h="3103681" w="6275826">
                <a:moveTo>
                  <a:pt x="0" y="0"/>
                </a:moveTo>
                <a:lnTo>
                  <a:pt x="6275826" y="0"/>
                </a:lnTo>
                <a:lnTo>
                  <a:pt x="6275826" y="3103681"/>
                </a:lnTo>
                <a:lnTo>
                  <a:pt x="0" y="3103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12174" y="7706459"/>
            <a:ext cx="6275826" cy="3103681"/>
          </a:xfrm>
          <a:custGeom>
            <a:avLst/>
            <a:gdLst/>
            <a:ahLst/>
            <a:cxnLst/>
            <a:rect r="r" b="b" t="t" l="l"/>
            <a:pathLst>
              <a:path h="3103681" w="6275826">
                <a:moveTo>
                  <a:pt x="0" y="0"/>
                </a:moveTo>
                <a:lnTo>
                  <a:pt x="6275826" y="0"/>
                </a:lnTo>
                <a:lnTo>
                  <a:pt x="6275826" y="3103682"/>
                </a:lnTo>
                <a:lnTo>
                  <a:pt x="0" y="3103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0171" y="4436437"/>
            <a:ext cx="9919052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Visualizing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predicted water quality classes on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maps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 India, highlighting the spatial distribution of water quality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Analyzing the water quality distribution during the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COVID-19 period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(2019-2021) to identify any potential impacts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25512"/>
            <a:ext cx="5992307" cy="257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9"/>
              </a:lnSpc>
              <a:spcBef>
                <a:spcPct val="0"/>
              </a:spcBef>
            </a:pPr>
            <a:r>
              <a:rPr lang="en-US" b="true" sz="7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</a:t>
            </a:r>
          </a:p>
          <a:p>
            <a:pPr algn="ctr">
              <a:lnSpc>
                <a:spcPts val="103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22497"/>
            <a:ext cx="1623060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Exploring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preprocessing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and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visualizing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water quality dataset</a:t>
            </a:r>
          </a:p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and evaluating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multiple machine learning models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(e.g., Logistic Regression, Random Forest, Decision Tree, Support Vector Machines) for water quality classification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288273" y="3896682"/>
            <a:ext cx="6863151" cy="4488164"/>
          </a:xfrm>
          <a:custGeom>
            <a:avLst/>
            <a:gdLst/>
            <a:ahLst/>
            <a:cxnLst/>
            <a:rect r="r" b="b" t="t" l="l"/>
            <a:pathLst>
              <a:path h="4488164" w="6863151">
                <a:moveTo>
                  <a:pt x="0" y="0"/>
                </a:moveTo>
                <a:lnTo>
                  <a:pt x="6863151" y="0"/>
                </a:lnTo>
                <a:lnTo>
                  <a:pt x="6863151" y="4488164"/>
                </a:lnTo>
                <a:lnTo>
                  <a:pt x="0" y="44881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4328" y="1591945"/>
            <a:ext cx="17098380" cy="7917628"/>
          </a:xfrm>
          <a:custGeom>
            <a:avLst/>
            <a:gdLst/>
            <a:ahLst/>
            <a:cxnLst/>
            <a:rect r="r" b="b" t="t" l="l"/>
            <a:pathLst>
              <a:path h="7917628" w="17098380">
                <a:moveTo>
                  <a:pt x="0" y="0"/>
                </a:moveTo>
                <a:lnTo>
                  <a:pt x="17098381" y="0"/>
                </a:lnTo>
                <a:lnTo>
                  <a:pt x="17098381" y="7917628"/>
                </a:lnTo>
                <a:lnTo>
                  <a:pt x="0" y="79176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4328" y="332105"/>
            <a:ext cx="6847729" cy="1259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9"/>
              </a:lnSpc>
              <a:spcBef>
                <a:spcPct val="0"/>
              </a:spcBef>
            </a:pPr>
            <a:r>
              <a:rPr lang="en-US" b="true" sz="7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used: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39959" y="2030765"/>
            <a:ext cx="10691878" cy="5050206"/>
          </a:xfrm>
          <a:custGeom>
            <a:avLst/>
            <a:gdLst/>
            <a:ahLst/>
            <a:cxnLst/>
            <a:rect r="r" b="b" t="t" l="l"/>
            <a:pathLst>
              <a:path h="5050206" w="10691878">
                <a:moveTo>
                  <a:pt x="0" y="0"/>
                </a:moveTo>
                <a:lnTo>
                  <a:pt x="10691877" y="0"/>
                </a:lnTo>
                <a:lnTo>
                  <a:pt x="10691877" y="5050206"/>
                </a:lnTo>
                <a:lnTo>
                  <a:pt x="0" y="5050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6177" y="1664156"/>
            <a:ext cx="6867138" cy="6086419"/>
          </a:xfrm>
          <a:custGeom>
            <a:avLst/>
            <a:gdLst/>
            <a:ahLst/>
            <a:cxnLst/>
            <a:rect r="r" b="b" t="t" l="l"/>
            <a:pathLst>
              <a:path h="6086419" w="6867138">
                <a:moveTo>
                  <a:pt x="0" y="0"/>
                </a:moveTo>
                <a:lnTo>
                  <a:pt x="6867138" y="0"/>
                </a:lnTo>
                <a:lnTo>
                  <a:pt x="6867138" y="6086419"/>
                </a:lnTo>
                <a:lnTo>
                  <a:pt x="0" y="60864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134514"/>
            <a:ext cx="11406197" cy="7298033"/>
          </a:xfrm>
          <a:custGeom>
            <a:avLst/>
            <a:gdLst/>
            <a:ahLst/>
            <a:cxnLst/>
            <a:rect r="r" b="b" t="t" l="l"/>
            <a:pathLst>
              <a:path h="7298033" w="11406197">
                <a:moveTo>
                  <a:pt x="0" y="0"/>
                </a:moveTo>
                <a:lnTo>
                  <a:pt x="11406197" y="0"/>
                </a:lnTo>
                <a:lnTo>
                  <a:pt x="11406197" y="7298033"/>
                </a:lnTo>
                <a:lnTo>
                  <a:pt x="0" y="72980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26503"/>
            <a:ext cx="6847729" cy="1259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9"/>
              </a:lnSpc>
              <a:spcBef>
                <a:spcPct val="0"/>
              </a:spcBef>
            </a:pPr>
            <a:r>
              <a:rPr lang="en-US" b="true" sz="7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501764" y="2173241"/>
            <a:ext cx="13284474" cy="8192099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3608803" y="1596820"/>
            <a:ext cx="11854737" cy="1502184"/>
          </a:xfrm>
          <a:custGeom>
            <a:avLst/>
            <a:gdLst/>
            <a:ahLst/>
            <a:cxnLst/>
            <a:rect r="r" b="b" t="t" l="l"/>
            <a:pathLst>
              <a:path h="1502184" w="11854737">
                <a:moveTo>
                  <a:pt x="0" y="0"/>
                </a:moveTo>
                <a:lnTo>
                  <a:pt x="11854736" y="0"/>
                </a:lnTo>
                <a:lnTo>
                  <a:pt x="11854736" y="1502184"/>
                </a:lnTo>
                <a:lnTo>
                  <a:pt x="0" y="15021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3329" y="441492"/>
            <a:ext cx="16855971" cy="958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8"/>
              </a:lnSpc>
              <a:spcBef>
                <a:spcPct val="0"/>
              </a:spcBef>
            </a:pPr>
            <a:r>
              <a:rPr lang="en-US" b="true" sz="558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Machine Learning Model Training and Evaluation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07242" y="1982661"/>
            <a:ext cx="8115300" cy="4014484"/>
          </a:xfrm>
          <a:custGeom>
            <a:avLst/>
            <a:gdLst/>
            <a:ahLst/>
            <a:cxnLst/>
            <a:rect r="r" b="b" t="t" l="l"/>
            <a:pathLst>
              <a:path h="4014484" w="8115300">
                <a:moveTo>
                  <a:pt x="0" y="0"/>
                </a:moveTo>
                <a:lnTo>
                  <a:pt x="8115300" y="0"/>
                </a:lnTo>
                <a:lnTo>
                  <a:pt x="8115300" y="4014484"/>
                </a:lnTo>
                <a:lnTo>
                  <a:pt x="0" y="4014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14412" y="5997145"/>
            <a:ext cx="9259175" cy="4061955"/>
          </a:xfrm>
          <a:custGeom>
            <a:avLst/>
            <a:gdLst/>
            <a:ahLst/>
            <a:cxnLst/>
            <a:rect r="r" b="b" t="t" l="l"/>
            <a:pathLst>
              <a:path h="4061955" w="9259175">
                <a:moveTo>
                  <a:pt x="0" y="0"/>
                </a:moveTo>
                <a:lnTo>
                  <a:pt x="9259176" y="0"/>
                </a:lnTo>
                <a:lnTo>
                  <a:pt x="9259176" y="4061955"/>
                </a:lnTo>
                <a:lnTo>
                  <a:pt x="0" y="4061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1681" y="1982661"/>
            <a:ext cx="8192319" cy="4052584"/>
          </a:xfrm>
          <a:custGeom>
            <a:avLst/>
            <a:gdLst/>
            <a:ahLst/>
            <a:cxnLst/>
            <a:rect r="r" b="b" t="t" l="l"/>
            <a:pathLst>
              <a:path h="4052584" w="8192319">
                <a:moveTo>
                  <a:pt x="0" y="0"/>
                </a:moveTo>
                <a:lnTo>
                  <a:pt x="8192319" y="0"/>
                </a:lnTo>
                <a:lnTo>
                  <a:pt x="8192319" y="4052584"/>
                </a:lnTo>
                <a:lnTo>
                  <a:pt x="0" y="4052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0712" y="332105"/>
            <a:ext cx="12710331" cy="1259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9"/>
              </a:lnSpc>
              <a:spcBef>
                <a:spcPct val="0"/>
              </a:spcBef>
            </a:pPr>
            <a:r>
              <a:rPr lang="en-US" b="true" sz="7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and Observations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26851" y="338500"/>
            <a:ext cx="8795976" cy="9609999"/>
          </a:xfrm>
          <a:custGeom>
            <a:avLst/>
            <a:gdLst/>
            <a:ahLst/>
            <a:cxnLst/>
            <a:rect r="r" b="b" t="t" l="l"/>
            <a:pathLst>
              <a:path h="9609999" w="8795976">
                <a:moveTo>
                  <a:pt x="0" y="0"/>
                </a:moveTo>
                <a:lnTo>
                  <a:pt x="8795976" y="0"/>
                </a:lnTo>
                <a:lnTo>
                  <a:pt x="8795976" y="9610000"/>
                </a:lnTo>
                <a:lnTo>
                  <a:pt x="0" y="961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2148" y="4161155"/>
            <a:ext cx="3474839" cy="1774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b="true" sz="10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DAGFEDAqfCw</dc:identifier>
  <dcterms:modified xsi:type="dcterms:W3CDTF">2011-08-01T06:04:30Z</dcterms:modified>
  <cp:revision>1</cp:revision>
  <dc:title>Water Quality Analysis PPT</dc:title>
</cp:coreProperties>
</file>