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5" r:id="rId3"/>
    <p:sldId id="257" r:id="rId4"/>
    <p:sldId id="266" r:id="rId5"/>
    <p:sldId id="268" r:id="rId6"/>
    <p:sldId id="269" r:id="rId7"/>
    <p:sldId id="267"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31" autoAdjust="0"/>
    <p:restoredTop sz="94660"/>
  </p:normalViewPr>
  <p:slideViewPr>
    <p:cSldViewPr snapToGrid="0">
      <p:cViewPr varScale="1">
        <p:scale>
          <a:sx n="48" d="100"/>
          <a:sy n="48" d="100"/>
        </p:scale>
        <p:origin x="36"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060FF0-682C-4456-842D-DC82DBEC7AA9}"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563C-8D9D-44CA-BA09-B952AA191B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60FF0-682C-4456-842D-DC82DBEC7AA9}"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563C-8D9D-44CA-BA09-B952AA191B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60FF0-682C-4456-842D-DC82DBEC7AA9}"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563C-8D9D-44CA-BA09-B952AA191B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60FF0-682C-4456-842D-DC82DBEC7AA9}"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563C-8D9D-44CA-BA09-B952AA191B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060FF0-682C-4456-842D-DC82DBEC7AA9}"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563C-8D9D-44CA-BA09-B952AA191B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060FF0-682C-4456-842D-DC82DBEC7AA9}"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1563C-8D9D-44CA-BA09-B952AA191B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060FF0-682C-4456-842D-DC82DBEC7AA9}"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1563C-8D9D-44CA-BA09-B952AA191B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060FF0-682C-4456-842D-DC82DBEC7AA9}"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1563C-8D9D-44CA-BA09-B952AA191B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60FF0-682C-4456-842D-DC82DBEC7AA9}"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1563C-8D9D-44CA-BA09-B952AA191B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060FF0-682C-4456-842D-DC82DBEC7AA9}"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1563C-8D9D-44CA-BA09-B952AA191B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060FF0-682C-4456-842D-DC82DBEC7AA9}"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1563C-8D9D-44CA-BA09-B952AA191B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60FF0-682C-4456-842D-DC82DBEC7AA9}" type="datetimeFigureOut">
              <a:rPr lang="en-US" smtClean="0"/>
              <a:t>1/21/2020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1563C-8D9D-44CA-BA09-B952AA191B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gi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E3F53"/>
        </a:solidFill>
        <a:effectLst/>
      </p:bgPr>
    </p:bg>
    <p:spTree>
      <p:nvGrpSpPr>
        <p:cNvPr id="1" name=""/>
        <p:cNvGrpSpPr/>
        <p:nvPr/>
      </p:nvGrpSpPr>
      <p:grpSpPr>
        <a:xfrm>
          <a:off x="0" y="0"/>
          <a:ext cx="0" cy="0"/>
          <a:chOff x="0" y="0"/>
          <a:chExt cx="0" cy="0"/>
        </a:xfrm>
      </p:grpSpPr>
      <p:sp>
        <p:nvSpPr>
          <p:cNvPr id="6" name="TextBox 5"/>
          <p:cNvSpPr txBox="1"/>
          <p:nvPr/>
        </p:nvSpPr>
        <p:spPr>
          <a:xfrm>
            <a:off x="1884219" y="535709"/>
            <a:ext cx="2327564" cy="5634182"/>
          </a:xfrm>
          <a:prstGeom prst="rect">
            <a:avLst/>
          </a:prstGeom>
          <a:noFill/>
        </p:spPr>
        <p:txBody>
          <a:bodyPr wrap="square" rtlCol="0">
            <a:spAutoFit/>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1573" y="1986915"/>
            <a:ext cx="2086928" cy="2083324"/>
          </a:xfrm>
          <a:prstGeom prst="rect">
            <a:avLst/>
          </a:prstGeom>
        </p:spPr>
      </p:pic>
      <p:sp>
        <p:nvSpPr>
          <p:cNvPr id="9" name="TextBox 8"/>
          <p:cNvSpPr txBox="1"/>
          <p:nvPr/>
        </p:nvSpPr>
        <p:spPr>
          <a:xfrm>
            <a:off x="3717132" y="4123055"/>
            <a:ext cx="4582160" cy="2062103"/>
          </a:xfrm>
          <a:prstGeom prst="rect">
            <a:avLst/>
          </a:prstGeom>
          <a:noFill/>
        </p:spPr>
        <p:txBody>
          <a:bodyPr wrap="square" rtlCol="0">
            <a:spAutoFit/>
          </a:bodyPr>
          <a:lstStyle/>
          <a:p>
            <a:pPr algn="ctr"/>
            <a:r>
              <a:rPr lang="en-US" sz="3200" dirty="0" smtClean="0">
                <a:solidFill>
                  <a:schemeClr val="bg1"/>
                </a:solidFill>
                <a:latin typeface="Bebas" panose="020B0606020202050201" pitchFamily="34" charset="0"/>
                <a:ea typeface="FZYaoTi" panose="02010601030101010101" pitchFamily="2" charset="-122"/>
              </a:rPr>
              <a:t>A </a:t>
            </a:r>
          </a:p>
          <a:p>
            <a:pPr algn="ctr"/>
            <a:r>
              <a:rPr lang="en-US" sz="3200" dirty="0" smtClean="0">
                <a:solidFill>
                  <a:schemeClr val="bg1"/>
                </a:solidFill>
                <a:latin typeface="Bebas" panose="020B0606020202050201" pitchFamily="34" charset="0"/>
                <a:ea typeface="FZYaoTi" panose="02010601030101010101" pitchFamily="2" charset="-122"/>
              </a:rPr>
              <a:t>PRESENTATION </a:t>
            </a:r>
          </a:p>
          <a:p>
            <a:pPr algn="ctr"/>
            <a:r>
              <a:rPr lang="en-US" sz="3200" dirty="0" smtClean="0">
                <a:solidFill>
                  <a:schemeClr val="bg1"/>
                </a:solidFill>
                <a:latin typeface="Bebas" panose="020B0606020202050201" pitchFamily="34" charset="0"/>
                <a:ea typeface="FZYaoTi" panose="02010601030101010101" pitchFamily="2" charset="-122"/>
              </a:rPr>
              <a:t>ON </a:t>
            </a:r>
          </a:p>
          <a:p>
            <a:pPr algn="ctr"/>
            <a:r>
              <a:rPr lang="en-US" sz="3200" dirty="0" smtClean="0">
                <a:solidFill>
                  <a:schemeClr val="bg1"/>
                </a:solidFill>
                <a:latin typeface="Bebas" panose="020B0606020202050201" pitchFamily="34" charset="0"/>
                <a:ea typeface="FZYaoTi" panose="02010601030101010101" pitchFamily="2" charset="-122"/>
              </a:rPr>
              <a:t>SYNAPSES </a:t>
            </a:r>
            <a:endParaRPr lang="en-US" sz="3200" dirty="0">
              <a:solidFill>
                <a:schemeClr val="bg1"/>
              </a:solidFill>
              <a:latin typeface="Bebas" panose="020B0606020202050201" pitchFamily="34" charset="0"/>
              <a:ea typeface="FZYaoTi" panose="02010601030101010101" pitchFamily="2" charset="-122"/>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8064" y="3757982"/>
            <a:ext cx="1666875" cy="211455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8186" y="5759839"/>
            <a:ext cx="821505" cy="820103"/>
          </a:xfrm>
          <a:prstGeom prst="rect">
            <a:avLst/>
          </a:prstGeom>
        </p:spPr>
      </p:pic>
      <p:sp>
        <p:nvSpPr>
          <p:cNvPr id="12" name="TextBox 11"/>
          <p:cNvSpPr txBox="1"/>
          <p:nvPr/>
        </p:nvSpPr>
        <p:spPr>
          <a:xfrm>
            <a:off x="9619691" y="5985224"/>
            <a:ext cx="2440229" cy="369332"/>
          </a:xfrm>
          <a:prstGeom prst="rect">
            <a:avLst/>
          </a:prstGeom>
          <a:noFill/>
        </p:spPr>
        <p:txBody>
          <a:bodyPr wrap="square" rtlCol="0">
            <a:spAutoFit/>
          </a:bodyPr>
          <a:lstStyle/>
          <a:p>
            <a:r>
              <a:rPr lang="en-US" dirty="0" smtClean="0">
                <a:solidFill>
                  <a:schemeClr val="bg1"/>
                </a:solidFill>
                <a:latin typeface="Product Sans" panose="020B0403030502040203" pitchFamily="34" charset="0"/>
              </a:rPr>
              <a:t>Smart India Hackathon</a:t>
            </a:r>
            <a:endParaRPr lang="en-US" dirty="0">
              <a:solidFill>
                <a:schemeClr val="bg1"/>
              </a:solidFill>
              <a:latin typeface="Product Sans" panose="020B0403030502040203" pitchFamily="34" charset="0"/>
            </a:endParaRPr>
          </a:p>
        </p:txBody>
      </p:sp>
      <p:sp>
        <p:nvSpPr>
          <p:cNvPr id="13" name="TextBox 12"/>
          <p:cNvSpPr txBox="1"/>
          <p:nvPr/>
        </p:nvSpPr>
        <p:spPr>
          <a:xfrm>
            <a:off x="826041" y="5575173"/>
            <a:ext cx="3492977" cy="369332"/>
          </a:xfrm>
          <a:prstGeom prst="rect">
            <a:avLst/>
          </a:prstGeom>
          <a:noFill/>
        </p:spPr>
        <p:txBody>
          <a:bodyPr wrap="square" rtlCol="0">
            <a:spAutoFit/>
          </a:bodyPr>
          <a:lstStyle/>
          <a:p>
            <a:r>
              <a:rPr lang="en-US" dirty="0" smtClean="0">
                <a:solidFill>
                  <a:schemeClr val="bg1"/>
                </a:solidFill>
                <a:latin typeface="Product Sans" panose="020B0403030502040203" pitchFamily="34" charset="0"/>
              </a:rPr>
              <a:t>By- Tech Phantoms</a:t>
            </a:r>
            <a:endParaRPr lang="en-US" dirty="0">
              <a:solidFill>
                <a:schemeClr val="bg1"/>
              </a:solidFill>
              <a:latin typeface="Product Sans" panose="020B0403030502040203" pitchFamily="34" charset="0"/>
            </a:endParaRPr>
          </a:p>
        </p:txBody>
      </p:sp>
      <p:sp>
        <p:nvSpPr>
          <p:cNvPr id="2" name="Text Box 1"/>
          <p:cNvSpPr txBox="1"/>
          <p:nvPr/>
        </p:nvSpPr>
        <p:spPr>
          <a:xfrm>
            <a:off x="3503295" y="316230"/>
            <a:ext cx="6116320" cy="368300"/>
          </a:xfrm>
          <a:prstGeom prst="rect">
            <a:avLst/>
          </a:prstGeom>
          <a:noFill/>
        </p:spPr>
        <p:txBody>
          <a:bodyPr wrap="square" rtlCol="0">
            <a:spAutoFit/>
          </a:bodyPr>
          <a:lstStyle/>
          <a:p>
            <a:r>
              <a:rPr lang="en-US" dirty="0">
                <a:solidFill>
                  <a:schemeClr val="bg1"/>
                </a:solidFill>
                <a:latin typeface="Product Sans" panose="020B0403030502040203" pitchFamily="34" charset="0"/>
                <a:cs typeface="Product Sans" panose="020B0403030502040203" pitchFamily="34" charset="0"/>
              </a:rPr>
              <a:t>PROBLEM-  Mobile Game for </a:t>
            </a:r>
            <a:r>
              <a:rPr lang="en-US" dirty="0" smtClean="0">
                <a:solidFill>
                  <a:schemeClr val="bg1"/>
                </a:solidFill>
                <a:latin typeface="Product Sans" panose="020B0403030502040203" pitchFamily="34" charset="0"/>
                <a:cs typeface="Product Sans" panose="020B0403030502040203" pitchFamily="34" charset="0"/>
              </a:rPr>
              <a:t>Alzheimer's </a:t>
            </a:r>
            <a:r>
              <a:rPr lang="en-US" dirty="0">
                <a:solidFill>
                  <a:schemeClr val="bg1"/>
                </a:solidFill>
                <a:latin typeface="Product Sans" panose="020B0403030502040203" pitchFamily="34" charset="0"/>
                <a:cs typeface="Product Sans" panose="020B0403030502040203" pitchFamily="34" charset="0"/>
              </a:rPr>
              <a:t>Detection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E3F5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158" y="365125"/>
            <a:ext cx="10515600" cy="1325563"/>
          </a:xfrm>
        </p:spPr>
        <p:txBody>
          <a:bodyPr>
            <a:normAutofit/>
          </a:bodyPr>
          <a:lstStyle/>
          <a:p>
            <a:pPr algn="ctr"/>
            <a:r>
              <a:rPr lang="en-US" sz="4000" dirty="0" smtClean="0">
                <a:solidFill>
                  <a:schemeClr val="bg1"/>
                </a:solidFill>
                <a:latin typeface="Bebas" panose="020B0606020202050201" pitchFamily="34" charset="0"/>
              </a:rPr>
              <a:t>Conclusion</a:t>
            </a:r>
            <a:endParaRPr lang="en-US" sz="4000" dirty="0">
              <a:solidFill>
                <a:schemeClr val="bg1"/>
              </a:solidFill>
              <a:latin typeface="Bebas" panose="020B0606020202050201" pitchFamily="34" charset="0"/>
            </a:endParaRPr>
          </a:p>
        </p:txBody>
      </p:sp>
      <p:sp>
        <p:nvSpPr>
          <p:cNvPr id="5" name="TextBox 4"/>
          <p:cNvSpPr txBox="1"/>
          <p:nvPr/>
        </p:nvSpPr>
        <p:spPr>
          <a:xfrm>
            <a:off x="0" y="1690688"/>
            <a:ext cx="12072730" cy="2677656"/>
          </a:xfrm>
          <a:prstGeom prst="rect">
            <a:avLst/>
          </a:prstGeom>
          <a:noFill/>
        </p:spPr>
        <p:txBody>
          <a:bodyPr wrap="square" rtlCol="0">
            <a:spAutoFit/>
          </a:bodyPr>
          <a:lstStyle/>
          <a:p>
            <a:pPr algn="just"/>
            <a:r>
              <a:rPr lang="en-US" sz="2800" dirty="0" smtClean="0">
                <a:solidFill>
                  <a:schemeClr val="bg1"/>
                </a:solidFill>
                <a:latin typeface="Product Sans" panose="020B0403030502040203" pitchFamily="34" charset="0"/>
              </a:rPr>
              <a:t>This game is particularly developed for Alzheimer patient for the early detection of the disease </a:t>
            </a:r>
          </a:p>
          <a:p>
            <a:pPr algn="just"/>
            <a:endParaRPr lang="en-US" sz="2800" dirty="0">
              <a:solidFill>
                <a:schemeClr val="bg1"/>
              </a:solidFill>
              <a:latin typeface="Product Sans" panose="020B0403030502040203" pitchFamily="34" charset="0"/>
            </a:endParaRPr>
          </a:p>
          <a:p>
            <a:pPr algn="just"/>
            <a:r>
              <a:rPr lang="en-US" sz="2800" dirty="0" smtClean="0">
                <a:solidFill>
                  <a:schemeClr val="bg1"/>
                </a:solidFill>
                <a:latin typeface="Product Sans" panose="020B0403030502040203" pitchFamily="34" charset="0"/>
              </a:rPr>
              <a:t>This game will focus on concentration and memory of the user to measure the condition of the brain which can be compared with  the results of an average brain and that of an Alzheimer affected brain.</a:t>
            </a:r>
            <a:endParaRPr lang="en-US" sz="2800" dirty="0">
              <a:solidFill>
                <a:schemeClr val="bg1"/>
              </a:solidFill>
              <a:latin typeface="Product Sans" panose="020B0403030502040203" pitchFamily="34" charset="0"/>
            </a:endParaRPr>
          </a:p>
        </p:txBody>
      </p:sp>
      <p:sp>
        <p:nvSpPr>
          <p:cNvPr id="6" name="TextBox 5"/>
          <p:cNvSpPr txBox="1"/>
          <p:nvPr/>
        </p:nvSpPr>
        <p:spPr>
          <a:xfrm>
            <a:off x="92765" y="1690688"/>
            <a:ext cx="11979965"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9780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3F5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Bebas" panose="020B0606020202050201" pitchFamily="34" charset="0"/>
              </a:rPr>
              <a:t>OVERVIEW</a:t>
            </a:r>
            <a:endParaRPr lang="en-US" dirty="0">
              <a:solidFill>
                <a:schemeClr val="bg1"/>
              </a:solidFill>
              <a:latin typeface="Bebas" panose="020B0606020202050201" pitchFamily="34" charset="0"/>
            </a:endParaRPr>
          </a:p>
        </p:txBody>
      </p:sp>
      <p:sp>
        <p:nvSpPr>
          <p:cNvPr id="4" name="TextBox 3"/>
          <p:cNvSpPr txBox="1"/>
          <p:nvPr/>
        </p:nvSpPr>
        <p:spPr>
          <a:xfrm>
            <a:off x="371061" y="1908313"/>
            <a:ext cx="11184835" cy="2677656"/>
          </a:xfrm>
          <a:prstGeom prst="rect">
            <a:avLst/>
          </a:prstGeom>
          <a:noFill/>
        </p:spPr>
        <p:txBody>
          <a:bodyPr wrap="square" rtlCol="0">
            <a:spAutoFit/>
          </a:bodyPr>
          <a:lstStyle/>
          <a:p>
            <a:pPr algn="just"/>
            <a:r>
              <a:rPr lang="en-US" sz="2800" dirty="0" smtClean="0">
                <a:solidFill>
                  <a:schemeClr val="bg1"/>
                </a:solidFill>
              </a:rPr>
              <a:t>Alzheimer’s disease is a type of dementia that causes problem with memory, thinking and behavior symptoms usually develop slowly and get worse over time, becoming severe enough to interfere with daily tasks.</a:t>
            </a:r>
          </a:p>
          <a:p>
            <a:pPr algn="just"/>
            <a:endParaRPr lang="en-US" sz="2800" dirty="0">
              <a:solidFill>
                <a:schemeClr val="bg1"/>
              </a:solidFill>
            </a:endParaRPr>
          </a:p>
          <a:p>
            <a:pPr algn="just"/>
            <a:r>
              <a:rPr lang="en-US" sz="2800" dirty="0" smtClean="0">
                <a:solidFill>
                  <a:schemeClr val="bg1"/>
                </a:solidFill>
              </a:rPr>
              <a:t>Alzheimer has no current cure but treatment for symptoms are available and the research continues.</a:t>
            </a:r>
            <a:endParaRPr lang="en-US" sz="2800" dirty="0">
              <a:solidFill>
                <a:schemeClr val="bg1"/>
              </a:solidFill>
            </a:endParaRPr>
          </a:p>
        </p:txBody>
      </p:sp>
    </p:spTree>
    <p:extLst>
      <p:ext uri="{BB962C8B-B14F-4D97-AF65-F5344CB8AC3E}">
        <p14:creationId xmlns:p14="http://schemas.microsoft.com/office/powerpoint/2010/main" val="2817808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E3F53"/>
        </a:solidFill>
        <a:effectLst/>
      </p:bgPr>
    </p:bg>
    <p:spTree>
      <p:nvGrpSpPr>
        <p:cNvPr id="1" name=""/>
        <p:cNvGrpSpPr/>
        <p:nvPr/>
      </p:nvGrpSpPr>
      <p:grpSpPr>
        <a:xfrm>
          <a:off x="0" y="0"/>
          <a:ext cx="0" cy="0"/>
          <a:chOff x="0" y="0"/>
          <a:chExt cx="0" cy="0"/>
        </a:xfrm>
      </p:grpSpPr>
      <p:sp>
        <p:nvSpPr>
          <p:cNvPr id="4" name="TextBox 3"/>
          <p:cNvSpPr txBox="1"/>
          <p:nvPr/>
        </p:nvSpPr>
        <p:spPr>
          <a:xfrm>
            <a:off x="1838960" y="508000"/>
            <a:ext cx="8351520" cy="707886"/>
          </a:xfrm>
          <a:prstGeom prst="rect">
            <a:avLst/>
          </a:prstGeom>
          <a:noFill/>
        </p:spPr>
        <p:txBody>
          <a:bodyPr wrap="square" rtlCol="0">
            <a:spAutoFit/>
          </a:bodyPr>
          <a:lstStyle/>
          <a:p>
            <a:pPr algn="ctr"/>
            <a:r>
              <a:rPr lang="en-US" sz="4000" dirty="0" smtClean="0">
                <a:solidFill>
                  <a:schemeClr val="bg1"/>
                </a:solidFill>
                <a:latin typeface="Bebas" panose="020B0606020202050201" pitchFamily="34" charset="0"/>
              </a:rPr>
              <a:t>THE SOLUTION?</a:t>
            </a:r>
            <a:endParaRPr lang="en-US" sz="4000" dirty="0">
              <a:solidFill>
                <a:schemeClr val="bg1"/>
              </a:solidFill>
              <a:latin typeface="Bebas" panose="020B0606020202050201" pitchFamily="34" charset="0"/>
            </a:endParaRPr>
          </a:p>
        </p:txBody>
      </p:sp>
      <p:sp>
        <p:nvSpPr>
          <p:cNvPr id="5" name="TextBox 4"/>
          <p:cNvSpPr txBox="1"/>
          <p:nvPr/>
        </p:nvSpPr>
        <p:spPr>
          <a:xfrm>
            <a:off x="1087120" y="1493520"/>
            <a:ext cx="10129520" cy="830997"/>
          </a:xfrm>
          <a:prstGeom prst="rect">
            <a:avLst/>
          </a:prstGeom>
          <a:noFill/>
        </p:spPr>
        <p:txBody>
          <a:bodyPr wrap="square" rtlCol="0">
            <a:spAutoFit/>
          </a:bodyPr>
          <a:lstStyle/>
          <a:p>
            <a:pPr algn="just"/>
            <a:endParaRPr lang="en-US" sz="2400" dirty="0" smtClean="0">
              <a:solidFill>
                <a:schemeClr val="bg1"/>
              </a:solidFill>
              <a:latin typeface="Product Sans" panose="020B0403030502040203" pitchFamily="34" charset="0"/>
            </a:endParaRPr>
          </a:p>
          <a:p>
            <a:pPr algn="just"/>
            <a:endParaRPr lang="en-US" sz="2400" dirty="0">
              <a:solidFill>
                <a:schemeClr val="bg1"/>
              </a:solidFill>
              <a:latin typeface="Product Sans" panose="020B040303050204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960" y="2324517"/>
            <a:ext cx="1574261" cy="156362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2908" y="2324517"/>
            <a:ext cx="1563624" cy="156362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4774" y="2358565"/>
            <a:ext cx="1574261" cy="1563624"/>
          </a:xfrm>
          <a:prstGeom prst="rect">
            <a:avLst/>
          </a:prstGeom>
        </p:spPr>
      </p:pic>
      <p:sp>
        <p:nvSpPr>
          <p:cNvPr id="9" name="TextBox 8"/>
          <p:cNvSpPr txBox="1"/>
          <p:nvPr/>
        </p:nvSpPr>
        <p:spPr>
          <a:xfrm>
            <a:off x="7186898" y="2506164"/>
            <a:ext cx="1819687" cy="1200329"/>
          </a:xfrm>
          <a:prstGeom prst="rect">
            <a:avLst/>
          </a:prstGeom>
          <a:noFill/>
        </p:spPr>
        <p:txBody>
          <a:bodyPr wrap="square" rtlCol="0">
            <a:spAutoFit/>
          </a:bodyPr>
          <a:lstStyle/>
          <a:p>
            <a:r>
              <a:rPr lang="en-US" sz="7200" dirty="0">
                <a:solidFill>
                  <a:schemeClr val="bg1"/>
                </a:solidFill>
                <a:latin typeface="Bebas" panose="020B0606020202050201" pitchFamily="34" charset="0"/>
              </a:rPr>
              <a:t>+</a:t>
            </a:r>
          </a:p>
        </p:txBody>
      </p:sp>
      <p:sp>
        <p:nvSpPr>
          <p:cNvPr id="11" name="Rectangle 10"/>
          <p:cNvSpPr/>
          <p:nvPr/>
        </p:nvSpPr>
        <p:spPr>
          <a:xfrm>
            <a:off x="3980753" y="2555349"/>
            <a:ext cx="4115988" cy="1200329"/>
          </a:xfrm>
          <a:prstGeom prst="rect">
            <a:avLst/>
          </a:prstGeom>
        </p:spPr>
        <p:txBody>
          <a:bodyPr wrap="square">
            <a:spAutoFit/>
          </a:bodyPr>
          <a:lstStyle/>
          <a:p>
            <a:r>
              <a:rPr lang="en-US" sz="7200" dirty="0" smtClean="0">
                <a:solidFill>
                  <a:schemeClr val="bg1"/>
                </a:solidFill>
                <a:latin typeface="Bebas" panose="020B0606020202050201" pitchFamily="34" charset="0"/>
              </a:rPr>
              <a:t>+</a:t>
            </a:r>
            <a:endParaRPr lang="en-US" sz="7200" dirty="0">
              <a:solidFill>
                <a:schemeClr val="bg1"/>
              </a:solidFill>
              <a:latin typeface="Bebas" panose="020B0606020202050201" pitchFamily="34" charset="0"/>
            </a:endParaRPr>
          </a:p>
        </p:txBody>
      </p:sp>
      <p:sp>
        <p:nvSpPr>
          <p:cNvPr id="12" name="TextBox 11"/>
          <p:cNvSpPr txBox="1"/>
          <p:nvPr/>
        </p:nvSpPr>
        <p:spPr>
          <a:xfrm>
            <a:off x="1384255" y="4087243"/>
            <a:ext cx="2801566" cy="646331"/>
          </a:xfrm>
          <a:prstGeom prst="rect">
            <a:avLst/>
          </a:prstGeom>
          <a:noFill/>
        </p:spPr>
        <p:txBody>
          <a:bodyPr wrap="square" rtlCol="0">
            <a:spAutoFit/>
          </a:bodyPr>
          <a:lstStyle/>
          <a:p>
            <a:r>
              <a:rPr lang="en-US" dirty="0" smtClean="0">
                <a:solidFill>
                  <a:schemeClr val="bg1"/>
                </a:solidFill>
              </a:rPr>
              <a:t>          User’s Data</a:t>
            </a:r>
          </a:p>
          <a:p>
            <a:r>
              <a:rPr lang="en-US" dirty="0" smtClean="0">
                <a:solidFill>
                  <a:schemeClr val="bg1"/>
                </a:solidFill>
              </a:rPr>
              <a:t>(Age Group, Gender</a:t>
            </a:r>
            <a:r>
              <a:rPr lang="en-US" dirty="0">
                <a:solidFill>
                  <a:schemeClr val="bg1"/>
                </a:solidFill>
              </a:rPr>
              <a:t> </a:t>
            </a:r>
            <a:r>
              <a:rPr lang="en-US" dirty="0" smtClean="0">
                <a:solidFill>
                  <a:schemeClr val="bg1"/>
                </a:solidFill>
              </a:rPr>
              <a:t>etc.) </a:t>
            </a:r>
            <a:endParaRPr lang="en-US" dirty="0">
              <a:solidFill>
                <a:schemeClr val="bg1"/>
              </a:solidFill>
            </a:endParaRPr>
          </a:p>
        </p:txBody>
      </p:sp>
      <p:sp>
        <p:nvSpPr>
          <p:cNvPr id="13" name="TextBox 12"/>
          <p:cNvSpPr txBox="1"/>
          <p:nvPr/>
        </p:nvSpPr>
        <p:spPr>
          <a:xfrm>
            <a:off x="5574575" y="4225742"/>
            <a:ext cx="2801566" cy="369332"/>
          </a:xfrm>
          <a:prstGeom prst="rect">
            <a:avLst/>
          </a:prstGeom>
          <a:noFill/>
        </p:spPr>
        <p:txBody>
          <a:bodyPr wrap="square" rtlCol="0">
            <a:spAutoFit/>
          </a:bodyPr>
          <a:lstStyle/>
          <a:p>
            <a:r>
              <a:rPr lang="en-US" dirty="0" smtClean="0">
                <a:solidFill>
                  <a:schemeClr val="bg1"/>
                </a:solidFill>
              </a:rPr>
              <a:t>Location</a:t>
            </a:r>
            <a:endParaRPr lang="en-US" dirty="0">
              <a:solidFill>
                <a:schemeClr val="bg1"/>
              </a:solidFill>
            </a:endParaRPr>
          </a:p>
        </p:txBody>
      </p:sp>
      <p:sp>
        <p:nvSpPr>
          <p:cNvPr id="14" name="TextBox 13"/>
          <p:cNvSpPr txBox="1"/>
          <p:nvPr/>
        </p:nvSpPr>
        <p:spPr>
          <a:xfrm>
            <a:off x="8224774" y="4176557"/>
            <a:ext cx="3441708" cy="369332"/>
          </a:xfrm>
          <a:prstGeom prst="rect">
            <a:avLst/>
          </a:prstGeom>
          <a:noFill/>
        </p:spPr>
        <p:txBody>
          <a:bodyPr wrap="square" rtlCol="0">
            <a:spAutoFit/>
          </a:bodyPr>
          <a:lstStyle/>
          <a:p>
            <a:r>
              <a:rPr lang="en-US" dirty="0" smtClean="0">
                <a:solidFill>
                  <a:schemeClr val="bg1"/>
                </a:solidFill>
              </a:rPr>
              <a:t>Game Statistics</a:t>
            </a:r>
            <a:endParaRPr lang="en-US" dirty="0">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3F53"/>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2001" y="1410116"/>
            <a:ext cx="1574261" cy="1563624"/>
          </a:xfrm>
          <a:prstGeom prst="rect">
            <a:avLst/>
          </a:prstGeom>
        </p:spPr>
      </p:pic>
      <p:sp>
        <p:nvSpPr>
          <p:cNvPr id="5" name="TextBox 4"/>
          <p:cNvSpPr txBox="1"/>
          <p:nvPr/>
        </p:nvSpPr>
        <p:spPr>
          <a:xfrm>
            <a:off x="3699515" y="543339"/>
            <a:ext cx="4479235" cy="707886"/>
          </a:xfrm>
          <a:prstGeom prst="rect">
            <a:avLst/>
          </a:prstGeom>
          <a:noFill/>
        </p:spPr>
        <p:txBody>
          <a:bodyPr wrap="square" rtlCol="0">
            <a:spAutoFit/>
          </a:bodyPr>
          <a:lstStyle/>
          <a:p>
            <a:pPr algn="ctr"/>
            <a:r>
              <a:rPr lang="en-US" sz="4000" dirty="0" smtClean="0">
                <a:solidFill>
                  <a:schemeClr val="bg1"/>
                </a:solidFill>
                <a:latin typeface="Bebas" panose="020B0606020202050201" pitchFamily="34" charset="0"/>
              </a:rPr>
              <a:t>User Data</a:t>
            </a:r>
            <a:endParaRPr lang="en-US" sz="4000" dirty="0">
              <a:solidFill>
                <a:schemeClr val="bg1"/>
              </a:solidFill>
              <a:latin typeface="Bebas" panose="020B0606020202050201" pitchFamily="34" charset="0"/>
            </a:endParaRPr>
          </a:p>
        </p:txBody>
      </p:sp>
      <p:sp>
        <p:nvSpPr>
          <p:cNvPr id="6" name="TextBox 5"/>
          <p:cNvSpPr txBox="1"/>
          <p:nvPr/>
        </p:nvSpPr>
        <p:spPr>
          <a:xfrm>
            <a:off x="410817" y="3498574"/>
            <a:ext cx="11542644" cy="1384995"/>
          </a:xfrm>
          <a:prstGeom prst="rect">
            <a:avLst/>
          </a:prstGeom>
          <a:noFill/>
        </p:spPr>
        <p:txBody>
          <a:bodyPr wrap="square" rtlCol="0">
            <a:spAutoFit/>
          </a:bodyPr>
          <a:lstStyle/>
          <a:p>
            <a:pPr algn="just"/>
            <a:r>
              <a:rPr lang="en-US" sz="2800" dirty="0" smtClean="0">
                <a:solidFill>
                  <a:schemeClr val="bg1"/>
                </a:solidFill>
                <a:latin typeface="Product Sans" panose="020B0403030502040203" pitchFamily="34" charset="0"/>
              </a:rPr>
              <a:t>The game relies on the  </a:t>
            </a:r>
            <a:r>
              <a:rPr lang="en-US" sz="2800" dirty="0" err="1">
                <a:solidFill>
                  <a:schemeClr val="bg1"/>
                </a:solidFill>
                <a:latin typeface="Product Sans" panose="020B0403030502040203" pitchFamily="34" charset="0"/>
              </a:rPr>
              <a:t>g</a:t>
            </a:r>
            <a:r>
              <a:rPr lang="en-US" sz="2800" dirty="0" err="1" smtClean="0">
                <a:solidFill>
                  <a:schemeClr val="bg1"/>
                </a:solidFill>
                <a:latin typeface="Product Sans" panose="020B0403030502040203" pitchFamily="34" charset="0"/>
              </a:rPr>
              <a:t>enetical</a:t>
            </a:r>
            <a:r>
              <a:rPr lang="en-US" sz="2800" dirty="0" smtClean="0">
                <a:solidFill>
                  <a:schemeClr val="bg1"/>
                </a:solidFill>
                <a:latin typeface="Product Sans" panose="020B0403030502040203" pitchFamily="34" charset="0"/>
              </a:rPr>
              <a:t> heritage , Age group , Gender information of a person to properly gather information about Alzheimer as Alzheimer varies differentially across these groups</a:t>
            </a:r>
            <a:endParaRPr lang="en-US" sz="2800" dirty="0">
              <a:solidFill>
                <a:schemeClr val="bg1"/>
              </a:solidFill>
              <a:latin typeface="Product Sans" panose="020B0403030502040203" pitchFamily="34" charset="0"/>
            </a:endParaRPr>
          </a:p>
        </p:txBody>
      </p:sp>
    </p:spTree>
    <p:extLst>
      <p:ext uri="{BB962C8B-B14F-4D97-AF65-F5344CB8AC3E}">
        <p14:creationId xmlns:p14="http://schemas.microsoft.com/office/powerpoint/2010/main" val="3968766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E3F53"/>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7320" y="1450008"/>
            <a:ext cx="1563624" cy="1563624"/>
          </a:xfrm>
          <a:prstGeom prst="rect">
            <a:avLst/>
          </a:prstGeom>
        </p:spPr>
      </p:pic>
      <p:sp>
        <p:nvSpPr>
          <p:cNvPr id="5" name="TextBox 4"/>
          <p:cNvSpPr txBox="1"/>
          <p:nvPr/>
        </p:nvSpPr>
        <p:spPr>
          <a:xfrm>
            <a:off x="3699515" y="543339"/>
            <a:ext cx="4479235" cy="707886"/>
          </a:xfrm>
          <a:prstGeom prst="rect">
            <a:avLst/>
          </a:prstGeom>
          <a:noFill/>
        </p:spPr>
        <p:txBody>
          <a:bodyPr wrap="square" rtlCol="0">
            <a:spAutoFit/>
          </a:bodyPr>
          <a:lstStyle/>
          <a:p>
            <a:pPr algn="ctr"/>
            <a:r>
              <a:rPr lang="en-US" sz="4000" dirty="0" smtClean="0">
                <a:solidFill>
                  <a:schemeClr val="bg1"/>
                </a:solidFill>
                <a:latin typeface="Bebas" panose="020B0606020202050201" pitchFamily="34" charset="0"/>
              </a:rPr>
              <a:t>LOCATION</a:t>
            </a:r>
            <a:endParaRPr lang="en-US" sz="4000" dirty="0">
              <a:solidFill>
                <a:schemeClr val="bg1"/>
              </a:solidFill>
              <a:latin typeface="Bebas" panose="020B0606020202050201" pitchFamily="34" charset="0"/>
            </a:endParaRPr>
          </a:p>
        </p:txBody>
      </p:sp>
      <p:sp>
        <p:nvSpPr>
          <p:cNvPr id="6" name="TextBox 5"/>
          <p:cNvSpPr txBox="1"/>
          <p:nvPr/>
        </p:nvSpPr>
        <p:spPr>
          <a:xfrm>
            <a:off x="410817" y="3498574"/>
            <a:ext cx="11542644" cy="1384995"/>
          </a:xfrm>
          <a:prstGeom prst="rect">
            <a:avLst/>
          </a:prstGeom>
          <a:noFill/>
        </p:spPr>
        <p:txBody>
          <a:bodyPr wrap="square" rtlCol="0">
            <a:spAutoFit/>
          </a:bodyPr>
          <a:lstStyle/>
          <a:p>
            <a:pPr algn="just"/>
            <a:r>
              <a:rPr lang="en-US" sz="2800" dirty="0" smtClean="0">
                <a:solidFill>
                  <a:schemeClr val="bg1"/>
                </a:solidFill>
                <a:latin typeface="Product Sans" panose="020B0403030502040203" pitchFamily="34" charset="0"/>
              </a:rPr>
              <a:t>The game also relies on location as the chances of having Alzheimer varies from region to region as there are different conditions not only including food but stress levels and average life expectancy.</a:t>
            </a:r>
            <a:endParaRPr lang="en-US" sz="2800" dirty="0">
              <a:solidFill>
                <a:schemeClr val="bg1"/>
              </a:solidFill>
              <a:latin typeface="Product Sans" panose="020B0403030502040203" pitchFamily="34" charset="0"/>
            </a:endParaRPr>
          </a:p>
        </p:txBody>
      </p:sp>
    </p:spTree>
    <p:extLst>
      <p:ext uri="{BB962C8B-B14F-4D97-AF65-F5344CB8AC3E}">
        <p14:creationId xmlns:p14="http://schemas.microsoft.com/office/powerpoint/2010/main" val="37845723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E3F53"/>
        </a:solidFill>
        <a:effectLst/>
      </p:bgPr>
    </p:bg>
    <p:spTree>
      <p:nvGrpSpPr>
        <p:cNvPr id="1" name=""/>
        <p:cNvGrpSpPr/>
        <p:nvPr/>
      </p:nvGrpSpPr>
      <p:grpSpPr>
        <a:xfrm>
          <a:off x="0" y="0"/>
          <a:ext cx="0" cy="0"/>
          <a:chOff x="0" y="0"/>
          <a:chExt cx="0" cy="0"/>
        </a:xfrm>
      </p:grpSpPr>
      <p:sp>
        <p:nvSpPr>
          <p:cNvPr id="4" name="TextBox 3"/>
          <p:cNvSpPr txBox="1"/>
          <p:nvPr/>
        </p:nvSpPr>
        <p:spPr>
          <a:xfrm>
            <a:off x="3699515" y="543339"/>
            <a:ext cx="4479235" cy="707886"/>
          </a:xfrm>
          <a:prstGeom prst="rect">
            <a:avLst/>
          </a:prstGeom>
          <a:noFill/>
        </p:spPr>
        <p:txBody>
          <a:bodyPr wrap="square" rtlCol="0">
            <a:spAutoFit/>
          </a:bodyPr>
          <a:lstStyle/>
          <a:p>
            <a:pPr algn="ctr"/>
            <a:r>
              <a:rPr lang="en-US" sz="4000" dirty="0" smtClean="0">
                <a:solidFill>
                  <a:schemeClr val="bg1"/>
                </a:solidFill>
                <a:latin typeface="Bebas" panose="020B0606020202050201" pitchFamily="34" charset="0"/>
              </a:rPr>
              <a:t>GAME STATISTICS</a:t>
            </a:r>
            <a:endParaRPr lang="en-US" sz="4000" dirty="0">
              <a:solidFill>
                <a:schemeClr val="bg1"/>
              </a:solidFill>
              <a:latin typeface="Bebas" panose="020B0606020202050201"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2001" y="1351400"/>
            <a:ext cx="1574261" cy="1563624"/>
          </a:xfrm>
          <a:prstGeom prst="rect">
            <a:avLst/>
          </a:prstGeom>
        </p:spPr>
      </p:pic>
      <p:sp>
        <p:nvSpPr>
          <p:cNvPr id="6" name="TextBox 5"/>
          <p:cNvSpPr txBox="1"/>
          <p:nvPr/>
        </p:nvSpPr>
        <p:spPr>
          <a:xfrm>
            <a:off x="410817" y="3498574"/>
            <a:ext cx="11542644" cy="1384995"/>
          </a:xfrm>
          <a:prstGeom prst="rect">
            <a:avLst/>
          </a:prstGeom>
          <a:noFill/>
        </p:spPr>
        <p:txBody>
          <a:bodyPr wrap="square" rtlCol="0">
            <a:spAutoFit/>
          </a:bodyPr>
          <a:lstStyle/>
          <a:p>
            <a:pPr algn="just"/>
            <a:r>
              <a:rPr lang="en-US" sz="2800" dirty="0" smtClean="0">
                <a:solidFill>
                  <a:schemeClr val="bg1"/>
                </a:solidFill>
                <a:latin typeface="Product Sans" panose="020B0403030502040203" pitchFamily="34" charset="0"/>
              </a:rPr>
              <a:t>Now, Finally for the analysis the statistics measured by the games themselves is required as they measure the common areas of symptoms of Alzheimer </a:t>
            </a:r>
            <a:endParaRPr lang="en-US" sz="2800" dirty="0">
              <a:solidFill>
                <a:schemeClr val="bg1"/>
              </a:solidFill>
              <a:latin typeface="Product Sans" panose="020B0403030502040203" pitchFamily="34" charset="0"/>
            </a:endParaRPr>
          </a:p>
        </p:txBody>
      </p:sp>
    </p:spTree>
    <p:extLst>
      <p:ext uri="{BB962C8B-B14F-4D97-AF65-F5344CB8AC3E}">
        <p14:creationId xmlns:p14="http://schemas.microsoft.com/office/powerpoint/2010/main" val="254580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E3F53"/>
        </a:solidFill>
        <a:effectLst/>
      </p:bgPr>
    </p:bg>
    <p:spTree>
      <p:nvGrpSpPr>
        <p:cNvPr id="1" name=""/>
        <p:cNvGrpSpPr/>
        <p:nvPr/>
      </p:nvGrpSpPr>
      <p:grpSpPr>
        <a:xfrm>
          <a:off x="0" y="0"/>
          <a:ext cx="0" cy="0"/>
          <a:chOff x="0" y="0"/>
          <a:chExt cx="0" cy="0"/>
        </a:xfrm>
      </p:grpSpPr>
      <p:grpSp>
        <p:nvGrpSpPr>
          <p:cNvPr id="4" name="Group 3"/>
          <p:cNvGrpSpPr/>
          <p:nvPr/>
        </p:nvGrpSpPr>
        <p:grpSpPr>
          <a:xfrm>
            <a:off x="963375" y="2660616"/>
            <a:ext cx="3749098" cy="2448098"/>
            <a:chOff x="863542" y="2703022"/>
            <a:chExt cx="9439622" cy="2917999"/>
          </a:xfrm>
        </p:grpSpPr>
        <p:sp>
          <p:nvSpPr>
            <p:cNvPr id="5" name="Rectangle 4"/>
            <p:cNvSpPr/>
            <p:nvPr/>
          </p:nvSpPr>
          <p:spPr>
            <a:xfrm>
              <a:off x="863542" y="3432002"/>
              <a:ext cx="3611418" cy="7296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OPENGL</a:t>
              </a:r>
            </a:p>
          </p:txBody>
        </p:sp>
        <p:sp>
          <p:nvSpPr>
            <p:cNvPr id="6" name="Rectangle 5"/>
            <p:cNvSpPr/>
            <p:nvPr/>
          </p:nvSpPr>
          <p:spPr>
            <a:xfrm>
              <a:off x="863542" y="4161675"/>
              <a:ext cx="3611418" cy="7296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UNITY</a:t>
              </a:r>
              <a:endParaRPr lang="en-US" dirty="0"/>
            </a:p>
          </p:txBody>
        </p:sp>
        <p:sp>
          <p:nvSpPr>
            <p:cNvPr id="7" name="Rectangle 6"/>
            <p:cNvSpPr/>
            <p:nvPr/>
          </p:nvSpPr>
          <p:spPr>
            <a:xfrm>
              <a:off x="863542" y="4891348"/>
              <a:ext cx="3611418" cy="7296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 #</a:t>
              </a:r>
              <a:endParaRPr lang="en-US" dirty="0"/>
            </a:p>
          </p:txBody>
        </p:sp>
        <p:sp>
          <p:nvSpPr>
            <p:cNvPr id="8" name="Rectangle 7"/>
            <p:cNvSpPr/>
            <p:nvPr/>
          </p:nvSpPr>
          <p:spPr>
            <a:xfrm>
              <a:off x="6691746" y="4891347"/>
              <a:ext cx="3611418" cy="7296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SQL</a:t>
              </a:r>
              <a:endParaRPr lang="en-US" dirty="0"/>
            </a:p>
          </p:txBody>
        </p:sp>
        <p:sp>
          <p:nvSpPr>
            <p:cNvPr id="9" name="Right Arrow 8"/>
            <p:cNvSpPr/>
            <p:nvPr/>
          </p:nvSpPr>
          <p:spPr>
            <a:xfrm>
              <a:off x="5207000" y="5210695"/>
              <a:ext cx="1052946" cy="323273"/>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ight Arrow 9"/>
            <p:cNvSpPr/>
            <p:nvPr/>
          </p:nvSpPr>
          <p:spPr>
            <a:xfrm rot="10800000">
              <a:off x="5133109" y="4932911"/>
              <a:ext cx="1052946" cy="32327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 name="Rectangle 10"/>
            <p:cNvSpPr/>
            <p:nvPr/>
          </p:nvSpPr>
          <p:spPr>
            <a:xfrm>
              <a:off x="863542" y="2703022"/>
              <a:ext cx="3611418" cy="7296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User’s phone</a:t>
              </a:r>
            </a:p>
          </p:txBody>
        </p:sp>
      </p:grpSp>
      <p:sp>
        <p:nvSpPr>
          <p:cNvPr id="20" name="Rectangle 19"/>
          <p:cNvSpPr/>
          <p:nvPr/>
        </p:nvSpPr>
        <p:spPr>
          <a:xfrm>
            <a:off x="2067339" y="461378"/>
            <a:ext cx="7076037" cy="707886"/>
          </a:xfrm>
          <a:prstGeom prst="rect">
            <a:avLst/>
          </a:prstGeom>
        </p:spPr>
        <p:txBody>
          <a:bodyPr wrap="square">
            <a:spAutoFit/>
          </a:bodyPr>
          <a:lstStyle/>
          <a:p>
            <a:pPr algn="ctr"/>
            <a:r>
              <a:rPr lang="en-US" sz="4000" dirty="0">
                <a:solidFill>
                  <a:schemeClr val="bg1"/>
                </a:solidFill>
                <a:latin typeface="Bebas" panose="020B0606020202050201" pitchFamily="34" charset="0"/>
              </a:rPr>
              <a:t>TechnologY STACK </a:t>
            </a:r>
            <a:r>
              <a:rPr lang="en-US" sz="4000" dirty="0" smtClean="0">
                <a:solidFill>
                  <a:schemeClr val="bg1"/>
                </a:solidFill>
                <a:latin typeface="Bebas" panose="020B0606020202050201" pitchFamily="34" charset="0"/>
              </a:rPr>
              <a:t>and tools used</a:t>
            </a:r>
            <a:endParaRPr lang="en-US" sz="4000" dirty="0">
              <a:solidFill>
                <a:schemeClr val="bg1"/>
              </a:solidFill>
              <a:latin typeface="Bebas" panose="020B0606020202050201" pitchFamily="34" charset="0"/>
            </a:endParaRPr>
          </a:p>
        </p:txBody>
      </p:sp>
      <p:sp>
        <p:nvSpPr>
          <p:cNvPr id="21" name="TextBox 20"/>
          <p:cNvSpPr txBox="1"/>
          <p:nvPr/>
        </p:nvSpPr>
        <p:spPr>
          <a:xfrm>
            <a:off x="7646505" y="3096688"/>
            <a:ext cx="4081669"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latin typeface="Product Sans" panose="020B0403030502040203" pitchFamily="34" charset="0"/>
              </a:rPr>
              <a:t>Unity Game Engine</a:t>
            </a:r>
          </a:p>
          <a:p>
            <a:pPr marL="342900" indent="-342900">
              <a:buFont typeface="Arial" panose="020B0604020202020204" pitchFamily="34" charset="0"/>
              <a:buChar char="•"/>
            </a:pPr>
            <a:r>
              <a:rPr lang="en-US" sz="2400" dirty="0" err="1" smtClean="0">
                <a:solidFill>
                  <a:schemeClr val="bg1"/>
                </a:solidFill>
                <a:latin typeface="Product Sans" panose="020B0403030502040203" pitchFamily="34" charset="0"/>
              </a:rPr>
              <a:t>SQLlite</a:t>
            </a:r>
            <a:endParaRPr lang="en-US" sz="2400" dirty="0" smtClean="0">
              <a:solidFill>
                <a:schemeClr val="bg1"/>
              </a:solidFill>
              <a:latin typeface="Product Sans" panose="020B0403030502040203" pitchFamily="34" charset="0"/>
            </a:endParaRPr>
          </a:p>
          <a:p>
            <a:pPr marL="342900" indent="-342900">
              <a:buFont typeface="Arial" panose="020B0604020202020204" pitchFamily="34" charset="0"/>
              <a:buChar char="•"/>
            </a:pPr>
            <a:r>
              <a:rPr lang="en-US" sz="2400" dirty="0" smtClean="0">
                <a:solidFill>
                  <a:schemeClr val="bg1"/>
                </a:solidFill>
                <a:latin typeface="Product Sans" panose="020B0403030502040203" pitchFamily="34" charset="0"/>
              </a:rPr>
              <a:t>Adobe Photoshop</a:t>
            </a:r>
          </a:p>
          <a:p>
            <a:pPr marL="342900" indent="-342900">
              <a:buFont typeface="Arial" panose="020B0604020202020204" pitchFamily="34" charset="0"/>
              <a:buChar char="•"/>
            </a:pPr>
            <a:r>
              <a:rPr lang="en-US" sz="2400" dirty="0" smtClean="0">
                <a:solidFill>
                  <a:schemeClr val="bg1"/>
                </a:solidFill>
                <a:latin typeface="Product Sans" panose="020B0403030502040203" pitchFamily="34" charset="0"/>
              </a:rPr>
              <a:t>Corel Draw</a:t>
            </a:r>
          </a:p>
          <a:p>
            <a:pPr marL="342900" indent="-342900">
              <a:buFont typeface="Arial" panose="020B0604020202020204" pitchFamily="34" charset="0"/>
              <a:buChar char="•"/>
            </a:pPr>
            <a:r>
              <a:rPr lang="en-US" sz="2400" dirty="0" smtClean="0">
                <a:solidFill>
                  <a:schemeClr val="bg1"/>
                </a:solidFill>
                <a:latin typeface="Product Sans" panose="020B0403030502040203" pitchFamily="34" charset="0"/>
              </a:rPr>
              <a:t>Visual Studio</a:t>
            </a:r>
            <a:endParaRPr lang="en-US" sz="2400" dirty="0">
              <a:solidFill>
                <a:schemeClr val="bg1"/>
              </a:solidFill>
              <a:latin typeface="Product Sans" panose="020B0403030502040203" pitchFamily="34" charset="0"/>
            </a:endParaRPr>
          </a:p>
        </p:txBody>
      </p:sp>
      <p:sp>
        <p:nvSpPr>
          <p:cNvPr id="22" name="TextBox 21"/>
          <p:cNvSpPr txBox="1"/>
          <p:nvPr/>
        </p:nvSpPr>
        <p:spPr>
          <a:xfrm>
            <a:off x="7646505" y="2680494"/>
            <a:ext cx="2279373" cy="369332"/>
          </a:xfrm>
          <a:prstGeom prst="rect">
            <a:avLst/>
          </a:prstGeom>
          <a:noFill/>
        </p:spPr>
        <p:txBody>
          <a:bodyPr wrap="square" rtlCol="0">
            <a:spAutoFit/>
          </a:bodyPr>
          <a:lstStyle/>
          <a:p>
            <a:r>
              <a:rPr lang="en-US" dirty="0" smtClean="0">
                <a:solidFill>
                  <a:schemeClr val="bg1"/>
                </a:solidFill>
                <a:latin typeface="Product Sans" panose="020B0403030502040203" pitchFamily="34" charset="0"/>
              </a:rPr>
              <a:t>Tools</a:t>
            </a:r>
            <a:endParaRPr lang="en-US" dirty="0">
              <a:solidFill>
                <a:schemeClr val="bg1"/>
              </a:solidFill>
              <a:latin typeface="Product Sans" panose="020B0403030502040203" pitchFamily="34" charset="0"/>
            </a:endParaRPr>
          </a:p>
        </p:txBody>
      </p:sp>
      <p:sp>
        <p:nvSpPr>
          <p:cNvPr id="23" name="TextBox 22"/>
          <p:cNvSpPr txBox="1"/>
          <p:nvPr/>
        </p:nvSpPr>
        <p:spPr>
          <a:xfrm>
            <a:off x="998767" y="2130934"/>
            <a:ext cx="2279373" cy="369332"/>
          </a:xfrm>
          <a:prstGeom prst="rect">
            <a:avLst/>
          </a:prstGeom>
          <a:noFill/>
        </p:spPr>
        <p:txBody>
          <a:bodyPr wrap="square" rtlCol="0">
            <a:spAutoFit/>
          </a:bodyPr>
          <a:lstStyle/>
          <a:p>
            <a:r>
              <a:rPr lang="en-US" dirty="0" smtClean="0">
                <a:solidFill>
                  <a:schemeClr val="bg1"/>
                </a:solidFill>
                <a:latin typeface="Product Sans" panose="020B0403030502040203" pitchFamily="34" charset="0"/>
              </a:rPr>
              <a:t>Tech Stack</a:t>
            </a:r>
            <a:endParaRPr lang="en-US" dirty="0">
              <a:solidFill>
                <a:schemeClr val="bg1"/>
              </a:solidFill>
              <a:latin typeface="Product Sans" panose="020B0403030502040203" pitchFamily="34" charset="0"/>
            </a:endParaRPr>
          </a:p>
        </p:txBody>
      </p:sp>
    </p:spTree>
    <p:extLst>
      <p:ext uri="{BB962C8B-B14F-4D97-AF65-F5344CB8AC3E}">
        <p14:creationId xmlns:p14="http://schemas.microsoft.com/office/powerpoint/2010/main" val="213743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par>
                                <p:cTn id="16" presetID="16" presetClass="entr" presetSubtype="21"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arn(inVertic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3F53"/>
        </a:solidFill>
        <a:effectLst/>
      </p:bgPr>
    </p:bg>
    <p:spTree>
      <p:nvGrpSpPr>
        <p:cNvPr id="1" name=""/>
        <p:cNvGrpSpPr/>
        <p:nvPr/>
      </p:nvGrpSpPr>
      <p:grpSpPr>
        <a:xfrm>
          <a:off x="0" y="0"/>
          <a:ext cx="0" cy="0"/>
          <a:chOff x="0" y="0"/>
          <a:chExt cx="0" cy="0"/>
        </a:xfrm>
      </p:grpSpPr>
      <p:grpSp>
        <p:nvGrpSpPr>
          <p:cNvPr id="12" name="Group 11"/>
          <p:cNvGrpSpPr/>
          <p:nvPr/>
        </p:nvGrpSpPr>
        <p:grpSpPr>
          <a:xfrm>
            <a:off x="5513392" y="1699765"/>
            <a:ext cx="6370320" cy="4439920"/>
            <a:chOff x="995680" y="599440"/>
            <a:chExt cx="9580880" cy="4511040"/>
          </a:xfrm>
        </p:grpSpPr>
        <p:sp>
          <p:nvSpPr>
            <p:cNvPr id="13" name="Rectangle 12"/>
            <p:cNvSpPr/>
            <p:nvPr/>
          </p:nvSpPr>
          <p:spPr>
            <a:xfrm>
              <a:off x="4531360" y="599440"/>
              <a:ext cx="2753360" cy="4673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GAME</a:t>
              </a:r>
              <a:endParaRPr lang="en-US" dirty="0"/>
            </a:p>
          </p:txBody>
        </p:sp>
        <p:sp>
          <p:nvSpPr>
            <p:cNvPr id="14" name="Rectangle 13"/>
            <p:cNvSpPr/>
            <p:nvPr/>
          </p:nvSpPr>
          <p:spPr>
            <a:xfrm>
              <a:off x="995680" y="1767840"/>
              <a:ext cx="2753360" cy="4673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STAGE 1 MEMORY TEST</a:t>
              </a:r>
              <a:endParaRPr lang="en-US" dirty="0"/>
            </a:p>
          </p:txBody>
        </p:sp>
        <p:sp>
          <p:nvSpPr>
            <p:cNvPr id="15" name="Rectangle 14"/>
            <p:cNvSpPr/>
            <p:nvPr/>
          </p:nvSpPr>
          <p:spPr>
            <a:xfrm>
              <a:off x="4531360" y="1727200"/>
              <a:ext cx="2753360" cy="4673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STAGE 2 CONCENTRATION</a:t>
              </a:r>
              <a:endParaRPr lang="en-US" dirty="0"/>
            </a:p>
          </p:txBody>
        </p:sp>
        <p:sp>
          <p:nvSpPr>
            <p:cNvPr id="16" name="Rectangle 15"/>
            <p:cNvSpPr/>
            <p:nvPr/>
          </p:nvSpPr>
          <p:spPr>
            <a:xfrm>
              <a:off x="7823200" y="1727200"/>
              <a:ext cx="2753360" cy="4673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STAGE 3 LOGICAL REASONING</a:t>
              </a:r>
              <a:endParaRPr lang="en-US" dirty="0"/>
            </a:p>
          </p:txBody>
        </p:sp>
        <p:sp>
          <p:nvSpPr>
            <p:cNvPr id="17" name="Rectangle 16"/>
            <p:cNvSpPr/>
            <p:nvPr/>
          </p:nvSpPr>
          <p:spPr>
            <a:xfrm>
              <a:off x="4551680" y="2854960"/>
              <a:ext cx="2753360" cy="4673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STORE DATA</a:t>
              </a:r>
              <a:endParaRPr lang="en-US" dirty="0"/>
            </a:p>
          </p:txBody>
        </p:sp>
        <p:sp>
          <p:nvSpPr>
            <p:cNvPr id="18" name="Rectangle 17"/>
            <p:cNvSpPr/>
            <p:nvPr/>
          </p:nvSpPr>
          <p:spPr>
            <a:xfrm>
              <a:off x="4561840" y="3749040"/>
              <a:ext cx="2753360" cy="4673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ANALYSE DATA</a:t>
              </a:r>
              <a:endParaRPr lang="en-US" dirty="0"/>
            </a:p>
          </p:txBody>
        </p:sp>
        <p:sp>
          <p:nvSpPr>
            <p:cNvPr id="19" name="Rectangle 18"/>
            <p:cNvSpPr/>
            <p:nvPr/>
          </p:nvSpPr>
          <p:spPr>
            <a:xfrm>
              <a:off x="4561840" y="4643120"/>
              <a:ext cx="2753360" cy="4673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SHOW RESULT</a:t>
              </a:r>
              <a:endParaRPr lang="en-US" dirty="0"/>
            </a:p>
          </p:txBody>
        </p:sp>
        <p:cxnSp>
          <p:nvCxnSpPr>
            <p:cNvPr id="20" name="Straight Arrow Connector 19"/>
            <p:cNvCxnSpPr>
              <a:stCxn id="13" idx="2"/>
              <a:endCxn id="15" idx="0"/>
            </p:cNvCxnSpPr>
            <p:nvPr/>
          </p:nvCxnSpPr>
          <p:spPr>
            <a:xfrm>
              <a:off x="5908040" y="1066800"/>
              <a:ext cx="0" cy="6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3" idx="1"/>
              <a:endCxn id="14" idx="0"/>
            </p:cNvCxnSpPr>
            <p:nvPr/>
          </p:nvCxnSpPr>
          <p:spPr>
            <a:xfrm rot="10800000" flipV="1">
              <a:off x="2372360" y="833120"/>
              <a:ext cx="2159000" cy="9347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3" idx="3"/>
              <a:endCxn id="16" idx="0"/>
            </p:cNvCxnSpPr>
            <p:nvPr/>
          </p:nvCxnSpPr>
          <p:spPr>
            <a:xfrm>
              <a:off x="7284720" y="833120"/>
              <a:ext cx="1915159" cy="8940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5908040" y="2194560"/>
              <a:ext cx="20320" cy="6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4" idx="2"/>
              <a:endCxn id="17" idx="1"/>
            </p:cNvCxnSpPr>
            <p:nvPr/>
          </p:nvCxnSpPr>
          <p:spPr>
            <a:xfrm rot="16200000" flipH="1">
              <a:off x="3035300" y="1572260"/>
              <a:ext cx="853440" cy="21793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6" idx="2"/>
              <a:endCxn id="17" idx="3"/>
            </p:cNvCxnSpPr>
            <p:nvPr/>
          </p:nvCxnSpPr>
          <p:spPr>
            <a:xfrm rot="5400000">
              <a:off x="7805420" y="1694180"/>
              <a:ext cx="894080" cy="189484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2"/>
              <a:endCxn id="18" idx="0"/>
            </p:cNvCxnSpPr>
            <p:nvPr/>
          </p:nvCxnSpPr>
          <p:spPr>
            <a:xfrm>
              <a:off x="5928360" y="3322320"/>
              <a:ext cx="1016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8" idx="2"/>
              <a:endCxn id="19" idx="0"/>
            </p:cNvCxnSpPr>
            <p:nvPr/>
          </p:nvCxnSpPr>
          <p:spPr>
            <a:xfrm>
              <a:off x="5938520" y="4216400"/>
              <a:ext cx="0" cy="42672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5080" y="953408"/>
            <a:ext cx="3257550" cy="5705475"/>
          </a:xfrm>
          <a:prstGeom prst="rect">
            <a:avLst/>
          </a:prstGeom>
        </p:spPr>
      </p:pic>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569" y="953408"/>
            <a:ext cx="3257550" cy="5686425"/>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6425" y="876990"/>
            <a:ext cx="3219450" cy="5705475"/>
          </a:xfrm>
          <a:prstGeom prst="rect">
            <a:avLst/>
          </a:prstGeom>
        </p:spPr>
      </p:pic>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4525" y="1037228"/>
            <a:ext cx="3219450" cy="573405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1569" y="995705"/>
            <a:ext cx="3276600" cy="5686425"/>
          </a:xfrm>
          <a:prstGeom prst="rect">
            <a:avLst/>
          </a:prstGeom>
        </p:spPr>
      </p:pic>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7850" y="895359"/>
            <a:ext cx="3248025" cy="5734050"/>
          </a:xfrm>
          <a:prstGeom prst="rect">
            <a:avLst/>
          </a:prstGeom>
        </p:spPr>
      </p:pic>
      <p:pic>
        <p:nvPicPr>
          <p:cNvPr id="40" name="Picture 3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21549" y="919621"/>
            <a:ext cx="3276600" cy="5715000"/>
          </a:xfrm>
          <a:prstGeom prst="rect">
            <a:avLst/>
          </a:prstGeom>
        </p:spPr>
      </p:pic>
      <p:sp>
        <p:nvSpPr>
          <p:cNvPr id="5" name="TextBox 4"/>
          <p:cNvSpPr txBox="1"/>
          <p:nvPr/>
        </p:nvSpPr>
        <p:spPr>
          <a:xfrm>
            <a:off x="4252383" y="440005"/>
            <a:ext cx="7223760" cy="706755"/>
          </a:xfrm>
          <a:prstGeom prst="rect">
            <a:avLst/>
          </a:prstGeom>
          <a:noFill/>
        </p:spPr>
        <p:txBody>
          <a:bodyPr wrap="square" rtlCol="0">
            <a:spAutoFit/>
          </a:bodyPr>
          <a:lstStyle/>
          <a:p>
            <a:r>
              <a:rPr lang="en-US" sz="4000" dirty="0" smtClean="0">
                <a:solidFill>
                  <a:schemeClr val="bg1"/>
                </a:solidFill>
                <a:latin typeface="Bebas" panose="020B0606020202050201" pitchFamily="34" charset="0"/>
              </a:rPr>
              <a:t> </a:t>
            </a:r>
            <a:r>
              <a:rPr lang="en-US" sz="4000" dirty="0" smtClean="0">
                <a:solidFill>
                  <a:schemeClr val="bg1"/>
                </a:solidFill>
                <a:latin typeface="Bebas" panose="020B0606020202050201" pitchFamily="34" charset="0"/>
              </a:rPr>
              <a:t>components</a:t>
            </a:r>
            <a:endParaRPr lang="en-US" sz="4000" dirty="0">
              <a:solidFill>
                <a:schemeClr val="bg1"/>
              </a:solidFill>
              <a:latin typeface="Bebas" panose="020B0606020202050201" pitchFamily="34" charset="0"/>
            </a:endParaRPr>
          </a:p>
        </p:txBody>
      </p:sp>
      <p:pic>
        <p:nvPicPr>
          <p:cNvPr id="41" name="Picture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90260" y="1805132"/>
            <a:ext cx="3739178" cy="3982976"/>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0.18607 -0.02801 L -0.43607 -0.02801 " pathEditMode="relative" rAng="0" ptsTypes="AA">
                                      <p:cBhvr>
                                        <p:cTn id="16" dur="2000" fill="hold"/>
                                        <p:tgtEl>
                                          <p:spTgt spid="12"/>
                                        </p:tgtEl>
                                        <p:attrNameLst>
                                          <p:attrName>ppt_x</p:attrName>
                                          <p:attrName>ppt_y</p:attrName>
                                        </p:attrNameLst>
                                      </p:cBhvr>
                                      <p:rCtr x="-12500" y="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4"/>
                                        </p:tgtEl>
                                      </p:cBhvr>
                                    </p:animEffect>
                                    <p:set>
                                      <p:cBhvr>
                                        <p:cTn id="26" dur="1" fill="hold">
                                          <p:stCondLst>
                                            <p:cond delay="499"/>
                                          </p:stCondLst>
                                        </p:cTn>
                                        <p:tgtEl>
                                          <p:spTgt spid="3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35"/>
                                        </p:tgtEl>
                                      </p:cBhvr>
                                    </p:animEffect>
                                    <p:anim calcmode="lin" valueType="num">
                                      <p:cBhvr>
                                        <p:cTn id="37" dur="1000"/>
                                        <p:tgtEl>
                                          <p:spTgt spid="35"/>
                                        </p:tgtEl>
                                        <p:attrNameLst>
                                          <p:attrName>ppt_x</p:attrName>
                                        </p:attrNameLst>
                                      </p:cBhvr>
                                      <p:tavLst>
                                        <p:tav tm="0">
                                          <p:val>
                                            <p:strVal val="ppt_x"/>
                                          </p:val>
                                        </p:tav>
                                        <p:tav tm="100000">
                                          <p:val>
                                            <p:strVal val="ppt_x"/>
                                          </p:val>
                                        </p:tav>
                                      </p:tavLst>
                                    </p:anim>
                                    <p:anim calcmode="lin" valueType="num">
                                      <p:cBhvr>
                                        <p:cTn id="38" dur="1000"/>
                                        <p:tgtEl>
                                          <p:spTgt spid="35"/>
                                        </p:tgtEl>
                                        <p:attrNameLst>
                                          <p:attrName>ppt_y</p:attrName>
                                        </p:attrNameLst>
                                      </p:cBhvr>
                                      <p:tavLst>
                                        <p:tav tm="0">
                                          <p:val>
                                            <p:strVal val="ppt_y"/>
                                          </p:val>
                                        </p:tav>
                                        <p:tav tm="100000">
                                          <p:val>
                                            <p:strVal val="ppt_y+.1"/>
                                          </p:val>
                                        </p:tav>
                                      </p:tavLst>
                                    </p:anim>
                                    <p:set>
                                      <p:cBhvr>
                                        <p:cTn id="39" dur="1" fill="hold">
                                          <p:stCondLst>
                                            <p:cond delay="999"/>
                                          </p:stCondLst>
                                        </p:cTn>
                                        <p:tgtEl>
                                          <p:spTgt spid="3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45" presetClass="exit" presetSubtype="0" fill="hold" nodeType="clickEffect">
                                  <p:stCondLst>
                                    <p:cond delay="0"/>
                                  </p:stCondLst>
                                  <p:childTnLst>
                                    <p:animEffect transition="out" filter="fade">
                                      <p:cBhvr>
                                        <p:cTn id="48" dur="2000"/>
                                        <p:tgtEl>
                                          <p:spTgt spid="36"/>
                                        </p:tgtEl>
                                      </p:cBhvr>
                                    </p:animEffect>
                                    <p:anim calcmode="lin" valueType="num">
                                      <p:cBhvr>
                                        <p:cTn id="49" dur="2000"/>
                                        <p:tgtEl>
                                          <p:spTgt spid="3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0" dur="2000"/>
                                        <p:tgtEl>
                                          <p:spTgt spid="36"/>
                                        </p:tgtEl>
                                        <p:attrNameLst>
                                          <p:attrName>ppt_h</p:attrName>
                                        </p:attrNameLst>
                                      </p:cBhvr>
                                      <p:tavLst>
                                        <p:tav tm="0">
                                          <p:val>
                                            <p:strVal val="ppt_h"/>
                                          </p:val>
                                        </p:tav>
                                        <p:tav tm="100000">
                                          <p:val>
                                            <p:strVal val="ppt_h"/>
                                          </p:val>
                                        </p:tav>
                                      </p:tavLst>
                                    </p:anim>
                                    <p:set>
                                      <p:cBhvr>
                                        <p:cTn id="51" dur="1" fill="hold">
                                          <p:stCondLst>
                                            <p:cond delay="1999"/>
                                          </p:stCondLst>
                                        </p:cTn>
                                        <p:tgtEl>
                                          <p:spTgt spid="3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1000"/>
                                        <p:tgtEl>
                                          <p:spTgt spid="37"/>
                                        </p:tgtEl>
                                      </p:cBhvr>
                                    </p:animEffect>
                                    <p:anim calcmode="lin" valueType="num">
                                      <p:cBhvr>
                                        <p:cTn id="57" dur="1000" fill="hold"/>
                                        <p:tgtEl>
                                          <p:spTgt spid="37"/>
                                        </p:tgtEl>
                                        <p:attrNameLst>
                                          <p:attrName>ppt_x</p:attrName>
                                        </p:attrNameLst>
                                      </p:cBhvr>
                                      <p:tavLst>
                                        <p:tav tm="0">
                                          <p:val>
                                            <p:strVal val="#ppt_x"/>
                                          </p:val>
                                        </p:tav>
                                        <p:tav tm="100000">
                                          <p:val>
                                            <p:strVal val="#ppt_x"/>
                                          </p:val>
                                        </p:tav>
                                      </p:tavLst>
                                    </p:anim>
                                    <p:anim calcmode="lin" valueType="num">
                                      <p:cBhvr>
                                        <p:cTn id="5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5" presetClass="exit" presetSubtype="0" fill="hold" nodeType="clickEffect">
                                  <p:stCondLst>
                                    <p:cond delay="0"/>
                                  </p:stCondLst>
                                  <p:childTnLst>
                                    <p:animEffect transition="out" filter="fade">
                                      <p:cBhvr>
                                        <p:cTn id="62" dur="2000"/>
                                        <p:tgtEl>
                                          <p:spTgt spid="37"/>
                                        </p:tgtEl>
                                      </p:cBhvr>
                                    </p:animEffect>
                                    <p:anim calcmode="lin" valueType="num">
                                      <p:cBhvr>
                                        <p:cTn id="63" dur="2000"/>
                                        <p:tgtEl>
                                          <p:spTgt spid="3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64" dur="2000"/>
                                        <p:tgtEl>
                                          <p:spTgt spid="37"/>
                                        </p:tgtEl>
                                        <p:attrNameLst>
                                          <p:attrName>ppt_h</p:attrName>
                                        </p:attrNameLst>
                                      </p:cBhvr>
                                      <p:tavLst>
                                        <p:tav tm="0">
                                          <p:val>
                                            <p:strVal val="ppt_h"/>
                                          </p:val>
                                        </p:tav>
                                        <p:tav tm="100000">
                                          <p:val>
                                            <p:strVal val="ppt_h"/>
                                          </p:val>
                                        </p:tav>
                                      </p:tavLst>
                                    </p:anim>
                                    <p:set>
                                      <p:cBhvr>
                                        <p:cTn id="65" dur="1" fill="hold">
                                          <p:stCondLst>
                                            <p:cond delay="1999"/>
                                          </p:stCondLst>
                                        </p:cTn>
                                        <p:tgtEl>
                                          <p:spTgt spid="3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circle(in)">
                                      <p:cBhvr>
                                        <p:cTn id="70" dur="2000"/>
                                        <p:tgtEl>
                                          <p:spTgt spid="3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38"/>
                                        </p:tgtEl>
                                      </p:cBhvr>
                                    </p:animEffect>
                                    <p:set>
                                      <p:cBhvr>
                                        <p:cTn id="75" dur="1" fill="hold">
                                          <p:stCondLst>
                                            <p:cond delay="499"/>
                                          </p:stCondLst>
                                        </p:cTn>
                                        <p:tgtEl>
                                          <p:spTgt spid="3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circle(in)">
                                      <p:cBhvr>
                                        <p:cTn id="80" dur="20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xit" presetSubtype="32" fill="hold" nodeType="clickEffect">
                                  <p:stCondLst>
                                    <p:cond delay="0"/>
                                  </p:stCondLst>
                                  <p:childTnLst>
                                    <p:animEffect transition="out" filter="circle(out)">
                                      <p:cBhvr>
                                        <p:cTn id="84" dur="2000"/>
                                        <p:tgtEl>
                                          <p:spTgt spid="39"/>
                                        </p:tgtEl>
                                      </p:cBhvr>
                                    </p:animEffect>
                                    <p:set>
                                      <p:cBhvr>
                                        <p:cTn id="85" dur="1" fill="hold">
                                          <p:stCondLst>
                                            <p:cond delay="1999"/>
                                          </p:stCondLst>
                                        </p:cTn>
                                        <p:tgtEl>
                                          <p:spTgt spid="3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4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40"/>
                                        </p:tgtEl>
                                      </p:cBhvr>
                                    </p:animEffect>
                                    <p:set>
                                      <p:cBhvr>
                                        <p:cTn id="94" dur="1" fill="hold">
                                          <p:stCondLst>
                                            <p:cond delay="499"/>
                                          </p:stCondLst>
                                        </p:cTn>
                                        <p:tgtEl>
                                          <p:spTgt spid="40"/>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E3F53"/>
        </a:solidFill>
        <a:effectLst/>
      </p:bgPr>
    </p:bg>
    <p:spTree>
      <p:nvGrpSpPr>
        <p:cNvPr id="1" name=""/>
        <p:cNvGrpSpPr/>
        <p:nvPr/>
      </p:nvGrpSpPr>
      <p:grpSpPr>
        <a:xfrm>
          <a:off x="0" y="0"/>
          <a:ext cx="0" cy="0"/>
          <a:chOff x="0" y="0"/>
          <a:chExt cx="0" cy="0"/>
        </a:xfrm>
      </p:grpSpPr>
      <p:sp>
        <p:nvSpPr>
          <p:cNvPr id="5" name="TextBox 4"/>
          <p:cNvSpPr txBox="1"/>
          <p:nvPr/>
        </p:nvSpPr>
        <p:spPr>
          <a:xfrm>
            <a:off x="1646843" y="159789"/>
            <a:ext cx="8300720" cy="707886"/>
          </a:xfrm>
          <a:prstGeom prst="rect">
            <a:avLst/>
          </a:prstGeom>
          <a:noFill/>
        </p:spPr>
        <p:txBody>
          <a:bodyPr wrap="square" rtlCol="0">
            <a:spAutoFit/>
          </a:bodyPr>
          <a:lstStyle/>
          <a:p>
            <a:pPr algn="ctr"/>
            <a:r>
              <a:rPr lang="en-US" sz="4000" dirty="0" smtClean="0">
                <a:solidFill>
                  <a:schemeClr val="bg1"/>
                </a:solidFill>
                <a:latin typeface="Bebas" panose="020B0606020202050201" pitchFamily="34" charset="0"/>
              </a:rPr>
              <a:t>BOUNDARY OF SYSTEM</a:t>
            </a:r>
            <a:endParaRPr lang="en-US" sz="4000" dirty="0">
              <a:solidFill>
                <a:schemeClr val="bg1"/>
              </a:solidFill>
              <a:latin typeface="Bebas" panose="020B0606020202050201" pitchFamily="34" charset="0"/>
            </a:endParaRPr>
          </a:p>
        </p:txBody>
      </p:sp>
      <p:grpSp>
        <p:nvGrpSpPr>
          <p:cNvPr id="9" name="Group 8"/>
          <p:cNvGrpSpPr/>
          <p:nvPr/>
        </p:nvGrpSpPr>
        <p:grpSpPr>
          <a:xfrm>
            <a:off x="1753062" y="867675"/>
            <a:ext cx="9529155" cy="5764034"/>
            <a:chOff x="1753062" y="867675"/>
            <a:chExt cx="9529155" cy="5764034"/>
          </a:xfrm>
        </p:grpSpPr>
        <p:grpSp>
          <p:nvGrpSpPr>
            <p:cNvPr id="3" name="Group 2"/>
            <p:cNvGrpSpPr/>
            <p:nvPr/>
          </p:nvGrpSpPr>
          <p:grpSpPr>
            <a:xfrm>
              <a:off x="1753062" y="867675"/>
              <a:ext cx="9529155" cy="5764034"/>
              <a:chOff x="1753062" y="867675"/>
              <a:chExt cx="9529155" cy="5764034"/>
            </a:xfrm>
          </p:grpSpPr>
          <p:sp>
            <p:nvSpPr>
              <p:cNvPr id="2" name="Rectangle 1"/>
              <p:cNvSpPr/>
              <p:nvPr/>
            </p:nvSpPr>
            <p:spPr>
              <a:xfrm>
                <a:off x="3463637" y="867675"/>
                <a:ext cx="5061528" cy="576403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245" y="4707964"/>
                <a:ext cx="719940" cy="1343889"/>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6834" y="1539894"/>
                <a:ext cx="719940" cy="1343889"/>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9561" y="1322840"/>
                <a:ext cx="719940" cy="1343889"/>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6690" y="4647930"/>
                <a:ext cx="719940" cy="1343889"/>
              </a:xfrm>
              <a:prstGeom prst="rect">
                <a:avLst/>
              </a:prstGeom>
            </p:spPr>
          </p:pic>
          <p:sp>
            <p:nvSpPr>
              <p:cNvPr id="10" name="Oval 9"/>
              <p:cNvSpPr/>
              <p:nvPr/>
            </p:nvSpPr>
            <p:spPr>
              <a:xfrm>
                <a:off x="4294909" y="1110403"/>
                <a:ext cx="3445164" cy="85898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 Application</a:t>
                </a:r>
                <a:endParaRPr lang="en-US" dirty="0"/>
              </a:p>
            </p:txBody>
          </p:sp>
          <p:sp>
            <p:nvSpPr>
              <p:cNvPr id="11" name="Oval 10"/>
              <p:cNvSpPr/>
              <p:nvPr/>
            </p:nvSpPr>
            <p:spPr>
              <a:xfrm>
                <a:off x="4271819" y="2461219"/>
                <a:ext cx="3445164" cy="858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 Data</a:t>
                </a:r>
                <a:endParaRPr lang="en-US" dirty="0"/>
              </a:p>
            </p:txBody>
          </p:sp>
          <p:sp>
            <p:nvSpPr>
              <p:cNvPr id="12" name="Oval 11"/>
              <p:cNvSpPr/>
              <p:nvPr/>
            </p:nvSpPr>
            <p:spPr>
              <a:xfrm>
                <a:off x="4364182" y="3812035"/>
                <a:ext cx="3445164" cy="8589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Stored Data</a:t>
                </a:r>
                <a:endParaRPr lang="en-US" dirty="0"/>
              </a:p>
            </p:txBody>
          </p:sp>
          <p:sp>
            <p:nvSpPr>
              <p:cNvPr id="13" name="Oval 12"/>
              <p:cNvSpPr/>
              <p:nvPr/>
            </p:nvSpPr>
            <p:spPr>
              <a:xfrm>
                <a:off x="4313382" y="5245849"/>
                <a:ext cx="3445164" cy="85898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Analyzed Data</a:t>
                </a:r>
                <a:endParaRPr lang="en-US" dirty="0"/>
              </a:p>
            </p:txBody>
          </p:sp>
          <p:sp>
            <p:nvSpPr>
              <p:cNvPr id="14" name="TextBox 13"/>
              <p:cNvSpPr txBox="1"/>
              <p:nvPr/>
            </p:nvSpPr>
            <p:spPr>
              <a:xfrm>
                <a:off x="1988588" y="3033466"/>
                <a:ext cx="1502757" cy="369332"/>
              </a:xfrm>
              <a:prstGeom prst="rect">
                <a:avLst/>
              </a:prstGeom>
              <a:noFill/>
            </p:spPr>
            <p:txBody>
              <a:bodyPr wrap="square" rtlCol="0">
                <a:spAutoFit/>
              </a:bodyPr>
              <a:lstStyle/>
              <a:p>
                <a:r>
                  <a:rPr lang="en-US" dirty="0" smtClean="0">
                    <a:solidFill>
                      <a:schemeClr val="bg1"/>
                    </a:solidFill>
                  </a:rPr>
                  <a:t>Users</a:t>
                </a:r>
                <a:endParaRPr lang="en-US" dirty="0">
                  <a:solidFill>
                    <a:schemeClr val="bg1"/>
                  </a:solidFill>
                </a:endParaRPr>
              </a:p>
            </p:txBody>
          </p:sp>
          <p:sp>
            <p:nvSpPr>
              <p:cNvPr id="15" name="TextBox 14"/>
              <p:cNvSpPr txBox="1"/>
              <p:nvPr/>
            </p:nvSpPr>
            <p:spPr>
              <a:xfrm>
                <a:off x="8642814" y="2814422"/>
                <a:ext cx="1887408" cy="646331"/>
              </a:xfrm>
              <a:prstGeom prst="rect">
                <a:avLst/>
              </a:prstGeom>
              <a:noFill/>
            </p:spPr>
            <p:txBody>
              <a:bodyPr wrap="square" rtlCol="0">
                <a:spAutoFit/>
              </a:bodyPr>
              <a:lstStyle/>
              <a:p>
                <a:r>
                  <a:rPr lang="en-US" dirty="0" smtClean="0">
                    <a:solidFill>
                      <a:schemeClr val="bg1"/>
                    </a:solidFill>
                  </a:rPr>
                  <a:t>Doctors/Hospitals/Researchers</a:t>
                </a:r>
                <a:endParaRPr lang="en-US" dirty="0">
                  <a:solidFill>
                    <a:schemeClr val="bg1"/>
                  </a:solidFill>
                </a:endParaRPr>
              </a:p>
            </p:txBody>
          </p:sp>
          <p:sp>
            <p:nvSpPr>
              <p:cNvPr id="16" name="TextBox 15"/>
              <p:cNvSpPr txBox="1"/>
              <p:nvPr/>
            </p:nvSpPr>
            <p:spPr>
              <a:xfrm>
                <a:off x="1753062" y="6141641"/>
                <a:ext cx="1502757" cy="369332"/>
              </a:xfrm>
              <a:prstGeom prst="rect">
                <a:avLst/>
              </a:prstGeom>
              <a:noFill/>
            </p:spPr>
            <p:txBody>
              <a:bodyPr wrap="square" rtlCol="0">
                <a:spAutoFit/>
              </a:bodyPr>
              <a:lstStyle/>
              <a:p>
                <a:r>
                  <a:rPr lang="en-US" dirty="0" smtClean="0">
                    <a:solidFill>
                      <a:schemeClr val="bg1"/>
                    </a:solidFill>
                  </a:rPr>
                  <a:t>Data buyer</a:t>
                </a:r>
                <a:endParaRPr lang="en-US" dirty="0">
                  <a:solidFill>
                    <a:schemeClr val="bg1"/>
                  </a:solidFill>
                </a:endParaRPr>
              </a:p>
            </p:txBody>
          </p:sp>
          <p:sp>
            <p:nvSpPr>
              <p:cNvPr id="17" name="TextBox 16"/>
              <p:cNvSpPr txBox="1"/>
              <p:nvPr/>
            </p:nvSpPr>
            <p:spPr>
              <a:xfrm>
                <a:off x="8525165" y="6141641"/>
                <a:ext cx="2757052" cy="369332"/>
              </a:xfrm>
              <a:prstGeom prst="rect">
                <a:avLst/>
              </a:prstGeom>
              <a:noFill/>
            </p:spPr>
            <p:txBody>
              <a:bodyPr wrap="square" rtlCol="0">
                <a:spAutoFit/>
              </a:bodyPr>
              <a:lstStyle/>
              <a:p>
                <a:r>
                  <a:rPr lang="en-US" dirty="0" smtClean="0">
                    <a:solidFill>
                      <a:schemeClr val="bg1"/>
                    </a:solidFill>
                  </a:rPr>
                  <a:t>Customers/future patients</a:t>
                </a:r>
                <a:endParaRPr lang="en-US" dirty="0">
                  <a:solidFill>
                    <a:schemeClr val="bg1"/>
                  </a:solidFill>
                </a:endParaRPr>
              </a:p>
            </p:txBody>
          </p:sp>
          <p:cxnSp>
            <p:nvCxnSpPr>
              <p:cNvPr id="19" name="Straight Arrow Connector 18"/>
              <p:cNvCxnSpPr/>
              <p:nvPr/>
            </p:nvCxnSpPr>
            <p:spPr>
              <a:xfrm>
                <a:off x="6017491" y="2036347"/>
                <a:ext cx="0" cy="35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17491" y="3394364"/>
                <a:ext cx="0" cy="35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35964" y="4707964"/>
                <a:ext cx="0" cy="35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020291" y="1893455"/>
                <a:ext cx="1136073" cy="773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731530" y="5568589"/>
                <a:ext cx="1424834" cy="19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412175" y="3528203"/>
                <a:ext cx="4405" cy="957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6"/>
                <a:endCxn id="8" idx="1"/>
              </p:cNvCxnSpPr>
              <p:nvPr/>
            </p:nvCxnSpPr>
            <p:spPr>
              <a:xfrm flipV="1">
                <a:off x="7758546" y="5319875"/>
                <a:ext cx="1388144" cy="35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498480" y="3460753"/>
                <a:ext cx="1234503" cy="180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flipH="1">
              <a:off x="2796763" y="4362507"/>
              <a:ext cx="1342148" cy="556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Arrow Connector 29"/>
          <p:cNvCxnSpPr>
            <a:endCxn id="15" idx="1"/>
          </p:cNvCxnSpPr>
          <p:nvPr/>
        </p:nvCxnSpPr>
        <p:spPr>
          <a:xfrm flipV="1">
            <a:off x="7740073" y="3137588"/>
            <a:ext cx="902741" cy="1026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294</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FZYaoTi</vt:lpstr>
      <vt:lpstr>Arial</vt:lpstr>
      <vt:lpstr>Bebas</vt:lpstr>
      <vt:lpstr>Calibri</vt:lpstr>
      <vt:lpstr>Calibri Light</vt:lpstr>
      <vt:lpstr>Product Sans</vt:lpstr>
      <vt:lpstr>Office Theme</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dc:creator>
  <cp:lastModifiedBy>Aryan</cp:lastModifiedBy>
  <cp:revision>70</cp:revision>
  <dcterms:created xsi:type="dcterms:W3CDTF">2020-01-20T06:14:00Z</dcterms:created>
  <dcterms:modified xsi:type="dcterms:W3CDTF">2020-01-21T03:06:29Z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