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"/>
  </p:notesMasterIdLst>
  <p:sldIdLst>
    <p:sldId id="256" r:id="rId3"/>
    <p:sldId id="257" r:id="rId4"/>
  </p:sldIdLst>
  <p:sldSz cx="7556500" cy="1069181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Segoe UI" panose="020B0502040204020203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Segoe UI" panose="020B0502040204020203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Segoe UI" panose="020B0502040204020203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Segoe UI" panose="020B0502040204020203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Segoe UI" panose="020B0502040204020203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Segoe UI" panose="020B0502040204020203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Segoe UI" panose="020B0502040204020203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Segoe UI" panose="020B0502040204020203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328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447A70A6-B444-4330-A4FF-8F9699D2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A4D5E2B-C68C-4408-9266-6255CB16D9E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23664C6-1048-4142-86B4-02DFC481651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10F4566-8EBE-48E1-9D8B-FB168FC58DB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A299BA7-6FB3-445F-A2F1-1F695605B3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15A14FE-4241-44FE-BEF1-B2641E36692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66811D4-F63B-4DBE-81C7-212C0DBE7E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D22A1EDF-E8CA-4EB2-8DCE-AA32C36CEDBF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ED5C52-B1B3-430E-BE5E-B32AEC5B6D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9441C6-06E6-41B7-B817-6BEF218DE360}" type="slidenum">
              <a:rPr lang="es-ES" altLang="en-US"/>
              <a:pPr/>
              <a:t>1</a:t>
            </a:fld>
            <a:endParaRPr lang="es-E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A72ADF45-1D67-44EC-B88C-A58F3C148F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DDE9809-7B6A-4963-920C-98ED4AA055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5866E0-08BF-41A6-9493-C1F7ABA441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50962E-0348-4B2C-AE41-AA65305E4DDC}" type="slidenum">
              <a:rPr lang="es-ES" altLang="en-US"/>
              <a:pPr/>
              <a:t>2</a:t>
            </a:fld>
            <a:endParaRPr lang="es-ES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3FB990C9-8F39-4F17-8460-1F451B2648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81955EE-353E-41A9-98F1-FBAD384212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4412-9981-43DB-A234-EF3D3A6A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563" y="1749425"/>
            <a:ext cx="5667375" cy="3722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FC71-5720-41AD-B52B-494DE9F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63" y="5614988"/>
            <a:ext cx="5667375" cy="2582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59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3F45-ECD0-43E2-B955-FFFB342E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1D447-3AF0-488C-9AA3-12E7A42A3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29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C10F8-46C4-4749-AF1B-BEBD2244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314950" y="930275"/>
            <a:ext cx="1536700" cy="757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69074-E4B5-4383-81D0-B2C6AC49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1675" y="930275"/>
            <a:ext cx="4460875" cy="757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70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9A68-479F-4585-8E72-98A2ADC5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930275"/>
            <a:ext cx="6149975" cy="1631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9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4E52-2EB3-411B-82E8-08EBF14BD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563" y="1749425"/>
            <a:ext cx="5667375" cy="372268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EECC8-C2C5-4AB2-AD32-5288AD75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63" y="5614988"/>
            <a:ext cx="5667375" cy="258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830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1D24-A199-437D-99BE-65268B5B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569913"/>
            <a:ext cx="6518275" cy="20653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4CA8-5F31-4605-BB07-E4D9B260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3" y="2846388"/>
            <a:ext cx="6518275" cy="6783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683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9569-43C6-4F40-AD23-5EA0FAEA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65413"/>
            <a:ext cx="6516687" cy="44481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6087-C72C-48D1-B94C-8917C933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7154863"/>
            <a:ext cx="6516687" cy="2338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49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8302-E0E7-45F5-916F-D7609AD2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569913"/>
            <a:ext cx="6518275" cy="20653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08A5-52DE-4989-87E4-DC882B904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13" y="2846388"/>
            <a:ext cx="3182937" cy="6783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92B95-69BD-4B3E-9893-9EDA28AF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4450" y="2846388"/>
            <a:ext cx="3182938" cy="6783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3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86BE-6940-4B73-930E-98858148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69913"/>
            <a:ext cx="6516688" cy="20653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9C91C-E61E-44DA-A954-B617665F3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00" y="2620963"/>
            <a:ext cx="3197225" cy="1284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287B5-59BB-413B-AC3B-8D25FE26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00" y="3905250"/>
            <a:ext cx="3197225" cy="5745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ED55F-7B3F-4649-9F88-5016BA88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5875" y="2620963"/>
            <a:ext cx="3211513" cy="1284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58FB9-0D6B-427B-9819-87D0F68D5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5875" y="3905250"/>
            <a:ext cx="3211513" cy="5745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9008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CA5A-8180-4E27-A738-C7204682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569913"/>
            <a:ext cx="6518275" cy="20653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811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2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4F90-DFC8-4F84-9D22-F1C13529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C4E5-CDFB-4EC1-8069-C65EC586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374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59C0-0401-4AD0-B415-3D3BC3F5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712788"/>
            <a:ext cx="2436813" cy="24955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4A5D-46B6-4056-BCB7-E094EA97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100" y="1539875"/>
            <a:ext cx="3824288" cy="75977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4899-00CB-4794-8A1A-4E4AFBC0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00" y="3208338"/>
            <a:ext cx="2436813" cy="5942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297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1FD3-ABD4-4684-974B-3930D6D8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712788"/>
            <a:ext cx="2436813" cy="24955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D8B46-12F9-4DD5-9FBA-7DDD83BFC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100" y="1539875"/>
            <a:ext cx="3824288" cy="7597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AB577-D5C1-4879-A51C-CB10DCA53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00" y="3208338"/>
            <a:ext cx="2436813" cy="5942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005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4D3-E2AE-4BF8-9258-FF6AB155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569913"/>
            <a:ext cx="6518275" cy="20653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61743-4C3F-4D36-8024-7E438B30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113" y="2846388"/>
            <a:ext cx="6518275" cy="67833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317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30F99-A480-4FA8-8037-6E94A3A49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8613" y="569913"/>
            <a:ext cx="1628775" cy="90598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FDB21-155A-48C3-9F21-FCC401D4C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113" y="569913"/>
            <a:ext cx="4737100" cy="90598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93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B312-3F4C-4BDA-84B4-FCA90F1B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665413"/>
            <a:ext cx="6516687" cy="44481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447FF-9E4E-49A1-8877-01DF689C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7154863"/>
            <a:ext cx="6516687" cy="23383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57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88D1-F30E-43D5-AF0F-4371B7D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DFD4-60ED-4F2C-9159-5FE6CBCAB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675" y="2832100"/>
            <a:ext cx="2998788" cy="567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0332E-3D4F-4A8C-81A0-38D1AB0D9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2863" y="2832100"/>
            <a:ext cx="2998787" cy="567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538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EB0D-DDE7-4849-B312-D90DCEBF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69913"/>
            <a:ext cx="6516688" cy="20653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1A1F-BC37-45A8-98C1-26CA34E7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00" y="2620963"/>
            <a:ext cx="3197225" cy="12842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023CE-E707-40E6-8808-EAEDC8638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00" y="3905250"/>
            <a:ext cx="3197225" cy="5745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15F3-F21E-42C0-82A0-DFF276A03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5875" y="2620963"/>
            <a:ext cx="3211513" cy="12842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AC731-2D10-4499-9845-71EF426DC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5875" y="3905250"/>
            <a:ext cx="3211513" cy="5745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52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203B-6C20-47F9-89CB-9602ED87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06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8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80BC-0925-489B-BE3A-2244E89C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712788"/>
            <a:ext cx="2436813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EA39-5B62-4840-B1A2-25AEB57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100" y="1539875"/>
            <a:ext cx="3824288" cy="7597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B1610-2623-4A0A-843E-6F6DD4F16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00" y="3208338"/>
            <a:ext cx="2436813" cy="5942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98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3892-0AE4-4875-8122-D233F4CF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712788"/>
            <a:ext cx="2436813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926F1-CF07-4A75-A7AC-04B3F2440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100" y="1539875"/>
            <a:ext cx="3824288" cy="759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E5632-71CD-417F-9BD8-C93AF26F0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00" y="3208338"/>
            <a:ext cx="2436813" cy="5942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0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D8F54BA-5AE9-4385-A349-F79FA63F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930275"/>
            <a:ext cx="61499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B1ECF12-C9FC-4283-A288-72BB33088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2832100"/>
            <a:ext cx="61499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Pulse para editar el formato de esquema del texto</a:t>
            </a:r>
          </a:p>
          <a:p>
            <a:pPr lvl="1"/>
            <a:r>
              <a:rPr lang="en-GB" altLang="en-US"/>
              <a:t>Segundo nivel del esquema</a:t>
            </a:r>
          </a:p>
          <a:p>
            <a:pPr lvl="2"/>
            <a:r>
              <a:rPr lang="en-GB" altLang="en-US"/>
              <a:t>Tercer nivel del esquema</a:t>
            </a:r>
          </a:p>
          <a:p>
            <a:pPr lvl="3"/>
            <a:r>
              <a:rPr lang="en-GB" altLang="en-US"/>
              <a:t>Cuarto nivel del esquema</a:t>
            </a:r>
          </a:p>
          <a:p>
            <a:pPr lvl="4"/>
            <a:r>
              <a:rPr lang="en-GB" altLang="en-US"/>
              <a:t>Quinto nivel del esquema</a:t>
            </a:r>
          </a:p>
          <a:p>
            <a:pPr lvl="4"/>
            <a:r>
              <a:rPr lang="en-GB" altLang="en-US"/>
              <a:t>Sexto nivel del esquema</a:t>
            </a:r>
          </a:p>
          <a:p>
            <a:pPr lvl="4"/>
            <a:r>
              <a:rPr lang="en-GB" altLang="en-US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reeform 1">
            <a:extLst>
              <a:ext uri="{FF2B5EF4-FFF2-40B4-BE49-F238E27FC236}">
                <a16:creationId xmlns:a16="http://schemas.microsoft.com/office/drawing/2014/main" id="{94B41BD5-CD83-40F0-98C7-E5181601E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987425"/>
            <a:ext cx="6827838" cy="30163"/>
          </a:xfrm>
          <a:custGeom>
            <a:avLst/>
            <a:gdLst>
              <a:gd name="T0" fmla="*/ 0 w 18967"/>
              <a:gd name="T1" fmla="*/ 0 h 83"/>
              <a:gd name="T2" fmla="*/ 18966 w 18967"/>
              <a:gd name="T3" fmla="*/ 0 h 83"/>
              <a:gd name="T4" fmla="*/ 18966 w 18967"/>
              <a:gd name="T5" fmla="*/ 82 h 83"/>
              <a:gd name="T6" fmla="*/ 0 w 18967"/>
              <a:gd name="T7" fmla="*/ 82 h 83"/>
              <a:gd name="T8" fmla="*/ 0 w 18967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7" h="83">
                <a:moveTo>
                  <a:pt x="0" y="0"/>
                </a:moveTo>
                <a:lnTo>
                  <a:pt x="18966" y="0"/>
                </a:lnTo>
                <a:lnTo>
                  <a:pt x="18966" y="82"/>
                </a:lnTo>
                <a:lnTo>
                  <a:pt x="0" y="8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Freeform 2">
            <a:extLst>
              <a:ext uri="{FF2B5EF4-FFF2-40B4-BE49-F238E27FC236}">
                <a16:creationId xmlns:a16="http://schemas.microsoft.com/office/drawing/2014/main" id="{0BACCB38-D7B9-4D71-99DB-8F59185AF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309688"/>
            <a:ext cx="1209675" cy="254000"/>
          </a:xfrm>
          <a:custGeom>
            <a:avLst/>
            <a:gdLst>
              <a:gd name="T0" fmla="*/ 0 w 3361"/>
              <a:gd name="T1" fmla="*/ 0 h 706"/>
              <a:gd name="T2" fmla="*/ 3360 w 3361"/>
              <a:gd name="T3" fmla="*/ 0 h 706"/>
              <a:gd name="T4" fmla="*/ 3360 w 3361"/>
              <a:gd name="T5" fmla="*/ 705 h 706"/>
              <a:gd name="T6" fmla="*/ 0 w 3361"/>
              <a:gd name="T7" fmla="*/ 705 h 706"/>
              <a:gd name="T8" fmla="*/ 0 w 3361"/>
              <a:gd name="T9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1" h="706">
                <a:moveTo>
                  <a:pt x="0" y="0"/>
                </a:moveTo>
                <a:lnTo>
                  <a:pt x="3360" y="0"/>
                </a:lnTo>
                <a:lnTo>
                  <a:pt x="3360" y="705"/>
                </a:lnTo>
                <a:lnTo>
                  <a:pt x="0" y="705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3AF119AA-9909-4D6E-B06E-BE7E735C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1360488"/>
            <a:ext cx="803275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CONTACTOS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1845B48-42C3-4C28-A2D9-53BD8DC5F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1322388"/>
            <a:ext cx="11144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Correo electrónico: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63A0932A-3357-447A-B5AE-7773D3E1A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1498600"/>
            <a:ext cx="2219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yasminacandenastorres@gmail.com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643CAD9A-4C00-4C32-91F8-7BD1831CD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1673225"/>
            <a:ext cx="6175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Teléfono:</a:t>
            </a:r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89726BDA-ADEB-49C2-A8DA-B87B634B5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032000"/>
            <a:ext cx="1209675" cy="430213"/>
          </a:xfrm>
          <a:custGeom>
            <a:avLst/>
            <a:gdLst>
              <a:gd name="T0" fmla="*/ 0 w 3361"/>
              <a:gd name="T1" fmla="*/ 0 h 1194"/>
              <a:gd name="T2" fmla="*/ 3360 w 3361"/>
              <a:gd name="T3" fmla="*/ 0 h 1194"/>
              <a:gd name="T4" fmla="*/ 3360 w 3361"/>
              <a:gd name="T5" fmla="*/ 1193 h 1194"/>
              <a:gd name="T6" fmla="*/ 0 w 3361"/>
              <a:gd name="T7" fmla="*/ 1193 h 1194"/>
              <a:gd name="T8" fmla="*/ 0 w 3361"/>
              <a:gd name="T9" fmla="*/ 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1" h="1194">
                <a:moveTo>
                  <a:pt x="0" y="0"/>
                </a:moveTo>
                <a:lnTo>
                  <a:pt x="3360" y="0"/>
                </a:lnTo>
                <a:lnTo>
                  <a:pt x="3360" y="1193"/>
                </a:lnTo>
                <a:lnTo>
                  <a:pt x="0" y="119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4902B9BD-42AD-4043-98DB-B7A1D208A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1673225"/>
            <a:ext cx="7239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630946457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E2C4166D-F050-4EEE-AE68-D635306D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2082800"/>
            <a:ext cx="6413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OBJETIVO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B2DB3BD7-B3A5-4D8D-9517-96CAC1100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2259013"/>
            <a:ext cx="9144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PROFESIONAL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AC903F11-E82E-47CB-89E0-404E0586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2044700"/>
            <a:ext cx="5113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Unirme a un equipo en el que pueda poner en práctica los conocimientos adquiridos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A34353F6-F017-4BEC-AFB3-2C0FB99C1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2220913"/>
            <a:ext cx="4922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durante mis años de formación, crecer en experiencia y desarrollarme personal y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7546C0E1-6D95-4FF9-8323-FEEEE58E0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2395538"/>
            <a:ext cx="5213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profesionalmente dentro de una empresa que ofrezca oportunidades en función de mi</a:t>
            </a:r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58AAA2A1-2C7B-47DD-A4F3-A01BF250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124200"/>
            <a:ext cx="1209675" cy="604838"/>
          </a:xfrm>
          <a:custGeom>
            <a:avLst/>
            <a:gdLst>
              <a:gd name="T0" fmla="*/ 0 w 3361"/>
              <a:gd name="T1" fmla="*/ 0 h 1682"/>
              <a:gd name="T2" fmla="*/ 3360 w 3361"/>
              <a:gd name="T3" fmla="*/ 0 h 1682"/>
              <a:gd name="T4" fmla="*/ 3360 w 3361"/>
              <a:gd name="T5" fmla="*/ 1681 h 1682"/>
              <a:gd name="T6" fmla="*/ 0 w 3361"/>
              <a:gd name="T7" fmla="*/ 1681 h 1682"/>
              <a:gd name="T8" fmla="*/ 0 w 3361"/>
              <a:gd name="T9" fmla="*/ 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1" h="1682">
                <a:moveTo>
                  <a:pt x="0" y="0"/>
                </a:moveTo>
                <a:lnTo>
                  <a:pt x="3360" y="0"/>
                </a:lnTo>
                <a:lnTo>
                  <a:pt x="3360" y="1681"/>
                </a:lnTo>
                <a:lnTo>
                  <a:pt x="0" y="16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D002FBE8-7E6E-4CD3-B594-47D4DF9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2571750"/>
            <a:ext cx="2095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desempeño, logros y aportaciones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026C2119-9E2D-4D0C-B855-20A4894C5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175000"/>
            <a:ext cx="782637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FORMACION</a:t>
            </a:r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0FC82C8C-8D38-4CC0-BB27-38338B37D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351213"/>
            <a:ext cx="773112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ACADEMICA</a:t>
            </a:r>
          </a:p>
        </p:txBody>
      </p:sp>
      <p:sp>
        <p:nvSpPr>
          <p:cNvPr id="4114" name="Text Box 18">
            <a:extLst>
              <a:ext uri="{FF2B5EF4-FFF2-40B4-BE49-F238E27FC236}">
                <a16:creationId xmlns:a16="http://schemas.microsoft.com/office/drawing/2014/main" id="{D42B1FF8-8785-4B54-8E24-CCE6BBC87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525838"/>
            <a:ext cx="5080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OFICIAL</a:t>
            </a:r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271A90C2-FF61-4F40-A9A7-563AC737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3136900"/>
            <a:ext cx="5257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Técnico </a:t>
            </a:r>
            <a:r>
              <a:rPr lang="es-ES" altLang="en-US" sz="1100">
                <a:latin typeface="Arial" panose="020B0604020202020204" pitchFamily="34" charset="0"/>
              </a:rPr>
              <a:t>en</a:t>
            </a:r>
            <a:r>
              <a:rPr lang="es-ES" altLang="en-US" sz="1100" b="1">
                <a:latin typeface="Arial" panose="020B0604020202020204" pitchFamily="34" charset="0"/>
              </a:rPr>
              <a:t> Farmacia y Parafarmacia, </a:t>
            </a:r>
            <a:r>
              <a:rPr lang="es-ES" altLang="en-US" sz="1100">
                <a:latin typeface="Arial" panose="020B0604020202020204" pitchFamily="34" charset="0"/>
              </a:rPr>
              <a:t>IES Torreón del Alcázar, Ciudad Real,  2010 –</a:t>
            </a:r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E7D5CD73-6DAE-419C-96C8-63BD3356B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3313113"/>
            <a:ext cx="344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2012</a:t>
            </a:r>
            <a:r>
              <a:rPr lang="es-ES" altLang="en-US" sz="11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117" name="Text Box 21">
            <a:extLst>
              <a:ext uri="{FF2B5EF4-FFF2-40B4-BE49-F238E27FC236}">
                <a16:creationId xmlns:a16="http://schemas.microsoft.com/office/drawing/2014/main" id="{FF7D2FE6-B476-446D-9488-68E85D1F1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3586163"/>
            <a:ext cx="5181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Técnico </a:t>
            </a:r>
            <a:r>
              <a:rPr lang="es-ES" altLang="en-US" sz="1100">
                <a:latin typeface="Arial" panose="020B0604020202020204" pitchFamily="34" charset="0"/>
              </a:rPr>
              <a:t>en</a:t>
            </a:r>
            <a:r>
              <a:rPr lang="es-ES" altLang="en-US" sz="1100" b="1">
                <a:latin typeface="Arial" panose="020B0604020202020204" pitchFamily="34" charset="0"/>
              </a:rPr>
              <a:t> Emergencias Sanitarias</a:t>
            </a:r>
            <a:r>
              <a:rPr lang="es-ES" altLang="en-US" sz="1100">
                <a:latin typeface="Arial" panose="020B0604020202020204" pitchFamily="34" charset="0"/>
              </a:rPr>
              <a:t>, IES Juan Bosco, Alcázar de San Juan, 2008 –</a:t>
            </a:r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3146B231-B4BA-4B5F-953A-0D85ECEA7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3760788"/>
            <a:ext cx="344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2010.</a:t>
            </a:r>
          </a:p>
        </p:txBody>
      </p:sp>
      <p:sp>
        <p:nvSpPr>
          <p:cNvPr id="4119" name="Freeform 23">
            <a:extLst>
              <a:ext uri="{FF2B5EF4-FFF2-40B4-BE49-F238E27FC236}">
                <a16:creationId xmlns:a16="http://schemas.microsoft.com/office/drawing/2014/main" id="{28FF2A13-228E-4DAE-80A8-E8E6DC96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4586288"/>
            <a:ext cx="1209675" cy="254000"/>
          </a:xfrm>
          <a:custGeom>
            <a:avLst/>
            <a:gdLst>
              <a:gd name="T0" fmla="*/ 0 w 3361"/>
              <a:gd name="T1" fmla="*/ 0 h 707"/>
              <a:gd name="T2" fmla="*/ 3360 w 3361"/>
              <a:gd name="T3" fmla="*/ 0 h 707"/>
              <a:gd name="T4" fmla="*/ 3360 w 3361"/>
              <a:gd name="T5" fmla="*/ 706 h 707"/>
              <a:gd name="T6" fmla="*/ 0 w 3361"/>
              <a:gd name="T7" fmla="*/ 706 h 707"/>
              <a:gd name="T8" fmla="*/ 0 w 3361"/>
              <a:gd name="T9" fmla="*/ 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1" h="707">
                <a:moveTo>
                  <a:pt x="0" y="0"/>
                </a:moveTo>
                <a:lnTo>
                  <a:pt x="3360" y="0"/>
                </a:lnTo>
                <a:lnTo>
                  <a:pt x="3360" y="706"/>
                </a:lnTo>
                <a:lnTo>
                  <a:pt x="0" y="706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24">
            <a:extLst>
              <a:ext uri="{FF2B5EF4-FFF2-40B4-BE49-F238E27FC236}">
                <a16:creationId xmlns:a16="http://schemas.microsoft.com/office/drawing/2014/main" id="{A299A403-18A5-40AD-AF34-22741375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4033838"/>
            <a:ext cx="50752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Educación Secundario Obligatoria</a:t>
            </a:r>
            <a:r>
              <a:rPr lang="es-ES" altLang="en-US" sz="1100">
                <a:latin typeface="Arial" panose="020B0604020202020204" pitchFamily="34" charset="0"/>
              </a:rPr>
              <a:t>, IES Hermógenes Rodríguez, Herencia, 2008.</a:t>
            </a:r>
          </a:p>
        </p:txBody>
      </p:sp>
      <p:sp>
        <p:nvSpPr>
          <p:cNvPr id="4121" name="Text Box 25">
            <a:extLst>
              <a:ext uri="{FF2B5EF4-FFF2-40B4-BE49-F238E27FC236}">
                <a16:creationId xmlns:a16="http://schemas.microsoft.com/office/drawing/2014/main" id="{24C03D73-8F8C-412D-9FA3-34C3ABF0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4638675"/>
            <a:ext cx="906462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REFERENCIAS</a:t>
            </a:r>
          </a:p>
        </p:txBody>
      </p:sp>
      <p:sp>
        <p:nvSpPr>
          <p:cNvPr id="4122" name="Freeform 26">
            <a:extLst>
              <a:ext uri="{FF2B5EF4-FFF2-40B4-BE49-F238E27FC236}">
                <a16:creationId xmlns:a16="http://schemas.microsoft.com/office/drawing/2014/main" id="{2292996E-D4FA-4898-B80A-3F5994BE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181600"/>
            <a:ext cx="1209675" cy="430213"/>
          </a:xfrm>
          <a:custGeom>
            <a:avLst/>
            <a:gdLst>
              <a:gd name="T0" fmla="*/ 0 w 3361"/>
              <a:gd name="T1" fmla="*/ 0 h 1194"/>
              <a:gd name="T2" fmla="*/ 3360 w 3361"/>
              <a:gd name="T3" fmla="*/ 0 h 1194"/>
              <a:gd name="T4" fmla="*/ 3360 w 3361"/>
              <a:gd name="T5" fmla="*/ 1193 h 1194"/>
              <a:gd name="T6" fmla="*/ 0 w 3361"/>
              <a:gd name="T7" fmla="*/ 1193 h 1194"/>
              <a:gd name="T8" fmla="*/ 0 w 3361"/>
              <a:gd name="T9" fmla="*/ 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1" h="1194">
                <a:moveTo>
                  <a:pt x="0" y="0"/>
                </a:moveTo>
                <a:lnTo>
                  <a:pt x="3360" y="0"/>
                </a:lnTo>
                <a:lnTo>
                  <a:pt x="3360" y="1193"/>
                </a:lnTo>
                <a:lnTo>
                  <a:pt x="0" y="119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id="{B3DFF87A-57BD-431E-95BB-7B99DFB99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4600575"/>
            <a:ext cx="21193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Referencias disponibles a petición.</a:t>
            </a:r>
          </a:p>
        </p:txBody>
      </p:sp>
      <p:sp>
        <p:nvSpPr>
          <p:cNvPr id="4124" name="Text Box 28">
            <a:extLst>
              <a:ext uri="{FF2B5EF4-FFF2-40B4-BE49-F238E27FC236}">
                <a16:creationId xmlns:a16="http://schemas.microsoft.com/office/drawing/2014/main" id="{0C226F3D-8DA4-4FEE-AB0B-5E40207FC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5232400"/>
            <a:ext cx="855662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EXPERIENCIA</a:t>
            </a:r>
          </a:p>
        </p:txBody>
      </p:sp>
      <p:sp>
        <p:nvSpPr>
          <p:cNvPr id="4125" name="Text Box 29">
            <a:extLst>
              <a:ext uri="{FF2B5EF4-FFF2-40B4-BE49-F238E27FC236}">
                <a16:creationId xmlns:a16="http://schemas.microsoft.com/office/drawing/2014/main" id="{C5134CEF-7383-4289-8049-8F32FFA9B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5408613"/>
            <a:ext cx="9144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PROFESIONAL</a:t>
            </a:r>
          </a:p>
        </p:txBody>
      </p:sp>
      <p:sp>
        <p:nvSpPr>
          <p:cNvPr id="4126" name="Freeform 30">
            <a:extLst>
              <a:ext uri="{FF2B5EF4-FFF2-40B4-BE49-F238E27FC236}">
                <a16:creationId xmlns:a16="http://schemas.microsoft.com/office/drawing/2014/main" id="{AF8C0184-2A4A-409C-9700-2F68A1E32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708650"/>
            <a:ext cx="39687" cy="39688"/>
          </a:xfrm>
          <a:custGeom>
            <a:avLst/>
            <a:gdLst>
              <a:gd name="T0" fmla="*/ 0 w 110"/>
              <a:gd name="T1" fmla="*/ 0 h 111"/>
              <a:gd name="T2" fmla="*/ 109 w 110"/>
              <a:gd name="T3" fmla="*/ 0 h 111"/>
              <a:gd name="T4" fmla="*/ 109 w 110"/>
              <a:gd name="T5" fmla="*/ 110 h 111"/>
              <a:gd name="T6" fmla="*/ 0 w 110"/>
              <a:gd name="T7" fmla="*/ 110 h 111"/>
              <a:gd name="T8" fmla="*/ 0 w 110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1">
                <a:moveTo>
                  <a:pt x="0" y="0"/>
                </a:moveTo>
                <a:lnTo>
                  <a:pt x="109" y="0"/>
                </a:lnTo>
                <a:lnTo>
                  <a:pt x="109" y="110"/>
                </a:lnTo>
                <a:lnTo>
                  <a:pt x="0" y="11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Text Box 31">
            <a:extLst>
              <a:ext uri="{FF2B5EF4-FFF2-40B4-BE49-F238E27FC236}">
                <a16:creationId xmlns:a16="http://schemas.microsoft.com/office/drawing/2014/main" id="{160454C6-E7C1-4C41-9100-94651EFEB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5370513"/>
            <a:ext cx="29035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TÉCNICO EN FARMACIA Y PARAFARMACIA</a:t>
            </a:r>
          </a:p>
        </p:txBody>
      </p:sp>
      <p:sp>
        <p:nvSpPr>
          <p:cNvPr id="4128" name="Freeform 32">
            <a:extLst>
              <a:ext uri="{FF2B5EF4-FFF2-40B4-BE49-F238E27FC236}">
                <a16:creationId xmlns:a16="http://schemas.microsoft.com/office/drawing/2014/main" id="{72DE4502-DE85-4191-9E03-D9F7BDC27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884863"/>
            <a:ext cx="39687" cy="39687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Text Box 33">
            <a:extLst>
              <a:ext uri="{FF2B5EF4-FFF2-40B4-BE49-F238E27FC236}">
                <a16:creationId xmlns:a16="http://schemas.microsoft.com/office/drawing/2014/main" id="{E598D9C1-4103-418B-BBC0-231E284A1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5643563"/>
            <a:ext cx="2332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PERIODO : ABRIL- JUNIO DEL 2012</a:t>
            </a:r>
          </a:p>
        </p:txBody>
      </p:sp>
      <p:sp>
        <p:nvSpPr>
          <p:cNvPr id="4130" name="Freeform 34">
            <a:extLst>
              <a:ext uri="{FF2B5EF4-FFF2-40B4-BE49-F238E27FC236}">
                <a16:creationId xmlns:a16="http://schemas.microsoft.com/office/drawing/2014/main" id="{E9826A1C-A1EC-4728-AA77-8D68F6D1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6527800"/>
            <a:ext cx="39687" cy="39688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FA479E4E-AF8F-4562-8434-82FD67A21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5819775"/>
            <a:ext cx="34305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EMPRESA:</a:t>
            </a:r>
            <a:r>
              <a:rPr lang="es-ES" altLang="en-US" sz="1100" b="1">
                <a:latin typeface="Arial" panose="020B0604020202020204" pitchFamily="34" charset="0"/>
              </a:rPr>
              <a:t>Farmacia Lda. Mercedes González Perea.</a:t>
            </a:r>
          </a:p>
          <a:p>
            <a:pPr>
              <a:buClrTx/>
              <a:buFontTx/>
              <a:buNone/>
            </a:pPr>
            <a:endParaRPr lang="es-ES" altLang="en-US" sz="1100" b="1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PERIODO : AGOSTO- OCTUBRE DEL 2019</a:t>
            </a:r>
          </a:p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EMPRESA:</a:t>
            </a:r>
            <a:r>
              <a:rPr lang="es-ES" altLang="en-US" sz="1100" b="1">
                <a:latin typeface="Arial" panose="020B0604020202020204" pitchFamily="34" charset="0"/>
              </a:rPr>
              <a:t>Hospital Universitario Ramón y Cajal</a:t>
            </a:r>
          </a:p>
          <a:p>
            <a:pPr>
              <a:buClrTx/>
              <a:buFontTx/>
              <a:buNone/>
            </a:pPr>
            <a:endParaRPr lang="es-ES" altLang="en-US" sz="110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</a:t>
            </a:r>
          </a:p>
          <a:p>
            <a:pPr>
              <a:buClrTx/>
              <a:buFontTx/>
              <a:buNone/>
            </a:pPr>
            <a:endParaRPr lang="es-ES" altLang="en-US" sz="1100" b="1">
              <a:latin typeface="Arial" panose="020B0604020202020204" pitchFamily="34" charset="0"/>
            </a:endParaRP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D07A55B4-AE58-4811-9DD4-4FC79FB4D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6462713"/>
            <a:ext cx="854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FUNCIONES:</a:t>
            </a:r>
          </a:p>
        </p:txBody>
      </p:sp>
      <p:sp>
        <p:nvSpPr>
          <p:cNvPr id="4133" name="Text Box 37">
            <a:extLst>
              <a:ext uri="{FF2B5EF4-FFF2-40B4-BE49-F238E27FC236}">
                <a16:creationId xmlns:a16="http://schemas.microsoft.com/office/drawing/2014/main" id="{97ED61BB-CF2A-4F65-9CD8-C1EE7AE73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6638925"/>
            <a:ext cx="5113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– Asistir a la dispensación y elaboración de los productos farmacéuticos y realizar la</a:t>
            </a:r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8C6156EA-BE3E-4643-9B37-3AD16C7C6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6815138"/>
            <a:ext cx="48625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venta de los mismos, siempre informando a sus usuarios de sus características.</a:t>
            </a:r>
          </a:p>
        </p:txBody>
      </p:sp>
      <p:sp>
        <p:nvSpPr>
          <p:cNvPr id="4135" name="Text Box 39">
            <a:extLst>
              <a:ext uri="{FF2B5EF4-FFF2-40B4-BE49-F238E27FC236}">
                <a16:creationId xmlns:a16="http://schemas.microsoft.com/office/drawing/2014/main" id="{BBDC56E9-2750-4ECD-8D47-E864211C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7086600"/>
            <a:ext cx="4930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– Tareas administrativas y de control de almacén, respetando siempre la calidad,</a:t>
            </a:r>
          </a:p>
        </p:txBody>
      </p:sp>
      <p:sp>
        <p:nvSpPr>
          <p:cNvPr id="4136" name="Text Box 40">
            <a:extLst>
              <a:ext uri="{FF2B5EF4-FFF2-40B4-BE49-F238E27FC236}">
                <a16:creationId xmlns:a16="http://schemas.microsoft.com/office/drawing/2014/main" id="{4581F565-B4DD-4B40-8ED0-8F1C1EE4B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7262813"/>
            <a:ext cx="2051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seguridad y protección ambiental.</a:t>
            </a:r>
          </a:p>
        </p:txBody>
      </p:sp>
      <p:sp>
        <p:nvSpPr>
          <p:cNvPr id="4137" name="Text Box 41">
            <a:extLst>
              <a:ext uri="{FF2B5EF4-FFF2-40B4-BE49-F238E27FC236}">
                <a16:creationId xmlns:a16="http://schemas.microsoft.com/office/drawing/2014/main" id="{FF5D4C68-AA16-4378-B18B-20E19434B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7535863"/>
            <a:ext cx="4976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– Preparar los productos a distribuir en hospitales, siempre bajo la supervisión del</a:t>
            </a:r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1F5A6F83-5AE8-45FE-B753-516060D9D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7712075"/>
            <a:ext cx="8239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farmacéutico.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94441A47-9144-4C42-A363-17BB3985F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7985125"/>
            <a:ext cx="5311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– Realizar la venta en establecimientos de productos farmacéuticos, parafarmacéuticos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588BEA7E-50D9-428E-AAA0-A52830F0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8159750"/>
            <a:ext cx="4946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y productos relacionados con la salud humana o animal, productos de cosmética,</a:t>
            </a:r>
          </a:p>
        </p:txBody>
      </p:sp>
      <p:sp>
        <p:nvSpPr>
          <p:cNvPr id="4141" name="Text Box 45">
            <a:extLst>
              <a:ext uri="{FF2B5EF4-FFF2-40B4-BE49-F238E27FC236}">
                <a16:creationId xmlns:a16="http://schemas.microsoft.com/office/drawing/2014/main" id="{1E13AB83-22E2-4110-A963-AB4B1C7F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8335963"/>
            <a:ext cx="1082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filoterapia y otros.</a:t>
            </a:r>
          </a:p>
        </p:txBody>
      </p:sp>
      <p:sp>
        <p:nvSpPr>
          <p:cNvPr id="4142" name="Text Box 46">
            <a:extLst>
              <a:ext uri="{FF2B5EF4-FFF2-40B4-BE49-F238E27FC236}">
                <a16:creationId xmlns:a16="http://schemas.microsoft.com/office/drawing/2014/main" id="{C147E7D9-AF1A-4C2D-A448-68CFCA7D4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8609013"/>
            <a:ext cx="53419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– Mantener el material, instrumentos, equipos y zona de trabajo en óptimas condiciones</a:t>
            </a:r>
          </a:p>
        </p:txBody>
      </p:sp>
      <p:sp>
        <p:nvSpPr>
          <p:cNvPr id="4143" name="Text Box 47">
            <a:extLst>
              <a:ext uri="{FF2B5EF4-FFF2-40B4-BE49-F238E27FC236}">
                <a16:creationId xmlns:a16="http://schemas.microsoft.com/office/drawing/2014/main" id="{0C20196B-E065-41EE-BBEC-0E160FD8E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8785225"/>
            <a:ext cx="755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para su uso.</a:t>
            </a:r>
          </a:p>
        </p:txBody>
      </p:sp>
      <p:sp>
        <p:nvSpPr>
          <p:cNvPr id="4144" name="Text Box 48">
            <a:extLst>
              <a:ext uri="{FF2B5EF4-FFF2-40B4-BE49-F238E27FC236}">
                <a16:creationId xmlns:a16="http://schemas.microsoft.com/office/drawing/2014/main" id="{92B91D8C-30E6-4926-9434-277B5AC5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9058275"/>
            <a:ext cx="5251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– Fomentar los hábitos saludables en los usuarios para mantener o mejorar su salud y</a:t>
            </a:r>
          </a:p>
        </p:txBody>
      </p:sp>
      <p:sp>
        <p:nvSpPr>
          <p:cNvPr id="4145" name="Text Box 49">
            <a:extLst>
              <a:ext uri="{FF2B5EF4-FFF2-40B4-BE49-F238E27FC236}">
                <a16:creationId xmlns:a16="http://schemas.microsoft.com/office/drawing/2014/main" id="{E08EC6D6-EAB4-43E5-A282-26381A514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9232900"/>
            <a:ext cx="1981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evitar contagios y enfermedades</a:t>
            </a:r>
          </a:p>
        </p:txBody>
      </p:sp>
      <p:sp>
        <p:nvSpPr>
          <p:cNvPr id="4146" name="Text Box 50">
            <a:extLst>
              <a:ext uri="{FF2B5EF4-FFF2-40B4-BE49-F238E27FC236}">
                <a16:creationId xmlns:a16="http://schemas.microsoft.com/office/drawing/2014/main" id="{9844FF18-C93E-4BEB-B143-3BB510D73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9505950"/>
            <a:ext cx="40243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– Tramitar la facturación de recetas con aplicaciones informáticas.</a:t>
            </a:r>
          </a:p>
        </p:txBody>
      </p:sp>
      <p:sp>
        <p:nvSpPr>
          <p:cNvPr id="4147" name="Freeform 51">
            <a:extLst>
              <a:ext uri="{FF2B5EF4-FFF2-40B4-BE49-F238E27FC236}">
                <a16:creationId xmlns:a16="http://schemas.microsoft.com/office/drawing/2014/main" id="{F7E169D1-83A3-4306-9AC0-AB4CDBBF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0518775"/>
            <a:ext cx="6827838" cy="176213"/>
          </a:xfrm>
          <a:custGeom>
            <a:avLst/>
            <a:gdLst>
              <a:gd name="T0" fmla="*/ 0 w 18967"/>
              <a:gd name="T1" fmla="*/ 0 h 489"/>
              <a:gd name="T2" fmla="*/ 18966 w 18967"/>
              <a:gd name="T3" fmla="*/ 0 h 489"/>
              <a:gd name="T4" fmla="*/ 18966 w 18967"/>
              <a:gd name="T5" fmla="*/ 488 h 489"/>
              <a:gd name="T6" fmla="*/ 0 w 18967"/>
              <a:gd name="T7" fmla="*/ 488 h 489"/>
              <a:gd name="T8" fmla="*/ 0 w 18967"/>
              <a:gd name="T9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7" h="489">
                <a:moveTo>
                  <a:pt x="0" y="0"/>
                </a:moveTo>
                <a:lnTo>
                  <a:pt x="18966" y="0"/>
                </a:lnTo>
                <a:lnTo>
                  <a:pt x="18966" y="488"/>
                </a:lnTo>
                <a:lnTo>
                  <a:pt x="0" y="48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8" name="Text Box 52">
            <a:extLst>
              <a:ext uri="{FF2B5EF4-FFF2-40B4-BE49-F238E27FC236}">
                <a16:creationId xmlns:a16="http://schemas.microsoft.com/office/drawing/2014/main" id="{D7CC286B-408B-43AC-BE0D-602DA8033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65113"/>
            <a:ext cx="502126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2844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3200" b="1">
                <a:latin typeface="Arial" panose="020B0604020202020204" pitchFamily="34" charset="0"/>
              </a:rPr>
              <a:t>Yasmina Candenas Torres</a:t>
            </a:r>
          </a:p>
        </p:txBody>
      </p:sp>
      <p:sp>
        <p:nvSpPr>
          <p:cNvPr id="4149" name="Text Box 53">
            <a:extLst>
              <a:ext uri="{FF2B5EF4-FFF2-40B4-BE49-F238E27FC236}">
                <a16:creationId xmlns:a16="http://schemas.microsoft.com/office/drawing/2014/main" id="{E197CF29-639F-49B3-9E52-43CAE44E1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0548938"/>
            <a:ext cx="1027112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72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800">
                <a:solidFill>
                  <a:srgbClr val="CCCCCC"/>
                </a:solidFill>
                <a:latin typeface="TimesNewRoman" charset="0"/>
              </a:rPr>
              <a:t>Yasmina Candenas Torres</a:t>
            </a:r>
          </a:p>
        </p:txBody>
      </p:sp>
      <p:sp>
        <p:nvSpPr>
          <p:cNvPr id="4150" name="Text Box 54">
            <a:extLst>
              <a:ext uri="{FF2B5EF4-FFF2-40B4-BE49-F238E27FC236}">
                <a16:creationId xmlns:a16="http://schemas.microsoft.com/office/drawing/2014/main" id="{08D2F273-506B-45AC-9971-007EC32FB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10548938"/>
            <a:ext cx="96838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72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800">
                <a:solidFill>
                  <a:srgbClr val="CCCCCC"/>
                </a:solidFill>
                <a:latin typeface="TimesNewRoman" charset="0"/>
              </a:rPr>
              <a:t>1</a:t>
            </a:r>
          </a:p>
        </p:txBody>
      </p:sp>
      <p:sp>
        <p:nvSpPr>
          <p:cNvPr id="4151" name="Freeform 55">
            <a:extLst>
              <a:ext uri="{FF2B5EF4-FFF2-40B4-BE49-F238E27FC236}">
                <a16:creationId xmlns:a16="http://schemas.microsoft.com/office/drawing/2014/main" id="{8A6955F1-EAEE-4DF4-9AEE-D3CA7786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6203950"/>
            <a:ext cx="39687" cy="39688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2" name="Freeform 56">
            <a:extLst>
              <a:ext uri="{FF2B5EF4-FFF2-40B4-BE49-F238E27FC236}">
                <a16:creationId xmlns:a16="http://schemas.microsoft.com/office/drawing/2014/main" id="{48F743C7-CED0-42F5-8624-EE0FB0D2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6346825"/>
            <a:ext cx="39687" cy="39688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Freeform 1">
            <a:extLst>
              <a:ext uri="{FF2B5EF4-FFF2-40B4-BE49-F238E27FC236}">
                <a16:creationId xmlns:a16="http://schemas.microsoft.com/office/drawing/2014/main" id="{942027E9-304D-4A5C-97AF-3BB15C3B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871788"/>
            <a:ext cx="1209675" cy="430212"/>
          </a:xfrm>
          <a:custGeom>
            <a:avLst/>
            <a:gdLst>
              <a:gd name="T0" fmla="*/ 0 w 3361"/>
              <a:gd name="T1" fmla="*/ 0 h 1194"/>
              <a:gd name="T2" fmla="*/ 3360 w 3361"/>
              <a:gd name="T3" fmla="*/ 0 h 1194"/>
              <a:gd name="T4" fmla="*/ 3360 w 3361"/>
              <a:gd name="T5" fmla="*/ 1193 h 1194"/>
              <a:gd name="T6" fmla="*/ 0 w 3361"/>
              <a:gd name="T7" fmla="*/ 1193 h 1194"/>
              <a:gd name="T8" fmla="*/ 0 w 3361"/>
              <a:gd name="T9" fmla="*/ 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1" h="1194">
                <a:moveTo>
                  <a:pt x="0" y="0"/>
                </a:moveTo>
                <a:lnTo>
                  <a:pt x="3360" y="0"/>
                </a:lnTo>
                <a:lnTo>
                  <a:pt x="3360" y="1193"/>
                </a:lnTo>
                <a:lnTo>
                  <a:pt x="0" y="119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AF491356-AD85-4D6C-960A-FBB9FD90E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2922588"/>
            <a:ext cx="930275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OTROS DATOS</a:t>
            </a:r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id="{651DE781-B567-4545-B8C2-207F0492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2949575"/>
            <a:ext cx="39687" cy="39688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6A7E8948-5053-4FF3-B3C7-DED8EC4D0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098800"/>
            <a:ext cx="758825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DE INTERES</a:t>
            </a:r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id="{88050C5F-1EC6-4037-820B-1C502DF6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125788"/>
            <a:ext cx="39687" cy="39687"/>
          </a:xfrm>
          <a:custGeom>
            <a:avLst/>
            <a:gdLst>
              <a:gd name="T0" fmla="*/ 0 w 110"/>
              <a:gd name="T1" fmla="*/ 0 h 111"/>
              <a:gd name="T2" fmla="*/ 109 w 110"/>
              <a:gd name="T3" fmla="*/ 0 h 111"/>
              <a:gd name="T4" fmla="*/ 109 w 110"/>
              <a:gd name="T5" fmla="*/ 110 h 111"/>
              <a:gd name="T6" fmla="*/ 0 w 110"/>
              <a:gd name="T7" fmla="*/ 110 h 111"/>
              <a:gd name="T8" fmla="*/ 0 w 110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1">
                <a:moveTo>
                  <a:pt x="0" y="0"/>
                </a:moveTo>
                <a:lnTo>
                  <a:pt x="109" y="0"/>
                </a:lnTo>
                <a:lnTo>
                  <a:pt x="109" y="110"/>
                </a:lnTo>
                <a:lnTo>
                  <a:pt x="0" y="11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C51246C7-A687-4B2B-A97D-B33DC7630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884488"/>
            <a:ext cx="1036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Vehículo propio</a:t>
            </a:r>
          </a:p>
        </p:txBody>
      </p:sp>
      <p:sp>
        <p:nvSpPr>
          <p:cNvPr id="5127" name="Freeform 7">
            <a:extLst>
              <a:ext uri="{FF2B5EF4-FFF2-40B4-BE49-F238E27FC236}">
                <a16:creationId xmlns:a16="http://schemas.microsoft.com/office/drawing/2014/main" id="{FE87732C-2587-4AB2-AABA-EC3DDE79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300413"/>
            <a:ext cx="39687" cy="39687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66CC3D59-700C-4146-B975-629F67D2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3060700"/>
            <a:ext cx="1790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Carnet de conducir B1 y A1</a:t>
            </a:r>
          </a:p>
        </p:txBody>
      </p:sp>
      <p:sp>
        <p:nvSpPr>
          <p:cNvPr id="5129" name="Freeform 9">
            <a:extLst>
              <a:ext uri="{FF2B5EF4-FFF2-40B4-BE49-F238E27FC236}">
                <a16:creationId xmlns:a16="http://schemas.microsoft.com/office/drawing/2014/main" id="{0673731C-39CD-42AD-8964-ACCE2CE7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789363"/>
            <a:ext cx="1209675" cy="254000"/>
          </a:xfrm>
          <a:custGeom>
            <a:avLst/>
            <a:gdLst>
              <a:gd name="T0" fmla="*/ 0 w 3361"/>
              <a:gd name="T1" fmla="*/ 0 h 706"/>
              <a:gd name="T2" fmla="*/ 3360 w 3361"/>
              <a:gd name="T3" fmla="*/ 0 h 706"/>
              <a:gd name="T4" fmla="*/ 3360 w 3361"/>
              <a:gd name="T5" fmla="*/ 705 h 706"/>
              <a:gd name="T6" fmla="*/ 0 w 3361"/>
              <a:gd name="T7" fmla="*/ 705 h 706"/>
              <a:gd name="T8" fmla="*/ 0 w 3361"/>
              <a:gd name="T9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1" h="706">
                <a:moveTo>
                  <a:pt x="0" y="0"/>
                </a:moveTo>
                <a:lnTo>
                  <a:pt x="3360" y="0"/>
                </a:lnTo>
                <a:lnTo>
                  <a:pt x="3360" y="705"/>
                </a:lnTo>
                <a:lnTo>
                  <a:pt x="0" y="705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68452F93-5A22-4DD5-99BB-837EB1FA6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3236913"/>
            <a:ext cx="24701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Disponibilidad inmediata y geográfica</a:t>
            </a:r>
          </a:p>
        </p:txBody>
      </p:sp>
      <p:sp>
        <p:nvSpPr>
          <p:cNvPr id="5131" name="Freeform 11">
            <a:extLst>
              <a:ext uri="{FF2B5EF4-FFF2-40B4-BE49-F238E27FC236}">
                <a16:creationId xmlns:a16="http://schemas.microsoft.com/office/drawing/2014/main" id="{F312C58E-DABF-40DB-B2EE-9215C6C0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867150"/>
            <a:ext cx="39687" cy="39688"/>
          </a:xfrm>
          <a:custGeom>
            <a:avLst/>
            <a:gdLst>
              <a:gd name="T0" fmla="*/ 0 w 110"/>
              <a:gd name="T1" fmla="*/ 0 h 111"/>
              <a:gd name="T2" fmla="*/ 109 w 110"/>
              <a:gd name="T3" fmla="*/ 0 h 111"/>
              <a:gd name="T4" fmla="*/ 109 w 110"/>
              <a:gd name="T5" fmla="*/ 110 h 111"/>
              <a:gd name="T6" fmla="*/ 0 w 110"/>
              <a:gd name="T7" fmla="*/ 110 h 111"/>
              <a:gd name="T8" fmla="*/ 0 w 110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1">
                <a:moveTo>
                  <a:pt x="0" y="0"/>
                </a:moveTo>
                <a:lnTo>
                  <a:pt x="109" y="0"/>
                </a:lnTo>
                <a:lnTo>
                  <a:pt x="109" y="110"/>
                </a:lnTo>
                <a:lnTo>
                  <a:pt x="0" y="11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33161A4E-F49E-48CC-81D1-954FE852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840163"/>
            <a:ext cx="1019175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COMPETENCIAS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BAE45244-44B2-487B-B077-44347EFC8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3802063"/>
            <a:ext cx="45339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Controlar los productos y materiales, la facturación y la documentación en</a:t>
            </a:r>
          </a:p>
        </p:txBody>
      </p:sp>
      <p:sp>
        <p:nvSpPr>
          <p:cNvPr id="5134" name="Freeform 14">
            <a:extLst>
              <a:ext uri="{FF2B5EF4-FFF2-40B4-BE49-F238E27FC236}">
                <a16:creationId xmlns:a16="http://schemas.microsoft.com/office/drawing/2014/main" id="{121686F7-DBAA-4D45-9B18-3A52C19C9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217988"/>
            <a:ext cx="39687" cy="39687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F632B289-5495-49BF-8A86-66820F2F6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3976688"/>
            <a:ext cx="2492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establecimientos y servicios de farmacia.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D4C826A8-C239-45E1-BCB9-1B790C99B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4152900"/>
            <a:ext cx="49545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Asistir en la dispensación de productos farmacéuticos, informando a los usuarios</a:t>
            </a: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id="{248D0B2B-83C5-42C0-B6CE-0EF8A597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4329113"/>
            <a:ext cx="48625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sobre su utilización, determinando parámetros somatométricos sencillos, bajo la</a:t>
            </a:r>
          </a:p>
        </p:txBody>
      </p:sp>
      <p:sp>
        <p:nvSpPr>
          <p:cNvPr id="5138" name="Freeform 18">
            <a:extLst>
              <a:ext uri="{FF2B5EF4-FFF2-40B4-BE49-F238E27FC236}">
                <a16:creationId xmlns:a16="http://schemas.microsoft.com/office/drawing/2014/main" id="{F946FFE6-CDA7-4DCA-8AB1-3B05A90E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745038"/>
            <a:ext cx="39687" cy="39687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8A6FB8A1-62DE-4855-A2C5-62428F983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4503738"/>
            <a:ext cx="16081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supervisión del facultativo.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5318863E-4B19-4EA2-94BA-D7B63CBD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4679950"/>
            <a:ext cx="51895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Asistir en la dispensación de productos sanitarios y parafarmacéuticos, informando a</a:t>
            </a:r>
          </a:p>
        </p:txBody>
      </p:sp>
      <p:sp>
        <p:nvSpPr>
          <p:cNvPr id="5141" name="Freeform 21">
            <a:extLst>
              <a:ext uri="{FF2B5EF4-FFF2-40B4-BE49-F238E27FC236}">
                <a16:creationId xmlns:a16="http://schemas.microsoft.com/office/drawing/2014/main" id="{896D1862-1264-4C0A-A96E-F24AA4D31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095875"/>
            <a:ext cx="39687" cy="39688"/>
          </a:xfrm>
          <a:custGeom>
            <a:avLst/>
            <a:gdLst>
              <a:gd name="T0" fmla="*/ 0 w 110"/>
              <a:gd name="T1" fmla="*/ 0 h 111"/>
              <a:gd name="T2" fmla="*/ 109 w 110"/>
              <a:gd name="T3" fmla="*/ 0 h 111"/>
              <a:gd name="T4" fmla="*/ 109 w 110"/>
              <a:gd name="T5" fmla="*/ 110 h 111"/>
              <a:gd name="T6" fmla="*/ 0 w 110"/>
              <a:gd name="T7" fmla="*/ 110 h 111"/>
              <a:gd name="T8" fmla="*/ 0 w 110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1">
                <a:moveTo>
                  <a:pt x="0" y="0"/>
                </a:moveTo>
                <a:lnTo>
                  <a:pt x="109" y="0"/>
                </a:lnTo>
                <a:lnTo>
                  <a:pt x="109" y="110"/>
                </a:lnTo>
                <a:lnTo>
                  <a:pt x="0" y="11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5170DF2D-05CA-4942-B20E-2E068DBD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4854575"/>
            <a:ext cx="406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los usuarios sobre su utilización, bajo la supervisión del facultativo.</a:t>
            </a:r>
          </a:p>
        </p:txBody>
      </p:sp>
      <p:sp>
        <p:nvSpPr>
          <p:cNvPr id="5143" name="Text Box 23">
            <a:extLst>
              <a:ext uri="{FF2B5EF4-FFF2-40B4-BE49-F238E27FC236}">
                <a16:creationId xmlns:a16="http://schemas.microsoft.com/office/drawing/2014/main" id="{A1891AB7-8C9C-496F-BA49-AE5A6C3C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5030788"/>
            <a:ext cx="5129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Asistir en la elaboración de fórmulas magistrales, preparados oficinales, dietéticos y</a:t>
            </a:r>
          </a:p>
        </p:txBody>
      </p:sp>
      <p:sp>
        <p:nvSpPr>
          <p:cNvPr id="5144" name="Freeform 24">
            <a:extLst>
              <a:ext uri="{FF2B5EF4-FFF2-40B4-BE49-F238E27FC236}">
                <a16:creationId xmlns:a16="http://schemas.microsoft.com/office/drawing/2014/main" id="{4B45C481-42E8-47CF-A4C8-94C8F88A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446713"/>
            <a:ext cx="39687" cy="39687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A931C4FB-3B5C-4757-8580-7F9CA657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5207000"/>
            <a:ext cx="2813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cosméticos, bajo la supervisión del facultativo.</a:t>
            </a:r>
          </a:p>
        </p:txBody>
      </p:sp>
      <p:sp>
        <p:nvSpPr>
          <p:cNvPr id="5146" name="Text Box 26">
            <a:extLst>
              <a:ext uri="{FF2B5EF4-FFF2-40B4-BE49-F238E27FC236}">
                <a16:creationId xmlns:a16="http://schemas.microsoft.com/office/drawing/2014/main" id="{33527597-9822-43AA-BA80-671E37B1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5381625"/>
            <a:ext cx="4838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Asistir en la realización de análisis clínicos elementales y normalizados, bajo la</a:t>
            </a:r>
          </a:p>
        </p:txBody>
      </p:sp>
      <p:sp>
        <p:nvSpPr>
          <p:cNvPr id="5147" name="Freeform 27">
            <a:extLst>
              <a:ext uri="{FF2B5EF4-FFF2-40B4-BE49-F238E27FC236}">
                <a16:creationId xmlns:a16="http://schemas.microsoft.com/office/drawing/2014/main" id="{AE066545-F04A-421F-A2E5-1DD538C1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797550"/>
            <a:ext cx="39687" cy="39688"/>
          </a:xfrm>
          <a:custGeom>
            <a:avLst/>
            <a:gdLst>
              <a:gd name="T0" fmla="*/ 0 w 110"/>
              <a:gd name="T1" fmla="*/ 0 h 110"/>
              <a:gd name="T2" fmla="*/ 109 w 110"/>
              <a:gd name="T3" fmla="*/ 0 h 110"/>
              <a:gd name="T4" fmla="*/ 109 w 110"/>
              <a:gd name="T5" fmla="*/ 109 h 110"/>
              <a:gd name="T6" fmla="*/ 0 w 110"/>
              <a:gd name="T7" fmla="*/ 109 h 110"/>
              <a:gd name="T8" fmla="*/ 0 w 1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0">
                <a:moveTo>
                  <a:pt x="0" y="0"/>
                </a:moveTo>
                <a:lnTo>
                  <a:pt x="109" y="0"/>
                </a:lnTo>
                <a:lnTo>
                  <a:pt x="109" y="109"/>
                </a:lnTo>
                <a:lnTo>
                  <a:pt x="0" y="10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11611888-B1CD-4883-9524-997AF44B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5557838"/>
            <a:ext cx="16081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supervisión del facultativo.</a:t>
            </a:r>
          </a:p>
        </p:txBody>
      </p:sp>
      <p:sp>
        <p:nvSpPr>
          <p:cNvPr id="5149" name="Text Box 29">
            <a:extLst>
              <a:ext uri="{FF2B5EF4-FFF2-40B4-BE49-F238E27FC236}">
                <a16:creationId xmlns:a16="http://schemas.microsoft.com/office/drawing/2014/main" id="{6075EDB4-154B-4FAD-A3E4-035B6B9F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5732463"/>
            <a:ext cx="4984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Colaborar en la promoción, protección de la salud, prevención de enfermedades y</a:t>
            </a:r>
          </a:p>
        </p:txBody>
      </p:sp>
      <p:sp>
        <p:nvSpPr>
          <p:cNvPr id="5150" name="Freeform 30">
            <a:extLst>
              <a:ext uri="{FF2B5EF4-FFF2-40B4-BE49-F238E27FC236}">
                <a16:creationId xmlns:a16="http://schemas.microsoft.com/office/drawing/2014/main" id="{E740DA99-6161-478F-98B3-21C40212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0518775"/>
            <a:ext cx="6827838" cy="176213"/>
          </a:xfrm>
          <a:custGeom>
            <a:avLst/>
            <a:gdLst>
              <a:gd name="T0" fmla="*/ 0 w 18967"/>
              <a:gd name="T1" fmla="*/ 0 h 489"/>
              <a:gd name="T2" fmla="*/ 18966 w 18967"/>
              <a:gd name="T3" fmla="*/ 0 h 489"/>
              <a:gd name="T4" fmla="*/ 18966 w 18967"/>
              <a:gd name="T5" fmla="*/ 488 h 489"/>
              <a:gd name="T6" fmla="*/ 0 w 18967"/>
              <a:gd name="T7" fmla="*/ 488 h 489"/>
              <a:gd name="T8" fmla="*/ 0 w 18967"/>
              <a:gd name="T9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7" h="489">
                <a:moveTo>
                  <a:pt x="0" y="0"/>
                </a:moveTo>
                <a:lnTo>
                  <a:pt x="18966" y="0"/>
                </a:lnTo>
                <a:lnTo>
                  <a:pt x="18966" y="488"/>
                </a:lnTo>
                <a:lnTo>
                  <a:pt x="0" y="48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Text Box 31">
            <a:extLst>
              <a:ext uri="{FF2B5EF4-FFF2-40B4-BE49-F238E27FC236}">
                <a16:creationId xmlns:a16="http://schemas.microsoft.com/office/drawing/2014/main" id="{BD56CC67-885D-4D3D-9288-01ABF405C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5908675"/>
            <a:ext cx="3308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educación sanitaria, bajo la supervisión del facultativo.</a:t>
            </a:r>
          </a:p>
        </p:txBody>
      </p:sp>
      <p:sp>
        <p:nvSpPr>
          <p:cNvPr id="5152" name="Text Box 32">
            <a:extLst>
              <a:ext uri="{FF2B5EF4-FFF2-40B4-BE49-F238E27FC236}">
                <a16:creationId xmlns:a16="http://schemas.microsoft.com/office/drawing/2014/main" id="{6E95FDE3-528A-4A54-A0D3-DE97B988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0548938"/>
            <a:ext cx="1027112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72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800">
                <a:solidFill>
                  <a:srgbClr val="CCCCCC"/>
                </a:solidFill>
                <a:latin typeface="TimesNewRoman" charset="0"/>
              </a:rPr>
              <a:t>Yasmina Candenas Torres</a:t>
            </a:r>
          </a:p>
        </p:txBody>
      </p:sp>
      <p:sp>
        <p:nvSpPr>
          <p:cNvPr id="5153" name="Text Box 33">
            <a:extLst>
              <a:ext uri="{FF2B5EF4-FFF2-40B4-BE49-F238E27FC236}">
                <a16:creationId xmlns:a16="http://schemas.microsoft.com/office/drawing/2014/main" id="{351FC1A6-9534-4F46-B309-0F0C65CFD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10548938"/>
            <a:ext cx="96838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72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800">
                <a:solidFill>
                  <a:srgbClr val="CCCCCC"/>
                </a:solidFill>
                <a:latin typeface="TimesNewRoman" charset="0"/>
              </a:rPr>
              <a:t>2</a:t>
            </a:r>
          </a:p>
        </p:txBody>
      </p:sp>
      <p:sp>
        <p:nvSpPr>
          <p:cNvPr id="5154" name="Freeform 34">
            <a:extLst>
              <a:ext uri="{FF2B5EF4-FFF2-40B4-BE49-F238E27FC236}">
                <a16:creationId xmlns:a16="http://schemas.microsoft.com/office/drawing/2014/main" id="{CD3F74D8-6A50-4647-9E3F-C215CCD2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108075"/>
            <a:ext cx="1209675" cy="604838"/>
          </a:xfrm>
          <a:custGeom>
            <a:avLst/>
            <a:gdLst>
              <a:gd name="T0" fmla="*/ 0 w 3361"/>
              <a:gd name="T1" fmla="*/ 0 h 1682"/>
              <a:gd name="T2" fmla="*/ 3360 w 3361"/>
              <a:gd name="T3" fmla="*/ 0 h 1682"/>
              <a:gd name="T4" fmla="*/ 3360 w 3361"/>
              <a:gd name="T5" fmla="*/ 1681 h 1682"/>
              <a:gd name="T6" fmla="*/ 0 w 3361"/>
              <a:gd name="T7" fmla="*/ 1681 h 1682"/>
              <a:gd name="T8" fmla="*/ 0 w 3361"/>
              <a:gd name="T9" fmla="*/ 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1" h="1682">
                <a:moveTo>
                  <a:pt x="0" y="0"/>
                </a:moveTo>
                <a:lnTo>
                  <a:pt x="3360" y="0"/>
                </a:lnTo>
                <a:lnTo>
                  <a:pt x="3360" y="1681"/>
                </a:lnTo>
                <a:lnTo>
                  <a:pt x="0" y="168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Text Box 35">
            <a:extLst>
              <a:ext uri="{FF2B5EF4-FFF2-40B4-BE49-F238E27FC236}">
                <a16:creationId xmlns:a16="http://schemas.microsoft.com/office/drawing/2014/main" id="{1C0A33A3-148E-444F-82D5-7ACC625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160463"/>
            <a:ext cx="782638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FORMACION</a:t>
            </a:r>
          </a:p>
        </p:txBody>
      </p:sp>
      <p:sp>
        <p:nvSpPr>
          <p:cNvPr id="5156" name="Text Box 36">
            <a:extLst>
              <a:ext uri="{FF2B5EF4-FFF2-40B4-BE49-F238E27FC236}">
                <a16:creationId xmlns:a16="http://schemas.microsoft.com/office/drawing/2014/main" id="{111C1E10-83DA-4057-BF02-0A5D43ADD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35088"/>
            <a:ext cx="1082675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COMPLEMENTAR</a:t>
            </a:r>
          </a:p>
        </p:txBody>
      </p:sp>
      <p:sp>
        <p:nvSpPr>
          <p:cNvPr id="5157" name="Text Box 37">
            <a:extLst>
              <a:ext uri="{FF2B5EF4-FFF2-40B4-BE49-F238E27FC236}">
                <a16:creationId xmlns:a16="http://schemas.microsoft.com/office/drawing/2014/main" id="{40168BD1-B741-4C42-A201-00F2AA92B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511300"/>
            <a:ext cx="1270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00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000" b="1">
                <a:solidFill>
                  <a:srgbClr val="FFFFFF"/>
                </a:solidFill>
                <a:latin typeface="Arial" panose="020B0604020202020204" pitchFamily="34" charset="0"/>
              </a:rPr>
              <a:t>IA</a:t>
            </a:r>
          </a:p>
        </p:txBody>
      </p:sp>
      <p:sp>
        <p:nvSpPr>
          <p:cNvPr id="5158" name="Text Box 38">
            <a:extLst>
              <a:ext uri="{FF2B5EF4-FFF2-40B4-BE49-F238E27FC236}">
                <a16:creationId xmlns:a16="http://schemas.microsoft.com/office/drawing/2014/main" id="{53A7E472-24CB-42E3-8468-AB29A2D9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1122363"/>
            <a:ext cx="5251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Ofimática </a:t>
            </a:r>
            <a:r>
              <a:rPr lang="es-ES" altLang="en-US" sz="1100">
                <a:latin typeface="Arial" panose="020B0604020202020204" pitchFamily="34" charset="0"/>
              </a:rPr>
              <a:t>Autoedición, Procesadores de texto, Hojas de cálculo, Internet, Mail, Redes</a:t>
            </a:r>
          </a:p>
        </p:txBody>
      </p:sp>
      <p:sp>
        <p:nvSpPr>
          <p:cNvPr id="5159" name="Text Box 39">
            <a:extLst>
              <a:ext uri="{FF2B5EF4-FFF2-40B4-BE49-F238E27FC236}">
                <a16:creationId xmlns:a16="http://schemas.microsoft.com/office/drawing/2014/main" id="{19A9A0C6-1547-4E1F-9D19-53908364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1296988"/>
            <a:ext cx="495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sociales</a:t>
            </a:r>
          </a:p>
        </p:txBody>
      </p:sp>
      <p:sp>
        <p:nvSpPr>
          <p:cNvPr id="5160" name="Text Box 40">
            <a:extLst>
              <a:ext uri="{FF2B5EF4-FFF2-40B4-BE49-F238E27FC236}">
                <a16:creationId xmlns:a16="http://schemas.microsoft.com/office/drawing/2014/main" id="{D0C761C3-3294-4E60-ACA3-BFFF63083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1471613"/>
            <a:ext cx="195103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Sistemas Operativos </a:t>
            </a:r>
            <a:r>
              <a:rPr lang="es-ES" altLang="en-US" sz="1100">
                <a:latin typeface="Arial" panose="020B0604020202020204" pitchFamily="34" charset="0"/>
              </a:rPr>
              <a:t>Windows</a:t>
            </a:r>
          </a:p>
        </p:txBody>
      </p:sp>
      <p:sp>
        <p:nvSpPr>
          <p:cNvPr id="5161" name="Text Box 41">
            <a:extLst>
              <a:ext uri="{FF2B5EF4-FFF2-40B4-BE49-F238E27FC236}">
                <a16:creationId xmlns:a16="http://schemas.microsoft.com/office/drawing/2014/main" id="{A4ED08A6-FEB6-42A6-B804-BACBE7559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646238"/>
            <a:ext cx="3113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972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                          PROGRAMAS:farmatic y farmages</a:t>
            </a:r>
          </a:p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                         Cursos:</a:t>
            </a:r>
          </a:p>
          <a:p>
            <a:pPr>
              <a:buClrTx/>
              <a:buFontTx/>
              <a:buNone/>
            </a:pPr>
            <a:r>
              <a:rPr lang="es-ES" altLang="en-US" sz="1100" b="1">
                <a:latin typeface="Arial" panose="020B0604020202020204" pitchFamily="34" charset="0"/>
              </a:rPr>
              <a:t>                           </a:t>
            </a:r>
            <a:r>
              <a:rPr lang="es-ES" altLang="en-US" sz="1100">
                <a:latin typeface="Arial" panose="020B0604020202020204" pitchFamily="34" charset="0"/>
              </a:rPr>
              <a:t>-Actualización en farmacología</a:t>
            </a:r>
          </a:p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                          -Soporte vital básico para técnicos de farmacia</a:t>
            </a:r>
          </a:p>
          <a:p>
            <a:pPr>
              <a:buClrTx/>
              <a:buFontTx/>
              <a:buNone/>
            </a:pPr>
            <a:r>
              <a:rPr lang="es-ES" altLang="en-US" sz="1100">
                <a:latin typeface="Arial" panose="020B0604020202020204" pitchFamily="34" charset="0"/>
              </a:rPr>
              <a:t>                           -Bioseguridad y prevención de riesgos laborales para personal sanitario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Segoe UI" panose="020B0502040204020203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Segoe UI" panose="020B0502040204020203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Segoe UI" panose="020B0502040204020203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Segoe UI" panose="020B0502040204020203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506</Words>
  <Application>Microsoft Office PowerPoint</Application>
  <PresentationFormat>Personalizado</PresentationFormat>
  <Paragraphs>83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Microsoft YaHei</vt:lpstr>
      <vt:lpstr>Arial</vt:lpstr>
      <vt:lpstr>Segoe UI</vt:lpstr>
      <vt:lpstr>Times New Roman</vt:lpstr>
      <vt:lpstr>TimesNewRoman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</dc:creator>
  <cp:lastModifiedBy>Mimi</cp:lastModifiedBy>
  <cp:revision>6</cp:revision>
  <cp:lastPrinted>1601-01-01T00:00:00Z</cp:lastPrinted>
  <dcterms:created xsi:type="dcterms:W3CDTF">1601-01-01T00:00:00Z</dcterms:created>
  <dcterms:modified xsi:type="dcterms:W3CDTF">2019-11-12T20:38:59Z</dcterms:modified>
</cp:coreProperties>
</file>