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1665" y="601666"/>
            <a:ext cx="10991849" cy="565784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3152774"/>
            <a:ext cx="761999" cy="6095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439525" y="3152774"/>
            <a:ext cx="752474" cy="60959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00175" y="2411415"/>
            <a:ext cx="9410699" cy="190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78975" y="963743"/>
            <a:ext cx="6765925" cy="137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5025" y="2496402"/>
            <a:ext cx="9225280" cy="3154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1535115"/>
            <a:ext cx="12192000" cy="3848100"/>
            <a:chOff x="0" y="1535115"/>
            <a:chExt cx="12192000" cy="384810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6165" y="1535115"/>
              <a:ext cx="7562849" cy="384809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143249"/>
              <a:ext cx="2457449" cy="61912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34550" y="3143249"/>
              <a:ext cx="2457449" cy="61912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95575" y="3516315"/>
              <a:ext cx="6819899" cy="1904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94250" y="2079225"/>
            <a:ext cx="6609080" cy="1242695"/>
          </a:xfrm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410209" marR="5080" indent="-398145">
              <a:lnSpc>
                <a:spcPct val="101400"/>
              </a:lnSpc>
              <a:spcBef>
                <a:spcPts val="60"/>
              </a:spcBef>
            </a:pPr>
            <a:r>
              <a:rPr dirty="0" sz="3950" spc="-10"/>
              <a:t>EMPLOYEE</a:t>
            </a:r>
            <a:r>
              <a:rPr dirty="0" sz="3950" spc="-160"/>
              <a:t> </a:t>
            </a:r>
            <a:r>
              <a:rPr dirty="0" sz="3950" spc="-75"/>
              <a:t>PERFORMANCE </a:t>
            </a:r>
            <a:r>
              <a:rPr dirty="0" sz="3950" spc="-55"/>
              <a:t>ANALYSIS</a:t>
            </a:r>
            <a:r>
              <a:rPr dirty="0" sz="3950" spc="-185"/>
              <a:t> </a:t>
            </a:r>
            <a:r>
              <a:rPr dirty="0" sz="3950" spc="-35"/>
              <a:t>USING</a:t>
            </a:r>
            <a:r>
              <a:rPr dirty="0" sz="3950" spc="-200"/>
              <a:t> </a:t>
            </a:r>
            <a:r>
              <a:rPr dirty="0" sz="3950" spc="-10"/>
              <a:t>EXCEL</a:t>
            </a:r>
            <a:endParaRPr sz="3950"/>
          </a:p>
        </p:txBody>
      </p:sp>
      <p:sp>
        <p:nvSpPr>
          <p:cNvPr id="9" name="object 9" descr=""/>
          <p:cNvSpPr txBox="1"/>
          <p:nvPr/>
        </p:nvSpPr>
        <p:spPr>
          <a:xfrm>
            <a:off x="3186814" y="4456417"/>
            <a:ext cx="245745" cy="3117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-50">
                <a:solidFill>
                  <a:srgbClr val="829929"/>
                </a:solidFill>
                <a:latin typeface="Segoe UI Symbol"/>
                <a:cs typeface="Segoe UI Symbol"/>
              </a:rPr>
              <a:t>➢</a:t>
            </a:r>
            <a:endParaRPr sz="1850">
              <a:latin typeface="Segoe UI Symbol"/>
              <a:cs typeface="Segoe UI Symbo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004050" y="3822115"/>
            <a:ext cx="245745" cy="3117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-50">
                <a:solidFill>
                  <a:srgbClr val="829929"/>
                </a:solidFill>
                <a:latin typeface="Segoe UI Symbol"/>
                <a:cs typeface="Segoe UI Symbol"/>
              </a:rPr>
              <a:t>➢</a:t>
            </a:r>
            <a:endParaRPr sz="1850">
              <a:latin typeface="Segoe UI Symbol"/>
              <a:cs typeface="Segoe UI Symbo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439665" y="3637518"/>
            <a:ext cx="289433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25"/>
              </a:spcBef>
              <a:buClr>
                <a:srgbClr val="829929"/>
              </a:buClr>
              <a:buSzPct val="119354"/>
              <a:buFont typeface="Segoe UI Symbol"/>
              <a:buChar char="➢"/>
              <a:tabLst>
                <a:tab pos="356235" algn="l"/>
              </a:tabLst>
            </a:pPr>
            <a:r>
              <a:rPr dirty="0" sz="1550" spc="-10">
                <a:latin typeface="Georgia"/>
                <a:cs typeface="Georgia"/>
              </a:rPr>
              <a:t>PRESENTED</a:t>
            </a:r>
            <a:r>
              <a:rPr dirty="0" sz="1550" spc="-65">
                <a:latin typeface="Georgia"/>
                <a:cs typeface="Georgia"/>
              </a:rPr>
              <a:t> </a:t>
            </a:r>
            <a:r>
              <a:rPr dirty="0" sz="1550" spc="-10">
                <a:latin typeface="Georgia"/>
                <a:cs typeface="Georgia"/>
              </a:rPr>
              <a:t>BY:</a:t>
            </a:r>
            <a:r>
              <a:rPr dirty="0" sz="1550" spc="-65">
                <a:latin typeface="Georgia"/>
                <a:cs typeface="Georgia"/>
              </a:rPr>
              <a:t> </a:t>
            </a:r>
            <a:r>
              <a:rPr dirty="0" sz="1550" spc="-70">
                <a:latin typeface="Georgia"/>
                <a:cs typeface="Georgia"/>
              </a:rPr>
              <a:t>V.Nireeksha</a:t>
            </a:r>
            <a:endParaRPr sz="155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403516" y="3961625"/>
            <a:ext cx="1853564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>
                <a:latin typeface="Georgia"/>
                <a:cs typeface="Georgia"/>
              </a:rPr>
              <a:t>REG</a:t>
            </a:r>
            <a:r>
              <a:rPr dirty="0" sz="1550" spc="35">
                <a:latin typeface="Georgia"/>
                <a:cs typeface="Georgia"/>
              </a:rPr>
              <a:t> </a:t>
            </a:r>
            <a:r>
              <a:rPr dirty="0" sz="1550">
                <a:latin typeface="Georgia"/>
                <a:cs typeface="Georgia"/>
              </a:rPr>
              <a:t>NO:</a:t>
            </a:r>
            <a:r>
              <a:rPr dirty="0" sz="1550" spc="40">
                <a:latin typeface="Georgia"/>
                <a:cs typeface="Georgia"/>
              </a:rPr>
              <a:t> </a:t>
            </a:r>
            <a:r>
              <a:rPr dirty="0" sz="1550" spc="-90">
                <a:latin typeface="Georgia"/>
                <a:cs typeface="Georgia"/>
              </a:rPr>
              <a:t>7305437237</a:t>
            </a:r>
            <a:endParaRPr sz="1550">
              <a:latin typeface="Georgia"/>
              <a:cs typeface="Georg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107421" y="4184810"/>
            <a:ext cx="4446905" cy="61404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8100" marR="30480" indent="401955">
              <a:lnSpc>
                <a:spcPct val="111500"/>
              </a:lnSpc>
              <a:spcBef>
                <a:spcPts val="140"/>
              </a:spcBef>
            </a:pPr>
            <a:r>
              <a:rPr dirty="0" sz="1550" spc="-360">
                <a:latin typeface="Georgia"/>
                <a:cs typeface="Georgia"/>
              </a:rPr>
              <a:t>D</a:t>
            </a:r>
            <a:r>
              <a:rPr dirty="0" baseline="16516" sz="2775" spc="-2204">
                <a:solidFill>
                  <a:srgbClr val="829929"/>
                </a:solidFill>
                <a:latin typeface="Segoe UI Symbol"/>
                <a:cs typeface="Segoe UI Symbol"/>
              </a:rPr>
              <a:t>➢</a:t>
            </a:r>
            <a:r>
              <a:rPr dirty="0" sz="1550" spc="-30">
                <a:latin typeface="Georgia"/>
                <a:cs typeface="Georgia"/>
              </a:rPr>
              <a:t>EPARTMENT:COMMERCE</a:t>
            </a:r>
            <a:r>
              <a:rPr dirty="0" sz="1550" spc="25">
                <a:latin typeface="Georgia"/>
                <a:cs typeface="Georgia"/>
              </a:rPr>
              <a:t> </a:t>
            </a:r>
            <a:r>
              <a:rPr dirty="0" sz="1550" spc="-10">
                <a:latin typeface="Georgia"/>
                <a:cs typeface="Georgia"/>
              </a:rPr>
              <a:t>COLLEGE: </a:t>
            </a:r>
            <a:r>
              <a:rPr dirty="0" sz="1550">
                <a:latin typeface="Georgia"/>
                <a:cs typeface="Georgia"/>
              </a:rPr>
              <a:t>ANNAIVELLANKANNI</a:t>
            </a:r>
            <a:r>
              <a:rPr dirty="0" sz="1550" spc="85">
                <a:latin typeface="Georgia"/>
                <a:cs typeface="Georgia"/>
              </a:rPr>
              <a:t> </a:t>
            </a:r>
            <a:r>
              <a:rPr dirty="0" sz="1550">
                <a:latin typeface="Georgia"/>
                <a:cs typeface="Georgia"/>
              </a:rPr>
              <a:t>COLLEGE</a:t>
            </a:r>
            <a:r>
              <a:rPr dirty="0" sz="1550" spc="85">
                <a:latin typeface="Georgia"/>
                <a:cs typeface="Georgia"/>
              </a:rPr>
              <a:t> </a:t>
            </a:r>
            <a:r>
              <a:rPr dirty="0" sz="1550">
                <a:latin typeface="Georgia"/>
                <a:cs typeface="Georgia"/>
              </a:rPr>
              <a:t>FOR</a:t>
            </a:r>
            <a:r>
              <a:rPr dirty="0" sz="1550" spc="90">
                <a:latin typeface="Georgia"/>
                <a:cs typeface="Georgia"/>
              </a:rPr>
              <a:t> </a:t>
            </a:r>
            <a:r>
              <a:rPr dirty="0" sz="1550" spc="-10">
                <a:latin typeface="Georgia"/>
                <a:cs typeface="Georgia"/>
              </a:rPr>
              <a:t>WOMEN</a:t>
            </a:r>
            <a:endParaRPr sz="15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6205" y="2597019"/>
            <a:ext cx="6020435" cy="136461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750" spc="-509">
                <a:solidFill>
                  <a:srgbClr val="33134B"/>
                </a:solidFill>
                <a:latin typeface="Verdana"/>
                <a:cs typeface="Verdana"/>
              </a:rPr>
              <a:t>THANK</a:t>
            </a:r>
            <a:r>
              <a:rPr dirty="0" sz="8750" spc="-1215">
                <a:solidFill>
                  <a:srgbClr val="33134B"/>
                </a:solidFill>
                <a:latin typeface="Verdana"/>
                <a:cs typeface="Verdana"/>
              </a:rPr>
              <a:t> </a:t>
            </a:r>
            <a:r>
              <a:rPr dirty="0" sz="8750" spc="-555">
                <a:solidFill>
                  <a:srgbClr val="33134B"/>
                </a:solidFill>
                <a:latin typeface="Verdana"/>
                <a:cs typeface="Verdana"/>
              </a:rPr>
              <a:t>YOU</a:t>
            </a:r>
            <a:endParaRPr sz="8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383665">
              <a:lnSpc>
                <a:spcPct val="100000"/>
              </a:lnSpc>
              <a:spcBef>
                <a:spcPts val="110"/>
              </a:spcBef>
            </a:pPr>
            <a:r>
              <a:rPr dirty="0" sz="7200" spc="80"/>
              <a:t>AGENDA</a:t>
            </a:r>
            <a:endParaRPr sz="72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baseline="23965" sz="3825" spc="-120">
                <a:solidFill>
                  <a:srgbClr val="829929"/>
                </a:solidFill>
                <a:latin typeface="Segoe UI Symbol"/>
                <a:cs typeface="Segoe UI Symbol"/>
              </a:rPr>
              <a:t>➢</a:t>
            </a:r>
            <a:r>
              <a:rPr dirty="0" sz="2150" spc="-80"/>
              <a:t>PROLEM</a:t>
            </a:r>
            <a:r>
              <a:rPr dirty="0" sz="2150" spc="-5"/>
              <a:t> </a:t>
            </a:r>
            <a:r>
              <a:rPr dirty="0" sz="2150" spc="-10"/>
              <a:t>STATEMENT</a:t>
            </a:r>
            <a:endParaRPr sz="2150">
              <a:latin typeface="Segoe UI Symbol"/>
              <a:cs typeface="Segoe UI Symbol"/>
            </a:endParaRPr>
          </a:p>
          <a:p>
            <a:pPr marL="12700">
              <a:lnSpc>
                <a:spcPts val="3000"/>
              </a:lnSpc>
            </a:pPr>
            <a:r>
              <a:rPr dirty="0" baseline="18518" sz="3825" spc="-135">
                <a:solidFill>
                  <a:srgbClr val="829929"/>
                </a:solidFill>
                <a:latin typeface="Segoe UI Symbol"/>
                <a:cs typeface="Segoe UI Symbol"/>
              </a:rPr>
              <a:t>➢</a:t>
            </a:r>
            <a:r>
              <a:rPr dirty="0" sz="2150" spc="-90"/>
              <a:t>PROJECT</a:t>
            </a:r>
            <a:r>
              <a:rPr dirty="0" sz="2150" spc="30"/>
              <a:t> </a:t>
            </a:r>
            <a:r>
              <a:rPr dirty="0" sz="2150" spc="-10"/>
              <a:t>OVERVIEW</a:t>
            </a:r>
            <a:endParaRPr sz="2150">
              <a:latin typeface="Segoe UI Symbol"/>
              <a:cs typeface="Segoe UI Symbol"/>
            </a:endParaRPr>
          </a:p>
          <a:p>
            <a:pPr marL="12700">
              <a:lnSpc>
                <a:spcPts val="3000"/>
              </a:lnSpc>
            </a:pPr>
            <a:r>
              <a:rPr dirty="0" baseline="14161" sz="3825">
                <a:solidFill>
                  <a:srgbClr val="829929"/>
                </a:solidFill>
                <a:latin typeface="Segoe UI Symbol"/>
                <a:cs typeface="Segoe UI Symbol"/>
              </a:rPr>
              <a:t>➢</a:t>
            </a:r>
            <a:r>
              <a:rPr dirty="0" sz="2150"/>
              <a:t>END</a:t>
            </a:r>
            <a:r>
              <a:rPr dirty="0" sz="2150" spc="-70"/>
              <a:t> </a:t>
            </a:r>
            <a:r>
              <a:rPr dirty="0" sz="2150" spc="-20"/>
              <a:t>USERS</a:t>
            </a:r>
            <a:endParaRPr sz="2150">
              <a:latin typeface="Segoe UI Symbol"/>
              <a:cs typeface="Segoe UI Symbol"/>
            </a:endParaRPr>
          </a:p>
          <a:p>
            <a:pPr marL="12700">
              <a:lnSpc>
                <a:spcPts val="3000"/>
              </a:lnSpc>
            </a:pPr>
            <a:r>
              <a:rPr dirty="0" baseline="6535" sz="3825" spc="-112">
                <a:solidFill>
                  <a:srgbClr val="829929"/>
                </a:solidFill>
                <a:latin typeface="Segoe UI Symbol"/>
                <a:cs typeface="Segoe UI Symbol"/>
              </a:rPr>
              <a:t>➢</a:t>
            </a:r>
            <a:r>
              <a:rPr dirty="0" sz="2150" spc="-75"/>
              <a:t>OUR</a:t>
            </a:r>
            <a:r>
              <a:rPr dirty="0" sz="2150"/>
              <a:t> </a:t>
            </a:r>
            <a:r>
              <a:rPr dirty="0" sz="2150" spc="-10"/>
              <a:t>SOLUTION</a:t>
            </a:r>
            <a:r>
              <a:rPr dirty="0" sz="2150" spc="10"/>
              <a:t> </a:t>
            </a:r>
            <a:r>
              <a:rPr dirty="0" sz="2150"/>
              <a:t>AND</a:t>
            </a:r>
            <a:r>
              <a:rPr dirty="0" sz="2150" spc="10"/>
              <a:t> </a:t>
            </a:r>
            <a:r>
              <a:rPr dirty="0" sz="2150" spc="-10"/>
              <a:t>PROPOSITION</a:t>
            </a:r>
            <a:endParaRPr sz="2150">
              <a:latin typeface="Segoe UI Symbol"/>
              <a:cs typeface="Segoe UI Symbol"/>
            </a:endParaRPr>
          </a:p>
          <a:p>
            <a:pPr marL="12700">
              <a:lnSpc>
                <a:spcPts val="3000"/>
              </a:lnSpc>
            </a:pPr>
            <a:r>
              <a:rPr dirty="0" baseline="2178" sz="3825" spc="-15">
                <a:solidFill>
                  <a:srgbClr val="829929"/>
                </a:solidFill>
                <a:latin typeface="Segoe UI Symbol"/>
                <a:cs typeface="Segoe UI Symbol"/>
              </a:rPr>
              <a:t>➢</a:t>
            </a:r>
            <a:r>
              <a:rPr dirty="0" sz="2150" spc="-10"/>
              <a:t>DATASET</a:t>
            </a:r>
            <a:r>
              <a:rPr dirty="0" sz="2150" spc="-90"/>
              <a:t> </a:t>
            </a:r>
            <a:r>
              <a:rPr dirty="0" sz="2150" spc="-10"/>
              <a:t>DESCRIPTION</a:t>
            </a:r>
            <a:endParaRPr sz="2150">
              <a:latin typeface="Segoe UI Symbol"/>
              <a:cs typeface="Segoe UI Symbol"/>
            </a:endParaRPr>
          </a:p>
          <a:p>
            <a:pPr marL="12700">
              <a:lnSpc>
                <a:spcPts val="3000"/>
              </a:lnSpc>
            </a:pPr>
            <a:r>
              <a:rPr dirty="0" baseline="-3267" sz="3825" spc="-30">
                <a:solidFill>
                  <a:srgbClr val="829929"/>
                </a:solidFill>
                <a:latin typeface="Segoe UI Symbol"/>
                <a:cs typeface="Segoe UI Symbol"/>
              </a:rPr>
              <a:t>➢</a:t>
            </a:r>
            <a:r>
              <a:rPr dirty="0" sz="2150" spc="-20"/>
              <a:t>MODELLING</a:t>
            </a:r>
            <a:r>
              <a:rPr dirty="0" sz="2150" spc="-40"/>
              <a:t> </a:t>
            </a:r>
            <a:r>
              <a:rPr dirty="0" sz="2150" spc="-10"/>
              <a:t>APPRROACH</a:t>
            </a:r>
            <a:endParaRPr sz="2150">
              <a:latin typeface="Segoe UI Symbol"/>
              <a:cs typeface="Segoe UI Symbol"/>
            </a:endParaRPr>
          </a:p>
          <a:p>
            <a:pPr marL="12700">
              <a:lnSpc>
                <a:spcPts val="3000"/>
              </a:lnSpc>
            </a:pPr>
            <a:r>
              <a:rPr dirty="0" baseline="-7625" sz="3825" spc="-150">
                <a:solidFill>
                  <a:srgbClr val="829929"/>
                </a:solidFill>
                <a:latin typeface="Segoe UI Symbol"/>
                <a:cs typeface="Segoe UI Symbol"/>
              </a:rPr>
              <a:t>➢</a:t>
            </a:r>
            <a:r>
              <a:rPr dirty="0" sz="2150" spc="-100"/>
              <a:t>RESULTS</a:t>
            </a:r>
            <a:r>
              <a:rPr dirty="0" sz="2150" spc="60"/>
              <a:t> </a:t>
            </a:r>
            <a:r>
              <a:rPr dirty="0" sz="2150"/>
              <a:t>AND</a:t>
            </a:r>
            <a:r>
              <a:rPr dirty="0" sz="2150" spc="70"/>
              <a:t> </a:t>
            </a:r>
            <a:r>
              <a:rPr dirty="0" sz="2150" spc="-10"/>
              <a:t>DISCUSSION</a:t>
            </a:r>
            <a:endParaRPr sz="2150">
              <a:latin typeface="Segoe UI Symbol"/>
              <a:cs typeface="Segoe UI Symbol"/>
            </a:endParaRPr>
          </a:p>
          <a:p>
            <a:pPr marL="12700">
              <a:lnSpc>
                <a:spcPts val="3030"/>
              </a:lnSpc>
            </a:pPr>
            <a:r>
              <a:rPr dirty="0" baseline="-13071" sz="3825" spc="-15">
                <a:solidFill>
                  <a:srgbClr val="829929"/>
                </a:solidFill>
                <a:latin typeface="Segoe UI Symbol"/>
                <a:cs typeface="Segoe UI Symbol"/>
              </a:rPr>
              <a:t>➢</a:t>
            </a:r>
            <a:r>
              <a:rPr dirty="0" sz="2150" spc="-10"/>
              <a:t>CONCLUSION</a:t>
            </a:r>
            <a:endParaRPr sz="215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42784" rIns="0" bIns="0" rtlCol="0" vert="horz">
            <a:spAutoFit/>
          </a:bodyPr>
          <a:lstStyle/>
          <a:p>
            <a:pPr marL="591820">
              <a:lnSpc>
                <a:spcPct val="100000"/>
              </a:lnSpc>
              <a:spcBef>
                <a:spcPts val="130"/>
              </a:spcBef>
            </a:pPr>
            <a:r>
              <a:rPr dirty="0" sz="3950" spc="-125"/>
              <a:t>PROBLEM</a:t>
            </a:r>
            <a:r>
              <a:rPr dirty="0" sz="3950" spc="-85"/>
              <a:t> </a:t>
            </a:r>
            <a:r>
              <a:rPr dirty="0" sz="3950" spc="-35"/>
              <a:t>STATEMENT</a:t>
            </a:r>
            <a:endParaRPr sz="3950"/>
          </a:p>
        </p:txBody>
      </p:sp>
      <p:sp>
        <p:nvSpPr>
          <p:cNvPr id="3" name="object 3" descr=""/>
          <p:cNvSpPr txBox="1"/>
          <p:nvPr/>
        </p:nvSpPr>
        <p:spPr>
          <a:xfrm>
            <a:off x="1387725" y="2626626"/>
            <a:ext cx="326390" cy="1054100"/>
          </a:xfrm>
          <a:prstGeom prst="rect">
            <a:avLst/>
          </a:prstGeom>
        </p:spPr>
        <p:txBody>
          <a:bodyPr wrap="square" lIns="0" tIns="1073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45"/>
              </a:spcBef>
            </a:pPr>
            <a:r>
              <a:rPr dirty="0" sz="2750" spc="-125">
                <a:solidFill>
                  <a:srgbClr val="829929"/>
                </a:solidFill>
                <a:latin typeface="Segoe UI Symbol"/>
                <a:cs typeface="Segoe UI Symbol"/>
              </a:rPr>
              <a:t>➢</a:t>
            </a:r>
            <a:endParaRPr sz="275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750"/>
              </a:spcBef>
            </a:pPr>
            <a:r>
              <a:rPr dirty="0" sz="2750" spc="-125">
                <a:solidFill>
                  <a:srgbClr val="829929"/>
                </a:solidFill>
                <a:latin typeface="Segoe UI Symbol"/>
                <a:cs typeface="Segoe UI Symbol"/>
              </a:rPr>
              <a:t>➢</a:t>
            </a:r>
            <a:endParaRPr sz="2750">
              <a:latin typeface="Segoe UI Symbol"/>
              <a:cs typeface="Segoe UI Symbo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75025" y="2562237"/>
            <a:ext cx="4267200" cy="391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50"/>
              </a:lnSpc>
            </a:pPr>
            <a:r>
              <a:rPr dirty="0" baseline="22222" sz="4125" spc="-142">
                <a:solidFill>
                  <a:srgbClr val="829929"/>
                </a:solidFill>
                <a:latin typeface="Segoe UI Symbol"/>
                <a:cs typeface="Segoe UI Symbol"/>
              </a:rPr>
              <a:t>➢</a:t>
            </a:r>
            <a:r>
              <a:rPr dirty="0" sz="2400" spc="-95">
                <a:solidFill>
                  <a:srgbClr val="252525"/>
                </a:solidFill>
                <a:latin typeface="Georgia"/>
                <a:cs typeface="Georgia"/>
              </a:rPr>
              <a:t>EASY</a:t>
            </a:r>
            <a:r>
              <a:rPr dirty="0" sz="2400" spc="-5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252525"/>
                </a:solidFill>
                <a:latin typeface="Georgia"/>
                <a:cs typeface="Georgia"/>
              </a:rPr>
              <a:t>DATA </a:t>
            </a:r>
            <a:r>
              <a:rPr dirty="0" sz="2400" spc="-10">
                <a:solidFill>
                  <a:srgbClr val="252525"/>
                </a:solidFill>
                <a:latin typeface="Georgia"/>
                <a:cs typeface="Georgia"/>
              </a:rPr>
              <a:t>MANAGEMENT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661156" y="3019437"/>
            <a:ext cx="37141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252525"/>
                </a:solidFill>
                <a:latin typeface="Georgia"/>
                <a:cs typeface="Georgia"/>
              </a:rPr>
              <a:t>DATA</a:t>
            </a:r>
            <a:r>
              <a:rPr dirty="0" sz="2400" spc="25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Georgia"/>
                <a:cs typeface="Georgia"/>
              </a:rPr>
              <a:t>ORGANANISATION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362325" y="3529131"/>
            <a:ext cx="2916555" cy="201803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311150">
              <a:lnSpc>
                <a:spcPct val="100000"/>
              </a:lnSpc>
              <a:spcBef>
                <a:spcPts val="735"/>
              </a:spcBef>
            </a:pPr>
            <a:r>
              <a:rPr dirty="0" sz="2400" spc="-10">
                <a:solidFill>
                  <a:srgbClr val="252525"/>
                </a:solidFill>
                <a:latin typeface="Georgia"/>
                <a:cs typeface="Georgia"/>
              </a:rPr>
              <a:t>AUTOMATION</a:t>
            </a:r>
            <a:endParaRPr sz="2400">
              <a:latin typeface="Georgia"/>
              <a:cs typeface="Georgia"/>
            </a:endParaRPr>
          </a:p>
          <a:p>
            <a:pPr marL="25400">
              <a:lnSpc>
                <a:spcPct val="100000"/>
              </a:lnSpc>
              <a:spcBef>
                <a:spcPts val="765"/>
              </a:spcBef>
            </a:pPr>
            <a:r>
              <a:rPr dirty="0" baseline="22222" sz="4125" spc="-172">
                <a:solidFill>
                  <a:srgbClr val="829929"/>
                </a:solidFill>
                <a:latin typeface="Segoe UI Symbol"/>
                <a:cs typeface="Segoe UI Symbol"/>
              </a:rPr>
              <a:t>➢</a:t>
            </a:r>
            <a:r>
              <a:rPr dirty="0" sz="2400" spc="-114">
                <a:solidFill>
                  <a:srgbClr val="252525"/>
                </a:solidFill>
                <a:latin typeface="Georgia"/>
                <a:cs typeface="Georgia"/>
              </a:rPr>
              <a:t>EASE</a:t>
            </a:r>
            <a:r>
              <a:rPr dirty="0" sz="2400" spc="-1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252525"/>
                </a:solidFill>
                <a:latin typeface="Georgia"/>
                <a:cs typeface="Georgia"/>
              </a:rPr>
              <a:t>OF</a:t>
            </a:r>
            <a:r>
              <a:rPr dirty="0" sz="2400" spc="-1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2400" spc="-25">
                <a:solidFill>
                  <a:srgbClr val="252525"/>
                </a:solidFill>
                <a:latin typeface="Georgia"/>
                <a:cs typeface="Georgia"/>
              </a:rPr>
              <a:t>USE</a:t>
            </a:r>
            <a:endParaRPr sz="2400">
              <a:latin typeface="Georgia"/>
              <a:cs typeface="Georgia"/>
            </a:endParaRPr>
          </a:p>
          <a:p>
            <a:pPr marL="25400">
              <a:lnSpc>
                <a:spcPct val="100000"/>
              </a:lnSpc>
              <a:spcBef>
                <a:spcPts val="750"/>
              </a:spcBef>
            </a:pPr>
            <a:r>
              <a:rPr dirty="0" baseline="22222" sz="4125" spc="-15">
                <a:solidFill>
                  <a:srgbClr val="829929"/>
                </a:solidFill>
                <a:latin typeface="Segoe UI Symbol"/>
                <a:cs typeface="Segoe UI Symbol"/>
              </a:rPr>
              <a:t>➢</a:t>
            </a:r>
            <a:r>
              <a:rPr dirty="0" sz="2400" spc="-10">
                <a:solidFill>
                  <a:srgbClr val="252525"/>
                </a:solidFill>
                <a:latin typeface="Georgia"/>
                <a:cs typeface="Georgia"/>
              </a:rPr>
              <a:t>VERSATILITY</a:t>
            </a:r>
            <a:endParaRPr sz="2400">
              <a:latin typeface="Georgia"/>
              <a:cs typeface="Georgia"/>
            </a:endParaRPr>
          </a:p>
          <a:p>
            <a:pPr marL="25400">
              <a:lnSpc>
                <a:spcPct val="100000"/>
              </a:lnSpc>
              <a:spcBef>
                <a:spcPts val="750"/>
              </a:spcBef>
            </a:pPr>
            <a:r>
              <a:rPr dirty="0" baseline="22222" sz="4125" spc="-60">
                <a:solidFill>
                  <a:srgbClr val="829929"/>
                </a:solidFill>
                <a:latin typeface="Segoe UI Symbol"/>
                <a:cs typeface="Segoe UI Symbol"/>
              </a:rPr>
              <a:t>➢</a:t>
            </a:r>
            <a:r>
              <a:rPr dirty="0" sz="2400" spc="-40">
                <a:solidFill>
                  <a:srgbClr val="252525"/>
                </a:solidFill>
                <a:latin typeface="Georgia"/>
                <a:cs typeface="Georgia"/>
              </a:rPr>
              <a:t>COLLABORATION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5175" y="1235992"/>
            <a:ext cx="709104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95"/>
              <a:t>WHO</a:t>
            </a:r>
            <a:r>
              <a:rPr dirty="0" spc="-145"/>
              <a:t> </a:t>
            </a:r>
            <a:r>
              <a:rPr dirty="0"/>
              <a:t>ARE</a:t>
            </a:r>
            <a:r>
              <a:rPr dirty="0" spc="-140"/>
              <a:t> </a:t>
            </a:r>
            <a:r>
              <a:rPr dirty="0"/>
              <a:t>THE</a:t>
            </a:r>
            <a:r>
              <a:rPr dirty="0" spc="-145"/>
              <a:t> </a:t>
            </a:r>
            <a:r>
              <a:rPr dirty="0" spc="50"/>
              <a:t>END</a:t>
            </a:r>
            <a:r>
              <a:rPr dirty="0" spc="-140"/>
              <a:t> </a:t>
            </a:r>
            <a:r>
              <a:rPr dirty="0" spc="-175"/>
              <a:t>USERS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387725" y="4985954"/>
            <a:ext cx="299720" cy="414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550" spc="-140">
                <a:solidFill>
                  <a:srgbClr val="829929"/>
                </a:solidFill>
                <a:latin typeface="Segoe UI Symbol"/>
                <a:cs typeface="Segoe UI Symbol"/>
              </a:rPr>
              <a:t>➢</a:t>
            </a:r>
            <a:endParaRPr sz="2550">
              <a:latin typeface="Segoe UI Symbol"/>
              <a:cs typeface="Segoe UI Symbo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61156" y="5209377"/>
            <a:ext cx="1654175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-45">
                <a:solidFill>
                  <a:srgbClr val="252525"/>
                </a:solidFill>
                <a:latin typeface="Georgia"/>
                <a:cs typeface="Georgia"/>
              </a:rPr>
              <a:t>CUSTOMERS</a:t>
            </a:r>
            <a:endParaRPr sz="2150">
              <a:latin typeface="Georgia"/>
              <a:cs typeface="Georg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362325" y="2488401"/>
            <a:ext cx="4058920" cy="260794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baseline="22875" sz="3825" spc="-165">
                <a:solidFill>
                  <a:srgbClr val="829929"/>
                </a:solidFill>
                <a:latin typeface="Segoe UI Symbol"/>
                <a:cs typeface="Segoe UI Symbol"/>
              </a:rPr>
              <a:t>➢</a:t>
            </a:r>
            <a:r>
              <a:rPr dirty="0" sz="2150" spc="-110">
                <a:solidFill>
                  <a:srgbClr val="252525"/>
                </a:solidFill>
                <a:latin typeface="Georgia"/>
                <a:cs typeface="Georgia"/>
              </a:rPr>
              <a:t>EM</a:t>
            </a:r>
            <a:r>
              <a:rPr dirty="0" sz="2150" spc="3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2150">
                <a:solidFill>
                  <a:srgbClr val="252525"/>
                </a:solidFill>
                <a:latin typeface="Georgia"/>
                <a:cs typeface="Georgia"/>
              </a:rPr>
              <a:t>PLOYE</a:t>
            </a:r>
            <a:r>
              <a:rPr dirty="0" sz="2150" spc="25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2150" spc="-25">
                <a:solidFill>
                  <a:srgbClr val="252525"/>
                </a:solidFill>
                <a:latin typeface="Georgia"/>
                <a:cs typeface="Georgia"/>
              </a:rPr>
              <a:t>ES</a:t>
            </a:r>
            <a:endParaRPr sz="2150">
              <a:latin typeface="Georgia"/>
              <a:cs typeface="Georgia"/>
            </a:endParaRPr>
          </a:p>
          <a:p>
            <a:pPr marL="25400">
              <a:lnSpc>
                <a:spcPct val="100000"/>
              </a:lnSpc>
              <a:spcBef>
                <a:spcPts val="390"/>
              </a:spcBef>
            </a:pPr>
            <a:r>
              <a:rPr dirty="0" baseline="22875" sz="3825" spc="-15">
                <a:solidFill>
                  <a:srgbClr val="829929"/>
                </a:solidFill>
                <a:latin typeface="Segoe UI Symbol"/>
                <a:cs typeface="Segoe UI Symbol"/>
              </a:rPr>
              <a:t>➢</a:t>
            </a:r>
            <a:r>
              <a:rPr dirty="0" sz="2150" spc="-10">
                <a:solidFill>
                  <a:srgbClr val="252525"/>
                </a:solidFill>
                <a:latin typeface="Georgia"/>
                <a:cs typeface="Georgia"/>
              </a:rPr>
              <a:t>ORGANISATION</a:t>
            </a:r>
            <a:endParaRPr sz="2150">
              <a:latin typeface="Georgia"/>
              <a:cs typeface="Georgia"/>
            </a:endParaRPr>
          </a:p>
          <a:p>
            <a:pPr marL="25400">
              <a:lnSpc>
                <a:spcPct val="100000"/>
              </a:lnSpc>
              <a:spcBef>
                <a:spcPts val="390"/>
              </a:spcBef>
            </a:pPr>
            <a:r>
              <a:rPr dirty="0" baseline="22875" sz="3825" spc="-15">
                <a:solidFill>
                  <a:srgbClr val="829929"/>
                </a:solidFill>
                <a:latin typeface="Segoe UI Symbol"/>
                <a:cs typeface="Segoe UI Symbol"/>
              </a:rPr>
              <a:t>➢</a:t>
            </a:r>
            <a:r>
              <a:rPr dirty="0" sz="2150" spc="-10">
                <a:solidFill>
                  <a:srgbClr val="252525"/>
                </a:solidFill>
                <a:latin typeface="Georgia"/>
                <a:cs typeface="Georgia"/>
              </a:rPr>
              <a:t>FIRM</a:t>
            </a:r>
            <a:endParaRPr sz="2150">
              <a:latin typeface="Georgia"/>
              <a:cs typeface="Georgia"/>
            </a:endParaRPr>
          </a:p>
          <a:p>
            <a:pPr marL="25400">
              <a:lnSpc>
                <a:spcPct val="100000"/>
              </a:lnSpc>
              <a:spcBef>
                <a:spcPts val="390"/>
              </a:spcBef>
            </a:pPr>
            <a:r>
              <a:rPr dirty="0" baseline="22875" sz="3825" spc="-15">
                <a:solidFill>
                  <a:srgbClr val="829929"/>
                </a:solidFill>
                <a:latin typeface="Segoe UI Symbol"/>
                <a:cs typeface="Segoe UI Symbol"/>
              </a:rPr>
              <a:t>➢</a:t>
            </a:r>
            <a:r>
              <a:rPr dirty="0" sz="2150" spc="-10">
                <a:solidFill>
                  <a:srgbClr val="252525"/>
                </a:solidFill>
                <a:latin typeface="Georgia"/>
                <a:cs typeface="Georgia"/>
              </a:rPr>
              <a:t>BUSINESS</a:t>
            </a:r>
            <a:endParaRPr sz="2150">
              <a:latin typeface="Georgia"/>
              <a:cs typeface="Georgia"/>
            </a:endParaRPr>
          </a:p>
          <a:p>
            <a:pPr marL="25400">
              <a:lnSpc>
                <a:spcPct val="100000"/>
              </a:lnSpc>
              <a:spcBef>
                <a:spcPts val="390"/>
              </a:spcBef>
            </a:pPr>
            <a:r>
              <a:rPr dirty="0" baseline="22875" sz="3825" spc="-300">
                <a:solidFill>
                  <a:srgbClr val="829929"/>
                </a:solidFill>
                <a:latin typeface="Segoe UI Symbol"/>
                <a:cs typeface="Segoe UI Symbol"/>
              </a:rPr>
              <a:t>➢</a:t>
            </a:r>
            <a:r>
              <a:rPr dirty="0" sz="2150" spc="-200">
                <a:solidFill>
                  <a:srgbClr val="252525"/>
                </a:solidFill>
                <a:latin typeface="Georgia"/>
                <a:cs typeface="Georgia"/>
              </a:rPr>
              <a:t>M</a:t>
            </a:r>
            <a:r>
              <a:rPr dirty="0" sz="2150" spc="25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2150">
                <a:solidFill>
                  <a:srgbClr val="252525"/>
                </a:solidFill>
                <a:latin typeface="Georgia"/>
                <a:cs typeface="Georgia"/>
              </a:rPr>
              <a:t>AN</a:t>
            </a:r>
            <a:r>
              <a:rPr dirty="0" sz="2150" spc="-7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2150" spc="50">
                <a:solidFill>
                  <a:srgbClr val="252525"/>
                </a:solidFill>
                <a:latin typeface="Georgia"/>
                <a:cs typeface="Georgia"/>
              </a:rPr>
              <a:t>AGE</a:t>
            </a:r>
            <a:r>
              <a:rPr dirty="0" sz="2150" spc="-15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2150">
                <a:solidFill>
                  <a:srgbClr val="252525"/>
                </a:solidFill>
                <a:latin typeface="Georgia"/>
                <a:cs typeface="Georgia"/>
              </a:rPr>
              <a:t>R/</a:t>
            </a:r>
            <a:r>
              <a:rPr dirty="0" sz="2150" spc="-15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2150" spc="-120">
                <a:solidFill>
                  <a:srgbClr val="252525"/>
                </a:solidFill>
                <a:latin typeface="Georgia"/>
                <a:cs typeface="Georgia"/>
              </a:rPr>
              <a:t>SU</a:t>
            </a:r>
            <a:r>
              <a:rPr dirty="0" sz="2150" spc="-5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2150" spc="-25">
                <a:solidFill>
                  <a:srgbClr val="252525"/>
                </a:solidFill>
                <a:latin typeface="Georgia"/>
                <a:cs typeface="Georgia"/>
              </a:rPr>
              <a:t>PERV</a:t>
            </a:r>
            <a:r>
              <a:rPr dirty="0" sz="2150" spc="-2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2150">
                <a:solidFill>
                  <a:srgbClr val="252525"/>
                </a:solidFill>
                <a:latin typeface="Georgia"/>
                <a:cs typeface="Georgia"/>
              </a:rPr>
              <a:t>I</a:t>
            </a:r>
            <a:r>
              <a:rPr dirty="0" sz="2150" spc="-2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2150">
                <a:solidFill>
                  <a:srgbClr val="252525"/>
                </a:solidFill>
                <a:latin typeface="Georgia"/>
                <a:cs typeface="Georgia"/>
              </a:rPr>
              <a:t>SO</a:t>
            </a:r>
            <a:r>
              <a:rPr dirty="0" sz="2150" spc="-15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2150" spc="-50">
                <a:solidFill>
                  <a:srgbClr val="252525"/>
                </a:solidFill>
                <a:latin typeface="Georgia"/>
                <a:cs typeface="Georgia"/>
              </a:rPr>
              <a:t>R</a:t>
            </a:r>
            <a:endParaRPr sz="2150">
              <a:latin typeface="Georgia"/>
              <a:cs typeface="Georgia"/>
            </a:endParaRPr>
          </a:p>
          <a:p>
            <a:pPr marL="25400">
              <a:lnSpc>
                <a:spcPct val="100000"/>
              </a:lnSpc>
              <a:spcBef>
                <a:spcPts val="390"/>
              </a:spcBef>
            </a:pPr>
            <a:r>
              <a:rPr dirty="0" baseline="22875" sz="3825" spc="-135">
                <a:solidFill>
                  <a:srgbClr val="829929"/>
                </a:solidFill>
                <a:latin typeface="Segoe UI Symbol"/>
                <a:cs typeface="Segoe UI Symbol"/>
              </a:rPr>
              <a:t>➢</a:t>
            </a:r>
            <a:r>
              <a:rPr dirty="0" sz="2150" spc="-90">
                <a:solidFill>
                  <a:srgbClr val="252525"/>
                </a:solidFill>
                <a:latin typeface="Georgia"/>
                <a:cs typeface="Georgia"/>
              </a:rPr>
              <a:t>HUMAN</a:t>
            </a:r>
            <a:r>
              <a:rPr dirty="0" sz="2150" spc="-5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2150" spc="-10">
                <a:solidFill>
                  <a:srgbClr val="252525"/>
                </a:solidFill>
                <a:latin typeface="Georgia"/>
                <a:cs typeface="Georgia"/>
              </a:rPr>
              <a:t>RESOURCES</a:t>
            </a:r>
            <a:endParaRPr sz="21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025" y="1235992"/>
            <a:ext cx="948182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40"/>
              <a:t>OUR</a:t>
            </a:r>
            <a:r>
              <a:rPr dirty="0" spc="-140"/>
              <a:t> </a:t>
            </a:r>
            <a:r>
              <a:rPr dirty="0" spc="-35"/>
              <a:t>SOLUTION</a:t>
            </a:r>
            <a:r>
              <a:rPr dirty="0" spc="-125"/>
              <a:t> </a:t>
            </a:r>
            <a:r>
              <a:rPr dirty="0" spc="50"/>
              <a:t>AND</a:t>
            </a:r>
            <a:r>
              <a:rPr dirty="0" spc="-125"/>
              <a:t> </a:t>
            </a:r>
            <a:r>
              <a:rPr dirty="0" spc="-45"/>
              <a:t>PROPOSITION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362325" y="2045617"/>
            <a:ext cx="6982459" cy="3764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z="3200">
                <a:solidFill>
                  <a:srgbClr val="829929"/>
                </a:solidFill>
                <a:latin typeface="Segoe UI Symbol"/>
                <a:cs typeface="Segoe UI Symbol"/>
              </a:rPr>
              <a:t>➢</a:t>
            </a:r>
            <a:r>
              <a:rPr dirty="0" sz="3200" spc="-80">
                <a:solidFill>
                  <a:srgbClr val="829929"/>
                </a:solidFill>
                <a:latin typeface="Segoe UI Symbol"/>
                <a:cs typeface="Segoe UI Symbol"/>
              </a:rPr>
              <a:t> </a:t>
            </a:r>
            <a:r>
              <a:rPr dirty="0" sz="3200">
                <a:solidFill>
                  <a:srgbClr val="829929"/>
                </a:solidFill>
                <a:latin typeface="Segoe UI Symbol"/>
                <a:cs typeface="Segoe UI Symbol"/>
              </a:rPr>
              <a:t>➢</a:t>
            </a:r>
            <a:r>
              <a:rPr dirty="0" sz="3200" spc="-75">
                <a:solidFill>
                  <a:srgbClr val="829929"/>
                </a:solidFill>
                <a:latin typeface="Segoe UI Symbol"/>
                <a:cs typeface="Segoe UI Symbol"/>
              </a:rPr>
              <a:t> </a:t>
            </a:r>
            <a:r>
              <a:rPr dirty="0" sz="3200" spc="-50">
                <a:solidFill>
                  <a:srgbClr val="829929"/>
                </a:solidFill>
                <a:latin typeface="Segoe UI Symbol"/>
                <a:cs typeface="Segoe UI Symbol"/>
              </a:rPr>
              <a:t>➢</a:t>
            </a:r>
            <a:endParaRPr sz="3200">
              <a:latin typeface="Segoe UI Symbol"/>
              <a:cs typeface="Segoe UI Symbol"/>
            </a:endParaRPr>
          </a:p>
          <a:p>
            <a:pPr marL="351155">
              <a:lnSpc>
                <a:spcPct val="100000"/>
              </a:lnSpc>
              <a:spcBef>
                <a:spcPts val="195"/>
              </a:spcBef>
            </a:pPr>
            <a:r>
              <a:rPr dirty="0" sz="2750" spc="-70">
                <a:solidFill>
                  <a:srgbClr val="252525"/>
                </a:solidFill>
                <a:latin typeface="Georgia"/>
                <a:cs typeface="Georgia"/>
              </a:rPr>
              <a:t>FILLTERING-</a:t>
            </a:r>
            <a:r>
              <a:rPr dirty="0" sz="2750" spc="-25">
                <a:solidFill>
                  <a:srgbClr val="252525"/>
                </a:solidFill>
                <a:latin typeface="Georgia"/>
                <a:cs typeface="Georgia"/>
              </a:rPr>
              <a:t>REMOVE</a:t>
            </a:r>
            <a:r>
              <a:rPr dirty="0" sz="2750" spc="-5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2750" spc="-95">
                <a:solidFill>
                  <a:srgbClr val="252525"/>
                </a:solidFill>
                <a:latin typeface="Georgia"/>
                <a:cs typeface="Georgia"/>
              </a:rPr>
              <a:t>MISSING</a:t>
            </a:r>
            <a:r>
              <a:rPr dirty="0" sz="2750" spc="-45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2750" spc="-10">
                <a:solidFill>
                  <a:srgbClr val="252525"/>
                </a:solidFill>
                <a:latin typeface="Georgia"/>
                <a:cs typeface="Georgia"/>
              </a:rPr>
              <a:t>VALUES</a:t>
            </a:r>
            <a:endParaRPr sz="2750">
              <a:latin typeface="Georgia"/>
              <a:cs typeface="Georgia"/>
            </a:endParaRPr>
          </a:p>
          <a:p>
            <a:pPr marL="351155" marR="17780">
              <a:lnSpc>
                <a:spcPct val="109100"/>
              </a:lnSpc>
              <a:spcBef>
                <a:spcPts val="225"/>
              </a:spcBef>
            </a:pPr>
            <a:r>
              <a:rPr dirty="0" sz="2750">
                <a:solidFill>
                  <a:srgbClr val="252525"/>
                </a:solidFill>
                <a:latin typeface="Georgia"/>
                <a:cs typeface="Georgia"/>
              </a:rPr>
              <a:t>CONDITIONAL</a:t>
            </a:r>
            <a:r>
              <a:rPr dirty="0" sz="2750" spc="11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2750" spc="-60">
                <a:solidFill>
                  <a:srgbClr val="252525"/>
                </a:solidFill>
                <a:latin typeface="Georgia"/>
                <a:cs typeface="Georgia"/>
              </a:rPr>
              <a:t>FORMATTING-</a:t>
            </a:r>
            <a:r>
              <a:rPr dirty="0" sz="2750" spc="-10">
                <a:solidFill>
                  <a:srgbClr val="252525"/>
                </a:solidFill>
                <a:latin typeface="Georgia"/>
                <a:cs typeface="Georgia"/>
              </a:rPr>
              <a:t>BLANKS </a:t>
            </a:r>
            <a:r>
              <a:rPr dirty="0" sz="2750">
                <a:solidFill>
                  <a:srgbClr val="252525"/>
                </a:solidFill>
                <a:latin typeface="Georgia"/>
                <a:cs typeface="Georgia"/>
              </a:rPr>
              <a:t>PIVOT</a:t>
            </a:r>
            <a:r>
              <a:rPr dirty="0" sz="2750" spc="-5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2750" spc="-65">
                <a:solidFill>
                  <a:srgbClr val="252525"/>
                </a:solidFill>
                <a:latin typeface="Georgia"/>
                <a:cs typeface="Georgia"/>
              </a:rPr>
              <a:t>TABLE-</a:t>
            </a:r>
            <a:r>
              <a:rPr dirty="0" sz="2750" spc="-125">
                <a:solidFill>
                  <a:srgbClr val="252525"/>
                </a:solidFill>
                <a:latin typeface="Georgia"/>
                <a:cs typeface="Georgia"/>
              </a:rPr>
              <a:t>SUMMARY</a:t>
            </a:r>
            <a:r>
              <a:rPr dirty="0" sz="2750" spc="-5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2750">
                <a:solidFill>
                  <a:srgbClr val="252525"/>
                </a:solidFill>
                <a:latin typeface="Georgia"/>
                <a:cs typeface="Georgia"/>
              </a:rPr>
              <a:t>OF </a:t>
            </a:r>
            <a:r>
              <a:rPr dirty="0" sz="2750" spc="-10">
                <a:solidFill>
                  <a:srgbClr val="252525"/>
                </a:solidFill>
                <a:latin typeface="Georgia"/>
                <a:cs typeface="Georgia"/>
              </a:rPr>
              <a:t>EMPLOYEE</a:t>
            </a:r>
            <a:endParaRPr sz="2750">
              <a:latin typeface="Georgia"/>
              <a:cs typeface="Georgia"/>
            </a:endParaRPr>
          </a:p>
          <a:p>
            <a:pPr marL="311150">
              <a:lnSpc>
                <a:spcPct val="100000"/>
              </a:lnSpc>
              <a:spcBef>
                <a:spcPts val="1995"/>
              </a:spcBef>
            </a:pPr>
            <a:r>
              <a:rPr dirty="0" sz="2750">
                <a:solidFill>
                  <a:srgbClr val="252525"/>
                </a:solidFill>
                <a:latin typeface="Georgia"/>
                <a:cs typeface="Georgia"/>
              </a:rPr>
              <a:t>PE</a:t>
            </a:r>
            <a:r>
              <a:rPr dirty="0" sz="2750" spc="-15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2750" spc="-120">
                <a:solidFill>
                  <a:srgbClr val="252525"/>
                </a:solidFill>
                <a:latin typeface="Georgia"/>
                <a:cs typeface="Georgia"/>
              </a:rPr>
              <a:t>RFORM</a:t>
            </a:r>
            <a:r>
              <a:rPr dirty="0" sz="2750" spc="-1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2750">
                <a:solidFill>
                  <a:srgbClr val="252525"/>
                </a:solidFill>
                <a:latin typeface="Georgia"/>
                <a:cs typeface="Georgia"/>
              </a:rPr>
              <a:t>AN</a:t>
            </a:r>
            <a:r>
              <a:rPr dirty="0" sz="2750" spc="-15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2750" spc="-25">
                <a:solidFill>
                  <a:srgbClr val="252525"/>
                </a:solidFill>
                <a:latin typeface="Georgia"/>
                <a:cs typeface="Georgia"/>
              </a:rPr>
              <a:t>CE</a:t>
            </a:r>
            <a:endParaRPr sz="2750">
              <a:latin typeface="Georgia"/>
              <a:cs typeface="Georgia"/>
            </a:endParaRPr>
          </a:p>
          <a:p>
            <a:pPr marL="25400">
              <a:lnSpc>
                <a:spcPct val="100000"/>
              </a:lnSpc>
              <a:spcBef>
                <a:spcPts val="805"/>
              </a:spcBef>
            </a:pPr>
            <a:r>
              <a:rPr dirty="0" baseline="23437" sz="4800" spc="-225">
                <a:solidFill>
                  <a:srgbClr val="829929"/>
                </a:solidFill>
                <a:latin typeface="Segoe UI Symbol"/>
                <a:cs typeface="Segoe UI Symbol"/>
              </a:rPr>
              <a:t>➢</a:t>
            </a:r>
            <a:r>
              <a:rPr dirty="0" sz="2750" spc="-150">
                <a:solidFill>
                  <a:srgbClr val="252525"/>
                </a:solidFill>
                <a:latin typeface="Georgia"/>
                <a:cs typeface="Georgia"/>
              </a:rPr>
              <a:t>FORMULAS-</a:t>
            </a:r>
            <a:r>
              <a:rPr dirty="0" sz="2750">
                <a:solidFill>
                  <a:srgbClr val="252525"/>
                </a:solidFill>
                <a:latin typeface="Georgia"/>
                <a:cs typeface="Georgia"/>
              </a:rPr>
              <a:t>IF</a:t>
            </a:r>
            <a:r>
              <a:rPr dirty="0" sz="2750" spc="-45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2750" spc="-10">
                <a:solidFill>
                  <a:srgbClr val="252525"/>
                </a:solidFill>
                <a:latin typeface="Georgia"/>
                <a:cs typeface="Georgia"/>
              </a:rPr>
              <a:t>CONDITION</a:t>
            </a:r>
            <a:endParaRPr sz="2750">
              <a:latin typeface="Georgia"/>
              <a:cs typeface="Georgia"/>
            </a:endParaRPr>
          </a:p>
          <a:p>
            <a:pPr marL="25400">
              <a:lnSpc>
                <a:spcPct val="100000"/>
              </a:lnSpc>
              <a:spcBef>
                <a:spcPts val="865"/>
              </a:spcBef>
            </a:pPr>
            <a:r>
              <a:rPr dirty="0" baseline="24305" sz="4800" spc="-217">
                <a:solidFill>
                  <a:srgbClr val="829929"/>
                </a:solidFill>
                <a:latin typeface="Segoe UI Symbol"/>
                <a:cs typeface="Segoe UI Symbol"/>
              </a:rPr>
              <a:t>➢</a:t>
            </a:r>
            <a:r>
              <a:rPr dirty="0" sz="2750" spc="-145">
                <a:solidFill>
                  <a:srgbClr val="252525"/>
                </a:solidFill>
                <a:latin typeface="Georgia"/>
                <a:cs typeface="Georgia"/>
              </a:rPr>
              <a:t>GRAPHS-</a:t>
            </a:r>
            <a:r>
              <a:rPr dirty="0" sz="2750">
                <a:solidFill>
                  <a:srgbClr val="252525"/>
                </a:solidFill>
                <a:latin typeface="Georgia"/>
                <a:cs typeface="Georgia"/>
              </a:rPr>
              <a:t>FINAL</a:t>
            </a:r>
            <a:r>
              <a:rPr dirty="0" sz="2750" spc="-10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2750" spc="-10">
                <a:solidFill>
                  <a:srgbClr val="252525"/>
                </a:solidFill>
                <a:latin typeface="Georgia"/>
                <a:cs typeface="Georgia"/>
              </a:rPr>
              <a:t>REPORT</a:t>
            </a:r>
            <a:endParaRPr sz="27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0315" y="2492378"/>
            <a:ext cx="9734549" cy="34480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8290" rIns="0" bIns="0" rtlCol="0" vert="horz">
            <a:spAutoFit/>
          </a:bodyPr>
          <a:lstStyle/>
          <a:p>
            <a:pPr algn="ctr" marL="5715">
              <a:lnSpc>
                <a:spcPct val="100000"/>
              </a:lnSpc>
              <a:spcBef>
                <a:spcPts val="2270"/>
              </a:spcBef>
            </a:pPr>
            <a:r>
              <a:rPr dirty="0"/>
              <a:t>DATASET</a:t>
            </a:r>
            <a:r>
              <a:rPr dirty="0" spc="-200"/>
              <a:t> </a:t>
            </a:r>
            <a:r>
              <a:rPr dirty="0" spc="-55"/>
              <a:t>DESCRIPTION</a:t>
            </a:r>
          </a:p>
          <a:p>
            <a:pPr algn="ctr" marL="5715">
              <a:lnSpc>
                <a:spcPct val="100000"/>
              </a:lnSpc>
              <a:spcBef>
                <a:spcPts val="944"/>
              </a:spcBef>
            </a:pPr>
            <a:r>
              <a:rPr dirty="0" sz="1850" spc="-50">
                <a:solidFill>
                  <a:srgbClr val="585858"/>
                </a:solidFill>
              </a:rPr>
              <a:t>FITNESS</a:t>
            </a:r>
            <a:r>
              <a:rPr dirty="0" sz="1850" spc="-45">
                <a:solidFill>
                  <a:srgbClr val="585858"/>
                </a:solidFill>
              </a:rPr>
              <a:t> </a:t>
            </a:r>
            <a:r>
              <a:rPr dirty="0" sz="1850" spc="-50">
                <a:solidFill>
                  <a:srgbClr val="585858"/>
                </a:solidFill>
              </a:rPr>
              <a:t>PROGRESS</a:t>
            </a:r>
            <a:r>
              <a:rPr dirty="0" sz="1850" spc="-45">
                <a:solidFill>
                  <a:srgbClr val="585858"/>
                </a:solidFill>
              </a:rPr>
              <a:t> </a:t>
            </a:r>
            <a:r>
              <a:rPr dirty="0" sz="1850" spc="-20">
                <a:solidFill>
                  <a:srgbClr val="585858"/>
                </a:solidFill>
              </a:rPr>
              <a:t>CHART</a:t>
            </a:r>
            <a:endParaRPr sz="1850"/>
          </a:p>
        </p:txBody>
      </p:sp>
      <p:sp>
        <p:nvSpPr>
          <p:cNvPr id="4" name="object 4" descr=""/>
          <p:cNvSpPr txBox="1"/>
          <p:nvPr/>
        </p:nvSpPr>
        <p:spPr>
          <a:xfrm>
            <a:off x="1366138" y="2934572"/>
            <a:ext cx="97155" cy="149225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200" spc="-60">
                <a:solidFill>
                  <a:srgbClr val="585858"/>
                </a:solidFill>
                <a:latin typeface="Georgia"/>
                <a:cs typeface="Georgia"/>
              </a:rPr>
              <a:t>6</a:t>
            </a:r>
            <a:endParaRPr sz="1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spc="-50">
                <a:solidFill>
                  <a:srgbClr val="585858"/>
                </a:solidFill>
                <a:latin typeface="Georgia"/>
                <a:cs typeface="Georgia"/>
              </a:rPr>
              <a:t>5</a:t>
            </a:r>
            <a:endParaRPr sz="1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spc="-60">
                <a:solidFill>
                  <a:srgbClr val="585858"/>
                </a:solidFill>
                <a:latin typeface="Georgia"/>
                <a:cs typeface="Georgia"/>
              </a:rPr>
              <a:t>4</a:t>
            </a:r>
            <a:endParaRPr sz="1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spc="-50">
                <a:solidFill>
                  <a:srgbClr val="585858"/>
                </a:solidFill>
                <a:latin typeface="Georgia"/>
                <a:cs typeface="Georgia"/>
              </a:rPr>
              <a:t>3</a:t>
            </a:r>
            <a:endParaRPr sz="1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spc="-60">
                <a:solidFill>
                  <a:srgbClr val="585858"/>
                </a:solidFill>
                <a:latin typeface="Georgia"/>
                <a:cs typeface="Georgia"/>
              </a:rPr>
              <a:t>2</a:t>
            </a:r>
            <a:endParaRPr sz="1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spc="-50">
                <a:solidFill>
                  <a:srgbClr val="585858"/>
                </a:solidFill>
                <a:latin typeface="Georgia"/>
                <a:cs typeface="Georgia"/>
              </a:rPr>
              <a:t>1</a:t>
            </a:r>
            <a:endParaRPr sz="1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spc="-130">
                <a:solidFill>
                  <a:srgbClr val="585858"/>
                </a:solidFill>
                <a:latin typeface="Georgia"/>
                <a:cs typeface="Georgia"/>
              </a:rPr>
              <a:t>0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152646" y="5267337"/>
            <a:ext cx="69342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14">
                <a:solidFill>
                  <a:srgbClr val="585858"/>
                </a:solidFill>
                <a:latin typeface="Georgia"/>
                <a:cs typeface="Georgia"/>
              </a:rPr>
              <a:t>05-</a:t>
            </a:r>
            <a:r>
              <a:rPr dirty="0" sz="1200" spc="-130">
                <a:solidFill>
                  <a:srgbClr val="585858"/>
                </a:solidFill>
                <a:latin typeface="Georgia"/>
                <a:cs typeface="Georgia"/>
              </a:rPr>
              <a:t>03-</a:t>
            </a:r>
            <a:r>
              <a:rPr dirty="0" sz="1200" spc="-65">
                <a:solidFill>
                  <a:srgbClr val="585858"/>
                </a:solidFill>
                <a:latin typeface="Georgia"/>
                <a:cs typeface="Georgia"/>
              </a:rPr>
              <a:t>2013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202939" y="5553659"/>
            <a:ext cx="71882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585858"/>
                </a:solidFill>
                <a:latin typeface="Georgia"/>
                <a:cs typeface="Georgia"/>
              </a:rPr>
              <a:t>WE</a:t>
            </a:r>
            <a:r>
              <a:rPr dirty="0" sz="1200" spc="-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1200">
                <a:solidFill>
                  <a:srgbClr val="585858"/>
                </a:solidFill>
                <a:latin typeface="Georgia"/>
                <a:cs typeface="Georgia"/>
              </a:rPr>
              <a:t>IG </a:t>
            </a:r>
            <a:r>
              <a:rPr dirty="0" sz="1200" spc="-25">
                <a:solidFill>
                  <a:srgbClr val="585858"/>
                </a:solidFill>
                <a:latin typeface="Georgia"/>
                <a:cs typeface="Georgia"/>
              </a:rPr>
              <a:t>HT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989704" y="5166068"/>
            <a:ext cx="808355" cy="598170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200" spc="-135">
                <a:solidFill>
                  <a:srgbClr val="585858"/>
                </a:solidFill>
                <a:latin typeface="Georgia"/>
                <a:cs typeface="Georgia"/>
              </a:rPr>
              <a:t>05</a:t>
            </a:r>
            <a:r>
              <a:rPr dirty="0" sz="1200" spc="5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1200" spc="-90">
                <a:solidFill>
                  <a:srgbClr val="585858"/>
                </a:solidFill>
                <a:latin typeface="Georgia"/>
                <a:cs typeface="Georgia"/>
              </a:rPr>
              <a:t>-</a:t>
            </a:r>
            <a:r>
              <a:rPr dirty="0" sz="1200">
                <a:solidFill>
                  <a:srgbClr val="585858"/>
                </a:solidFill>
                <a:latin typeface="Georgia"/>
                <a:cs typeface="Georgia"/>
              </a:rPr>
              <a:t>11</a:t>
            </a:r>
            <a:r>
              <a:rPr dirty="0" sz="1200" spc="5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1200" spc="-90">
                <a:solidFill>
                  <a:srgbClr val="585858"/>
                </a:solidFill>
                <a:latin typeface="Georgia"/>
                <a:cs typeface="Georgia"/>
              </a:rPr>
              <a:t>-</a:t>
            </a:r>
            <a:r>
              <a:rPr dirty="0" sz="1200" spc="-155">
                <a:solidFill>
                  <a:srgbClr val="585858"/>
                </a:solidFill>
                <a:latin typeface="Georgia"/>
                <a:cs typeface="Georgia"/>
              </a:rPr>
              <a:t>20</a:t>
            </a:r>
            <a:r>
              <a:rPr dirty="0" sz="1200" spc="5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Georgia"/>
                <a:cs typeface="Georgia"/>
              </a:rPr>
              <a:t>13</a:t>
            </a:r>
            <a:endParaRPr sz="1200">
              <a:latin typeface="Georgia"/>
              <a:cs typeface="Georgia"/>
            </a:endParaRPr>
          </a:p>
          <a:p>
            <a:pPr marL="146685">
              <a:lnSpc>
                <a:spcPct val="100000"/>
              </a:lnSpc>
              <a:spcBef>
                <a:spcPts val="810"/>
              </a:spcBef>
            </a:pPr>
            <a:r>
              <a:rPr dirty="0" sz="1200" spc="-40">
                <a:solidFill>
                  <a:srgbClr val="585858"/>
                </a:solidFill>
                <a:latin typeface="Georgia"/>
                <a:cs typeface="Georgia"/>
              </a:rPr>
              <a:t>CHEST</a:t>
            </a:r>
            <a:r>
              <a:rPr dirty="0" sz="1200" spc="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1200" spc="-50">
                <a:solidFill>
                  <a:srgbClr val="585858"/>
                </a:solidFill>
                <a:latin typeface="Georgia"/>
                <a:cs typeface="Georgia"/>
              </a:rPr>
              <a:t>2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018147" y="5553659"/>
            <a:ext cx="56134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5">
                <a:solidFill>
                  <a:srgbClr val="585858"/>
                </a:solidFill>
                <a:latin typeface="Georgia"/>
                <a:cs typeface="Georgia"/>
              </a:rPr>
              <a:t>WA </a:t>
            </a:r>
            <a:r>
              <a:rPr dirty="0" sz="1200">
                <a:solidFill>
                  <a:srgbClr val="585858"/>
                </a:solidFill>
                <a:latin typeface="Georgia"/>
                <a:cs typeface="Georgia"/>
              </a:rPr>
              <a:t>I</a:t>
            </a:r>
            <a:r>
              <a:rPr dirty="0" sz="1200" spc="-3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Georgia"/>
                <a:cs typeface="Georgia"/>
              </a:rPr>
              <a:t>ST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820410" y="5166068"/>
            <a:ext cx="3346450" cy="598170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915"/>
              </a:spcBef>
              <a:tabLst>
                <a:tab pos="2061210" algn="l"/>
              </a:tabLst>
            </a:pPr>
            <a:r>
              <a:rPr dirty="0" sz="1200" spc="-80">
                <a:solidFill>
                  <a:srgbClr val="585858"/>
                </a:solidFill>
                <a:latin typeface="Georgia"/>
                <a:cs typeface="Georgia"/>
              </a:rPr>
              <a:t>5/0</a:t>
            </a:r>
            <a:r>
              <a:rPr dirty="0" sz="1200" spc="2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1200" spc="-155">
                <a:solidFill>
                  <a:srgbClr val="585858"/>
                </a:solidFill>
                <a:latin typeface="Georgia"/>
                <a:cs typeface="Georgia"/>
              </a:rPr>
              <a:t>90</a:t>
            </a:r>
            <a:r>
              <a:rPr dirty="0" sz="1200" spc="2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1200" spc="-155">
                <a:solidFill>
                  <a:srgbClr val="585858"/>
                </a:solidFill>
                <a:latin typeface="Georgia"/>
                <a:cs typeface="Georgia"/>
              </a:rPr>
              <a:t>20</a:t>
            </a:r>
            <a:r>
              <a:rPr dirty="0" sz="1200" spc="2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Georgia"/>
                <a:cs typeface="Georgia"/>
              </a:rPr>
              <a:t>13</a:t>
            </a:r>
            <a:r>
              <a:rPr dirty="0" sz="1200">
                <a:solidFill>
                  <a:srgbClr val="585858"/>
                </a:solidFill>
                <a:latin typeface="Georgia"/>
                <a:cs typeface="Georgia"/>
              </a:rPr>
              <a:t>	</a:t>
            </a:r>
            <a:r>
              <a:rPr dirty="0" sz="1200" spc="-25">
                <a:solidFill>
                  <a:srgbClr val="585858"/>
                </a:solidFill>
                <a:latin typeface="Georgia"/>
                <a:cs typeface="Georgia"/>
              </a:rPr>
              <a:t>HIP</a:t>
            </a:r>
            <a:endParaRPr sz="1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  <a:tabLst>
                <a:tab pos="573405" algn="l"/>
                <a:tab pos="1604010" algn="l"/>
              </a:tabLst>
            </a:pPr>
            <a:r>
              <a:rPr dirty="0" sz="1200" spc="-25">
                <a:solidFill>
                  <a:srgbClr val="585858"/>
                </a:solidFill>
                <a:latin typeface="Georgia"/>
                <a:cs typeface="Georgia"/>
              </a:rPr>
              <a:t>HIP</a:t>
            </a:r>
            <a:r>
              <a:rPr dirty="0" sz="1200">
                <a:solidFill>
                  <a:srgbClr val="585858"/>
                </a:solidFill>
                <a:latin typeface="Georgia"/>
                <a:cs typeface="Georgia"/>
              </a:rPr>
              <a:t>	</a:t>
            </a:r>
            <a:r>
              <a:rPr dirty="0" sz="1200" spc="-10">
                <a:solidFill>
                  <a:srgbClr val="585858"/>
                </a:solidFill>
                <a:latin typeface="Georgia"/>
                <a:cs typeface="Georgia"/>
              </a:rPr>
              <a:t>FOREARM</a:t>
            </a:r>
            <a:r>
              <a:rPr dirty="0" sz="1200">
                <a:solidFill>
                  <a:srgbClr val="585858"/>
                </a:solidFill>
                <a:latin typeface="Georgia"/>
                <a:cs typeface="Georgia"/>
              </a:rPr>
              <a:t>	</a:t>
            </a:r>
            <a:r>
              <a:rPr dirty="0" sz="1200" spc="-30">
                <a:solidFill>
                  <a:srgbClr val="585858"/>
                </a:solidFill>
                <a:latin typeface="Georgia"/>
                <a:cs typeface="Georgia"/>
              </a:rPr>
              <a:t>ESTIMATED</a:t>
            </a:r>
            <a:r>
              <a:rPr dirty="0" sz="1200" spc="-1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Georgia"/>
                <a:cs typeface="Georgia"/>
              </a:rPr>
              <a:t>LIEN</a:t>
            </a:r>
            <a:r>
              <a:rPr dirty="0" sz="1200" spc="-1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1200" spc="-20">
                <a:solidFill>
                  <a:srgbClr val="585858"/>
                </a:solidFill>
                <a:latin typeface="Georgia"/>
                <a:cs typeface="Georgia"/>
              </a:rPr>
              <a:t>BODY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519280" y="5267337"/>
            <a:ext cx="65659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0">
                <a:solidFill>
                  <a:srgbClr val="585858"/>
                </a:solidFill>
                <a:latin typeface="Georgia"/>
                <a:cs typeface="Georgia"/>
              </a:rPr>
              <a:t>FOREAM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8759" rIns="0" bIns="0" rtlCol="0" vert="horz">
            <a:spAutoFit/>
          </a:bodyPr>
          <a:lstStyle/>
          <a:p>
            <a:pPr marL="107314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MODELLING</a:t>
            </a:r>
            <a:r>
              <a:rPr dirty="0" spc="-185"/>
              <a:t> </a:t>
            </a:r>
            <a:r>
              <a:rPr dirty="0" spc="-65"/>
              <a:t>APPROACH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842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775"/>
              </a:spcBef>
              <a:buClr>
                <a:srgbClr val="829929"/>
              </a:buClr>
              <a:buSzPct val="118604"/>
              <a:buFont typeface="Verdana"/>
              <a:buChar char="•"/>
              <a:tabLst>
                <a:tab pos="298450" algn="l"/>
              </a:tabLst>
            </a:pPr>
            <a:r>
              <a:rPr dirty="0" baseline="1291" sz="3225"/>
              <a:t>DATASET</a:t>
            </a:r>
            <a:r>
              <a:rPr dirty="0" baseline="1291" sz="3225" spc="52"/>
              <a:t> </a:t>
            </a:r>
            <a:r>
              <a:rPr dirty="0" baseline="1291" sz="3225"/>
              <a:t>KAGGLE,EMPLOYE</a:t>
            </a:r>
            <a:r>
              <a:rPr dirty="0" baseline="1291" sz="3225" spc="67"/>
              <a:t> </a:t>
            </a:r>
            <a:r>
              <a:rPr dirty="0" baseline="1291" sz="3225" spc="-15"/>
              <a:t>DATASET</a:t>
            </a:r>
            <a:endParaRPr baseline="1291" sz="3225"/>
          </a:p>
          <a:p>
            <a:pPr marL="298450" indent="-285750">
              <a:lnSpc>
                <a:spcPct val="100000"/>
              </a:lnSpc>
              <a:spcBef>
                <a:spcPts val="1170"/>
              </a:spcBef>
              <a:buClr>
                <a:srgbClr val="829929"/>
              </a:buClr>
              <a:buSzPct val="118604"/>
              <a:buFont typeface="Verdana"/>
              <a:buChar char="•"/>
              <a:tabLst>
                <a:tab pos="298450" algn="l"/>
              </a:tabLst>
            </a:pPr>
            <a:r>
              <a:rPr dirty="0" baseline="1291" sz="3225" spc="-37"/>
              <a:t>FEATURE</a:t>
            </a:r>
            <a:r>
              <a:rPr dirty="0" baseline="1291" sz="3225" spc="-104"/>
              <a:t> </a:t>
            </a:r>
            <a:r>
              <a:rPr dirty="0" baseline="1291" sz="3225" spc="-15"/>
              <a:t>SELECTION</a:t>
            </a:r>
            <a:endParaRPr baseline="1291" sz="3225"/>
          </a:p>
          <a:p>
            <a:pPr marL="298450" indent="-285750">
              <a:lnSpc>
                <a:spcPct val="100000"/>
              </a:lnSpc>
              <a:spcBef>
                <a:spcPts val="1170"/>
              </a:spcBef>
              <a:buClr>
                <a:srgbClr val="829929"/>
              </a:buClr>
              <a:buSzPct val="118604"/>
              <a:buFont typeface="Verdana"/>
              <a:buChar char="•"/>
              <a:tabLst>
                <a:tab pos="298450" algn="l"/>
              </a:tabLst>
            </a:pPr>
            <a:r>
              <a:rPr dirty="0" baseline="1291" sz="3225"/>
              <a:t>DATA</a:t>
            </a:r>
            <a:r>
              <a:rPr dirty="0" baseline="1291" sz="3225" spc="44"/>
              <a:t> </a:t>
            </a:r>
            <a:r>
              <a:rPr dirty="0" baseline="1291" sz="3225" spc="-30"/>
              <a:t>CLEANING-</a:t>
            </a:r>
            <a:r>
              <a:rPr dirty="0" baseline="1291" sz="3225" spc="-112"/>
              <a:t>MISSING</a:t>
            </a:r>
            <a:r>
              <a:rPr dirty="0" baseline="1291" sz="3225" spc="60"/>
              <a:t> </a:t>
            </a:r>
            <a:r>
              <a:rPr dirty="0" baseline="1291" sz="3225" spc="-67"/>
              <a:t>VALUES,IRREVELENT</a:t>
            </a:r>
            <a:r>
              <a:rPr dirty="0" baseline="1291" sz="3225" spc="60"/>
              <a:t> </a:t>
            </a:r>
            <a:r>
              <a:rPr dirty="0" baseline="1291" sz="3225" spc="-30"/>
              <a:t>THINGS</a:t>
            </a:r>
            <a:r>
              <a:rPr dirty="0" baseline="1291" sz="3225" spc="67"/>
              <a:t> </a:t>
            </a:r>
            <a:r>
              <a:rPr dirty="0" baseline="1291" sz="3225" spc="-15"/>
              <a:t>REMOVED</a:t>
            </a:r>
            <a:endParaRPr baseline="1291" sz="3225"/>
          </a:p>
          <a:p>
            <a:pPr marL="298450" indent="-285750">
              <a:lnSpc>
                <a:spcPct val="100000"/>
              </a:lnSpc>
              <a:spcBef>
                <a:spcPts val="1170"/>
              </a:spcBef>
              <a:buClr>
                <a:srgbClr val="829929"/>
              </a:buClr>
              <a:buSzPct val="118604"/>
              <a:buFont typeface="Verdana"/>
              <a:buChar char="•"/>
              <a:tabLst>
                <a:tab pos="298450" algn="l"/>
              </a:tabLst>
            </a:pPr>
            <a:r>
              <a:rPr dirty="0" baseline="1291" sz="3225" spc="-127"/>
              <a:t>FORMULA-</a:t>
            </a:r>
            <a:r>
              <a:rPr dirty="0" baseline="1291" sz="3225" spc="-52"/>
              <a:t>PERFORMANCE(LOW,MEDIUM,HIGH)</a:t>
            </a:r>
            <a:endParaRPr baseline="1291" sz="3225"/>
          </a:p>
          <a:p>
            <a:pPr marL="298450" marR="1634489" indent="-286385">
              <a:lnSpc>
                <a:spcPct val="102000"/>
              </a:lnSpc>
              <a:spcBef>
                <a:spcPts val="1120"/>
              </a:spcBef>
              <a:buClr>
                <a:srgbClr val="829929"/>
              </a:buClr>
              <a:buSzPct val="118604"/>
              <a:buFont typeface="Verdana"/>
              <a:buChar char="•"/>
              <a:tabLst>
                <a:tab pos="298450" algn="l"/>
              </a:tabLst>
            </a:pPr>
            <a:r>
              <a:rPr dirty="0" baseline="1291" sz="3225"/>
              <a:t>PIVOT</a:t>
            </a:r>
            <a:r>
              <a:rPr dirty="0" baseline="1291" sz="3225" spc="15"/>
              <a:t> </a:t>
            </a:r>
            <a:r>
              <a:rPr dirty="0" baseline="1291" sz="3225" spc="-67"/>
              <a:t>TABLE-</a:t>
            </a:r>
            <a:r>
              <a:rPr dirty="0" baseline="1291" sz="3225" spc="-142"/>
              <a:t>SUMMARY</a:t>
            </a:r>
            <a:r>
              <a:rPr dirty="0" baseline="1291" sz="3225" spc="15"/>
              <a:t> </a:t>
            </a:r>
            <a:r>
              <a:rPr dirty="0" baseline="1291" sz="3225" spc="-44"/>
              <a:t>BUSINESS,GENDER,EMPLOYEE </a:t>
            </a:r>
            <a:r>
              <a:rPr dirty="0" sz="2150"/>
              <a:t>TYPE,EMPLOYEE</a:t>
            </a:r>
            <a:r>
              <a:rPr dirty="0" sz="2150" spc="-25"/>
              <a:t> </a:t>
            </a:r>
            <a:r>
              <a:rPr dirty="0" sz="2150" spc="-10"/>
              <a:t>ID,PERFORMANCE</a:t>
            </a:r>
            <a:endParaRPr sz="2150"/>
          </a:p>
          <a:p>
            <a:pPr marL="207645" indent="-194945">
              <a:lnSpc>
                <a:spcPct val="100000"/>
              </a:lnSpc>
              <a:spcBef>
                <a:spcPts val="680"/>
              </a:spcBef>
              <a:buClr>
                <a:srgbClr val="829929"/>
              </a:buClr>
              <a:buChar char="•"/>
              <a:tabLst>
                <a:tab pos="207645" algn="l"/>
              </a:tabLst>
            </a:pPr>
            <a:r>
              <a:rPr dirty="0" sz="2550" spc="-100"/>
              <a:t>CHART-</a:t>
            </a:r>
            <a:r>
              <a:rPr dirty="0" sz="2550" spc="-10"/>
              <a:t>REPORT,LICENCE,</a:t>
            </a:r>
            <a:endParaRPr sz="25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0315" y="2492378"/>
            <a:ext cx="9734549" cy="34480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82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270"/>
              </a:spcBef>
            </a:pPr>
            <a:r>
              <a:rPr dirty="0" spc="-60"/>
              <a:t>RESULTS</a:t>
            </a: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850" spc="-25">
                <a:solidFill>
                  <a:srgbClr val="585858"/>
                </a:solidFill>
              </a:rPr>
              <a:t>PEFORMENCE</a:t>
            </a:r>
            <a:r>
              <a:rPr dirty="0" sz="1850" spc="35">
                <a:solidFill>
                  <a:srgbClr val="585858"/>
                </a:solidFill>
              </a:rPr>
              <a:t> </a:t>
            </a:r>
            <a:r>
              <a:rPr dirty="0" sz="1850">
                <a:solidFill>
                  <a:srgbClr val="585858"/>
                </a:solidFill>
              </a:rPr>
              <a:t>CATEGORY</a:t>
            </a:r>
            <a:r>
              <a:rPr dirty="0" sz="1850" spc="40">
                <a:solidFill>
                  <a:srgbClr val="585858"/>
                </a:solidFill>
              </a:rPr>
              <a:t> </a:t>
            </a:r>
            <a:r>
              <a:rPr dirty="0" sz="1850" spc="-40">
                <a:solidFill>
                  <a:srgbClr val="585858"/>
                </a:solidFill>
              </a:rPr>
              <a:t>DISTRIBUTION</a:t>
            </a:r>
            <a:r>
              <a:rPr dirty="0" sz="1850" spc="35">
                <a:solidFill>
                  <a:srgbClr val="585858"/>
                </a:solidFill>
              </a:rPr>
              <a:t> </a:t>
            </a:r>
            <a:r>
              <a:rPr dirty="0" sz="1850">
                <a:solidFill>
                  <a:srgbClr val="585858"/>
                </a:solidFill>
              </a:rPr>
              <a:t>BY</a:t>
            </a:r>
            <a:r>
              <a:rPr dirty="0" sz="1850" spc="40">
                <a:solidFill>
                  <a:srgbClr val="585858"/>
                </a:solidFill>
              </a:rPr>
              <a:t> </a:t>
            </a:r>
            <a:r>
              <a:rPr dirty="0" sz="1850" spc="-10">
                <a:solidFill>
                  <a:srgbClr val="585858"/>
                </a:solidFill>
              </a:rPr>
              <a:t>DEPARTMENT</a:t>
            </a:r>
            <a:endParaRPr sz="1850"/>
          </a:p>
        </p:txBody>
      </p:sp>
      <p:sp>
        <p:nvSpPr>
          <p:cNvPr id="4" name="object 4" descr=""/>
          <p:cNvSpPr txBox="1"/>
          <p:nvPr/>
        </p:nvSpPr>
        <p:spPr>
          <a:xfrm>
            <a:off x="1370458" y="2913465"/>
            <a:ext cx="240029" cy="231140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459"/>
              </a:spcBef>
            </a:pPr>
            <a:r>
              <a:rPr dirty="0" sz="1200" spc="-80">
                <a:solidFill>
                  <a:srgbClr val="585858"/>
                </a:solidFill>
                <a:latin typeface="Georgia"/>
                <a:cs typeface="Georgia"/>
              </a:rPr>
              <a:t>180</a:t>
            </a:r>
            <a:endParaRPr sz="1200">
              <a:latin typeface="Georgia"/>
              <a:cs typeface="Georgia"/>
            </a:endParaRPr>
          </a:p>
          <a:p>
            <a:pPr algn="r" marR="5080">
              <a:lnSpc>
                <a:spcPct val="100000"/>
              </a:lnSpc>
              <a:spcBef>
                <a:spcPts val="360"/>
              </a:spcBef>
            </a:pPr>
            <a:r>
              <a:rPr dirty="0" sz="1200" spc="-65">
                <a:solidFill>
                  <a:srgbClr val="585858"/>
                </a:solidFill>
                <a:latin typeface="Georgia"/>
                <a:cs typeface="Georgia"/>
              </a:rPr>
              <a:t>160</a:t>
            </a:r>
            <a:endParaRPr sz="1200">
              <a:latin typeface="Georgia"/>
              <a:cs typeface="Georgia"/>
            </a:endParaRPr>
          </a:p>
          <a:p>
            <a:pPr algn="r" marR="5080">
              <a:lnSpc>
                <a:spcPct val="100000"/>
              </a:lnSpc>
              <a:spcBef>
                <a:spcPts val="360"/>
              </a:spcBef>
            </a:pPr>
            <a:r>
              <a:rPr dirty="0" sz="1200" spc="-65">
                <a:solidFill>
                  <a:srgbClr val="585858"/>
                </a:solidFill>
                <a:latin typeface="Georgia"/>
                <a:cs typeface="Georgia"/>
              </a:rPr>
              <a:t>140</a:t>
            </a:r>
            <a:endParaRPr sz="1200">
              <a:latin typeface="Georgia"/>
              <a:cs typeface="Georgia"/>
            </a:endParaRPr>
          </a:p>
          <a:p>
            <a:pPr algn="r" marR="5080">
              <a:lnSpc>
                <a:spcPct val="100000"/>
              </a:lnSpc>
              <a:spcBef>
                <a:spcPts val="360"/>
              </a:spcBef>
            </a:pPr>
            <a:r>
              <a:rPr dirty="0" sz="1200" spc="-65">
                <a:solidFill>
                  <a:srgbClr val="585858"/>
                </a:solidFill>
                <a:latin typeface="Georgia"/>
                <a:cs typeface="Georgia"/>
              </a:rPr>
              <a:t>120</a:t>
            </a:r>
            <a:endParaRPr sz="1200">
              <a:latin typeface="Georgia"/>
              <a:cs typeface="Georgia"/>
            </a:endParaRPr>
          </a:p>
          <a:p>
            <a:pPr algn="r" marR="5080">
              <a:lnSpc>
                <a:spcPct val="100000"/>
              </a:lnSpc>
              <a:spcBef>
                <a:spcPts val="360"/>
              </a:spcBef>
            </a:pPr>
            <a:r>
              <a:rPr dirty="0" sz="1200" spc="-85">
                <a:solidFill>
                  <a:srgbClr val="585858"/>
                </a:solidFill>
                <a:latin typeface="Georgia"/>
                <a:cs typeface="Georgia"/>
              </a:rPr>
              <a:t>100</a:t>
            </a:r>
            <a:endParaRPr sz="1200">
              <a:latin typeface="Georgia"/>
              <a:cs typeface="Georgia"/>
            </a:endParaRPr>
          </a:p>
          <a:p>
            <a:pPr algn="r" marR="5080">
              <a:lnSpc>
                <a:spcPct val="100000"/>
              </a:lnSpc>
              <a:spcBef>
                <a:spcPts val="360"/>
              </a:spcBef>
            </a:pPr>
            <a:r>
              <a:rPr dirty="0" sz="1200" spc="-25">
                <a:solidFill>
                  <a:srgbClr val="585858"/>
                </a:solidFill>
                <a:latin typeface="Georgia"/>
                <a:cs typeface="Georgia"/>
              </a:rPr>
              <a:t>80</a:t>
            </a:r>
            <a:endParaRPr sz="1200">
              <a:latin typeface="Georgia"/>
              <a:cs typeface="Georgia"/>
            </a:endParaRPr>
          </a:p>
          <a:p>
            <a:pPr algn="r" marR="5080">
              <a:lnSpc>
                <a:spcPct val="100000"/>
              </a:lnSpc>
              <a:spcBef>
                <a:spcPts val="360"/>
              </a:spcBef>
            </a:pPr>
            <a:r>
              <a:rPr dirty="0" sz="1200" spc="-25">
                <a:solidFill>
                  <a:srgbClr val="585858"/>
                </a:solidFill>
                <a:latin typeface="Georgia"/>
                <a:cs typeface="Georgia"/>
              </a:rPr>
              <a:t>60</a:t>
            </a:r>
            <a:endParaRPr sz="1200">
              <a:latin typeface="Georgia"/>
              <a:cs typeface="Georgia"/>
            </a:endParaRPr>
          </a:p>
          <a:p>
            <a:pPr algn="r" marR="5080">
              <a:lnSpc>
                <a:spcPct val="100000"/>
              </a:lnSpc>
              <a:spcBef>
                <a:spcPts val="360"/>
              </a:spcBef>
            </a:pPr>
            <a:r>
              <a:rPr dirty="0" sz="1200" spc="-25">
                <a:solidFill>
                  <a:srgbClr val="585858"/>
                </a:solidFill>
                <a:latin typeface="Georgia"/>
                <a:cs typeface="Georgia"/>
              </a:rPr>
              <a:t>40</a:t>
            </a:r>
            <a:endParaRPr sz="1200">
              <a:latin typeface="Georgia"/>
              <a:cs typeface="Georgia"/>
            </a:endParaRPr>
          </a:p>
          <a:p>
            <a:pPr algn="r" marR="5080">
              <a:lnSpc>
                <a:spcPct val="100000"/>
              </a:lnSpc>
              <a:spcBef>
                <a:spcPts val="360"/>
              </a:spcBef>
            </a:pPr>
            <a:r>
              <a:rPr dirty="0" sz="1200" spc="-25">
                <a:solidFill>
                  <a:srgbClr val="585858"/>
                </a:solidFill>
                <a:latin typeface="Georgia"/>
                <a:cs typeface="Georgia"/>
              </a:rPr>
              <a:t>20</a:t>
            </a:r>
            <a:endParaRPr sz="1200">
              <a:latin typeface="Georgia"/>
              <a:cs typeface="Georgia"/>
            </a:endParaRPr>
          </a:p>
          <a:p>
            <a:pPr algn="r" marR="5080">
              <a:lnSpc>
                <a:spcPct val="100000"/>
              </a:lnSpc>
              <a:spcBef>
                <a:spcPts val="360"/>
              </a:spcBef>
            </a:pPr>
            <a:r>
              <a:rPr dirty="0" sz="1200" spc="-50">
                <a:solidFill>
                  <a:srgbClr val="585858"/>
                </a:solidFill>
                <a:latin typeface="Georgia"/>
                <a:cs typeface="Georgia"/>
              </a:rPr>
              <a:t>0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023744" y="5267337"/>
            <a:ext cx="30353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585858"/>
                </a:solidFill>
                <a:latin typeface="Georgia"/>
                <a:cs typeface="Georgia"/>
              </a:rPr>
              <a:t>BPC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863211" y="5269167"/>
            <a:ext cx="432434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585858"/>
                </a:solidFill>
                <a:latin typeface="Georgia"/>
                <a:cs typeface="Georgia"/>
              </a:rPr>
              <a:t>CCDR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303647" y="5166068"/>
            <a:ext cx="1815464" cy="598170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561975">
              <a:lnSpc>
                <a:spcPct val="100000"/>
              </a:lnSpc>
              <a:spcBef>
                <a:spcPts val="915"/>
              </a:spcBef>
              <a:tabLst>
                <a:tab pos="1435100" algn="l"/>
              </a:tabLst>
            </a:pPr>
            <a:r>
              <a:rPr dirty="0" sz="1200" spc="-25">
                <a:solidFill>
                  <a:srgbClr val="585858"/>
                </a:solidFill>
                <a:latin typeface="Georgia"/>
                <a:cs typeface="Georgia"/>
              </a:rPr>
              <a:t>EW</a:t>
            </a:r>
            <a:r>
              <a:rPr dirty="0" sz="1200">
                <a:solidFill>
                  <a:srgbClr val="585858"/>
                </a:solidFill>
                <a:latin typeface="Georgia"/>
                <a:cs typeface="Georgia"/>
              </a:rPr>
              <a:t>	</a:t>
            </a:r>
            <a:r>
              <a:rPr dirty="0" sz="1200" spc="-25">
                <a:solidFill>
                  <a:srgbClr val="585858"/>
                </a:solidFill>
                <a:latin typeface="Georgia"/>
                <a:cs typeface="Georgia"/>
              </a:rPr>
              <a:t>MSC</a:t>
            </a:r>
            <a:endParaRPr sz="1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1200">
                <a:solidFill>
                  <a:srgbClr val="585858"/>
                </a:solidFill>
                <a:latin typeface="Georgia"/>
                <a:cs typeface="Georgia"/>
              </a:rPr>
              <a:t>AVERAGE</a:t>
            </a:r>
            <a:r>
              <a:rPr dirty="0" sz="1200" spc="-4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1200" spc="-20">
                <a:solidFill>
                  <a:srgbClr val="585858"/>
                </a:solidFill>
                <a:latin typeface="Georgia"/>
                <a:cs typeface="Georgia"/>
              </a:rPr>
              <a:t>PEFORMENCE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548143" y="5166068"/>
            <a:ext cx="1532255" cy="598170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915"/>
              </a:spcBef>
              <a:tabLst>
                <a:tab pos="1061085" algn="l"/>
              </a:tabLst>
            </a:pPr>
            <a:r>
              <a:rPr dirty="0" sz="1200" spc="-25">
                <a:solidFill>
                  <a:srgbClr val="585858"/>
                </a:solidFill>
                <a:latin typeface="Georgia"/>
                <a:cs typeface="Georgia"/>
              </a:rPr>
              <a:t>NEL</a:t>
            </a:r>
            <a:r>
              <a:rPr dirty="0" sz="1200">
                <a:solidFill>
                  <a:srgbClr val="585858"/>
                </a:solidFill>
                <a:latin typeface="Georgia"/>
                <a:cs typeface="Georgia"/>
              </a:rPr>
              <a:t>	</a:t>
            </a:r>
            <a:r>
              <a:rPr dirty="0" sz="1200" spc="-25">
                <a:solidFill>
                  <a:srgbClr val="585858"/>
                </a:solidFill>
                <a:latin typeface="Georgia"/>
                <a:cs typeface="Georgia"/>
              </a:rPr>
              <a:t>PL</a:t>
            </a:r>
            <a:endParaRPr sz="1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1200" spc="-25">
                <a:solidFill>
                  <a:srgbClr val="585858"/>
                </a:solidFill>
                <a:latin typeface="Georgia"/>
                <a:cs typeface="Georgia"/>
              </a:rPr>
              <a:t>LOW</a:t>
            </a:r>
            <a:r>
              <a:rPr dirty="0" sz="1200" spc="-5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1200" spc="-30">
                <a:solidFill>
                  <a:srgbClr val="585858"/>
                </a:solidFill>
                <a:latin typeface="Georgia"/>
                <a:cs typeface="Georgia"/>
              </a:rPr>
              <a:t>PERFORMANCE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444736" y="5166068"/>
            <a:ext cx="1621155" cy="598170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  <a:tabLst>
                <a:tab pos="912494" algn="l"/>
              </a:tabLst>
            </a:pPr>
            <a:r>
              <a:rPr dirty="0" sz="1200" spc="-25">
                <a:solidFill>
                  <a:srgbClr val="585858"/>
                </a:solidFill>
                <a:latin typeface="Georgia"/>
                <a:cs typeface="Georgia"/>
              </a:rPr>
              <a:t>PYZ</a:t>
            </a:r>
            <a:r>
              <a:rPr dirty="0" sz="1200">
                <a:solidFill>
                  <a:srgbClr val="585858"/>
                </a:solidFill>
                <a:latin typeface="Georgia"/>
                <a:cs typeface="Georgia"/>
              </a:rPr>
              <a:t>	</a:t>
            </a:r>
            <a:r>
              <a:rPr dirty="0" sz="1200" spc="-25">
                <a:solidFill>
                  <a:srgbClr val="585858"/>
                </a:solidFill>
                <a:latin typeface="Georgia"/>
                <a:cs typeface="Georgia"/>
              </a:rPr>
              <a:t>SVG</a:t>
            </a:r>
            <a:endParaRPr sz="1200">
              <a:latin typeface="Georgia"/>
              <a:cs typeface="Georgia"/>
            </a:endParaRPr>
          </a:p>
          <a:p>
            <a:pPr marL="39370">
              <a:lnSpc>
                <a:spcPct val="100000"/>
              </a:lnSpc>
              <a:spcBef>
                <a:spcPts val="810"/>
              </a:spcBef>
            </a:pPr>
            <a:r>
              <a:rPr dirty="0" sz="1200" spc="-25">
                <a:solidFill>
                  <a:srgbClr val="585858"/>
                </a:solidFill>
                <a:latin typeface="Georgia"/>
                <a:cs typeface="Georgia"/>
              </a:rPr>
              <a:t>HIGH</a:t>
            </a:r>
            <a:r>
              <a:rPr dirty="0" sz="1200" spc="-3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1200" spc="-30">
                <a:solidFill>
                  <a:srgbClr val="585858"/>
                </a:solidFill>
                <a:latin typeface="Georgia"/>
                <a:cs typeface="Georgia"/>
              </a:rPr>
              <a:t>PERFORMANCE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254104" y="5267337"/>
            <a:ext cx="31051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585858"/>
                </a:solidFill>
                <a:latin typeface="Georgia"/>
                <a:cs typeface="Georgia"/>
              </a:rPr>
              <a:t>TNS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142597" y="5267337"/>
            <a:ext cx="34226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5">
                <a:solidFill>
                  <a:srgbClr val="585858"/>
                </a:solidFill>
                <a:latin typeface="Georgia"/>
                <a:cs typeface="Georgia"/>
              </a:rPr>
              <a:t>WBL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8759" rIns="0" bIns="0" rtlCol="0" vert="horz">
            <a:spAutoFit/>
          </a:bodyPr>
          <a:lstStyle/>
          <a:p>
            <a:pPr marL="1472565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CONCLUTION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61156" y="3960364"/>
            <a:ext cx="183324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5">
                <a:solidFill>
                  <a:srgbClr val="252525"/>
                </a:solidFill>
                <a:latin typeface="Georgia"/>
                <a:cs typeface="Georgia"/>
              </a:rPr>
              <a:t>STRATEGIES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75025" y="2567885"/>
            <a:ext cx="55689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650" indent="-361950">
              <a:lnSpc>
                <a:spcPct val="100000"/>
              </a:lnSpc>
              <a:spcBef>
                <a:spcPts val="100"/>
              </a:spcBef>
              <a:buClr>
                <a:srgbClr val="829929"/>
              </a:buClr>
              <a:buSzPct val="114583"/>
              <a:buFont typeface="Verdana"/>
              <a:buChar char="•"/>
              <a:tabLst>
                <a:tab pos="374650" algn="l"/>
              </a:tabLst>
            </a:pPr>
            <a:r>
              <a:rPr dirty="0" baseline="2314" sz="3600">
                <a:solidFill>
                  <a:srgbClr val="252525"/>
                </a:solidFill>
                <a:latin typeface="Georgia"/>
                <a:cs typeface="Georgia"/>
              </a:rPr>
              <a:t>IN</a:t>
            </a:r>
            <a:r>
              <a:rPr dirty="0" baseline="2314" sz="3600" spc="-135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baseline="2314" sz="3600" spc="-150">
                <a:solidFill>
                  <a:srgbClr val="252525"/>
                </a:solidFill>
                <a:latin typeface="Georgia"/>
                <a:cs typeface="Georgia"/>
              </a:rPr>
              <a:t>THIS</a:t>
            </a:r>
            <a:r>
              <a:rPr dirty="0" baseline="2314" sz="3600" spc="-67">
                <a:solidFill>
                  <a:srgbClr val="252525"/>
                </a:solidFill>
                <a:latin typeface="Georgia"/>
                <a:cs typeface="Georgia"/>
              </a:rPr>
              <a:t> PRESENTATION</a:t>
            </a:r>
            <a:r>
              <a:rPr dirty="0" baseline="2314" sz="3600" spc="-104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baseline="2314" sz="3600" spc="-15">
                <a:solidFill>
                  <a:srgbClr val="252525"/>
                </a:solidFill>
                <a:latin typeface="Georgia"/>
                <a:cs typeface="Georgia"/>
              </a:rPr>
              <a:t>CONCLUD</a:t>
            </a:r>
            <a:r>
              <a:rPr dirty="0" baseline="2314" sz="3600" spc="-97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baseline="2314" sz="3600" spc="-75">
                <a:solidFill>
                  <a:srgbClr val="252525"/>
                </a:solidFill>
                <a:latin typeface="Georgia"/>
                <a:cs typeface="Georgia"/>
              </a:rPr>
              <a:t>,</a:t>
            </a:r>
            <a:endParaRPr baseline="2314" sz="3600">
              <a:latin typeface="Georgia"/>
              <a:cs typeface="Georg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349625" y="3028568"/>
            <a:ext cx="8412480" cy="175260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323215" indent="-285115">
              <a:lnSpc>
                <a:spcPct val="100000"/>
              </a:lnSpc>
              <a:spcBef>
                <a:spcPts val="525"/>
              </a:spcBef>
              <a:buClr>
                <a:srgbClr val="829929"/>
              </a:buClr>
              <a:buSzPct val="114583"/>
              <a:buFont typeface="Verdana"/>
              <a:buChar char="•"/>
              <a:tabLst>
                <a:tab pos="323215" algn="l"/>
              </a:tabLst>
            </a:pPr>
            <a:r>
              <a:rPr dirty="0" sz="2400" spc="-20">
                <a:solidFill>
                  <a:srgbClr val="252525"/>
                </a:solidFill>
                <a:latin typeface="Georgia"/>
                <a:cs typeface="Georgia"/>
              </a:rPr>
              <a:t>BOOST</a:t>
            </a:r>
            <a:r>
              <a:rPr dirty="0" sz="2400" spc="-45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2400" spc="-30">
                <a:solidFill>
                  <a:srgbClr val="252525"/>
                </a:solidFill>
                <a:latin typeface="Georgia"/>
                <a:cs typeface="Georgia"/>
              </a:rPr>
              <a:t>EMPLOYEE</a:t>
            </a:r>
            <a:r>
              <a:rPr dirty="0" sz="2400" spc="-45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252525"/>
                </a:solidFill>
                <a:latin typeface="Georgia"/>
                <a:cs typeface="Georgia"/>
              </a:rPr>
              <a:t>ENGAGEMENT</a:t>
            </a:r>
            <a:r>
              <a:rPr dirty="0" sz="2400" spc="-45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252525"/>
                </a:solidFill>
                <a:latin typeface="Georgia"/>
                <a:cs typeface="Georgia"/>
              </a:rPr>
              <a:t>AND</a:t>
            </a:r>
            <a:r>
              <a:rPr dirty="0" sz="2400" spc="-45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Georgia"/>
                <a:cs typeface="Georgia"/>
              </a:rPr>
              <a:t>PRODUCTIVITY</a:t>
            </a:r>
            <a:endParaRPr sz="2400">
              <a:latin typeface="Georgia"/>
              <a:cs typeface="Georgia"/>
            </a:endParaRPr>
          </a:p>
          <a:p>
            <a:pPr marL="323215" indent="-285115">
              <a:lnSpc>
                <a:spcPct val="100000"/>
              </a:lnSpc>
              <a:spcBef>
                <a:spcPts val="865"/>
              </a:spcBef>
              <a:buClr>
                <a:srgbClr val="829929"/>
              </a:buClr>
              <a:buSzPct val="114583"/>
              <a:buFont typeface="Verdana"/>
              <a:buChar char="•"/>
              <a:tabLst>
                <a:tab pos="323215" algn="l"/>
              </a:tabLst>
            </a:pPr>
            <a:r>
              <a:rPr dirty="0" sz="2400" spc="-35">
                <a:solidFill>
                  <a:srgbClr val="252525"/>
                </a:solidFill>
                <a:latin typeface="Georgia"/>
                <a:cs typeface="Georgia"/>
              </a:rPr>
              <a:t>OPTIMIZE</a:t>
            </a:r>
            <a:r>
              <a:rPr dirty="0" sz="2400" spc="-55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252525"/>
                </a:solidFill>
                <a:latin typeface="Georgia"/>
                <a:cs typeface="Georgia"/>
              </a:rPr>
              <a:t>TALENT</a:t>
            </a:r>
            <a:r>
              <a:rPr dirty="0" sz="2400" spc="-5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2400" spc="-25">
                <a:solidFill>
                  <a:srgbClr val="252525"/>
                </a:solidFill>
                <a:latin typeface="Georgia"/>
                <a:cs typeface="Georgia"/>
              </a:rPr>
              <a:t>DEVELOPMENT</a:t>
            </a:r>
            <a:r>
              <a:rPr dirty="0" sz="2400" spc="-5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252525"/>
                </a:solidFill>
                <a:latin typeface="Georgia"/>
                <a:cs typeface="Georgia"/>
              </a:rPr>
              <a:t>AND</a:t>
            </a:r>
            <a:r>
              <a:rPr dirty="0" sz="2400" spc="-5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Georgia"/>
                <a:cs typeface="Georgia"/>
              </a:rPr>
              <a:t>RETENSION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860"/>
              </a:spcBef>
              <a:buFont typeface="Verdana"/>
              <a:buChar char="•"/>
            </a:pPr>
            <a:endParaRPr sz="2400">
              <a:latin typeface="Georgia"/>
              <a:cs typeface="Georgia"/>
            </a:endParaRPr>
          </a:p>
          <a:p>
            <a:pPr marL="323215" indent="-285115">
              <a:lnSpc>
                <a:spcPct val="100000"/>
              </a:lnSpc>
              <a:buClr>
                <a:srgbClr val="829929"/>
              </a:buClr>
              <a:buSzPct val="114583"/>
              <a:buFont typeface="Verdana"/>
              <a:buChar char="•"/>
              <a:tabLst>
                <a:tab pos="323215" algn="l"/>
              </a:tabLst>
            </a:pPr>
            <a:r>
              <a:rPr dirty="0" sz="2400" spc="-20">
                <a:solidFill>
                  <a:srgbClr val="252525"/>
                </a:solidFill>
                <a:latin typeface="Georgia"/>
                <a:cs typeface="Georgia"/>
              </a:rPr>
              <a:t>ACHIEVE</a:t>
            </a:r>
            <a:r>
              <a:rPr dirty="0" sz="2400" spc="-7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252525"/>
                </a:solidFill>
                <a:latin typeface="Georgia"/>
                <a:cs typeface="Georgia"/>
              </a:rPr>
              <a:t>A</a:t>
            </a:r>
            <a:r>
              <a:rPr dirty="0" sz="2400" spc="-7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2400" spc="-25">
                <a:solidFill>
                  <a:srgbClr val="252525"/>
                </a:solidFill>
                <a:latin typeface="Georgia"/>
                <a:cs typeface="Georgia"/>
              </a:rPr>
              <a:t>COMPETITIVEEDGE</a:t>
            </a:r>
            <a:r>
              <a:rPr dirty="0" sz="2400" spc="-65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252525"/>
                </a:solidFill>
                <a:latin typeface="Georgia"/>
                <a:cs typeface="Georgia"/>
              </a:rPr>
              <a:t>IN</a:t>
            </a:r>
            <a:r>
              <a:rPr dirty="0" sz="2400" spc="-7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252525"/>
                </a:solidFill>
                <a:latin typeface="Georgia"/>
                <a:cs typeface="Georgia"/>
              </a:rPr>
              <a:t>THE</a:t>
            </a:r>
            <a:r>
              <a:rPr dirty="0" sz="2400" spc="-7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Georgia"/>
                <a:cs typeface="Georgia"/>
              </a:rPr>
              <a:t>MARKET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Niisha Vj</dc:creator>
  <cp:keywords>DAGQ8tTVgzc,BAGAxgj80FA</cp:keywords>
  <dc:title>EMPLOYEE PERFORMANCE ANALYSIS USING EXCEL (1).pdf</dc:title>
  <dcterms:created xsi:type="dcterms:W3CDTF">2024-09-20T07:49:48Z</dcterms:created>
  <dcterms:modified xsi:type="dcterms:W3CDTF">2024-09-20T07:49:48Z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2024-09-16T00:00:00Z</vt:filetime>
  </property>
  <property fmtid="{D5CDD505-2E9C-101B-9397-08002B2CF9AE}" pid="3" name="Creator">
    <vt:lpwstr>Canva</vt:lpwstr>
  </property>
  <property fmtid="{D5CDD505-2E9C-101B-9397-08002B2CF9AE}" pid="4" name="LastSaved">
    <vt:filetime>2024-09-20T00:00:00Z</vt:filetime>
  </property>
  <property fmtid="{D5CDD505-2E9C-101B-9397-08002B2CF9AE}" pid="5" name="Producer">
    <vt:lpwstr>Canva</vt:lpwstr>
  </property>
</Properties>
</file>