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965BA-EE9F-4633-AFCE-8180F71D0185}"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0C34424-5452-4C7E-B8A3-EF92BD49EBB0}" type="slidenum">
              <a:rPr lang="en-IN" smtClean="0"/>
              <a:t>‹#›</a:t>
            </a:fld>
            <a:endParaRPr lang="en-IN"/>
          </a:p>
        </p:txBody>
      </p:sp>
    </p:spTree>
    <p:extLst>
      <p:ext uri="{BB962C8B-B14F-4D97-AF65-F5344CB8AC3E}">
        <p14:creationId xmlns:p14="http://schemas.microsoft.com/office/powerpoint/2010/main" val="40970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965BA-EE9F-4633-AFCE-8180F71D0185}"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36861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965BA-EE9F-4633-AFCE-8180F71D0185}"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88570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965BA-EE9F-4633-AFCE-8180F71D0185}"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205171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B9965BA-EE9F-4633-AFCE-8180F71D0185}" type="datetimeFigureOut">
              <a:rPr lang="en-IN" smtClean="0"/>
              <a:t>16-09-2022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0C34424-5452-4C7E-B8A3-EF92BD49EBB0}" type="slidenum">
              <a:rPr lang="en-IN" smtClean="0"/>
              <a:t>‹#›</a:t>
            </a:fld>
            <a:endParaRPr lang="en-IN"/>
          </a:p>
        </p:txBody>
      </p:sp>
    </p:spTree>
    <p:extLst>
      <p:ext uri="{BB962C8B-B14F-4D97-AF65-F5344CB8AC3E}">
        <p14:creationId xmlns:p14="http://schemas.microsoft.com/office/powerpoint/2010/main" val="2575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965BA-EE9F-4633-AFCE-8180F71D0185}"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343264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965BA-EE9F-4633-AFCE-8180F71D0185}"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40351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965BA-EE9F-4633-AFCE-8180F71D0185}"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236152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965BA-EE9F-4633-AFCE-8180F71D0185}"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404681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965BA-EE9F-4633-AFCE-8180F71D0185}"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21648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965BA-EE9F-4633-AFCE-8180F71D0185}" type="datetimeFigureOut">
              <a:rPr lang="en-IN" smtClean="0"/>
              <a:t>16-09-2022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0C34424-5452-4C7E-B8A3-EF92BD49EBB0}" type="slidenum">
              <a:rPr lang="en-IN" smtClean="0"/>
              <a:t>‹#›</a:t>
            </a:fld>
            <a:endParaRPr lang="en-IN"/>
          </a:p>
        </p:txBody>
      </p:sp>
    </p:spTree>
    <p:extLst>
      <p:ext uri="{BB962C8B-B14F-4D97-AF65-F5344CB8AC3E}">
        <p14:creationId xmlns:p14="http://schemas.microsoft.com/office/powerpoint/2010/main" val="39332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B9965BA-EE9F-4633-AFCE-8180F71D0185}" type="datetimeFigureOut">
              <a:rPr lang="en-IN" smtClean="0"/>
              <a:t>16-09-2022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0C34424-5452-4C7E-B8A3-EF92BD49EBB0}" type="slidenum">
              <a:rPr lang="en-IN" smtClean="0"/>
              <a:t>‹#›</a:t>
            </a:fld>
            <a:endParaRPr lang="en-IN"/>
          </a:p>
        </p:txBody>
      </p:sp>
    </p:spTree>
    <p:extLst>
      <p:ext uri="{BB962C8B-B14F-4D97-AF65-F5344CB8AC3E}">
        <p14:creationId xmlns:p14="http://schemas.microsoft.com/office/powerpoint/2010/main" val="74384514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FCE8-1B67-6826-513E-771A69D4F85B}"/>
              </a:ext>
            </a:extLst>
          </p:cNvPr>
          <p:cNvSpPr>
            <a:spLocks noGrp="1"/>
          </p:cNvSpPr>
          <p:nvPr>
            <p:ph type="ctrTitle"/>
          </p:nvPr>
        </p:nvSpPr>
        <p:spPr>
          <a:xfrm>
            <a:off x="1204404" y="2823099"/>
            <a:ext cx="9144000" cy="985831"/>
          </a:xfrm>
        </p:spPr>
        <p:txBody>
          <a:bodyPr>
            <a:normAutofit fontScale="90000"/>
          </a:bodyPr>
          <a:lstStyle/>
          <a:p>
            <a:r>
              <a:rPr lang="en-US" dirty="0"/>
              <a:t>AGILE &amp; SCRUM</a:t>
            </a:r>
            <a:endParaRPr lang="en-IN" dirty="0"/>
          </a:p>
        </p:txBody>
      </p:sp>
    </p:spTree>
    <p:extLst>
      <p:ext uri="{BB962C8B-B14F-4D97-AF65-F5344CB8AC3E}">
        <p14:creationId xmlns:p14="http://schemas.microsoft.com/office/powerpoint/2010/main" val="116965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5508-24DA-0EA9-CA9B-156487CD08A8}"/>
              </a:ext>
            </a:extLst>
          </p:cNvPr>
          <p:cNvSpPr>
            <a:spLocks noGrp="1"/>
          </p:cNvSpPr>
          <p:nvPr>
            <p:ph type="title"/>
          </p:nvPr>
        </p:nvSpPr>
        <p:spPr>
          <a:xfrm>
            <a:off x="989949" y="937393"/>
            <a:ext cx="10058400" cy="1609344"/>
          </a:xfrm>
        </p:spPr>
        <p:txBody>
          <a:bodyPr>
            <a:normAutofit/>
          </a:bodyPr>
          <a:lstStyle/>
          <a:p>
            <a:r>
              <a:rPr lang="en-IN" sz="4400" dirty="0"/>
              <a:t>SCRUM MASTER</a:t>
            </a:r>
          </a:p>
        </p:txBody>
      </p:sp>
      <p:sp>
        <p:nvSpPr>
          <p:cNvPr id="3" name="Content Placeholder 2">
            <a:extLst>
              <a:ext uri="{FF2B5EF4-FFF2-40B4-BE49-F238E27FC236}">
                <a16:creationId xmlns:a16="http://schemas.microsoft.com/office/drawing/2014/main" id="{C2F4D969-85EB-BCC5-069C-5B8EE25E054E}"/>
              </a:ext>
            </a:extLst>
          </p:cNvPr>
          <p:cNvSpPr>
            <a:spLocks noGrp="1"/>
          </p:cNvSpPr>
          <p:nvPr>
            <p:ph idx="1"/>
          </p:nvPr>
        </p:nvSpPr>
        <p:spPr/>
        <p:txBody>
          <a:bodyPr/>
          <a:lstStyle/>
          <a:p>
            <a:r>
              <a:rPr lang="en-IN" dirty="0"/>
              <a:t>Ensures scrum is understood and used </a:t>
            </a:r>
            <a:r>
              <a:rPr lang="en-IN" dirty="0" err="1"/>
              <a:t>skillfully</a:t>
            </a:r>
            <a:r>
              <a:rPr lang="en-IN" dirty="0"/>
              <a:t> by scrum team.</a:t>
            </a:r>
          </a:p>
          <a:p>
            <a:r>
              <a:rPr lang="en-IN" dirty="0"/>
              <a:t>Servant Leader</a:t>
            </a:r>
          </a:p>
          <a:p>
            <a:r>
              <a:rPr lang="en-IN" dirty="0"/>
              <a:t>Models agile mindset and scrum framework</a:t>
            </a:r>
          </a:p>
        </p:txBody>
      </p:sp>
    </p:spTree>
    <p:extLst>
      <p:ext uri="{BB962C8B-B14F-4D97-AF65-F5344CB8AC3E}">
        <p14:creationId xmlns:p14="http://schemas.microsoft.com/office/powerpoint/2010/main" val="239766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B338-C5B4-9AB3-FEE9-8E593EB63CFA}"/>
              </a:ext>
            </a:extLst>
          </p:cNvPr>
          <p:cNvSpPr>
            <a:spLocks noGrp="1"/>
          </p:cNvSpPr>
          <p:nvPr>
            <p:ph type="title"/>
          </p:nvPr>
        </p:nvSpPr>
        <p:spPr>
          <a:xfrm>
            <a:off x="954438" y="848616"/>
            <a:ext cx="10058400" cy="1609344"/>
          </a:xfrm>
        </p:spPr>
        <p:txBody>
          <a:bodyPr>
            <a:normAutofit/>
          </a:bodyPr>
          <a:lstStyle/>
          <a:p>
            <a:r>
              <a:rPr lang="en-IN" sz="4400" dirty="0"/>
              <a:t>scrum TEAM </a:t>
            </a:r>
            <a:r>
              <a:rPr lang="en-IN" sz="4000" dirty="0"/>
              <a:t>(Development team)</a:t>
            </a:r>
          </a:p>
        </p:txBody>
      </p:sp>
      <p:sp>
        <p:nvSpPr>
          <p:cNvPr id="3" name="Content Placeholder 2">
            <a:extLst>
              <a:ext uri="{FF2B5EF4-FFF2-40B4-BE49-F238E27FC236}">
                <a16:creationId xmlns:a16="http://schemas.microsoft.com/office/drawing/2014/main" id="{13371221-A692-A7F8-689E-C2DCC8B07DAF}"/>
              </a:ext>
            </a:extLst>
          </p:cNvPr>
          <p:cNvSpPr>
            <a:spLocks noGrp="1"/>
          </p:cNvSpPr>
          <p:nvPr>
            <p:ph idx="1"/>
          </p:nvPr>
        </p:nvSpPr>
        <p:spPr/>
        <p:txBody>
          <a:bodyPr/>
          <a:lstStyle/>
          <a:p>
            <a:r>
              <a:rPr lang="en-IN" dirty="0"/>
              <a:t>A group of professionals who are capable of delivering a potentially releasable increment at the end of the sprint</a:t>
            </a:r>
          </a:p>
          <a:p>
            <a:r>
              <a:rPr lang="en-IN" dirty="0"/>
              <a:t>Three to nine people</a:t>
            </a:r>
          </a:p>
          <a:p>
            <a:r>
              <a:rPr lang="en-IN" dirty="0"/>
              <a:t>Self organizing</a:t>
            </a:r>
          </a:p>
          <a:p>
            <a:r>
              <a:rPr lang="en-IN" dirty="0"/>
              <a:t>Cross functional</a:t>
            </a:r>
          </a:p>
        </p:txBody>
      </p:sp>
    </p:spTree>
    <p:extLst>
      <p:ext uri="{BB962C8B-B14F-4D97-AF65-F5344CB8AC3E}">
        <p14:creationId xmlns:p14="http://schemas.microsoft.com/office/powerpoint/2010/main" val="222926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33F8E-B6CC-C52B-D3DA-9546204E2D2C}"/>
              </a:ext>
            </a:extLst>
          </p:cNvPr>
          <p:cNvSpPr>
            <a:spLocks noGrp="1"/>
          </p:cNvSpPr>
          <p:nvPr>
            <p:ph idx="1"/>
          </p:nvPr>
        </p:nvSpPr>
        <p:spPr>
          <a:xfrm>
            <a:off x="767283" y="1591284"/>
            <a:ext cx="10058400" cy="5105016"/>
          </a:xfrm>
        </p:spPr>
        <p:txBody>
          <a:bodyPr>
            <a:normAutofit/>
          </a:bodyPr>
          <a:lstStyle/>
          <a:p>
            <a:pPr marL="0" indent="0">
              <a:buNone/>
            </a:pPr>
            <a:r>
              <a:rPr lang="en-IN" sz="3200" dirty="0">
                <a:latin typeface="+mj-lt"/>
              </a:rPr>
              <a:t>Daily Stand-up: </a:t>
            </a:r>
          </a:p>
          <a:p>
            <a:pPr marL="0" indent="0">
              <a:buNone/>
            </a:pPr>
            <a:r>
              <a:rPr lang="en-IN" dirty="0"/>
              <a:t>In the Duration of 15 minutes talks about </a:t>
            </a:r>
          </a:p>
          <a:p>
            <a:r>
              <a:rPr lang="en-IN" dirty="0"/>
              <a:t>What did you do yesterday</a:t>
            </a:r>
          </a:p>
          <a:p>
            <a:r>
              <a:rPr lang="en-IN" dirty="0"/>
              <a:t>What are you going to focus on today</a:t>
            </a:r>
          </a:p>
          <a:p>
            <a:r>
              <a:rPr lang="en-IN" dirty="0"/>
              <a:t>Do you have any impediments</a:t>
            </a:r>
          </a:p>
          <a:p>
            <a:pPr marL="0" indent="0">
              <a:buNone/>
            </a:pPr>
            <a:endParaRPr lang="en-IN" dirty="0"/>
          </a:p>
          <a:p>
            <a:pPr marL="0" indent="0">
              <a:buNone/>
            </a:pPr>
            <a:r>
              <a:rPr lang="en-IN" sz="3200" dirty="0">
                <a:latin typeface="+mj-lt"/>
              </a:rPr>
              <a:t>Sprint review:</a:t>
            </a:r>
          </a:p>
          <a:p>
            <a:r>
              <a:rPr lang="en-IN" dirty="0"/>
              <a:t>Reviewing the progress compared to product backlog.</a:t>
            </a:r>
          </a:p>
          <a:p>
            <a:r>
              <a:rPr lang="en-IN" dirty="0"/>
              <a:t>What do we need to change in the product backlog based on what we have completed</a:t>
            </a:r>
          </a:p>
          <a:p>
            <a:r>
              <a:rPr lang="en-IN" dirty="0"/>
              <a:t>Re-estimating of some of the stories and moving to the next sprint.</a:t>
            </a:r>
          </a:p>
          <a:p>
            <a:pPr marL="0" indent="0">
              <a:buNone/>
            </a:pPr>
            <a:endParaRPr lang="en-IN" dirty="0"/>
          </a:p>
        </p:txBody>
      </p:sp>
      <p:sp>
        <p:nvSpPr>
          <p:cNvPr id="2" name="Title 1">
            <a:extLst>
              <a:ext uri="{FF2B5EF4-FFF2-40B4-BE49-F238E27FC236}">
                <a16:creationId xmlns:a16="http://schemas.microsoft.com/office/drawing/2014/main" id="{D57BEAD2-F2B3-BEC8-CD8B-CE453F01FD6E}"/>
              </a:ext>
            </a:extLst>
          </p:cNvPr>
          <p:cNvSpPr>
            <a:spLocks noGrp="1"/>
          </p:cNvSpPr>
          <p:nvPr>
            <p:ph type="title"/>
          </p:nvPr>
        </p:nvSpPr>
        <p:spPr>
          <a:xfrm>
            <a:off x="683850" y="270118"/>
            <a:ext cx="10058400" cy="1609344"/>
          </a:xfrm>
        </p:spPr>
        <p:txBody>
          <a:bodyPr>
            <a:normAutofit/>
          </a:bodyPr>
          <a:lstStyle/>
          <a:p>
            <a:r>
              <a:rPr lang="en-IN" sz="4400" dirty="0"/>
              <a:t>Scrum ceremonies</a:t>
            </a:r>
            <a:endParaRPr lang="en-IN" sz="4000" dirty="0"/>
          </a:p>
        </p:txBody>
      </p:sp>
    </p:spTree>
    <p:extLst>
      <p:ext uri="{BB962C8B-B14F-4D97-AF65-F5344CB8AC3E}">
        <p14:creationId xmlns:p14="http://schemas.microsoft.com/office/powerpoint/2010/main" val="203657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A0268-3C29-02C9-4770-3B08CCFA7516}"/>
              </a:ext>
            </a:extLst>
          </p:cNvPr>
          <p:cNvSpPr>
            <a:spLocks noGrp="1"/>
          </p:cNvSpPr>
          <p:nvPr>
            <p:ph idx="1"/>
          </p:nvPr>
        </p:nvSpPr>
        <p:spPr>
          <a:xfrm>
            <a:off x="741374" y="1403604"/>
            <a:ext cx="10058400" cy="4050792"/>
          </a:xfrm>
        </p:spPr>
        <p:txBody>
          <a:bodyPr/>
          <a:lstStyle/>
          <a:p>
            <a:pPr marL="0" indent="0">
              <a:buNone/>
            </a:pPr>
            <a:r>
              <a:rPr lang="en-US" sz="3200" dirty="0">
                <a:latin typeface="+mj-lt"/>
              </a:rPr>
              <a:t>Sprint Retrospective:</a:t>
            </a:r>
          </a:p>
          <a:p>
            <a:pPr marL="0" indent="0">
              <a:buNone/>
            </a:pPr>
            <a:r>
              <a:rPr lang="en-IN" dirty="0"/>
              <a:t>Where we analyse positives and negatives</a:t>
            </a:r>
          </a:p>
        </p:txBody>
      </p:sp>
      <p:sp>
        <p:nvSpPr>
          <p:cNvPr id="2" name="Rectangle 1">
            <a:extLst>
              <a:ext uri="{FF2B5EF4-FFF2-40B4-BE49-F238E27FC236}">
                <a16:creationId xmlns:a16="http://schemas.microsoft.com/office/drawing/2014/main" id="{F227BD16-E61E-CD79-ECE2-B31A128B2FBC}"/>
              </a:ext>
            </a:extLst>
          </p:cNvPr>
          <p:cNvSpPr/>
          <p:nvPr/>
        </p:nvSpPr>
        <p:spPr>
          <a:xfrm>
            <a:off x="2041865" y="3826274"/>
            <a:ext cx="1979720" cy="122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  What went well</a:t>
            </a:r>
          </a:p>
        </p:txBody>
      </p:sp>
      <p:sp>
        <p:nvSpPr>
          <p:cNvPr id="4" name="Rectangle 3">
            <a:extLst>
              <a:ext uri="{FF2B5EF4-FFF2-40B4-BE49-F238E27FC236}">
                <a16:creationId xmlns:a16="http://schemas.microsoft.com/office/drawing/2014/main" id="{A7117D50-AFF2-4105-31FB-72A8DF53B5EC}"/>
              </a:ext>
            </a:extLst>
          </p:cNvPr>
          <p:cNvSpPr/>
          <p:nvPr/>
        </p:nvSpPr>
        <p:spPr>
          <a:xfrm>
            <a:off x="4361807" y="2885242"/>
            <a:ext cx="1979720" cy="122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dirty="0"/>
              <a:t>   What didn’t     </a:t>
            </a:r>
          </a:p>
          <a:p>
            <a:r>
              <a:rPr lang="en-US" dirty="0"/>
              <a:t>     went well</a:t>
            </a:r>
          </a:p>
          <a:p>
            <a:pPr marL="0" indent="0">
              <a:buNone/>
            </a:pPr>
            <a:endParaRPr lang="en-US" dirty="0"/>
          </a:p>
        </p:txBody>
      </p:sp>
      <p:sp>
        <p:nvSpPr>
          <p:cNvPr id="5" name="Rectangle 4">
            <a:extLst>
              <a:ext uri="{FF2B5EF4-FFF2-40B4-BE49-F238E27FC236}">
                <a16:creationId xmlns:a16="http://schemas.microsoft.com/office/drawing/2014/main" id="{A1A01001-0C25-F3FE-F216-A53D38653610}"/>
              </a:ext>
            </a:extLst>
          </p:cNvPr>
          <p:cNvSpPr/>
          <p:nvPr/>
        </p:nvSpPr>
        <p:spPr>
          <a:xfrm>
            <a:off x="6652158" y="3826274"/>
            <a:ext cx="1979720" cy="122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dirty="0"/>
              <a:t>   What can be    </a:t>
            </a:r>
          </a:p>
          <a:p>
            <a:r>
              <a:rPr lang="en-US" dirty="0"/>
              <a:t>     improved</a:t>
            </a:r>
          </a:p>
          <a:p>
            <a:pPr marL="0" indent="0">
              <a:buNone/>
            </a:pPr>
            <a:r>
              <a:rPr lang="en-US" dirty="0"/>
              <a:t> </a:t>
            </a:r>
          </a:p>
        </p:txBody>
      </p:sp>
    </p:spTree>
    <p:extLst>
      <p:ext uri="{BB962C8B-B14F-4D97-AF65-F5344CB8AC3E}">
        <p14:creationId xmlns:p14="http://schemas.microsoft.com/office/powerpoint/2010/main" val="17533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3AA87-2B43-9D49-58B4-CFBE53776AF4}"/>
              </a:ext>
            </a:extLst>
          </p:cNvPr>
          <p:cNvSpPr>
            <a:spLocks noGrp="1"/>
          </p:cNvSpPr>
          <p:nvPr>
            <p:ph idx="1"/>
          </p:nvPr>
        </p:nvSpPr>
        <p:spPr>
          <a:xfrm>
            <a:off x="687926" y="1269333"/>
            <a:ext cx="9538425" cy="5262095"/>
          </a:xfrm>
        </p:spPr>
        <p:txBody>
          <a:bodyPr>
            <a:normAutofit lnSpcReduction="10000"/>
          </a:bodyPr>
          <a:lstStyle/>
          <a:p>
            <a:pPr marL="0" indent="0">
              <a:buNone/>
            </a:pPr>
            <a:r>
              <a:rPr lang="en-US" sz="3200" dirty="0"/>
              <a:t>Product Backlog</a:t>
            </a:r>
          </a:p>
          <a:p>
            <a:r>
              <a:rPr lang="en-US" dirty="0"/>
              <a:t>A prioritized list of user stories</a:t>
            </a:r>
          </a:p>
          <a:p>
            <a:r>
              <a:rPr lang="en-US" dirty="0"/>
              <a:t>On the regular basis product owner will update and put high priority stories on top</a:t>
            </a:r>
          </a:p>
          <a:p>
            <a:r>
              <a:rPr lang="en-US" dirty="0"/>
              <a:t>Product backlog should have good sequence on how product should be built</a:t>
            </a:r>
          </a:p>
          <a:p>
            <a:pPr marL="0" indent="0">
              <a:buNone/>
            </a:pPr>
            <a:r>
              <a:rPr lang="en-US" dirty="0"/>
              <a:t> </a:t>
            </a:r>
            <a:r>
              <a:rPr lang="en-US" sz="3200" dirty="0"/>
              <a:t>Sprint Backlog</a:t>
            </a:r>
          </a:p>
          <a:p>
            <a:r>
              <a:rPr lang="en-US" dirty="0"/>
              <a:t>Sprint Backlog is created from the Product Backlog in the Sprint Planning ceremony</a:t>
            </a:r>
          </a:p>
          <a:p>
            <a:r>
              <a:rPr lang="en-US" dirty="0"/>
              <a:t>Sprint Backlog contains the user stories the team is committing to complete in the upcoming sprint</a:t>
            </a:r>
          </a:p>
          <a:p>
            <a:pPr marL="0" indent="0">
              <a:buNone/>
            </a:pPr>
            <a:r>
              <a:rPr lang="en-US" sz="3200" dirty="0"/>
              <a:t> Product Increment</a:t>
            </a:r>
          </a:p>
          <a:p>
            <a:r>
              <a:rPr lang="en-US" dirty="0"/>
              <a:t>   A potentially shippable, created as part of a sprint time-box</a:t>
            </a:r>
          </a:p>
          <a:p>
            <a:r>
              <a:rPr lang="en-US" dirty="0"/>
              <a:t>   This increment must be acceptable by the product owner</a:t>
            </a:r>
          </a:p>
          <a:p>
            <a:endParaRPr lang="en-US" dirty="0"/>
          </a:p>
          <a:p>
            <a:endParaRPr lang="en-US" dirty="0"/>
          </a:p>
        </p:txBody>
      </p:sp>
      <p:sp>
        <p:nvSpPr>
          <p:cNvPr id="2" name="Title 1">
            <a:extLst>
              <a:ext uri="{FF2B5EF4-FFF2-40B4-BE49-F238E27FC236}">
                <a16:creationId xmlns:a16="http://schemas.microsoft.com/office/drawing/2014/main" id="{3C9CEA82-258B-92B1-0546-B1ECDCB5DB35}"/>
              </a:ext>
            </a:extLst>
          </p:cNvPr>
          <p:cNvSpPr>
            <a:spLocks noGrp="1"/>
          </p:cNvSpPr>
          <p:nvPr>
            <p:ph type="title"/>
          </p:nvPr>
        </p:nvSpPr>
        <p:spPr>
          <a:xfrm>
            <a:off x="687926" y="130159"/>
            <a:ext cx="10058400" cy="1609344"/>
          </a:xfrm>
        </p:spPr>
        <p:txBody>
          <a:bodyPr>
            <a:normAutofit/>
          </a:bodyPr>
          <a:lstStyle/>
          <a:p>
            <a:r>
              <a:rPr lang="en-IN" sz="4400" dirty="0" err="1"/>
              <a:t>sCRUM</a:t>
            </a:r>
            <a:r>
              <a:rPr lang="en-IN" sz="4400" dirty="0"/>
              <a:t> ARTIFACTS</a:t>
            </a:r>
            <a:endParaRPr lang="en-IN" sz="4000" dirty="0"/>
          </a:p>
        </p:txBody>
      </p:sp>
    </p:spTree>
    <p:extLst>
      <p:ext uri="{BB962C8B-B14F-4D97-AF65-F5344CB8AC3E}">
        <p14:creationId xmlns:p14="http://schemas.microsoft.com/office/powerpoint/2010/main" val="409424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0467C-4A63-3340-0707-9AC196E0FA99}"/>
              </a:ext>
            </a:extLst>
          </p:cNvPr>
          <p:cNvSpPr>
            <a:spLocks noGrp="1"/>
          </p:cNvSpPr>
          <p:nvPr>
            <p:ph idx="1"/>
          </p:nvPr>
        </p:nvSpPr>
        <p:spPr>
          <a:xfrm>
            <a:off x="1229647" y="2971623"/>
            <a:ext cx="9370292" cy="719446"/>
          </a:xfrm>
        </p:spPr>
        <p:txBody>
          <a:bodyPr>
            <a:normAutofit fontScale="92500" lnSpcReduction="10000"/>
          </a:bodyPr>
          <a:lstStyle/>
          <a:p>
            <a:pPr marL="0" indent="0" algn="ctr">
              <a:buNone/>
            </a:pPr>
            <a:r>
              <a:rPr lang="en-US" dirty="0"/>
              <a:t> </a:t>
            </a:r>
            <a:r>
              <a:rPr lang="en-US" sz="5400" dirty="0"/>
              <a:t>THANK  YOU</a:t>
            </a:r>
            <a:endParaRPr lang="en-IN" sz="5400" dirty="0"/>
          </a:p>
        </p:txBody>
      </p:sp>
    </p:spTree>
    <p:extLst>
      <p:ext uri="{BB962C8B-B14F-4D97-AF65-F5344CB8AC3E}">
        <p14:creationId xmlns:p14="http://schemas.microsoft.com/office/powerpoint/2010/main" val="338303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DE3A-008E-7837-6645-29146B10A50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7E0EB0F-6F10-5CF1-FFBA-E9D2412C94DD}"/>
              </a:ext>
            </a:extLst>
          </p:cNvPr>
          <p:cNvSpPr>
            <a:spLocks noGrp="1"/>
          </p:cNvSpPr>
          <p:nvPr>
            <p:ph idx="1"/>
          </p:nvPr>
        </p:nvSpPr>
        <p:spPr/>
        <p:txBody>
          <a:bodyPr/>
          <a:lstStyle/>
          <a:p>
            <a:r>
              <a:rPr lang="en-US" dirty="0"/>
              <a:t>Introduction to Agile</a:t>
            </a:r>
          </a:p>
          <a:p>
            <a:r>
              <a:rPr lang="en-US" dirty="0"/>
              <a:t>Agile Manifesto</a:t>
            </a:r>
          </a:p>
          <a:p>
            <a:r>
              <a:rPr lang="en-US" dirty="0"/>
              <a:t>Benefits of Agile</a:t>
            </a:r>
          </a:p>
          <a:p>
            <a:r>
              <a:rPr lang="en-US" dirty="0"/>
              <a:t>Overview of Scrum</a:t>
            </a:r>
          </a:p>
          <a:p>
            <a:r>
              <a:rPr lang="en-US" dirty="0"/>
              <a:t>Sprint</a:t>
            </a:r>
          </a:p>
          <a:p>
            <a:r>
              <a:rPr lang="en-US" dirty="0"/>
              <a:t>Scrum Roles Overview</a:t>
            </a:r>
          </a:p>
          <a:p>
            <a:r>
              <a:rPr lang="en-US" dirty="0"/>
              <a:t>Scrum Ceremonies</a:t>
            </a:r>
          </a:p>
          <a:p>
            <a:r>
              <a:rPr lang="en-US" dirty="0"/>
              <a:t>Scrum Artifacts</a:t>
            </a:r>
          </a:p>
          <a:p>
            <a:endParaRPr lang="en-US" dirty="0"/>
          </a:p>
          <a:p>
            <a:endParaRPr lang="en-US" dirty="0"/>
          </a:p>
          <a:p>
            <a:endParaRPr lang="en-IN" dirty="0"/>
          </a:p>
        </p:txBody>
      </p:sp>
    </p:spTree>
    <p:extLst>
      <p:ext uri="{BB962C8B-B14F-4D97-AF65-F5344CB8AC3E}">
        <p14:creationId xmlns:p14="http://schemas.microsoft.com/office/powerpoint/2010/main" val="193468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B261-E7CE-F1F7-4B9A-42D429317C1B}"/>
              </a:ext>
            </a:extLst>
          </p:cNvPr>
          <p:cNvSpPr>
            <a:spLocks noGrp="1"/>
          </p:cNvSpPr>
          <p:nvPr>
            <p:ph type="title"/>
          </p:nvPr>
        </p:nvSpPr>
        <p:spPr>
          <a:xfrm>
            <a:off x="1139301" y="857495"/>
            <a:ext cx="9982851" cy="1246514"/>
          </a:xfrm>
        </p:spPr>
        <p:txBody>
          <a:bodyPr>
            <a:normAutofit/>
          </a:bodyPr>
          <a:lstStyle/>
          <a:p>
            <a:r>
              <a:rPr lang="en-US" sz="4400" dirty="0"/>
              <a:t>Introduction to Agile</a:t>
            </a:r>
            <a:endParaRPr lang="en-IN" sz="4400" dirty="0"/>
          </a:p>
        </p:txBody>
      </p:sp>
      <p:sp>
        <p:nvSpPr>
          <p:cNvPr id="3" name="Content Placeholder 2">
            <a:extLst>
              <a:ext uri="{FF2B5EF4-FFF2-40B4-BE49-F238E27FC236}">
                <a16:creationId xmlns:a16="http://schemas.microsoft.com/office/drawing/2014/main" id="{D4A4544F-8055-68EF-AABB-F0C4280849CC}"/>
              </a:ext>
            </a:extLst>
          </p:cNvPr>
          <p:cNvSpPr>
            <a:spLocks noGrp="1"/>
          </p:cNvSpPr>
          <p:nvPr>
            <p:ph idx="1"/>
          </p:nvPr>
        </p:nvSpPr>
        <p:spPr>
          <a:xfrm>
            <a:off x="1069848" y="2104009"/>
            <a:ext cx="10058400" cy="4050437"/>
          </a:xfrm>
        </p:spPr>
        <p:txBody>
          <a:bodyPr/>
          <a:lstStyle/>
          <a:p>
            <a:r>
              <a:rPr lang="en-US" dirty="0"/>
              <a:t>Agile means a way of thinking that's guided by 4 values and 12 principles.</a:t>
            </a:r>
          </a:p>
          <a:p>
            <a:r>
              <a:rPr lang="en-US" dirty="0"/>
              <a:t> Think about agile as a mindset over framework,  process or methodology.</a:t>
            </a:r>
          </a:p>
          <a:p>
            <a:r>
              <a:rPr lang="en-US" dirty="0"/>
              <a:t>It was coined back in 2001, where 17 expert software developers got together in Utah to discuss what are some of the things that they were doing in software development.</a:t>
            </a:r>
          </a:p>
          <a:p>
            <a:r>
              <a:rPr lang="en-US" dirty="0"/>
              <a:t>They agreed on the 4 values and 12 principles and that is how the agile manifesto was originated.</a:t>
            </a:r>
            <a:endParaRPr lang="en-IN" dirty="0"/>
          </a:p>
        </p:txBody>
      </p:sp>
    </p:spTree>
    <p:extLst>
      <p:ext uri="{BB962C8B-B14F-4D97-AF65-F5344CB8AC3E}">
        <p14:creationId xmlns:p14="http://schemas.microsoft.com/office/powerpoint/2010/main" val="403386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B722-12B9-1E87-716D-4C852CE6824B}"/>
              </a:ext>
            </a:extLst>
          </p:cNvPr>
          <p:cNvSpPr>
            <a:spLocks noGrp="1"/>
          </p:cNvSpPr>
          <p:nvPr>
            <p:ph type="title"/>
          </p:nvPr>
        </p:nvSpPr>
        <p:spPr/>
        <p:txBody>
          <a:bodyPr>
            <a:normAutofit/>
          </a:bodyPr>
          <a:lstStyle/>
          <a:p>
            <a:r>
              <a:rPr lang="en-US" sz="4400" dirty="0"/>
              <a:t>AGILE MANIFESTO</a:t>
            </a:r>
            <a:endParaRPr lang="en-IN" sz="4400" dirty="0"/>
          </a:p>
        </p:txBody>
      </p:sp>
      <p:sp>
        <p:nvSpPr>
          <p:cNvPr id="3" name="Content Placeholder 2">
            <a:extLst>
              <a:ext uri="{FF2B5EF4-FFF2-40B4-BE49-F238E27FC236}">
                <a16:creationId xmlns:a16="http://schemas.microsoft.com/office/drawing/2014/main" id="{4B240130-95E8-1A4C-EBF1-8A36391168F4}"/>
              </a:ext>
            </a:extLst>
          </p:cNvPr>
          <p:cNvSpPr>
            <a:spLocks noGrp="1"/>
          </p:cNvSpPr>
          <p:nvPr>
            <p:ph idx="1"/>
          </p:nvPr>
        </p:nvSpPr>
        <p:spPr/>
        <p:txBody>
          <a:bodyPr>
            <a:normAutofit/>
          </a:bodyPr>
          <a:lstStyle/>
          <a:p>
            <a:pPr marL="0" indent="0">
              <a:buNone/>
            </a:pPr>
            <a:r>
              <a:rPr lang="en-US" sz="3200" b="0" i="0" dirty="0">
                <a:solidFill>
                  <a:srgbClr val="00B050"/>
                </a:solidFill>
                <a:effectLst/>
                <a:latin typeface="Times New Roman" panose="02020603050405020304" pitchFamily="18" charset="0"/>
              </a:rPr>
              <a:t>Individuals and interactions </a:t>
            </a:r>
            <a:r>
              <a:rPr lang="en-US" sz="3200" b="0" i="0" dirty="0">
                <a:solidFill>
                  <a:srgbClr val="000000"/>
                </a:solidFill>
                <a:effectLst/>
                <a:latin typeface="Times New Roman" panose="02020603050405020304" pitchFamily="18" charset="0"/>
              </a:rPr>
              <a:t>over </a:t>
            </a:r>
            <a:r>
              <a:rPr lang="en-US" sz="3200" b="0" i="0" dirty="0">
                <a:solidFill>
                  <a:srgbClr val="FF0000"/>
                </a:solidFill>
                <a:effectLst/>
                <a:latin typeface="Times New Roman" panose="02020603050405020304" pitchFamily="18" charset="0"/>
              </a:rPr>
              <a:t>processes and tools</a:t>
            </a:r>
          </a:p>
          <a:p>
            <a:pPr marL="0" indent="0">
              <a:buNone/>
            </a:pPr>
            <a:br>
              <a:rPr lang="en-US" sz="3200" b="0" i="0" dirty="0">
                <a:solidFill>
                  <a:srgbClr val="000000"/>
                </a:solidFill>
                <a:effectLst/>
                <a:latin typeface="Times New Roman" panose="02020603050405020304" pitchFamily="18" charset="0"/>
              </a:rPr>
            </a:br>
            <a:r>
              <a:rPr lang="en-US" sz="3200" b="0" i="0" dirty="0">
                <a:solidFill>
                  <a:srgbClr val="00B050"/>
                </a:solidFill>
                <a:effectLst/>
                <a:latin typeface="Times New Roman" panose="02020603050405020304" pitchFamily="18" charset="0"/>
              </a:rPr>
              <a:t>Working software </a:t>
            </a:r>
            <a:r>
              <a:rPr lang="en-US" sz="3200" b="0" i="0" dirty="0">
                <a:solidFill>
                  <a:srgbClr val="000000"/>
                </a:solidFill>
                <a:effectLst/>
                <a:latin typeface="Times New Roman" panose="02020603050405020304" pitchFamily="18" charset="0"/>
              </a:rPr>
              <a:t>over </a:t>
            </a:r>
            <a:r>
              <a:rPr lang="en-US" sz="3200" b="0" i="0" dirty="0">
                <a:solidFill>
                  <a:srgbClr val="FF0000"/>
                </a:solidFill>
                <a:effectLst/>
                <a:latin typeface="Times New Roman" panose="02020603050405020304" pitchFamily="18" charset="0"/>
              </a:rPr>
              <a:t>comprehensive documentation</a:t>
            </a:r>
          </a:p>
          <a:p>
            <a:pPr marL="0" indent="0">
              <a:buNone/>
            </a:pPr>
            <a:br>
              <a:rPr lang="en-US" sz="3200" b="0" i="0" dirty="0">
                <a:solidFill>
                  <a:srgbClr val="000000"/>
                </a:solidFill>
                <a:effectLst/>
                <a:latin typeface="Times New Roman" panose="02020603050405020304" pitchFamily="18" charset="0"/>
              </a:rPr>
            </a:br>
            <a:r>
              <a:rPr lang="en-US" sz="3200" b="0" i="0" dirty="0">
                <a:solidFill>
                  <a:srgbClr val="00B050"/>
                </a:solidFill>
                <a:effectLst/>
                <a:latin typeface="Times New Roman" panose="02020603050405020304" pitchFamily="18" charset="0"/>
              </a:rPr>
              <a:t>Customer collaboration </a:t>
            </a:r>
            <a:r>
              <a:rPr lang="en-US" sz="3200" b="0" i="0" dirty="0">
                <a:solidFill>
                  <a:srgbClr val="000000"/>
                </a:solidFill>
                <a:effectLst/>
                <a:latin typeface="Times New Roman" panose="02020603050405020304" pitchFamily="18" charset="0"/>
              </a:rPr>
              <a:t>over </a:t>
            </a:r>
            <a:r>
              <a:rPr lang="en-US" sz="3200" b="0" i="0" dirty="0">
                <a:solidFill>
                  <a:srgbClr val="FF0000"/>
                </a:solidFill>
                <a:effectLst/>
                <a:latin typeface="Times New Roman" panose="02020603050405020304" pitchFamily="18" charset="0"/>
              </a:rPr>
              <a:t>contract negotiation</a:t>
            </a:r>
          </a:p>
          <a:p>
            <a:pPr marL="0" indent="0">
              <a:buNone/>
            </a:pPr>
            <a:br>
              <a:rPr lang="en-US" sz="3200" b="0" i="0" dirty="0">
                <a:solidFill>
                  <a:srgbClr val="000000"/>
                </a:solidFill>
                <a:effectLst/>
                <a:latin typeface="Times New Roman" panose="02020603050405020304" pitchFamily="18" charset="0"/>
              </a:rPr>
            </a:br>
            <a:r>
              <a:rPr lang="en-US" sz="3200" b="0" i="0" dirty="0">
                <a:solidFill>
                  <a:srgbClr val="00B050"/>
                </a:solidFill>
                <a:effectLst/>
                <a:latin typeface="Times New Roman" panose="02020603050405020304" pitchFamily="18" charset="0"/>
              </a:rPr>
              <a:t>Responding to change </a:t>
            </a:r>
            <a:r>
              <a:rPr lang="en-US" sz="3200" b="0" i="0" dirty="0">
                <a:solidFill>
                  <a:srgbClr val="000000"/>
                </a:solidFill>
                <a:effectLst/>
                <a:latin typeface="Times New Roman" panose="02020603050405020304" pitchFamily="18" charset="0"/>
              </a:rPr>
              <a:t>over </a:t>
            </a:r>
            <a:r>
              <a:rPr lang="en-US" sz="3200" b="0" i="0" dirty="0">
                <a:solidFill>
                  <a:srgbClr val="FF0000"/>
                </a:solidFill>
                <a:effectLst/>
                <a:latin typeface="Times New Roman" panose="02020603050405020304" pitchFamily="18" charset="0"/>
              </a:rPr>
              <a:t>following a plan</a:t>
            </a:r>
            <a:endParaRPr lang="en-IN" sz="3200" dirty="0">
              <a:solidFill>
                <a:srgbClr val="FF0000"/>
              </a:solidFill>
            </a:endParaRPr>
          </a:p>
        </p:txBody>
      </p:sp>
    </p:spTree>
    <p:extLst>
      <p:ext uri="{BB962C8B-B14F-4D97-AF65-F5344CB8AC3E}">
        <p14:creationId xmlns:p14="http://schemas.microsoft.com/office/powerpoint/2010/main" val="325856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9194-25D5-47B7-7501-7F3522FA1284}"/>
              </a:ext>
            </a:extLst>
          </p:cNvPr>
          <p:cNvSpPr>
            <a:spLocks noGrp="1"/>
          </p:cNvSpPr>
          <p:nvPr>
            <p:ph type="title"/>
          </p:nvPr>
        </p:nvSpPr>
        <p:spPr>
          <a:xfrm>
            <a:off x="1069848" y="484632"/>
            <a:ext cx="10058400" cy="1486211"/>
          </a:xfrm>
        </p:spPr>
        <p:txBody>
          <a:bodyPr>
            <a:normAutofit/>
          </a:bodyPr>
          <a:lstStyle/>
          <a:p>
            <a:r>
              <a:rPr lang="en-IN" sz="4400" dirty="0"/>
              <a:t>BENEFITS OF AGILE</a:t>
            </a:r>
          </a:p>
        </p:txBody>
      </p:sp>
      <p:sp>
        <p:nvSpPr>
          <p:cNvPr id="3" name="Content Placeholder 2">
            <a:extLst>
              <a:ext uri="{FF2B5EF4-FFF2-40B4-BE49-F238E27FC236}">
                <a16:creationId xmlns:a16="http://schemas.microsoft.com/office/drawing/2014/main" id="{85D1847F-5571-4743-AA8C-C6D6DAACF9AE}"/>
              </a:ext>
            </a:extLst>
          </p:cNvPr>
          <p:cNvSpPr>
            <a:spLocks noGrp="1"/>
          </p:cNvSpPr>
          <p:nvPr>
            <p:ph idx="1"/>
          </p:nvPr>
        </p:nvSpPr>
        <p:spPr>
          <a:xfrm>
            <a:off x="1069848" y="1899467"/>
            <a:ext cx="10058400" cy="4050792"/>
          </a:xfrm>
        </p:spPr>
        <p:txBody>
          <a:bodyPr/>
          <a:lstStyle/>
          <a:p>
            <a:pPr marL="0" indent="0">
              <a:buNone/>
            </a:pPr>
            <a:r>
              <a:rPr lang="en-IN" dirty="0"/>
              <a:t>Agile was created because of the downfall of traditional waterfall methodology.  </a:t>
            </a:r>
          </a:p>
          <a:p>
            <a:pPr marL="0" indent="0">
              <a:buNone/>
            </a:pPr>
            <a:r>
              <a:rPr lang="en-IN" dirty="0"/>
              <a:t>With waterfall you can’t move to the next phase until the previous phase is complete.</a:t>
            </a:r>
          </a:p>
          <a:p>
            <a:pPr marL="0" indent="0">
              <a:buNone/>
            </a:pPr>
            <a:r>
              <a:rPr lang="en-US" dirty="0"/>
              <a:t>Because of this step by step process the value isn't delivered to the end users until the end of the process and also gaining feedback from the customer takes longer period.</a:t>
            </a:r>
          </a:p>
          <a:p>
            <a:pPr marL="0" indent="0">
              <a:buNone/>
            </a:pPr>
            <a:r>
              <a:rPr lang="en-US" dirty="0"/>
              <a:t>Agile allows us to deliver that value in smaller increments to the end users  to start utilizing that solution and seeing that value also they get to give you feedback.</a:t>
            </a:r>
            <a:endParaRPr lang="en-IN" dirty="0"/>
          </a:p>
        </p:txBody>
      </p:sp>
    </p:spTree>
    <p:extLst>
      <p:ext uri="{BB962C8B-B14F-4D97-AF65-F5344CB8AC3E}">
        <p14:creationId xmlns:p14="http://schemas.microsoft.com/office/powerpoint/2010/main" val="249645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D89F-B1A1-80AE-FA7A-2C0D5D700A56}"/>
              </a:ext>
            </a:extLst>
          </p:cNvPr>
          <p:cNvSpPr>
            <a:spLocks noGrp="1"/>
          </p:cNvSpPr>
          <p:nvPr>
            <p:ph type="title"/>
          </p:nvPr>
        </p:nvSpPr>
        <p:spPr>
          <a:xfrm>
            <a:off x="910050" y="360344"/>
            <a:ext cx="10058400" cy="1609344"/>
          </a:xfrm>
        </p:spPr>
        <p:txBody>
          <a:bodyPr>
            <a:normAutofit/>
          </a:bodyPr>
          <a:lstStyle/>
          <a:p>
            <a:r>
              <a:rPr lang="en-IN" sz="4400" dirty="0"/>
              <a:t>Overview of scrum</a:t>
            </a:r>
          </a:p>
        </p:txBody>
      </p:sp>
      <p:sp>
        <p:nvSpPr>
          <p:cNvPr id="3" name="Content Placeholder 2">
            <a:extLst>
              <a:ext uri="{FF2B5EF4-FFF2-40B4-BE49-F238E27FC236}">
                <a16:creationId xmlns:a16="http://schemas.microsoft.com/office/drawing/2014/main" id="{8D493BD5-5D12-0687-1573-05669CCA0E62}"/>
              </a:ext>
            </a:extLst>
          </p:cNvPr>
          <p:cNvSpPr>
            <a:spLocks noGrp="1"/>
          </p:cNvSpPr>
          <p:nvPr>
            <p:ph idx="1"/>
          </p:nvPr>
        </p:nvSpPr>
        <p:spPr>
          <a:xfrm>
            <a:off x="5064621" y="2250872"/>
            <a:ext cx="6254408" cy="1609343"/>
          </a:xfrm>
        </p:spPr>
        <p:txBody>
          <a:bodyPr/>
          <a:lstStyle/>
          <a:p>
            <a:pPr marL="0" indent="0">
              <a:buNone/>
            </a:pPr>
            <a:endParaRPr lang="en-IN" dirty="0"/>
          </a:p>
          <a:p>
            <a:pPr marL="0" indent="0">
              <a:lnSpc>
                <a:spcPct val="100000"/>
              </a:lnSpc>
              <a:buNone/>
            </a:pPr>
            <a:r>
              <a:rPr lang="en-IN" sz="1800" dirty="0"/>
              <a:t>Inspect and adapt to the problems and also how the team is leveraging the scrum framework</a:t>
            </a:r>
          </a:p>
          <a:p>
            <a:pPr marL="0" indent="0">
              <a:buNone/>
            </a:pPr>
            <a:endParaRPr lang="en-IN" sz="1800"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5EF00FDD-8A65-989F-587D-5B40B51AD37F}"/>
              </a:ext>
            </a:extLst>
          </p:cNvPr>
          <p:cNvSpPr/>
          <p:nvPr/>
        </p:nvSpPr>
        <p:spPr>
          <a:xfrm>
            <a:off x="2095130" y="1934420"/>
            <a:ext cx="1890943" cy="83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Inspection</a:t>
            </a:r>
          </a:p>
        </p:txBody>
      </p:sp>
      <p:sp>
        <p:nvSpPr>
          <p:cNvPr id="5" name="Rectangle 4">
            <a:extLst>
              <a:ext uri="{FF2B5EF4-FFF2-40B4-BE49-F238E27FC236}">
                <a16:creationId xmlns:a16="http://schemas.microsoft.com/office/drawing/2014/main" id="{228021AA-BE1C-1E7E-07F3-D28DB3075798}"/>
              </a:ext>
            </a:extLst>
          </p:cNvPr>
          <p:cNvSpPr/>
          <p:nvPr/>
        </p:nvSpPr>
        <p:spPr>
          <a:xfrm>
            <a:off x="2095130" y="3124294"/>
            <a:ext cx="1890943" cy="83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Adaption</a:t>
            </a:r>
          </a:p>
        </p:txBody>
      </p:sp>
      <p:sp>
        <p:nvSpPr>
          <p:cNvPr id="6" name="Rectangle 5">
            <a:extLst>
              <a:ext uri="{FF2B5EF4-FFF2-40B4-BE49-F238E27FC236}">
                <a16:creationId xmlns:a16="http://schemas.microsoft.com/office/drawing/2014/main" id="{49C76223-B70D-CBB4-3CE5-96325C70EF8F}"/>
              </a:ext>
            </a:extLst>
          </p:cNvPr>
          <p:cNvSpPr/>
          <p:nvPr/>
        </p:nvSpPr>
        <p:spPr>
          <a:xfrm>
            <a:off x="2095130" y="4347435"/>
            <a:ext cx="1890943" cy="83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Transparency</a:t>
            </a:r>
          </a:p>
        </p:txBody>
      </p:sp>
      <p:sp>
        <p:nvSpPr>
          <p:cNvPr id="16" name="TextBox 15">
            <a:extLst>
              <a:ext uri="{FF2B5EF4-FFF2-40B4-BE49-F238E27FC236}">
                <a16:creationId xmlns:a16="http://schemas.microsoft.com/office/drawing/2014/main" id="{722D0F2A-6A57-B8FD-A512-168136BAF2E7}"/>
              </a:ext>
            </a:extLst>
          </p:cNvPr>
          <p:cNvSpPr txBox="1"/>
          <p:nvPr/>
        </p:nvSpPr>
        <p:spPr>
          <a:xfrm>
            <a:off x="5064621" y="4347434"/>
            <a:ext cx="6955744" cy="923330"/>
          </a:xfrm>
          <a:prstGeom prst="rect">
            <a:avLst/>
          </a:prstGeom>
          <a:noFill/>
        </p:spPr>
        <p:txBody>
          <a:bodyPr wrap="square">
            <a:spAutoFit/>
          </a:bodyPr>
          <a:lstStyle/>
          <a:p>
            <a:pPr marL="0" indent="0">
              <a:buNone/>
            </a:pPr>
            <a:r>
              <a:rPr lang="en-US" dirty="0"/>
              <a:t>All the roles and responsibilities on the meetings in scrum are </a:t>
            </a:r>
          </a:p>
          <a:p>
            <a:pPr marL="0" indent="0">
              <a:buNone/>
            </a:pPr>
            <a:r>
              <a:rPr lang="en-US" dirty="0"/>
              <a:t>designed so that team can be more transparent about how they're working.</a:t>
            </a:r>
            <a:endParaRPr lang="en-IN" dirty="0"/>
          </a:p>
        </p:txBody>
      </p:sp>
      <p:sp>
        <p:nvSpPr>
          <p:cNvPr id="17" name="Arrow: Right 16">
            <a:extLst>
              <a:ext uri="{FF2B5EF4-FFF2-40B4-BE49-F238E27FC236}">
                <a16:creationId xmlns:a16="http://schemas.microsoft.com/office/drawing/2014/main" id="{C0187F9B-2BF6-CD44-C380-3E13E56726C3}"/>
              </a:ext>
            </a:extLst>
          </p:cNvPr>
          <p:cNvSpPr/>
          <p:nvPr/>
        </p:nvSpPr>
        <p:spPr>
          <a:xfrm>
            <a:off x="4075313" y="4669654"/>
            <a:ext cx="683118" cy="132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Connector: Elbow 19">
            <a:extLst>
              <a:ext uri="{FF2B5EF4-FFF2-40B4-BE49-F238E27FC236}">
                <a16:creationId xmlns:a16="http://schemas.microsoft.com/office/drawing/2014/main" id="{320D796E-F7C9-D9BF-97B5-D0D02B965643}"/>
              </a:ext>
            </a:extLst>
          </p:cNvPr>
          <p:cNvCxnSpPr>
            <a:cxnSpLocks/>
          </p:cNvCxnSpPr>
          <p:nvPr/>
        </p:nvCxnSpPr>
        <p:spPr>
          <a:xfrm flipV="1">
            <a:off x="4075313" y="3055543"/>
            <a:ext cx="846248" cy="5181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0A3A1AD-0AFF-A9BD-E847-B73BE19D4306}"/>
              </a:ext>
            </a:extLst>
          </p:cNvPr>
          <p:cNvCxnSpPr>
            <a:cxnSpLocks/>
          </p:cNvCxnSpPr>
          <p:nvPr/>
        </p:nvCxnSpPr>
        <p:spPr>
          <a:xfrm>
            <a:off x="4037395" y="2415472"/>
            <a:ext cx="874826" cy="469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33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38419D-D287-0A59-B52C-73FAAF119311}"/>
              </a:ext>
            </a:extLst>
          </p:cNvPr>
          <p:cNvSpPr>
            <a:spLocks noGrp="1"/>
          </p:cNvSpPr>
          <p:nvPr>
            <p:ph type="title"/>
          </p:nvPr>
        </p:nvSpPr>
        <p:spPr>
          <a:xfrm>
            <a:off x="1069848" y="1012054"/>
            <a:ext cx="10055352" cy="1150724"/>
          </a:xfrm>
        </p:spPr>
        <p:txBody>
          <a:bodyPr>
            <a:normAutofit/>
          </a:bodyPr>
          <a:lstStyle/>
          <a:p>
            <a:r>
              <a:rPr lang="en-US" sz="4400" dirty="0"/>
              <a:t>SPRINT </a:t>
            </a:r>
            <a:endParaRPr lang="en-IN" sz="4400" dirty="0"/>
          </a:p>
        </p:txBody>
      </p:sp>
      <p:sp>
        <p:nvSpPr>
          <p:cNvPr id="3" name="Content Placeholder 2">
            <a:extLst>
              <a:ext uri="{FF2B5EF4-FFF2-40B4-BE49-F238E27FC236}">
                <a16:creationId xmlns:a16="http://schemas.microsoft.com/office/drawing/2014/main" id="{DD5C9E29-3F2F-79C5-4C70-099B6573537A}"/>
              </a:ext>
            </a:extLst>
          </p:cNvPr>
          <p:cNvSpPr>
            <a:spLocks noGrp="1"/>
          </p:cNvSpPr>
          <p:nvPr>
            <p:ph idx="1"/>
          </p:nvPr>
        </p:nvSpPr>
        <p:spPr>
          <a:xfrm>
            <a:off x="1066800" y="2162778"/>
            <a:ext cx="10058400" cy="4050792"/>
          </a:xfrm>
        </p:spPr>
        <p:txBody>
          <a:bodyPr/>
          <a:lstStyle/>
          <a:p>
            <a:pPr marL="0" indent="0">
              <a:buNone/>
            </a:pPr>
            <a:r>
              <a:rPr lang="en-IN" dirty="0"/>
              <a:t>Sprint is just the time selected by the team anywhere between (1-4  weeks) where they plan the work along with product owner and scrum master, so we can put the software in the hands of the customer by the end of the sprint</a:t>
            </a:r>
          </a:p>
          <a:p>
            <a:pPr marL="0" indent="0">
              <a:buNone/>
            </a:pPr>
            <a:r>
              <a:rPr lang="en-IN" dirty="0"/>
              <a:t>Sprint comprises of all the scrum ceremonies. The daily stand up happens within the sprint then sprint planning, sprint review and retrospective.</a:t>
            </a:r>
          </a:p>
          <a:p>
            <a:pPr marL="0" indent="0">
              <a:buNone/>
            </a:pPr>
            <a:r>
              <a:rPr lang="en-IN" dirty="0"/>
              <a:t>In summary, scrum is an agile way of developing software.</a:t>
            </a:r>
          </a:p>
        </p:txBody>
      </p:sp>
    </p:spTree>
    <p:extLst>
      <p:ext uri="{BB962C8B-B14F-4D97-AF65-F5344CB8AC3E}">
        <p14:creationId xmlns:p14="http://schemas.microsoft.com/office/powerpoint/2010/main" val="133133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136715-FB6B-6374-B7F6-4246D3A0A2DA}"/>
              </a:ext>
            </a:extLst>
          </p:cNvPr>
          <p:cNvSpPr>
            <a:spLocks noGrp="1"/>
          </p:cNvSpPr>
          <p:nvPr>
            <p:ph type="title"/>
          </p:nvPr>
        </p:nvSpPr>
        <p:spPr/>
        <p:txBody>
          <a:bodyPr>
            <a:normAutofit/>
          </a:bodyPr>
          <a:lstStyle/>
          <a:p>
            <a:r>
              <a:rPr lang="en-US" sz="4400" dirty="0"/>
              <a:t>SCRUM ROLES Overview</a:t>
            </a:r>
            <a:endParaRPr lang="en-IN" sz="4400" dirty="0"/>
          </a:p>
        </p:txBody>
      </p:sp>
      <p:pic>
        <p:nvPicPr>
          <p:cNvPr id="1026" name="Picture 2" descr="Scrum Roles Demystified | Scrum Alliance | Transforming the World of Work">
            <a:extLst>
              <a:ext uri="{FF2B5EF4-FFF2-40B4-BE49-F238E27FC236}">
                <a16:creationId xmlns:a16="http://schemas.microsoft.com/office/drawing/2014/main" id="{4B7E4F26-4B79-7E66-F135-6F836CF19B8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572" t="4822" b="27220"/>
          <a:stretch/>
        </p:blipFill>
        <p:spPr bwMode="auto">
          <a:xfrm>
            <a:off x="3417902" y="2228296"/>
            <a:ext cx="3824064" cy="27520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A37C79-D227-66E4-CE79-DB2EBB6A3D56}"/>
              </a:ext>
            </a:extLst>
          </p:cNvPr>
          <p:cNvSpPr txBox="1"/>
          <p:nvPr/>
        </p:nvSpPr>
        <p:spPr>
          <a:xfrm>
            <a:off x="2487967" y="5194306"/>
            <a:ext cx="609452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Scrum values </a:t>
            </a:r>
            <a:r>
              <a:rPr lang="en-US" b="1" i="0" dirty="0">
                <a:solidFill>
                  <a:srgbClr val="202124"/>
                </a:solidFill>
                <a:effectLst/>
                <a:latin typeface="arial" panose="020B0604020202020204" pitchFamily="34" charset="0"/>
              </a:rPr>
              <a:t>commitment, focus, openness, respect, and courage</a:t>
            </a:r>
            <a:endParaRPr lang="en-IN" dirty="0"/>
          </a:p>
        </p:txBody>
      </p:sp>
    </p:spTree>
    <p:extLst>
      <p:ext uri="{BB962C8B-B14F-4D97-AF65-F5344CB8AC3E}">
        <p14:creationId xmlns:p14="http://schemas.microsoft.com/office/powerpoint/2010/main" val="69036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419D-F5E7-AB98-DF0E-7F939C3ABE4D}"/>
              </a:ext>
            </a:extLst>
          </p:cNvPr>
          <p:cNvSpPr>
            <a:spLocks noGrp="1"/>
          </p:cNvSpPr>
          <p:nvPr>
            <p:ph type="title"/>
          </p:nvPr>
        </p:nvSpPr>
        <p:spPr>
          <a:xfrm>
            <a:off x="1066800" y="910760"/>
            <a:ext cx="10058400" cy="1609344"/>
          </a:xfrm>
        </p:spPr>
        <p:txBody>
          <a:bodyPr>
            <a:normAutofit/>
          </a:bodyPr>
          <a:lstStyle/>
          <a:p>
            <a:r>
              <a:rPr lang="en-IN" sz="4400" dirty="0"/>
              <a:t>Product owner</a:t>
            </a:r>
          </a:p>
        </p:txBody>
      </p:sp>
      <p:sp>
        <p:nvSpPr>
          <p:cNvPr id="3" name="Content Placeholder 2">
            <a:extLst>
              <a:ext uri="{FF2B5EF4-FFF2-40B4-BE49-F238E27FC236}">
                <a16:creationId xmlns:a16="http://schemas.microsoft.com/office/drawing/2014/main" id="{2C3154D8-C693-A330-1FFA-058B3811F460}"/>
              </a:ext>
            </a:extLst>
          </p:cNvPr>
          <p:cNvSpPr>
            <a:spLocks noGrp="1"/>
          </p:cNvSpPr>
          <p:nvPr>
            <p:ph idx="1"/>
          </p:nvPr>
        </p:nvSpPr>
        <p:spPr/>
        <p:txBody>
          <a:bodyPr/>
          <a:lstStyle/>
          <a:p>
            <a:r>
              <a:rPr lang="en-IN" dirty="0"/>
              <a:t>Talk to the stakeholders and users to understand their needs and vision of the product.</a:t>
            </a:r>
          </a:p>
          <a:p>
            <a:r>
              <a:rPr lang="en-IN" dirty="0"/>
              <a:t>Then Come back to the team and help the team understand the product vision</a:t>
            </a:r>
          </a:p>
          <a:p>
            <a:r>
              <a:rPr lang="en-IN" dirty="0"/>
              <a:t>Product owner writes a simple description of the product feature from an end user’s perspective &amp; prioritize these user stories.</a:t>
            </a:r>
          </a:p>
        </p:txBody>
      </p:sp>
    </p:spTree>
    <p:extLst>
      <p:ext uri="{BB962C8B-B14F-4D97-AF65-F5344CB8AC3E}">
        <p14:creationId xmlns:p14="http://schemas.microsoft.com/office/powerpoint/2010/main" val="1558574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878</TotalTime>
  <Words>677</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Rockwell</vt:lpstr>
      <vt:lpstr>Rockwell Condensed</vt:lpstr>
      <vt:lpstr>Times New Roman</vt:lpstr>
      <vt:lpstr>Wingdings</vt:lpstr>
      <vt:lpstr>Wood Type</vt:lpstr>
      <vt:lpstr>AGILE &amp; SCRUM</vt:lpstr>
      <vt:lpstr>AGENDA</vt:lpstr>
      <vt:lpstr>Introduction to Agile</vt:lpstr>
      <vt:lpstr>AGILE MANIFESTO</vt:lpstr>
      <vt:lpstr>BENEFITS OF AGILE</vt:lpstr>
      <vt:lpstr>Overview of scrum</vt:lpstr>
      <vt:lpstr>SPRINT </vt:lpstr>
      <vt:lpstr>SCRUM ROLES Overview</vt:lpstr>
      <vt:lpstr>Product owner</vt:lpstr>
      <vt:lpstr>SCRUM MASTER</vt:lpstr>
      <vt:lpstr>scrum TEAM (Development team)</vt:lpstr>
      <vt:lpstr>Scrum ceremonies</vt:lpstr>
      <vt:lpstr>PowerPoint Presentation</vt:lpstr>
      <vt:lpstr>sCRUM ARTIFACTS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&amp; SCRUM</dc:title>
  <dc:creator>Nireshkumar Madhanagopal</dc:creator>
  <cp:lastModifiedBy>Nireshkumar Madhanagopal</cp:lastModifiedBy>
  <cp:revision>11</cp:revision>
  <dcterms:created xsi:type="dcterms:W3CDTF">2022-09-12T06:54:42Z</dcterms:created>
  <dcterms:modified xsi:type="dcterms:W3CDTF">2022-09-16T13:26:53Z</dcterms:modified>
</cp:coreProperties>
</file>