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C91ACBB-573E-4416-A420-8868CA24DAF7}" type="datetimeFigureOut">
              <a:rPr lang="en-US" smtClean="0"/>
              <a:t>5/10/2022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D45E6B5-7C76-43D8-A926-25B72FB2D3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91ACBB-573E-4416-A420-8868CA24DAF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5E6B5-7C76-43D8-A926-25B72FB2D3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91ACBB-573E-4416-A420-8868CA24DAF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5E6B5-7C76-43D8-A926-25B72FB2D3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C91ACBB-573E-4416-A420-8868CA24DAF7}" type="datetimeFigureOut">
              <a:rPr lang="en-US" smtClean="0"/>
              <a:t>5/10/2022</a:t>
            </a:fld>
            <a:endParaRPr lang="en-US"/>
          </a:p>
        </p:txBody>
      </p:sp>
      <p:sp>
        <p:nvSpPr>
          <p:cNvPr id="9" name="Slide Number Placeholder 8"/>
          <p:cNvSpPr>
            <a:spLocks noGrp="1"/>
          </p:cNvSpPr>
          <p:nvPr>
            <p:ph type="sldNum" sz="quarter" idx="15"/>
          </p:nvPr>
        </p:nvSpPr>
        <p:spPr/>
        <p:txBody>
          <a:bodyPr rtlCol="0"/>
          <a:lstStyle/>
          <a:p>
            <a:fld id="{BD45E6B5-7C76-43D8-A926-25B72FB2D3A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C91ACBB-573E-4416-A420-8868CA24DAF7}" type="datetimeFigureOut">
              <a:rPr lang="en-US" smtClean="0"/>
              <a:t>5/10/2022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D45E6B5-7C76-43D8-A926-25B72FB2D3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C91ACBB-573E-4416-A420-8868CA24DAF7}"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5E6B5-7C76-43D8-A926-25B72FB2D3A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C91ACBB-573E-4416-A420-8868CA24DAF7}"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5E6B5-7C76-43D8-A926-25B72FB2D3A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C91ACBB-573E-4416-A420-8868CA24DAF7}" type="datetimeFigureOut">
              <a:rPr lang="en-US" smtClean="0"/>
              <a:t>5/10/2022</a:t>
            </a:fld>
            <a:endParaRPr lang="en-US"/>
          </a:p>
        </p:txBody>
      </p:sp>
      <p:sp>
        <p:nvSpPr>
          <p:cNvPr id="7" name="Slide Number Placeholder 6"/>
          <p:cNvSpPr>
            <a:spLocks noGrp="1"/>
          </p:cNvSpPr>
          <p:nvPr>
            <p:ph type="sldNum" sz="quarter" idx="11"/>
          </p:nvPr>
        </p:nvSpPr>
        <p:spPr/>
        <p:txBody>
          <a:bodyPr rtlCol="0"/>
          <a:lstStyle/>
          <a:p>
            <a:fld id="{BD45E6B5-7C76-43D8-A926-25B72FB2D3A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1ACBB-573E-4416-A420-8868CA24DAF7}"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5E6B5-7C76-43D8-A926-25B72FB2D3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C91ACBB-573E-4416-A420-8868CA24DAF7}" type="datetimeFigureOut">
              <a:rPr lang="en-US" smtClean="0"/>
              <a:t>5/10/2022</a:t>
            </a:fld>
            <a:endParaRPr lang="en-US"/>
          </a:p>
        </p:txBody>
      </p:sp>
      <p:sp>
        <p:nvSpPr>
          <p:cNvPr id="22" name="Slide Number Placeholder 21"/>
          <p:cNvSpPr>
            <a:spLocks noGrp="1"/>
          </p:cNvSpPr>
          <p:nvPr>
            <p:ph type="sldNum" sz="quarter" idx="15"/>
          </p:nvPr>
        </p:nvSpPr>
        <p:spPr/>
        <p:txBody>
          <a:bodyPr rtlCol="0"/>
          <a:lstStyle/>
          <a:p>
            <a:fld id="{BD45E6B5-7C76-43D8-A926-25B72FB2D3A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C91ACBB-573E-4416-A420-8868CA24DAF7}" type="datetimeFigureOut">
              <a:rPr lang="en-US" smtClean="0"/>
              <a:t>5/10/2022</a:t>
            </a:fld>
            <a:endParaRPr lang="en-US"/>
          </a:p>
        </p:txBody>
      </p:sp>
      <p:sp>
        <p:nvSpPr>
          <p:cNvPr id="18" name="Slide Number Placeholder 17"/>
          <p:cNvSpPr>
            <a:spLocks noGrp="1"/>
          </p:cNvSpPr>
          <p:nvPr>
            <p:ph type="sldNum" sz="quarter" idx="11"/>
          </p:nvPr>
        </p:nvSpPr>
        <p:spPr/>
        <p:txBody>
          <a:bodyPr rtlCol="0"/>
          <a:lstStyle/>
          <a:p>
            <a:fld id="{BD45E6B5-7C76-43D8-A926-25B72FB2D3A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C91ACBB-573E-4416-A420-8868CA24DAF7}" type="datetimeFigureOut">
              <a:rPr lang="en-US" smtClean="0"/>
              <a:t>5/10/2022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D45E6B5-7C76-43D8-A926-25B72FB2D3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Microcontroller" TargetMode="External"/><Relationship Id="rId2" Type="http://schemas.openxmlformats.org/officeDocument/2006/relationships/hyperlink" Target="http://arduino.cc/" TargetMode="External"/><Relationship Id="rId1" Type="http://schemas.openxmlformats.org/officeDocument/2006/relationships/slideLayout" Target="../slideLayouts/slideLayout2.xml"/><Relationship Id="rId4" Type="http://schemas.openxmlformats.org/officeDocument/2006/relationships/hyperlink" Target="http://arduino.cc/en/Main/Softwar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latin typeface="Century Schoolbook (Headings)"/>
              </a:rPr>
              <a:t>FIRE FIGHTING ROBOT </a:t>
            </a:r>
            <a:br>
              <a:rPr lang="en-US" sz="5400" dirty="0">
                <a:latin typeface="Century Schoolbook (Headings)"/>
              </a:rPr>
            </a:br>
            <a:endParaRPr lang="en-US" sz="5400" dirty="0">
              <a:latin typeface="Century Schoolbook (Headings)"/>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DESCRIPTION</a:t>
            </a:r>
            <a:br>
              <a:rPr lang="en-US" b="1" dirty="0"/>
            </a:br>
            <a:endParaRPr lang="en-US" dirty="0"/>
          </a:p>
        </p:txBody>
      </p:sp>
      <p:sp>
        <p:nvSpPr>
          <p:cNvPr id="3" name="Content Placeholder 2"/>
          <p:cNvSpPr>
            <a:spLocks noGrp="1"/>
          </p:cNvSpPr>
          <p:nvPr>
            <p:ph sz="quarter" idx="1"/>
          </p:nvPr>
        </p:nvSpPr>
        <p:spPr/>
        <p:txBody>
          <a:bodyPr/>
          <a:lstStyle/>
          <a:p>
            <a:pPr lvl="0"/>
            <a:r>
              <a:rPr lang="en-US" dirty="0"/>
              <a:t>ARDUINO UNO</a:t>
            </a:r>
          </a:p>
          <a:p>
            <a:pPr lvl="0"/>
            <a:r>
              <a:rPr lang="en-IN" dirty="0"/>
              <a:t>FIRE SENSOR</a:t>
            </a:r>
            <a:endParaRPr lang="en-US" dirty="0"/>
          </a:p>
          <a:p>
            <a:pPr lvl="0"/>
            <a:r>
              <a:rPr lang="en-IN" dirty="0"/>
              <a:t>L293D MOTOR DRIVER</a:t>
            </a:r>
            <a:endParaRPr lang="en-US" dirty="0"/>
          </a:p>
          <a:p>
            <a:pPr lvl="0"/>
            <a:r>
              <a:rPr lang="en-IN" dirty="0"/>
              <a:t>WATER PUMP</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ARDUINO UNO	</a:t>
            </a:r>
            <a:br>
              <a:rPr lang="en-US" dirty="0"/>
            </a:br>
            <a:endParaRPr lang="en-US" dirty="0"/>
          </a:p>
        </p:txBody>
      </p:sp>
      <p:sp>
        <p:nvSpPr>
          <p:cNvPr id="3" name="Content Placeholder 2"/>
          <p:cNvSpPr>
            <a:spLocks noGrp="1"/>
          </p:cNvSpPr>
          <p:nvPr>
            <p:ph sz="quarter" idx="1"/>
          </p:nvPr>
        </p:nvSpPr>
        <p:spPr/>
        <p:txBody>
          <a:bodyPr/>
          <a:lstStyle/>
          <a:p>
            <a:pPr lvl="0"/>
            <a:r>
              <a:rPr lang="en-US" dirty="0"/>
              <a:t>The </a:t>
            </a:r>
            <a:r>
              <a:rPr lang="en-US" dirty="0" err="1"/>
              <a:t>Arduino</a:t>
            </a:r>
            <a:r>
              <a:rPr lang="en-US" dirty="0"/>
              <a:t> Uno is a microcontroller board based on the ATmega328.</a:t>
            </a:r>
          </a:p>
          <a:p>
            <a:pPr lvl="0"/>
            <a:r>
              <a:rPr lang="en-US" dirty="0"/>
              <a:t> It has 14 digital input/output pins  6 analog inputs, a 16 MHz ceramic resonator, a USB connection, a power jack, an ICSP header, and a reset button. </a:t>
            </a:r>
          </a:p>
          <a:p>
            <a:pPr lvl="0"/>
            <a:r>
              <a:rPr lang="en-US" dirty="0"/>
              <a:t>It contains everything needed to support the microcontroller; simply connect it to a computer with a USB cable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ARDUINO UNO </a:t>
            </a:r>
            <a:br>
              <a:rPr lang="en-US" b="1" dirty="0"/>
            </a:br>
            <a:r>
              <a:rPr lang="en-US" b="1" dirty="0"/>
              <a:t> 	</a:t>
            </a:r>
            <a:endParaRPr lang="en-US" dirty="0"/>
          </a:p>
        </p:txBody>
      </p:sp>
      <p:pic>
        <p:nvPicPr>
          <p:cNvPr id="7" name="Content Placeholder 6" descr="arduino-uno-ch340-500x500.jpg"/>
          <p:cNvPicPr>
            <a:picLocks noGrp="1" noChangeAspect="1"/>
          </p:cNvPicPr>
          <p:nvPr>
            <p:ph sz="quarter" idx="1"/>
          </p:nvPr>
        </p:nvPicPr>
        <p:blipFill>
          <a:blip r:embed="rId2"/>
          <a:stretch>
            <a:fillRect/>
          </a:stretch>
        </p:blipFill>
        <p:spPr>
          <a:xfrm>
            <a:off x="1809750" y="2532062"/>
            <a:ext cx="4762500" cy="30099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FIRE SENSOR</a:t>
            </a:r>
            <a:br>
              <a:rPr lang="en-US" b="1" dirty="0"/>
            </a:br>
            <a:endParaRPr lang="en-US" dirty="0"/>
          </a:p>
        </p:txBody>
      </p:sp>
      <p:sp>
        <p:nvSpPr>
          <p:cNvPr id="3" name="Content Placeholder 2"/>
          <p:cNvSpPr>
            <a:spLocks noGrp="1"/>
          </p:cNvSpPr>
          <p:nvPr>
            <p:ph sz="quarter" idx="1"/>
          </p:nvPr>
        </p:nvSpPr>
        <p:spPr/>
        <p:txBody>
          <a:bodyPr/>
          <a:lstStyle/>
          <a:p>
            <a:pPr lvl="0"/>
            <a:r>
              <a:rPr lang="en-IN" dirty="0"/>
              <a:t>Designed to detect and respond to presence of flame.</a:t>
            </a:r>
            <a:endParaRPr lang="en-US" dirty="0"/>
          </a:p>
          <a:p>
            <a:pPr lvl="0"/>
            <a:r>
              <a:rPr lang="en-IN" dirty="0"/>
              <a:t>Response to flame depend on installation.</a:t>
            </a:r>
            <a:endParaRPr lang="en-US" dirty="0"/>
          </a:p>
          <a:p>
            <a:pPr lvl="0"/>
            <a:r>
              <a:rPr lang="en-US" dirty="0"/>
              <a:t>A flame detector can often respond faster and more accurately than a smoke or heat detector due to the mechanisms it uses to detect the flame.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FIRE SENSOR</a:t>
            </a:r>
            <a:br>
              <a:rPr lang="en-US" dirty="0"/>
            </a:br>
            <a:endParaRPr lang="en-US" dirty="0"/>
          </a:p>
        </p:txBody>
      </p:sp>
      <p:pic>
        <p:nvPicPr>
          <p:cNvPr id="4" name="Content Placeholder 3" descr="IMG_202204105_160939585.png"/>
          <p:cNvPicPr>
            <a:picLocks noGrp="1" noChangeAspect="1"/>
          </p:cNvPicPr>
          <p:nvPr>
            <p:ph sz="quarter" idx="1"/>
          </p:nvPr>
        </p:nvPicPr>
        <p:blipFill>
          <a:blip r:embed="rId2"/>
          <a:stretch>
            <a:fillRect/>
          </a:stretch>
        </p:blipFill>
        <p:spPr>
          <a:xfrm>
            <a:off x="1914525" y="2417762"/>
            <a:ext cx="4552950" cy="3238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DC WATER PUMP</a:t>
            </a:r>
            <a:br>
              <a:rPr lang="en-US" b="1" dirty="0"/>
            </a:br>
            <a:endParaRPr lang="en-US" dirty="0"/>
          </a:p>
        </p:txBody>
      </p:sp>
      <p:sp>
        <p:nvSpPr>
          <p:cNvPr id="3" name="Content Placeholder 2"/>
          <p:cNvSpPr>
            <a:spLocks noGrp="1"/>
          </p:cNvSpPr>
          <p:nvPr>
            <p:ph sz="quarter" idx="1"/>
          </p:nvPr>
        </p:nvSpPr>
        <p:spPr/>
        <p:txBody>
          <a:bodyPr>
            <a:normAutofit/>
          </a:bodyPr>
          <a:lstStyle/>
          <a:p>
            <a:pPr lvl="0"/>
            <a:r>
              <a:rPr lang="en-IN" dirty="0"/>
              <a:t>Pumps water when an abnormal conditions arises in the system.</a:t>
            </a:r>
            <a:endParaRPr lang="en-US" dirty="0"/>
          </a:p>
          <a:p>
            <a:pPr lvl="0"/>
            <a:r>
              <a:rPr lang="en-IN" dirty="0"/>
              <a:t>When temperature exceeds flame detected and pump turned on.</a:t>
            </a:r>
            <a:endParaRPr lang="en-US" dirty="0"/>
          </a:p>
          <a:p>
            <a:pPr lvl="0"/>
            <a:r>
              <a:rPr lang="en-US" dirty="0"/>
              <a:t>A pump motor is a DC motor device that moves fluids. A DC motor converts direct current electrical power into mechanical power</a:t>
            </a:r>
            <a:r>
              <a:rPr lang="en-US" i="1" dirty="0"/>
              <a:t>. </a:t>
            </a:r>
            <a:endParaRPr lang="en-US" dirty="0"/>
          </a:p>
          <a:p>
            <a:r>
              <a:rPr lang="en-US" b="1" dirty="0"/>
              <a:t>FEATURES</a:t>
            </a:r>
          </a:p>
          <a:p>
            <a:pPr lvl="0"/>
            <a:r>
              <a:rPr lang="en-US" sz="2000" dirty="0"/>
              <a:t>Reduced noise </a:t>
            </a:r>
          </a:p>
          <a:p>
            <a:pPr lvl="0"/>
            <a:r>
              <a:rPr lang="en-US" sz="2000" dirty="0"/>
              <a:t> Available in DC and AC </a:t>
            </a:r>
          </a:p>
          <a:p>
            <a:pPr lvl="0"/>
            <a:r>
              <a:rPr lang="en-US" sz="2000" dirty="0"/>
              <a:t> Supply voltage: +12VDC </a:t>
            </a:r>
          </a:p>
          <a:p>
            <a:r>
              <a:rPr lang="en-US" sz="2000" dirty="0"/>
              <a:t> Supply voltage: 230V AC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DC WATER PUMP </a:t>
            </a:r>
            <a:br>
              <a:rPr lang="en-US" dirty="0"/>
            </a:br>
            <a:endParaRPr lang="en-US" dirty="0"/>
          </a:p>
        </p:txBody>
      </p:sp>
      <p:pic>
        <p:nvPicPr>
          <p:cNvPr id="4" name="Content Placeholder 3" descr="IMG_20220415_172626.jpg"/>
          <p:cNvPicPr>
            <a:picLocks noGrp="1" noChangeAspect="1"/>
          </p:cNvPicPr>
          <p:nvPr>
            <p:ph sz="quarter" idx="1"/>
          </p:nvPr>
        </p:nvPicPr>
        <p:blipFill>
          <a:blip r:embed="rId2"/>
          <a:stretch>
            <a:fillRect/>
          </a:stretch>
        </p:blipFill>
        <p:spPr>
          <a:xfrm>
            <a:off x="1686949" y="1600200"/>
            <a:ext cx="5008102" cy="487362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L293D MOTOR DRIVER</a:t>
            </a:r>
            <a:br>
              <a:rPr lang="en-US" b="1" dirty="0"/>
            </a:br>
            <a:endParaRPr lang="en-US" dirty="0"/>
          </a:p>
        </p:txBody>
      </p:sp>
      <p:sp>
        <p:nvSpPr>
          <p:cNvPr id="3" name="Content Placeholder 2"/>
          <p:cNvSpPr>
            <a:spLocks noGrp="1"/>
          </p:cNvSpPr>
          <p:nvPr>
            <p:ph sz="quarter" idx="1"/>
          </p:nvPr>
        </p:nvSpPr>
        <p:spPr/>
        <p:txBody>
          <a:bodyPr/>
          <a:lstStyle/>
          <a:p>
            <a:pPr lvl="0"/>
            <a:r>
              <a:rPr lang="en-IN" dirty="0"/>
              <a:t>L293D is a motor driver IC.</a:t>
            </a:r>
            <a:endParaRPr lang="en-US" dirty="0"/>
          </a:p>
          <a:p>
            <a:pPr lvl="0"/>
            <a:r>
              <a:rPr lang="en-IN" dirty="0"/>
              <a:t>Motor driver take low current and provide high current.</a:t>
            </a:r>
            <a:endParaRPr lang="en-US" dirty="0"/>
          </a:p>
          <a:p>
            <a:r>
              <a:rPr lang="en-IN" dirty="0"/>
              <a:t>This higher current signal is used to drive motors.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MOTOR DRIVER</a:t>
            </a:r>
            <a:br>
              <a:rPr lang="en-US" b="1" dirty="0"/>
            </a:br>
            <a:endParaRPr lang="en-US" dirty="0"/>
          </a:p>
        </p:txBody>
      </p:sp>
      <p:pic>
        <p:nvPicPr>
          <p:cNvPr id="4" name="Content Placeholder 3" descr="IMG_20220415_172444.jpg"/>
          <p:cNvPicPr>
            <a:picLocks noGrp="1" noChangeAspect="1"/>
          </p:cNvPicPr>
          <p:nvPr>
            <p:ph sz="quarter" idx="1"/>
          </p:nvPr>
        </p:nvPicPr>
        <p:blipFill>
          <a:blip r:embed="rId2"/>
          <a:stretch>
            <a:fillRect/>
          </a:stretch>
        </p:blipFill>
        <p:spPr>
          <a:xfrm>
            <a:off x="990599" y="1828801"/>
            <a:ext cx="6781801" cy="4419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a:t>
            </a:r>
            <a:br>
              <a:rPr lang="en-US" dirty="0"/>
            </a:br>
            <a:endParaRPr lang="en-US" dirty="0"/>
          </a:p>
        </p:txBody>
      </p:sp>
      <p:sp>
        <p:nvSpPr>
          <p:cNvPr id="3" name="Content Placeholder 2"/>
          <p:cNvSpPr>
            <a:spLocks noGrp="1"/>
          </p:cNvSpPr>
          <p:nvPr>
            <p:ph sz="quarter" idx="1"/>
          </p:nvPr>
        </p:nvSpPr>
        <p:spPr/>
        <p:txBody>
          <a:bodyPr/>
          <a:lstStyle/>
          <a:p>
            <a:pPr lvl="0"/>
            <a:r>
              <a:rPr lang="en-US" dirty="0"/>
              <a:t>Embedded C</a:t>
            </a:r>
          </a:p>
          <a:p>
            <a:pPr lvl="0"/>
            <a:r>
              <a:rPr lang="en-US" dirty="0" err="1"/>
              <a:t>Arduino</a:t>
            </a:r>
            <a:r>
              <a:rPr lang="en-US" dirty="0"/>
              <a:t> IDE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br>
              <a:rPr lang="en-US" dirty="0"/>
            </a:br>
            <a:endParaRPr lang="en-US" dirty="0"/>
          </a:p>
        </p:txBody>
      </p:sp>
      <p:sp>
        <p:nvSpPr>
          <p:cNvPr id="3" name="Content Placeholder 2"/>
          <p:cNvSpPr>
            <a:spLocks noGrp="1"/>
          </p:cNvSpPr>
          <p:nvPr>
            <p:ph sz="quarter" idx="1"/>
          </p:nvPr>
        </p:nvSpPr>
        <p:spPr/>
        <p:txBody>
          <a:bodyPr/>
          <a:lstStyle/>
          <a:p>
            <a:r>
              <a:rPr lang="en-US" dirty="0"/>
              <a:t>The FIRE FIGHTING robot made under this project can move in both forward and reverse direction and can turned in left and right directions. Thus, we can operate a robot over a very long distance and there is no need for human to go even near the area on fire. We have used the flame sensing element for detection of fire. It is the highly sensitive device and is capable for detecting very small fires too. The robot accommodates a wireless sensor network on itself to extinguish fire. The main aim of the project will be to design a Fire Fighting Robot toolkit which can replace the traditional Fire.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EMBEDDED C</a:t>
            </a:r>
            <a:br>
              <a:rPr lang="en-US" b="1" dirty="0"/>
            </a:br>
            <a:endParaRPr lang="en-US" dirty="0"/>
          </a:p>
        </p:txBody>
      </p:sp>
      <p:sp>
        <p:nvSpPr>
          <p:cNvPr id="3" name="Content Placeholder 2"/>
          <p:cNvSpPr>
            <a:spLocks noGrp="1"/>
          </p:cNvSpPr>
          <p:nvPr>
            <p:ph sz="quarter" idx="1"/>
          </p:nvPr>
        </p:nvSpPr>
        <p:spPr/>
        <p:txBody>
          <a:bodyPr/>
          <a:lstStyle/>
          <a:p>
            <a:r>
              <a:rPr lang="en-US" dirty="0"/>
              <a:t>Embedded C is most popular programming language in software field for developing electronic gadgets. Each processor used in electronic system is associated with embedded software.</a:t>
            </a:r>
          </a:p>
          <a:p>
            <a:r>
              <a:rPr lang="en-US" dirty="0"/>
              <a:t>Embedded C programming plays a key role in performing specific function by the processor. In day-to-day life we used many electronic devices such as mobile phone, washing machine, digital camera, etc. These all device working is based on microcontroller that are programmed by embedded C.</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ARDUINO IDE</a:t>
            </a:r>
            <a:endParaRPr lang="en-US" dirty="0"/>
          </a:p>
        </p:txBody>
      </p:sp>
      <p:sp>
        <p:nvSpPr>
          <p:cNvPr id="3" name="Content Placeholder 2"/>
          <p:cNvSpPr>
            <a:spLocks noGrp="1"/>
          </p:cNvSpPr>
          <p:nvPr>
            <p:ph sz="quarter" idx="1"/>
          </p:nvPr>
        </p:nvSpPr>
        <p:spPr/>
        <p:txBody>
          <a:bodyPr>
            <a:normAutofit fontScale="85000" lnSpcReduction="10000"/>
          </a:bodyPr>
          <a:lstStyle/>
          <a:p>
            <a:r>
              <a:rPr lang="en-US" u="sng" dirty="0" err="1">
                <a:hlinkClick r:id="rId2"/>
              </a:rPr>
              <a:t>Arduino</a:t>
            </a:r>
            <a:r>
              <a:rPr lang="en-US" dirty="0"/>
              <a:t> is an open-source platform used for building electronics projects. </a:t>
            </a:r>
            <a:r>
              <a:rPr lang="en-US" dirty="0" err="1"/>
              <a:t>Arduino</a:t>
            </a:r>
            <a:r>
              <a:rPr lang="en-US" dirty="0"/>
              <a:t> consists of both a physical programmable circuit board (often referred to as a </a:t>
            </a:r>
            <a:r>
              <a:rPr lang="en-US" u="sng" dirty="0">
                <a:hlinkClick r:id="rId3"/>
              </a:rPr>
              <a:t>microcontroller</a:t>
            </a:r>
            <a:r>
              <a:rPr lang="en-US" dirty="0"/>
              <a:t>) and a piece of </a:t>
            </a:r>
            <a:r>
              <a:rPr lang="en-US" u="sng" dirty="0">
                <a:hlinkClick r:id="rId4"/>
              </a:rPr>
              <a:t>software</a:t>
            </a:r>
            <a:r>
              <a:rPr lang="en-US" dirty="0"/>
              <a:t>, or IDE (Integrated Development Environment) that runs on your computer, used to write and upload computer code to the physical board.</a:t>
            </a:r>
          </a:p>
          <a:p>
            <a:r>
              <a:rPr lang="en-US" dirty="0"/>
              <a:t>The </a:t>
            </a:r>
            <a:r>
              <a:rPr lang="en-US" dirty="0" err="1"/>
              <a:t>Arduino</a:t>
            </a:r>
            <a:r>
              <a:rPr lang="en-US" dirty="0"/>
              <a:t> platform has become quite popular with people just starting out with electronics, and for good reason. Unlike most previous programmable circuit boards, the </a:t>
            </a:r>
            <a:r>
              <a:rPr lang="en-US" dirty="0" err="1"/>
              <a:t>Arduino</a:t>
            </a:r>
            <a:r>
              <a:rPr lang="en-US" dirty="0"/>
              <a:t> does not need a separate piece of hardware (called a programmer) in order to load new code onto the board – you can simply use a USB cable. Additionally, the </a:t>
            </a:r>
            <a:r>
              <a:rPr lang="en-US" dirty="0" err="1"/>
              <a:t>Arduino</a:t>
            </a:r>
            <a:r>
              <a:rPr lang="en-US" dirty="0"/>
              <a:t> IDE uses a simplified version of C++, making it easier to learn to program. Finally, </a:t>
            </a:r>
            <a:r>
              <a:rPr lang="en-US" dirty="0" err="1"/>
              <a:t>Arduino</a:t>
            </a:r>
            <a:r>
              <a:rPr lang="en-US" dirty="0"/>
              <a:t> provides a standard form factor that breaks out the functions of the micro-controller into a more accessible package.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Screenshot Of </a:t>
            </a:r>
            <a:r>
              <a:rPr lang="en-US" b="1" dirty="0" err="1"/>
              <a:t>Arduino</a:t>
            </a:r>
            <a:r>
              <a:rPr lang="en-US" b="1" dirty="0"/>
              <a:t> IDE</a:t>
            </a:r>
            <a:br>
              <a:rPr lang="en-US" b="1" dirty="0"/>
            </a:br>
            <a:endParaRPr lang="en-US" dirty="0"/>
          </a:p>
        </p:txBody>
      </p:sp>
      <p:pic>
        <p:nvPicPr>
          <p:cNvPr id="4" name="Content Placeholder 3" descr="IMG_202204105_161014199.png"/>
          <p:cNvPicPr>
            <a:picLocks noGrp="1" noChangeAspect="1"/>
          </p:cNvPicPr>
          <p:nvPr>
            <p:ph sz="quarter" idx="1"/>
          </p:nvPr>
        </p:nvPicPr>
        <p:blipFill>
          <a:blip r:embed="rId2"/>
          <a:stretch>
            <a:fillRect/>
          </a:stretch>
        </p:blipFill>
        <p:spPr>
          <a:xfrm>
            <a:off x="1524000" y="1905000"/>
            <a:ext cx="5638800" cy="38862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Screenshot of coding</a:t>
            </a:r>
            <a:br>
              <a:rPr lang="en-US" b="1" dirty="0"/>
            </a:b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752600"/>
            <a:ext cx="7620000" cy="3871717"/>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  </a:t>
            </a:r>
            <a:br>
              <a:rPr lang="en-US" dirty="0"/>
            </a:br>
            <a:endParaRPr lang="en-US" dirty="0"/>
          </a:p>
        </p:txBody>
      </p:sp>
      <p:sp>
        <p:nvSpPr>
          <p:cNvPr id="3" name="Content Placeholder 2"/>
          <p:cNvSpPr>
            <a:spLocks noGrp="1"/>
          </p:cNvSpPr>
          <p:nvPr>
            <p:ph sz="quarter" idx="1"/>
          </p:nvPr>
        </p:nvSpPr>
        <p:spPr/>
        <p:txBody>
          <a:bodyPr/>
          <a:lstStyle/>
          <a:p>
            <a:pPr lvl="0"/>
            <a:r>
              <a:rPr lang="en-US" dirty="0"/>
              <a:t>The result shows that higher efficiency is indeed achieved using the embedded system. </a:t>
            </a:r>
          </a:p>
          <a:p>
            <a:pPr lvl="0"/>
            <a:r>
              <a:rPr lang="en-US" dirty="0"/>
              <a:t>With a common digitalized platform, these instruments will enable increased flexibility in control, operation, and expansion; allow for embedded intelligence.</a:t>
            </a:r>
          </a:p>
          <a:p>
            <a:pPr lvl="0"/>
            <a:r>
              <a:rPr lang="en-IN" dirty="0"/>
              <a:t>Remote control of robot.</a:t>
            </a:r>
            <a:endParaRPr lang="en-US" dirty="0"/>
          </a:p>
          <a:p>
            <a:r>
              <a:rPr lang="en-IN" dirty="0"/>
              <a:t>It can be enhanced by interfacing it with a wireless camera.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EE96-D250-485C-BFF1-4B6B5D7211EC}"/>
              </a:ext>
            </a:extLst>
          </p:cNvPr>
          <p:cNvSpPr>
            <a:spLocks noGrp="1"/>
          </p:cNvSpPr>
          <p:nvPr>
            <p:ph type="title"/>
          </p:nvPr>
        </p:nvSpPr>
        <p:spPr/>
        <p:txBody>
          <a:bodyPr/>
          <a:lstStyle/>
          <a:p>
            <a:r>
              <a:rPr lang="en-IN" dirty="0"/>
              <a:t>Conference Certificate</a:t>
            </a:r>
          </a:p>
        </p:txBody>
      </p:sp>
      <p:pic>
        <p:nvPicPr>
          <p:cNvPr id="7" name="Content Placeholder 6">
            <a:extLst>
              <a:ext uri="{FF2B5EF4-FFF2-40B4-BE49-F238E27FC236}">
                <a16:creationId xmlns:a16="http://schemas.microsoft.com/office/drawing/2014/main" id="{0AF1467A-261B-4E6A-B23E-6B4EFC6C1D5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880570"/>
            <a:ext cx="7467600" cy="4312884"/>
          </a:xfrm>
        </p:spPr>
      </p:pic>
    </p:spTree>
    <p:extLst>
      <p:ext uri="{BB962C8B-B14F-4D97-AF65-F5344CB8AC3E}">
        <p14:creationId xmlns:p14="http://schemas.microsoft.com/office/powerpoint/2010/main" val="411231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5400" dirty="0">
                <a:latin typeface="Century Schoolbook (Heading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br>
              <a:rPr lang="en-US" dirty="0"/>
            </a:br>
            <a:endParaRPr lang="en-US" dirty="0"/>
          </a:p>
        </p:txBody>
      </p:sp>
      <p:sp>
        <p:nvSpPr>
          <p:cNvPr id="3" name="Content Placeholder 2"/>
          <p:cNvSpPr>
            <a:spLocks noGrp="1"/>
          </p:cNvSpPr>
          <p:nvPr>
            <p:ph sz="quarter" idx="1"/>
          </p:nvPr>
        </p:nvSpPr>
        <p:spPr/>
        <p:txBody>
          <a:bodyPr/>
          <a:lstStyle/>
          <a:p>
            <a:r>
              <a:rPr lang="en-US" dirty="0"/>
              <a:t>This robot which designed to detect the source of fire, extinguish it and increase the knowledge about fire behavior from the incident area The whole system is programmed using an </a:t>
            </a:r>
            <a:r>
              <a:rPr lang="en-US" dirty="0" err="1"/>
              <a:t>Arduino</a:t>
            </a:r>
            <a:r>
              <a:rPr lang="en-US" dirty="0"/>
              <a:t> UNO board (ATmega328P microcontroller) which forms the brain of the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Disadvantages of Existing Robot</a:t>
            </a:r>
            <a:br>
              <a:rPr lang="en-US" b="1" dirty="0"/>
            </a:br>
            <a:endParaRPr lang="en-US" dirty="0"/>
          </a:p>
        </p:txBody>
      </p:sp>
      <p:sp>
        <p:nvSpPr>
          <p:cNvPr id="3" name="Content Placeholder 2"/>
          <p:cNvSpPr>
            <a:spLocks noGrp="1"/>
          </p:cNvSpPr>
          <p:nvPr>
            <p:ph sz="quarter" idx="1"/>
          </p:nvPr>
        </p:nvSpPr>
        <p:spPr/>
        <p:txBody>
          <a:bodyPr/>
          <a:lstStyle/>
          <a:p>
            <a:pPr lvl="0"/>
            <a:r>
              <a:rPr lang="en-US" dirty="0"/>
              <a:t>Wireless sensor is not used here</a:t>
            </a:r>
          </a:p>
          <a:p>
            <a:pPr lvl="0"/>
            <a:r>
              <a:rPr lang="en-US" dirty="0"/>
              <a:t>This system is not efficient</a:t>
            </a:r>
          </a:p>
          <a:p>
            <a:pPr lvl="0"/>
            <a:r>
              <a:rPr lang="en-US" dirty="0"/>
              <a:t>No monitoring system for this vehicle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PROPOSED SYSTEM</a:t>
            </a:r>
            <a:br>
              <a:rPr lang="en-US" dirty="0"/>
            </a:br>
            <a:endParaRPr lang="en-US" dirty="0"/>
          </a:p>
        </p:txBody>
      </p:sp>
      <p:sp>
        <p:nvSpPr>
          <p:cNvPr id="3" name="Content Placeholder 2"/>
          <p:cNvSpPr>
            <a:spLocks noGrp="1"/>
          </p:cNvSpPr>
          <p:nvPr>
            <p:ph sz="quarter" idx="1"/>
          </p:nvPr>
        </p:nvSpPr>
        <p:spPr/>
        <p:txBody>
          <a:bodyPr/>
          <a:lstStyle/>
          <a:p>
            <a:r>
              <a:rPr lang="en-US" dirty="0"/>
              <a:t>This robot which designed to detect the source of fire, extinguish it and increase the knowledge about fire behavior from the incident area </a:t>
            </a:r>
            <a:r>
              <a:rPr lang="en-US" dirty="0" err="1"/>
              <a:t>Thewhole</a:t>
            </a:r>
            <a:r>
              <a:rPr lang="en-US" dirty="0"/>
              <a:t> system is programmed using an </a:t>
            </a:r>
            <a:r>
              <a:rPr lang="en-US" dirty="0" err="1"/>
              <a:t>Arduino</a:t>
            </a:r>
            <a:r>
              <a:rPr lang="en-US" dirty="0"/>
              <a:t> UNO board (ATmega328P microcontroller) which forms the brain of the system.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Proposed System</a:t>
            </a:r>
            <a:br>
              <a:rPr lang="en-US" b="1" dirty="0"/>
            </a:br>
            <a:endParaRPr lang="en-US" dirty="0"/>
          </a:p>
        </p:txBody>
      </p:sp>
      <p:sp>
        <p:nvSpPr>
          <p:cNvPr id="3" name="Content Placeholder 2"/>
          <p:cNvSpPr>
            <a:spLocks noGrp="1"/>
          </p:cNvSpPr>
          <p:nvPr>
            <p:ph sz="quarter" idx="1"/>
          </p:nvPr>
        </p:nvSpPr>
        <p:spPr/>
        <p:txBody>
          <a:bodyPr/>
          <a:lstStyle/>
          <a:p>
            <a:pPr lvl="0"/>
            <a:r>
              <a:rPr lang="en-US" dirty="0"/>
              <a:t>Not sensitive to Light</a:t>
            </a:r>
          </a:p>
          <a:p>
            <a:pPr lvl="0"/>
            <a:r>
              <a:rPr lang="en-US" dirty="0"/>
              <a:t>Wit can pass through solids to longer range</a:t>
            </a:r>
          </a:p>
          <a:p>
            <a:pPr lvl="0"/>
            <a:r>
              <a:rPr lang="en-US" dirty="0"/>
              <a:t>Capability of sensing accurately with increased flexibility</a:t>
            </a:r>
          </a:p>
          <a:p>
            <a:pPr lvl="0"/>
            <a:r>
              <a:rPr lang="en-US" dirty="0"/>
              <a:t>Not sensitive to weather conditions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DIAGRAM</a:t>
            </a:r>
            <a:br>
              <a:rPr lang="en-US" dirty="0"/>
            </a:br>
            <a:endParaRPr lang="en-US" dirty="0"/>
          </a:p>
        </p:txBody>
      </p:sp>
      <p:pic>
        <p:nvPicPr>
          <p:cNvPr id="4" name="Content Placeholder 4">
            <a:extLst>
              <a:ext uri="{FF2B5EF4-FFF2-40B4-BE49-F238E27FC236}">
                <a16:creationId xmlns:a16="http://schemas.microsoft.com/office/drawing/2014/main" id="{1C8C2C74-C252-496D-A872-0E3416D274D4}"/>
              </a:ext>
            </a:extLst>
          </p:cNvPr>
          <p:cNvPicPr>
            <a:picLocks noGrp="1"/>
          </p:cNvPicPr>
          <p:nvPr>
            <p:ph sz="quarter" idx="1"/>
          </p:nvPr>
        </p:nvPicPr>
        <p:blipFill>
          <a:blip r:embed="rId2"/>
          <a:stretch>
            <a:fillRect/>
          </a:stretch>
        </p:blipFill>
        <p:spPr>
          <a:xfrm>
            <a:off x="457200" y="1644980"/>
            <a:ext cx="7467600" cy="478406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 CONFIGURATION DIAGRAM</a:t>
            </a:r>
            <a:br>
              <a:rPr lang="en-US" b="1" dirty="0"/>
            </a:b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23950" y="2327275"/>
            <a:ext cx="6134100" cy="341947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WORKFLOW DIAGRAM</a:t>
            </a:r>
            <a:br>
              <a:rPr lang="en-US" b="1" dirty="0"/>
            </a:br>
            <a:endParaRPr lang="en-US" dirty="0"/>
          </a:p>
        </p:txBody>
      </p:sp>
      <p:pic>
        <p:nvPicPr>
          <p:cNvPr id="4" name="Content Placeholder 3">
            <a:extLst>
              <a:ext uri="{FF2B5EF4-FFF2-40B4-BE49-F238E27FC236}">
                <a16:creationId xmlns:a16="http://schemas.microsoft.com/office/drawing/2014/main" id="{66B2E05D-4D07-3840-AE83-14D985AB703C}"/>
              </a:ext>
            </a:extLst>
          </p:cNvPr>
          <p:cNvPicPr>
            <a:picLocks noGrp="1" noChangeAspect="1"/>
          </p:cNvPicPr>
          <p:nvPr>
            <p:ph sz="quarter" idx="1"/>
          </p:nvPr>
        </p:nvPicPr>
        <p:blipFill>
          <a:blip r:embed="rId2"/>
          <a:stretch>
            <a:fillRect/>
          </a:stretch>
        </p:blipFill>
        <p:spPr>
          <a:xfrm>
            <a:off x="457200" y="1764880"/>
            <a:ext cx="7467600" cy="454426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51</TotalTime>
  <Words>851</Words>
  <Application>Microsoft Office PowerPoint</Application>
  <PresentationFormat>On-screen Show (4:3)</PresentationFormat>
  <Paragraphs>67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Century Schoolbook</vt:lpstr>
      <vt:lpstr>Century Schoolbook (Headings)</vt:lpstr>
      <vt:lpstr>Wingdings</vt:lpstr>
      <vt:lpstr>Wingdings 2</vt:lpstr>
      <vt:lpstr>Oriel</vt:lpstr>
      <vt:lpstr>FIRE FIGHTING ROBOT  </vt:lpstr>
      <vt:lpstr>ABSTRACT </vt:lpstr>
      <vt:lpstr>EXISTING SYSTEM </vt:lpstr>
      <vt:lpstr> Disadvantages of Existing Robot </vt:lpstr>
      <vt:lpstr> PROPOSED SYSTEM </vt:lpstr>
      <vt:lpstr>Advantages of Proposed System </vt:lpstr>
      <vt:lpstr>ARCHITECTURE DIAGRAM </vt:lpstr>
      <vt:lpstr>PIN CONFIGURATION DIAGRAM </vt:lpstr>
      <vt:lpstr>WORKFLOW DIAGRAM </vt:lpstr>
      <vt:lpstr>MODULE DESCRIPTION </vt:lpstr>
      <vt:lpstr>ARDUINO UNO  </vt:lpstr>
      <vt:lpstr>ARDUINO UNO    </vt:lpstr>
      <vt:lpstr>FIRE SENSOR </vt:lpstr>
      <vt:lpstr>FIRE SENSOR </vt:lpstr>
      <vt:lpstr>DC WATER PUMP </vt:lpstr>
      <vt:lpstr>DC WATER PUMP  </vt:lpstr>
      <vt:lpstr>L293D MOTOR DRIVER </vt:lpstr>
      <vt:lpstr>MOTOR DRIVER </vt:lpstr>
      <vt:lpstr>SOFTWARE REQUIREMENTS </vt:lpstr>
      <vt:lpstr>EMBEDDED C </vt:lpstr>
      <vt:lpstr>ARDUINO IDE</vt:lpstr>
      <vt:lpstr>Screenshot Of Arduino IDE </vt:lpstr>
      <vt:lpstr>Screenshot of coding </vt:lpstr>
      <vt:lpstr>RESULT   </vt:lpstr>
      <vt:lpstr>Conference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user</dc:creator>
  <cp:lastModifiedBy>ELCOT</cp:lastModifiedBy>
  <cp:revision>6</cp:revision>
  <dcterms:created xsi:type="dcterms:W3CDTF">2000-12-31T18:37:04Z</dcterms:created>
  <dcterms:modified xsi:type="dcterms:W3CDTF">2022-05-10T16:12:32Z</dcterms:modified>
</cp:coreProperties>
</file>