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8" r:id="rId2"/>
    <p:sldMasterId id="2147483708" r:id="rId3"/>
  </p:sldMasterIdLst>
  <p:notesMasterIdLst>
    <p:notesMasterId r:id="rId106"/>
  </p:notesMasterIdLst>
  <p:sldIdLst>
    <p:sldId id="257" r:id="rId4"/>
    <p:sldId id="258" r:id="rId5"/>
    <p:sldId id="259" r:id="rId6"/>
    <p:sldId id="260" r:id="rId7"/>
    <p:sldId id="261" r:id="rId8"/>
    <p:sldId id="378" r:id="rId9"/>
    <p:sldId id="264" r:id="rId10"/>
    <p:sldId id="265" r:id="rId11"/>
    <p:sldId id="266" r:id="rId12"/>
    <p:sldId id="267" r:id="rId13"/>
    <p:sldId id="268" r:id="rId14"/>
    <p:sldId id="298" r:id="rId15"/>
    <p:sldId id="288" r:id="rId16"/>
    <p:sldId id="311" r:id="rId17"/>
    <p:sldId id="269" r:id="rId18"/>
    <p:sldId id="273" r:id="rId19"/>
    <p:sldId id="286" r:id="rId20"/>
    <p:sldId id="299" r:id="rId21"/>
    <p:sldId id="300" r:id="rId22"/>
    <p:sldId id="301" r:id="rId23"/>
    <p:sldId id="271" r:id="rId24"/>
    <p:sldId id="297" r:id="rId25"/>
    <p:sldId id="272" r:id="rId26"/>
    <p:sldId id="302" r:id="rId27"/>
    <p:sldId id="303" r:id="rId28"/>
    <p:sldId id="304" r:id="rId29"/>
    <p:sldId id="305" r:id="rId30"/>
    <p:sldId id="306" r:id="rId31"/>
    <p:sldId id="274" r:id="rId32"/>
    <p:sldId id="275" r:id="rId33"/>
    <p:sldId id="310" r:id="rId34"/>
    <p:sldId id="276" r:id="rId35"/>
    <p:sldId id="307" r:id="rId36"/>
    <p:sldId id="308" r:id="rId37"/>
    <p:sldId id="309" r:id="rId38"/>
    <p:sldId id="312" r:id="rId39"/>
    <p:sldId id="313" r:id="rId40"/>
    <p:sldId id="321" r:id="rId41"/>
    <p:sldId id="322" r:id="rId42"/>
    <p:sldId id="324" r:id="rId43"/>
    <p:sldId id="323" r:id="rId44"/>
    <p:sldId id="314" r:id="rId45"/>
    <p:sldId id="315" r:id="rId46"/>
    <p:sldId id="316" r:id="rId47"/>
    <p:sldId id="317" r:id="rId48"/>
    <p:sldId id="325" r:id="rId49"/>
    <p:sldId id="318" r:id="rId50"/>
    <p:sldId id="319" r:id="rId51"/>
    <p:sldId id="287" r:id="rId52"/>
    <p:sldId id="320" r:id="rId53"/>
    <p:sldId id="326" r:id="rId54"/>
    <p:sldId id="327" r:id="rId55"/>
    <p:sldId id="328" r:id="rId56"/>
    <p:sldId id="329" r:id="rId57"/>
    <p:sldId id="331" r:id="rId58"/>
    <p:sldId id="330" r:id="rId59"/>
    <p:sldId id="285" r:id="rId60"/>
    <p:sldId id="332" r:id="rId61"/>
    <p:sldId id="333" r:id="rId62"/>
    <p:sldId id="335" r:id="rId63"/>
    <p:sldId id="334" r:id="rId64"/>
    <p:sldId id="336" r:id="rId65"/>
    <p:sldId id="337" r:id="rId66"/>
    <p:sldId id="338" r:id="rId67"/>
    <p:sldId id="366" r:id="rId68"/>
    <p:sldId id="346" r:id="rId69"/>
    <p:sldId id="370" r:id="rId70"/>
    <p:sldId id="371" r:id="rId71"/>
    <p:sldId id="372" r:id="rId72"/>
    <p:sldId id="373" r:id="rId73"/>
    <p:sldId id="374" r:id="rId74"/>
    <p:sldId id="375" r:id="rId75"/>
    <p:sldId id="369" r:id="rId76"/>
    <p:sldId id="355" r:id="rId77"/>
    <p:sldId id="368" r:id="rId78"/>
    <p:sldId id="376" r:id="rId79"/>
    <p:sldId id="377" r:id="rId80"/>
    <p:sldId id="365" r:id="rId81"/>
    <p:sldId id="367" r:id="rId82"/>
    <p:sldId id="295" r:id="rId83"/>
    <p:sldId id="349" r:id="rId84"/>
    <p:sldId id="289" r:id="rId85"/>
    <p:sldId id="296" r:id="rId86"/>
    <p:sldId id="290" r:id="rId87"/>
    <p:sldId id="348" r:id="rId88"/>
    <p:sldId id="291" r:id="rId89"/>
    <p:sldId id="350" r:id="rId90"/>
    <p:sldId id="353" r:id="rId91"/>
    <p:sldId id="351" r:id="rId92"/>
    <p:sldId id="352" r:id="rId93"/>
    <p:sldId id="339" r:id="rId94"/>
    <p:sldId id="293" r:id="rId95"/>
    <p:sldId id="340" r:id="rId96"/>
    <p:sldId id="354" r:id="rId97"/>
    <p:sldId id="341" r:id="rId98"/>
    <p:sldId id="342" r:id="rId99"/>
    <p:sldId id="343" r:id="rId100"/>
    <p:sldId id="344" r:id="rId101"/>
    <p:sldId id="292" r:id="rId102"/>
    <p:sldId id="345" r:id="rId103"/>
    <p:sldId id="294" r:id="rId104"/>
    <p:sldId id="358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D6E5"/>
    <a:srgbClr val="800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presProps" Target="presProps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theme" Target="theme/theme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C1095-D022-4A46-A597-00AA19E523DB}" type="datetimeFigureOut">
              <a:rPr lang="en-US" smtClean="0"/>
              <a:pPr/>
              <a:t>3/5/2024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17C3-3E77-4480-8FE1-B2AFFAA96D2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795C29EB-2981-4FDB-BF96-49AB3D384A4B}"/>
              </a:ext>
            </a:extLst>
          </p:cNvPr>
          <p:cNvSpPr/>
          <p:nvPr userDrawn="1"/>
        </p:nvSpPr>
        <p:spPr>
          <a:xfrm>
            <a:off x="0" y="2253345"/>
            <a:ext cx="9144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xmlns="" id="{A902D576-EA8F-40FF-9334-B3B7816C3B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430" y="1580608"/>
            <a:ext cx="7458863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67B0C720-31EF-4BBF-AB09-A8E2000DAC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4"/>
            <a:ext cx="9143997" cy="6100760"/>
          </a:xfrm>
          <a:custGeom>
            <a:avLst/>
            <a:gdLst>
              <a:gd name="connsiteX0" fmla="*/ 0 w 12191996"/>
              <a:gd name="connsiteY0" fmla="*/ 0 h 6100760"/>
              <a:gd name="connsiteX1" fmla="*/ 12191996 w 12191996"/>
              <a:gd name="connsiteY1" fmla="*/ 0 h 6100760"/>
              <a:gd name="connsiteX2" fmla="*/ 12191996 w 12191996"/>
              <a:gd name="connsiteY2" fmla="*/ 9523 h 6100760"/>
              <a:gd name="connsiteX3" fmla="*/ 6100759 w 12191996"/>
              <a:gd name="connsiteY3" fmla="*/ 6100760 h 6100760"/>
              <a:gd name="connsiteX4" fmla="*/ 0 w 12191996"/>
              <a:gd name="connsiteY4" fmla="*/ 2 h 61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100760">
                <a:moveTo>
                  <a:pt x="0" y="0"/>
                </a:moveTo>
                <a:lnTo>
                  <a:pt x="12191996" y="0"/>
                </a:lnTo>
                <a:lnTo>
                  <a:pt x="12191996" y="9523"/>
                </a:lnTo>
                <a:lnTo>
                  <a:pt x="6100759" y="610076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28560465-6CC9-4AE9-B608-7EC54AEBBD8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-3825"/>
            <a:ext cx="9144000" cy="3432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478BD656-D1C2-4E09-BB17-E4DC7654AD8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91797" y="2443355"/>
            <a:ext cx="2154679" cy="4414649"/>
          </a:xfrm>
          <a:custGeom>
            <a:avLst/>
            <a:gdLst>
              <a:gd name="connsiteX0" fmla="*/ 309018 w 2872905"/>
              <a:gd name="connsiteY0" fmla="*/ 0 h 4414649"/>
              <a:gd name="connsiteX1" fmla="*/ 582629 w 2872905"/>
              <a:gd name="connsiteY1" fmla="*/ 0 h 4414649"/>
              <a:gd name="connsiteX2" fmla="*/ 609152 w 2872905"/>
              <a:gd name="connsiteY2" fmla="*/ 25112 h 4414649"/>
              <a:gd name="connsiteX3" fmla="*/ 814392 w 2872905"/>
              <a:gd name="connsiteY3" fmla="*/ 219429 h 4414649"/>
              <a:gd name="connsiteX4" fmla="*/ 2045638 w 2872905"/>
              <a:gd name="connsiteY4" fmla="*/ 219429 h 4414649"/>
              <a:gd name="connsiteX5" fmla="*/ 2250877 w 2872905"/>
              <a:gd name="connsiteY5" fmla="*/ 25112 h 4414649"/>
              <a:gd name="connsiteX6" fmla="*/ 2277401 w 2872905"/>
              <a:gd name="connsiteY6" fmla="*/ 0 h 4414649"/>
              <a:gd name="connsiteX7" fmla="*/ 2563887 w 2872905"/>
              <a:gd name="connsiteY7" fmla="*/ 0 h 4414649"/>
              <a:gd name="connsiteX8" fmla="*/ 2872905 w 2872905"/>
              <a:gd name="connsiteY8" fmla="*/ 292571 h 4414649"/>
              <a:gd name="connsiteX9" fmla="*/ 2872905 w 2872905"/>
              <a:gd name="connsiteY9" fmla="*/ 4414649 h 4414649"/>
              <a:gd name="connsiteX10" fmla="*/ 0 w 2872905"/>
              <a:gd name="connsiteY10" fmla="*/ 4414649 h 4414649"/>
              <a:gd name="connsiteX11" fmla="*/ 0 w 2872905"/>
              <a:gd name="connsiteY11" fmla="*/ 292571 h 4414649"/>
              <a:gd name="connsiteX12" fmla="*/ 309018 w 2872905"/>
              <a:gd name="connsiteY12" fmla="*/ 0 h 441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05" h="4414649">
                <a:moveTo>
                  <a:pt x="309018" y="0"/>
                </a:moveTo>
                <a:lnTo>
                  <a:pt x="582629" y="0"/>
                </a:lnTo>
                <a:cubicBezTo>
                  <a:pt x="597242" y="0"/>
                  <a:pt x="609152" y="11216"/>
                  <a:pt x="609152" y="25112"/>
                </a:cubicBezTo>
                <a:cubicBezTo>
                  <a:pt x="609152" y="132449"/>
                  <a:pt x="701086" y="219429"/>
                  <a:pt x="814392" y="219429"/>
                </a:cubicBezTo>
                <a:lnTo>
                  <a:pt x="2045638" y="219429"/>
                </a:lnTo>
                <a:cubicBezTo>
                  <a:pt x="2159009" y="219429"/>
                  <a:pt x="2250877" y="132388"/>
                  <a:pt x="2250877" y="25112"/>
                </a:cubicBezTo>
                <a:cubicBezTo>
                  <a:pt x="2250877" y="11277"/>
                  <a:pt x="2262722" y="0"/>
                  <a:pt x="2277401" y="0"/>
                </a:cubicBezTo>
                <a:lnTo>
                  <a:pt x="2563887" y="0"/>
                </a:lnTo>
                <a:cubicBezTo>
                  <a:pt x="2734555" y="0"/>
                  <a:pt x="2872905" y="130987"/>
                  <a:pt x="2872905" y="292571"/>
                </a:cubicBezTo>
                <a:lnTo>
                  <a:pt x="2872905" y="4414649"/>
                </a:lnTo>
                <a:lnTo>
                  <a:pt x="0" y="4414649"/>
                </a:lnTo>
                <a:lnTo>
                  <a:pt x="0" y="292571"/>
                </a:lnTo>
                <a:cubicBezTo>
                  <a:pt x="0" y="130987"/>
                  <a:pt x="138350" y="0"/>
                  <a:pt x="30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C73CD9E6-58C1-4032-B53F-2E5130EB8F5B}"/>
              </a:ext>
            </a:extLst>
          </p:cNvPr>
          <p:cNvSpPr/>
          <p:nvPr userDrawn="1"/>
        </p:nvSpPr>
        <p:spPr>
          <a:xfrm>
            <a:off x="0" y="828945"/>
            <a:ext cx="364691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83FDCF-E8A7-4B73-9310-F3D1A93F676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7416" y="-3824"/>
            <a:ext cx="2000000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FC33ACA9-8199-4419-AABA-FAE5185F829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831127" y="1488116"/>
            <a:ext cx="2000000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34">
            <a:extLst>
              <a:ext uri="{FF2B5EF4-FFF2-40B4-BE49-F238E27FC236}">
                <a16:creationId xmlns:a16="http://schemas.microsoft.com/office/drawing/2014/main" xmlns="" id="{BEE65B7A-1893-470E-B1FB-6D98E47B355B}"/>
              </a:ext>
            </a:extLst>
          </p:cNvPr>
          <p:cNvSpPr/>
          <p:nvPr userDrawn="1"/>
        </p:nvSpPr>
        <p:spPr>
          <a:xfrm>
            <a:off x="-135922" y="4415711"/>
            <a:ext cx="5320876" cy="6185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xmlns="" id="{80C6E5AA-F547-422D-AD49-FE5E5E2D951F}"/>
              </a:ext>
            </a:extLst>
          </p:cNvPr>
          <p:cNvGrpSpPr/>
          <p:nvPr userDrawn="1"/>
        </p:nvGrpSpPr>
        <p:grpSpPr>
          <a:xfrm>
            <a:off x="531130" y="1837593"/>
            <a:ext cx="3949431" cy="2893260"/>
            <a:chOff x="-548507" y="477868"/>
            <a:chExt cx="11570449" cy="6357177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xmlns="" id="{8C6AFE4A-A0A6-4DE9-A550-61769196F0F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xmlns="" id="{5EB5B970-6AFC-481B-ADBD-B1C36A6D246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17">
              <a:extLst>
                <a:ext uri="{FF2B5EF4-FFF2-40B4-BE49-F238E27FC236}">
                  <a16:creationId xmlns:a16="http://schemas.microsoft.com/office/drawing/2014/main" xmlns="" id="{9529032A-936F-4807-8F26-F416EE940FB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xmlns="" id="{98CF9437-3560-4F42-8571-7267419FD3E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31">
              <a:extLst>
                <a:ext uri="{FF2B5EF4-FFF2-40B4-BE49-F238E27FC236}">
                  <a16:creationId xmlns:a16="http://schemas.microsoft.com/office/drawing/2014/main" xmlns="" id="{4AC81868-4A71-4DF9-8828-1D32B716C6C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8" name="Group 32">
              <a:extLst>
                <a:ext uri="{FF2B5EF4-FFF2-40B4-BE49-F238E27FC236}">
                  <a16:creationId xmlns:a16="http://schemas.microsoft.com/office/drawing/2014/main" xmlns="" id="{A670D49C-3EAB-462B-B812-AF03D9F2351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37">
                <a:extLst>
                  <a:ext uri="{FF2B5EF4-FFF2-40B4-BE49-F238E27FC236}">
                    <a16:creationId xmlns:a16="http://schemas.microsoft.com/office/drawing/2014/main" xmlns="" id="{74560258-BE51-4EB4-AB29-1B7908E2745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38">
                <a:extLst>
                  <a:ext uri="{FF2B5EF4-FFF2-40B4-BE49-F238E27FC236}">
                    <a16:creationId xmlns:a16="http://schemas.microsoft.com/office/drawing/2014/main" xmlns="" id="{2A94D653-0C6F-4B41-B1B6-B1C4655633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xmlns="" id="{21B0E498-DA54-4DB4-85C8-174D227ABE4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35">
                <a:extLst>
                  <a:ext uri="{FF2B5EF4-FFF2-40B4-BE49-F238E27FC236}">
                    <a16:creationId xmlns:a16="http://schemas.microsoft.com/office/drawing/2014/main" xmlns="" id="{3D06E4CC-F478-4088-93B4-56AD7ED542A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36">
                <a:extLst>
                  <a:ext uri="{FF2B5EF4-FFF2-40B4-BE49-F238E27FC236}">
                    <a16:creationId xmlns:a16="http://schemas.microsoft.com/office/drawing/2014/main" xmlns="" id="{42633EBF-2B49-4902-BDC2-1896B4F7C1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34">
              <a:extLst>
                <a:ext uri="{FF2B5EF4-FFF2-40B4-BE49-F238E27FC236}">
                  <a16:creationId xmlns:a16="http://schemas.microsoft.com/office/drawing/2014/main" xmlns="" id="{5D529D0E-FD5D-42FC-8F13-A7AA6F94CD4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D146B698-1AAB-456A-BD4D-EF950EAE56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90751" y="1976846"/>
            <a:ext cx="2886892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4BB7A1EA-274A-47AB-9580-2FF5A0070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9512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2485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123481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0" y="1131591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2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6" y="1362296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7" y="1637214"/>
            <a:ext cx="16741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7" y="2127465"/>
            <a:ext cx="16741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1" y="5808441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4450325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493E083-8E6B-42CB-AE67-E14E09D480C0}" type="datetimeFigureOut">
              <a:rPr lang="en-US" smtClean="0"/>
              <a:pPr/>
              <a:t>3/5/2024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4952F079-CDDC-499B-A562-07B21DAA77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493E083-8E6B-42CB-AE67-E14E09D480C0}" type="datetimeFigureOut">
              <a:rPr lang="en-US" smtClean="0"/>
              <a:pPr/>
              <a:t>3/5/2024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4952F079-CDDC-499B-A562-07B21DAA77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9512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xmlns="" id="{19491600-A586-49C4-A7A8-720E15460C85}"/>
              </a:ext>
            </a:extLst>
          </p:cNvPr>
          <p:cNvSpPr/>
          <p:nvPr userDrawn="1"/>
        </p:nvSpPr>
        <p:spPr>
          <a:xfrm>
            <a:off x="2679537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xmlns="" id="{4C05B1B8-98AE-49F5-B9CB-31D36DAC5D42}"/>
              </a:ext>
            </a:extLst>
          </p:cNvPr>
          <p:cNvSpPr/>
          <p:nvPr userDrawn="1"/>
        </p:nvSpPr>
        <p:spPr>
          <a:xfrm>
            <a:off x="4744443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xmlns="" id="{412F0EF8-454F-4A6A-A036-DFC4A4B8AB97}"/>
              </a:ext>
            </a:extLst>
          </p:cNvPr>
          <p:cNvSpPr/>
          <p:nvPr userDrawn="1"/>
        </p:nvSpPr>
        <p:spPr>
          <a:xfrm>
            <a:off x="6809347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xmlns="" id="{27251283-7356-4462-9535-878EEAA2769B}"/>
              </a:ext>
            </a:extLst>
          </p:cNvPr>
          <p:cNvSpPr/>
          <p:nvPr userDrawn="1"/>
        </p:nvSpPr>
        <p:spPr>
          <a:xfrm>
            <a:off x="614632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9512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086DB48-BA60-462F-B659-47E6419FDD6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737643" y="1769412"/>
            <a:ext cx="1593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519A50FC-DDB9-417B-8780-F56E400ED0B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02548" y="1769412"/>
            <a:ext cx="1593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1DDD0F08-75AB-44DC-8734-CA2BD1C4167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867452" y="1769412"/>
            <a:ext cx="1593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105C9347-B0FD-4936-B58A-5E50D2C70DC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72737" y="1769412"/>
            <a:ext cx="1593000" cy="2124000"/>
          </a:xfrm>
          <a:prstGeom prst="round2SameRect">
            <a:avLst>
              <a:gd name="adj1" fmla="val 4314"/>
              <a:gd name="adj2" fmla="val 0"/>
            </a:avLst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xmlns="" id="{70C27907-06E7-473B-8944-25980B3F629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" y="0"/>
            <a:ext cx="442753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xmlns="" id="{87F4067A-8191-4A51-9DD1-E7A3CFDECD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41507" y="764189"/>
            <a:ext cx="1739423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90D969E0-F39F-4808-8EB6-88ED4FAE64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80614" y="764193"/>
            <a:ext cx="1739423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1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43306" y="1785926"/>
            <a:ext cx="4714908" cy="14287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330200" dist="88900" dir="4740000" sx="94000" sy="94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MySQL   PROJECT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2198" y="3643314"/>
            <a:ext cx="273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-Nirin kumar P</a:t>
            </a:r>
            <a:endParaRPr lang="en-GB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Data Types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7158" y="1071546"/>
            <a:ext cx="83728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</a:t>
            </a:r>
            <a:r>
              <a:rPr lang="en-GB" spc="150" dirty="0" smtClean="0"/>
              <a:t>     Each column in a database table is required to have a name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and a data type. In </a:t>
            </a:r>
            <a:r>
              <a:rPr lang="en-GB" spc="150" dirty="0" err="1" smtClean="0"/>
              <a:t>MySQL</a:t>
            </a:r>
            <a:r>
              <a:rPr lang="en-GB" spc="150" dirty="0" smtClean="0"/>
              <a:t> there are three main data types: string,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numeric and date and time.</a:t>
            </a:r>
            <a:endParaRPr lang="en-GB" spc="15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2786058"/>
            <a:ext cx="800090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String</a:t>
            </a:r>
            <a:r>
              <a:rPr lang="en-GB" spc="150" dirty="0" smtClean="0"/>
              <a:t>  -   It can contain letters, numbers and special characters.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 </a:t>
            </a:r>
            <a:r>
              <a:rPr lang="en-GB" b="1" spc="150" dirty="0" smtClean="0"/>
              <a:t>Types</a:t>
            </a:r>
            <a:r>
              <a:rPr lang="en-GB" spc="150" dirty="0" smtClean="0"/>
              <a:t>- Char, </a:t>
            </a:r>
            <a:r>
              <a:rPr lang="en-GB" spc="150" dirty="0" err="1" smtClean="0"/>
              <a:t>Varchar</a:t>
            </a:r>
            <a:r>
              <a:rPr lang="en-GB" spc="150" dirty="0" smtClean="0"/>
              <a:t>, Binary, Text, etc.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4071942"/>
            <a:ext cx="6310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Numeric </a:t>
            </a:r>
            <a:r>
              <a:rPr lang="en-GB" spc="150" dirty="0" smtClean="0"/>
              <a:t>- It contains only Numeric values.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</a:t>
            </a:r>
            <a:r>
              <a:rPr lang="en-GB" b="1" spc="150" dirty="0" smtClean="0"/>
              <a:t>Types</a:t>
            </a:r>
            <a:r>
              <a:rPr lang="en-GB" spc="150" dirty="0" smtClean="0"/>
              <a:t>- Bit, </a:t>
            </a:r>
            <a:r>
              <a:rPr lang="en-GB" spc="150" dirty="0" err="1" smtClean="0"/>
              <a:t>Int</a:t>
            </a:r>
            <a:r>
              <a:rPr lang="en-GB" spc="150" dirty="0" smtClean="0"/>
              <a:t>, </a:t>
            </a:r>
            <a:r>
              <a:rPr lang="en-GB" spc="150" dirty="0" err="1" smtClean="0"/>
              <a:t>Bigint</a:t>
            </a:r>
            <a:r>
              <a:rPr lang="en-GB" spc="150" dirty="0" smtClean="0"/>
              <a:t>, Float, Double, etc.</a:t>
            </a:r>
            <a:endParaRPr lang="en-GB" spc="150" dirty="0"/>
          </a:p>
        </p:txBody>
      </p:sp>
      <p:sp>
        <p:nvSpPr>
          <p:cNvPr id="17" name="TextBox 16"/>
          <p:cNvSpPr txBox="1"/>
          <p:nvPr/>
        </p:nvSpPr>
        <p:spPr>
          <a:xfrm>
            <a:off x="200461" y="5357826"/>
            <a:ext cx="9099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Date and Time </a:t>
            </a:r>
            <a:r>
              <a:rPr lang="en-GB" spc="150" dirty="0" smtClean="0"/>
              <a:t>-  It contains date, time and combination of date and time.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          </a:t>
            </a:r>
            <a:r>
              <a:rPr lang="en-GB" b="1" spc="150" dirty="0" smtClean="0"/>
              <a:t>Types</a:t>
            </a:r>
            <a:r>
              <a:rPr lang="en-GB" spc="150" dirty="0" smtClean="0"/>
              <a:t>- Date, </a:t>
            </a:r>
            <a:r>
              <a:rPr lang="en-GB" spc="150" dirty="0" err="1" smtClean="0"/>
              <a:t>Datetime</a:t>
            </a:r>
            <a:r>
              <a:rPr lang="en-GB" spc="150" dirty="0" smtClean="0"/>
              <a:t>, Time, Timestamp, etc.</a:t>
            </a:r>
            <a:endParaRPr lang="en-GB" spc="15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Statement  Level Trigger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1000108"/>
            <a:ext cx="786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An event is Triggered at table level for each execution of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SQL statement.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3000372"/>
            <a:ext cx="8064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Delimiter //</a:t>
            </a:r>
          </a:p>
          <a:p>
            <a:r>
              <a:rPr lang="en-GB" b="1" spc="150" dirty="0" smtClean="0"/>
              <a:t>Create trigger </a:t>
            </a:r>
            <a:r>
              <a:rPr lang="en-GB" b="1" spc="150" dirty="0" err="1" smtClean="0"/>
              <a:t>Employee_det_Backup</a:t>
            </a:r>
            <a:r>
              <a:rPr lang="en-GB" b="1" spc="150" dirty="0" smtClean="0"/>
              <a:t> after insert on</a:t>
            </a:r>
          </a:p>
          <a:p>
            <a:r>
              <a:rPr lang="en-GB" b="1" spc="150" dirty="0" err="1" smtClean="0"/>
              <a:t>Employee_details</a:t>
            </a:r>
            <a:r>
              <a:rPr lang="en-GB" b="1" spc="150" dirty="0" smtClean="0"/>
              <a:t> for each row</a:t>
            </a:r>
          </a:p>
          <a:p>
            <a:r>
              <a:rPr lang="en-GB" b="1" spc="150" dirty="0" smtClean="0"/>
              <a:t>Begin</a:t>
            </a:r>
          </a:p>
          <a:p>
            <a:r>
              <a:rPr lang="en-GB" b="1" spc="150" dirty="0" smtClean="0"/>
              <a:t>Insert into </a:t>
            </a:r>
            <a:r>
              <a:rPr lang="en-GB" b="1" spc="150" dirty="0" err="1" smtClean="0"/>
              <a:t>Employee_Backup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</a:t>
            </a:r>
          </a:p>
          <a:p>
            <a:r>
              <a:rPr lang="en-GB" b="1" spc="150" dirty="0" err="1" smtClean="0"/>
              <a:t>Designation_ID,Dept_No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) values</a:t>
            </a:r>
          </a:p>
          <a:p>
            <a:r>
              <a:rPr lang="en-GB" b="1" spc="150" dirty="0" smtClean="0"/>
              <a:t>(</a:t>
            </a:r>
            <a:r>
              <a:rPr lang="en-GB" b="1" spc="150" dirty="0" err="1" smtClean="0"/>
              <a:t>new.Employee_ID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new.Employee_Name,new.Designation_ID</a:t>
            </a:r>
            <a:r>
              <a:rPr lang="en-GB" b="1" spc="150" dirty="0" smtClean="0"/>
              <a:t>,</a:t>
            </a:r>
          </a:p>
          <a:p>
            <a:r>
              <a:rPr lang="en-GB" b="1" spc="150" dirty="0" err="1" smtClean="0"/>
              <a:t>new.Dept_No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new.Date_Of_Join</a:t>
            </a:r>
            <a:r>
              <a:rPr lang="en-GB" b="1" spc="150" dirty="0" smtClean="0"/>
              <a:t>);</a:t>
            </a:r>
          </a:p>
          <a:p>
            <a:r>
              <a:rPr lang="en-GB" b="1" spc="150" dirty="0" smtClean="0"/>
              <a:t>End //</a:t>
            </a:r>
          </a:p>
          <a:p>
            <a:r>
              <a:rPr lang="en-GB" b="1" spc="150" dirty="0" smtClean="0"/>
              <a:t>delimiter ;</a:t>
            </a:r>
            <a:endParaRPr lang="en-GB" b="1" spc="15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user\Pictures\Screen recorder\Statement Level Trigg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8277551" cy="342583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428728" y="1643050"/>
            <a:ext cx="6263959" cy="2172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8000" b="1" dirty="0" smtClean="0">
                <a:solidFill>
                  <a:schemeClr val="bg1"/>
                </a:solidFill>
              </a:rPr>
              <a:t>THANK YOU</a:t>
            </a:r>
            <a:endParaRPr lang="en-GB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Tables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14282" y="928670"/>
            <a:ext cx="840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Tables are used to store data in the database. We can insert,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Update and delete the data from the table.</a:t>
            </a:r>
            <a:endParaRPr lang="en-GB" spc="150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2000240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To create Table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3929066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To view Table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0" y="5286388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To drop Table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294" y="2786058"/>
            <a:ext cx="885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50" dirty="0" smtClean="0"/>
              <a:t>QUERY:    </a:t>
            </a:r>
            <a:r>
              <a:rPr lang="en-GB" sz="1600" spc="150" dirty="0" smtClean="0"/>
              <a:t>Create table </a:t>
            </a:r>
            <a:r>
              <a:rPr lang="en-GB" sz="1600" spc="150" dirty="0" err="1" smtClean="0"/>
              <a:t>Employee_details</a:t>
            </a:r>
            <a:r>
              <a:rPr lang="en-GB" sz="1600" spc="150" dirty="0" smtClean="0"/>
              <a:t>(</a:t>
            </a:r>
            <a:r>
              <a:rPr lang="en-GB" sz="1600" spc="150" dirty="0" err="1" smtClean="0"/>
              <a:t>Employee_ID</a:t>
            </a:r>
            <a:r>
              <a:rPr lang="en-GB" sz="1600" spc="150" dirty="0" smtClean="0"/>
              <a:t> </a:t>
            </a:r>
            <a:r>
              <a:rPr lang="en-GB" sz="1600" spc="150" dirty="0" err="1" smtClean="0"/>
              <a:t>int</a:t>
            </a:r>
            <a:r>
              <a:rPr lang="en-GB" sz="1600" spc="150" dirty="0" smtClean="0"/>
              <a:t>, </a:t>
            </a:r>
            <a:r>
              <a:rPr lang="en-GB" sz="1600" spc="150" dirty="0" err="1" smtClean="0"/>
              <a:t>Employee_Name</a:t>
            </a:r>
            <a:r>
              <a:rPr lang="en-GB" sz="1600" spc="150" dirty="0" smtClean="0"/>
              <a:t> </a:t>
            </a:r>
          </a:p>
          <a:p>
            <a:r>
              <a:rPr lang="en-GB" sz="1600" spc="150" dirty="0" smtClean="0"/>
              <a:t>              </a:t>
            </a:r>
            <a:r>
              <a:rPr lang="en-GB" sz="1600" spc="150" dirty="0" err="1" smtClean="0"/>
              <a:t>varchar</a:t>
            </a:r>
            <a:r>
              <a:rPr lang="en-GB" sz="1600" spc="150" dirty="0" smtClean="0"/>
              <a:t>(100), </a:t>
            </a:r>
            <a:r>
              <a:rPr lang="en-GB" sz="1600" spc="150" dirty="0" err="1" smtClean="0"/>
              <a:t>Designation_ID</a:t>
            </a:r>
            <a:r>
              <a:rPr lang="en-GB" sz="1600" spc="150" dirty="0" smtClean="0"/>
              <a:t> </a:t>
            </a:r>
            <a:r>
              <a:rPr lang="en-GB" sz="1600" spc="150" dirty="0" err="1" smtClean="0"/>
              <a:t>int</a:t>
            </a:r>
            <a:r>
              <a:rPr lang="en-GB" sz="1600" spc="150" dirty="0" smtClean="0"/>
              <a:t>, </a:t>
            </a:r>
            <a:r>
              <a:rPr lang="en-GB" sz="1600" spc="150" dirty="0" err="1" smtClean="0"/>
              <a:t>Dept_No</a:t>
            </a:r>
            <a:r>
              <a:rPr lang="en-GB" sz="1600" spc="150" dirty="0" smtClean="0"/>
              <a:t> </a:t>
            </a:r>
            <a:r>
              <a:rPr lang="en-GB" sz="1600" spc="150" dirty="0" err="1" smtClean="0"/>
              <a:t>int</a:t>
            </a:r>
            <a:r>
              <a:rPr lang="en-GB" sz="1600" spc="150" dirty="0" smtClean="0"/>
              <a:t>, </a:t>
            </a:r>
            <a:r>
              <a:rPr lang="en-GB" sz="1600" spc="150" dirty="0" err="1" smtClean="0"/>
              <a:t>Date_Of_Join</a:t>
            </a:r>
            <a:r>
              <a:rPr lang="en-GB" sz="1600" spc="150" dirty="0" smtClean="0"/>
              <a:t> date, </a:t>
            </a:r>
          </a:p>
          <a:p>
            <a:r>
              <a:rPr lang="en-GB" sz="1600" spc="150" dirty="0" smtClean="0"/>
              <a:t>              primary key(</a:t>
            </a:r>
            <a:r>
              <a:rPr lang="en-GB" sz="1600" spc="150" dirty="0" err="1" smtClean="0"/>
              <a:t>Employee_ID</a:t>
            </a:r>
            <a:r>
              <a:rPr lang="en-GB" sz="1600" spc="150" dirty="0" smtClean="0"/>
              <a:t>));</a:t>
            </a:r>
            <a:endParaRPr lang="en-GB" sz="1600" spc="15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4643446"/>
            <a:ext cx="263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50" dirty="0" smtClean="0"/>
              <a:t>QUERY:  </a:t>
            </a:r>
            <a:r>
              <a:rPr lang="en-GB" sz="1600" spc="150" dirty="0" smtClean="0"/>
              <a:t>Show tables;</a:t>
            </a:r>
            <a:endParaRPr lang="en-GB" sz="1600" spc="15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5929330"/>
            <a:ext cx="4443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spc="150" dirty="0" smtClean="0"/>
              <a:t>QUERY:</a:t>
            </a:r>
            <a:r>
              <a:rPr lang="en-GB" sz="1600" spc="150" dirty="0" smtClean="0"/>
              <a:t>  Drop table </a:t>
            </a:r>
            <a:r>
              <a:rPr lang="en-GB" sz="1600" spc="150" dirty="0" err="1" smtClean="0"/>
              <a:t>Employee_details</a:t>
            </a:r>
            <a:r>
              <a:rPr lang="en-GB" sz="1600" spc="150" dirty="0" smtClean="0"/>
              <a:t>;</a:t>
            </a:r>
            <a:endParaRPr lang="en-GB" sz="1600" spc="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290"/>
            <a:ext cx="271461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To Insert Values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1000108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QUERY:</a:t>
            </a:r>
            <a:endParaRPr lang="en-GB" b="1" spc="150" dirty="0"/>
          </a:p>
        </p:txBody>
      </p:sp>
      <p:sp>
        <p:nvSpPr>
          <p:cNvPr id="17" name="TextBox 16"/>
          <p:cNvSpPr txBox="1"/>
          <p:nvPr/>
        </p:nvSpPr>
        <p:spPr>
          <a:xfrm>
            <a:off x="1571604" y="1214422"/>
            <a:ext cx="4525598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insert into </a:t>
            </a:r>
            <a:r>
              <a:rPr lang="en-GB" dirty="0" err="1" smtClean="0"/>
              <a:t>Employee_details</a:t>
            </a:r>
            <a:r>
              <a:rPr lang="en-GB" dirty="0" smtClean="0"/>
              <a:t> values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(17001, '</a:t>
            </a:r>
            <a:r>
              <a:rPr lang="en-GB" dirty="0" err="1" smtClean="0"/>
              <a:t>Geetha</a:t>
            </a:r>
            <a:r>
              <a:rPr lang="en-GB" dirty="0" smtClean="0"/>
              <a:t>', 3001, 50, '2022-05-10'),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(17002, 'Guru', 3002, 50, '2022-05-12'),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(17003, '</a:t>
            </a:r>
            <a:r>
              <a:rPr lang="en-GB" dirty="0" err="1" smtClean="0"/>
              <a:t>Gokul</a:t>
            </a:r>
            <a:r>
              <a:rPr lang="en-GB" dirty="0" smtClean="0"/>
              <a:t>', 3003, 50, '2022-05-15'),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(17004, 'Mani', 3004, 60, '2022-05-20'),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(17005, '</a:t>
            </a:r>
            <a:r>
              <a:rPr lang="en-GB" dirty="0" err="1" smtClean="0"/>
              <a:t>Moorthy</a:t>
            </a:r>
            <a:r>
              <a:rPr lang="en-GB" dirty="0" smtClean="0"/>
              <a:t>', 3005, 50, '2022-05-23'),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(17006, '</a:t>
            </a:r>
            <a:r>
              <a:rPr lang="en-GB" dirty="0" err="1" smtClean="0"/>
              <a:t>Amutha</a:t>
            </a:r>
            <a:r>
              <a:rPr lang="en-GB" dirty="0" smtClean="0"/>
              <a:t>', 3006, 50, '2022-06-05'),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(17007, '</a:t>
            </a:r>
            <a:r>
              <a:rPr lang="en-GB" dirty="0" err="1" smtClean="0"/>
              <a:t>Jaga</a:t>
            </a:r>
            <a:r>
              <a:rPr lang="en-GB" dirty="0" smtClean="0"/>
              <a:t>', 3003, 70, '2022-06-06'),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(17008, '</a:t>
            </a:r>
            <a:r>
              <a:rPr lang="en-GB" dirty="0" err="1" smtClean="0"/>
              <a:t>Pavithra</a:t>
            </a:r>
            <a:r>
              <a:rPr lang="en-GB" dirty="0" smtClean="0"/>
              <a:t>', 3007, 60, '2022-06-07'),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(17009, '</a:t>
            </a:r>
            <a:r>
              <a:rPr lang="en-GB" dirty="0" err="1" smtClean="0"/>
              <a:t>Arthi</a:t>
            </a:r>
            <a:r>
              <a:rPr lang="en-GB" dirty="0" smtClean="0"/>
              <a:t>', 3005, 50, '2022-06-08'),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(17010, '</a:t>
            </a:r>
            <a:r>
              <a:rPr lang="en-GB" dirty="0" err="1" smtClean="0"/>
              <a:t>Kabilan</a:t>
            </a:r>
            <a:r>
              <a:rPr lang="en-GB" dirty="0" smtClean="0"/>
              <a:t>', 3006, 70, '2022-06-09'),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(17011, '</a:t>
            </a:r>
            <a:r>
              <a:rPr lang="en-GB" dirty="0" err="1" smtClean="0"/>
              <a:t>Manasi</a:t>
            </a:r>
            <a:r>
              <a:rPr lang="en-GB" dirty="0" smtClean="0"/>
              <a:t>', 3001, 70, '2022-06-10'),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(17012, '</a:t>
            </a:r>
            <a:r>
              <a:rPr lang="en-GB" dirty="0" err="1" smtClean="0"/>
              <a:t>Suja</a:t>
            </a:r>
            <a:r>
              <a:rPr lang="en-GB" dirty="0" smtClean="0"/>
              <a:t>', 3002, 50, '2022-06-11'),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85786" y="-159306"/>
            <a:ext cx="478214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(17013, '</a:t>
            </a:r>
            <a:r>
              <a:rPr lang="en-GB" dirty="0" err="1" smtClean="0"/>
              <a:t>Arun</a:t>
            </a:r>
            <a:r>
              <a:rPr lang="en-GB" dirty="0" smtClean="0"/>
              <a:t>', 3003, 60, '2022-06-12'),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(17014, '</a:t>
            </a:r>
            <a:r>
              <a:rPr lang="en-GB" dirty="0" err="1" smtClean="0"/>
              <a:t>Deepa</a:t>
            </a:r>
            <a:r>
              <a:rPr lang="en-GB" dirty="0" smtClean="0"/>
              <a:t>', 3004, 60, '2022-06-13'),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(17015, '</a:t>
            </a:r>
            <a:r>
              <a:rPr lang="en-GB" dirty="0" err="1" smtClean="0"/>
              <a:t>Sindhu</a:t>
            </a:r>
            <a:r>
              <a:rPr lang="en-GB" dirty="0" smtClean="0"/>
              <a:t>', 3005, 80, '2022-06-14'),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(17016, '</a:t>
            </a:r>
            <a:r>
              <a:rPr lang="en-GB" dirty="0" err="1" smtClean="0"/>
              <a:t>Madhavi</a:t>
            </a:r>
            <a:r>
              <a:rPr lang="en-GB" dirty="0" smtClean="0"/>
              <a:t>', 3002, 50, '2022-06-15'),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(17017, '</a:t>
            </a:r>
            <a:r>
              <a:rPr lang="en-GB" dirty="0" err="1" smtClean="0"/>
              <a:t>Swetha</a:t>
            </a:r>
            <a:r>
              <a:rPr lang="en-GB" dirty="0" smtClean="0"/>
              <a:t>', 3002, 70, '2022-06-16'),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(17018, '</a:t>
            </a:r>
            <a:r>
              <a:rPr lang="en-GB" dirty="0" err="1" smtClean="0"/>
              <a:t>Selvi</a:t>
            </a:r>
            <a:r>
              <a:rPr lang="en-GB" dirty="0" smtClean="0"/>
              <a:t>', 3002, 70, '2022-06-17'),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(17019, '</a:t>
            </a:r>
            <a:r>
              <a:rPr lang="en-GB" dirty="0" err="1" smtClean="0"/>
              <a:t>Pooja</a:t>
            </a:r>
            <a:r>
              <a:rPr lang="en-GB" dirty="0" smtClean="0"/>
              <a:t>', 3002, 70, '2022-06-18'),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(17020, '</a:t>
            </a:r>
            <a:r>
              <a:rPr lang="en-GB" dirty="0" err="1" smtClean="0"/>
              <a:t>Lakshmi</a:t>
            </a:r>
            <a:r>
              <a:rPr lang="en-GB" dirty="0" smtClean="0"/>
              <a:t>', 3002, 70, '2022-06-19'),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(17021, '</a:t>
            </a:r>
            <a:r>
              <a:rPr lang="en-GB" dirty="0" err="1" smtClean="0"/>
              <a:t>Veeramani</a:t>
            </a:r>
            <a:r>
              <a:rPr lang="en-GB" dirty="0" smtClean="0"/>
              <a:t>', 3002, 80, '2022-06-20'),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(17022, '</a:t>
            </a:r>
            <a:r>
              <a:rPr lang="en-GB" dirty="0" err="1" smtClean="0"/>
              <a:t>Pandian</a:t>
            </a:r>
            <a:r>
              <a:rPr lang="en-GB" dirty="0" smtClean="0"/>
              <a:t>', 3002, 80, '2022-06-21'),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(17023, '</a:t>
            </a:r>
            <a:r>
              <a:rPr lang="en-GB" dirty="0" err="1" smtClean="0"/>
              <a:t>Veera</a:t>
            </a:r>
            <a:r>
              <a:rPr lang="en-GB" dirty="0" smtClean="0"/>
              <a:t>', 3002, 80, '2022-06-22'),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(17024, 'Devi', 3005, 70, '2022-06-23'),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(17025, '</a:t>
            </a:r>
            <a:r>
              <a:rPr lang="en-GB" dirty="0" err="1" smtClean="0"/>
              <a:t>Devan</a:t>
            </a:r>
            <a:r>
              <a:rPr lang="en-GB" dirty="0" smtClean="0"/>
              <a:t>', 3006, 60, '2022-06-24'),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(17026, '</a:t>
            </a:r>
            <a:r>
              <a:rPr lang="en-GB" dirty="0" err="1" smtClean="0"/>
              <a:t>Keerthi</a:t>
            </a:r>
            <a:r>
              <a:rPr lang="en-GB" dirty="0" smtClean="0"/>
              <a:t>', 3001, 60, '2022-06-25'),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(17027, '</a:t>
            </a:r>
            <a:r>
              <a:rPr lang="en-GB" dirty="0" err="1" smtClean="0"/>
              <a:t>Venkatesh</a:t>
            </a:r>
            <a:r>
              <a:rPr lang="en-GB" dirty="0" smtClean="0"/>
              <a:t>', 3003, 80, '2022-06-26');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user\Pictures\Screen recorder\Insert valu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85794"/>
            <a:ext cx="7547127" cy="5451490"/>
          </a:xfrm>
          <a:prstGeom prst="rect">
            <a:avLst/>
          </a:prstGeom>
          <a:noFill/>
          <a:effectLst>
            <a:outerShdw blurRad="3175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Constraints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8210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</a:t>
            </a:r>
            <a:r>
              <a:rPr lang="en-GB" spc="150" dirty="0" smtClean="0"/>
              <a:t>SQL  </a:t>
            </a:r>
            <a:r>
              <a:rPr lang="en-GB" b="1" spc="150" dirty="0" smtClean="0"/>
              <a:t>constraints</a:t>
            </a:r>
            <a:r>
              <a:rPr lang="en-GB" spc="150" dirty="0" smtClean="0"/>
              <a:t> are used to specify rules for data in a table.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There different types of constraints such as,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1736" y="2786058"/>
            <a:ext cx="2271840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Not Null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Auto Increment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Default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Primary Key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Foreign Key</a:t>
            </a:r>
            <a:endParaRPr lang="en-GB" spc="1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Not Null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500306"/>
            <a:ext cx="185735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3010" y="157161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It ensures that a column cannot have a </a:t>
            </a:r>
            <a:r>
              <a:rPr lang="en-GB" b="1" spc="150" dirty="0" smtClean="0"/>
              <a:t>NULL</a:t>
            </a:r>
            <a:r>
              <a:rPr lang="en-GB" spc="150" dirty="0" smtClean="0"/>
              <a:t> value.</a:t>
            </a:r>
            <a:endParaRPr lang="en-GB" spc="15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00438"/>
            <a:ext cx="8289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 smtClean="0"/>
              <a:t>Create table </a:t>
            </a:r>
            <a:r>
              <a:rPr lang="en-GB" b="1" spc="200" dirty="0" err="1" smtClean="0"/>
              <a:t>Employee_details</a:t>
            </a:r>
            <a:r>
              <a:rPr lang="en-GB" spc="200" dirty="0" smtClean="0"/>
              <a:t>(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 </a:t>
            </a:r>
            <a:r>
              <a:rPr lang="en-GB" b="1" spc="200" dirty="0" smtClean="0"/>
              <a:t>Not Null</a:t>
            </a:r>
            <a:r>
              <a:rPr lang="en-GB" spc="2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en-GB" spc="200" dirty="0" err="1" smtClean="0"/>
              <a:t>Employee_Name</a:t>
            </a:r>
            <a:r>
              <a:rPr lang="en-GB" spc="200" dirty="0" smtClean="0"/>
              <a:t>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(40), </a:t>
            </a:r>
            <a:r>
              <a:rPr lang="en-GB" spc="200" dirty="0" err="1" smtClean="0"/>
              <a:t>Designation_ID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Dept_No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en-GB" spc="200" dirty="0" err="1" smtClean="0"/>
              <a:t>Date_Of_Join</a:t>
            </a:r>
            <a:r>
              <a:rPr lang="en-GB" spc="200" dirty="0" smtClean="0"/>
              <a:t> date, primary key(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)); </a:t>
            </a:r>
            <a:endParaRPr lang="en-GB" spc="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Auto Increment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0" y="2500306"/>
            <a:ext cx="185735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2910" y="3500438"/>
            <a:ext cx="7929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 smtClean="0"/>
              <a:t>Create table </a:t>
            </a:r>
            <a:r>
              <a:rPr lang="en-GB" b="1" spc="200" dirty="0" err="1" smtClean="0"/>
              <a:t>Employee_details</a:t>
            </a:r>
            <a:r>
              <a:rPr lang="en-GB" spc="200" dirty="0" smtClean="0"/>
              <a:t>(</a:t>
            </a:r>
            <a:r>
              <a:rPr lang="en-GB" spc="200" dirty="0" err="1" smtClean="0"/>
              <a:t>SI.No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 </a:t>
            </a:r>
            <a:r>
              <a:rPr lang="en-GB" b="1" spc="200" dirty="0" err="1" smtClean="0"/>
              <a:t>auto_increment</a:t>
            </a:r>
            <a:r>
              <a:rPr lang="en-GB" spc="200" dirty="0" smtClean="0"/>
              <a:t>, </a:t>
            </a:r>
          </a:p>
          <a:p>
            <a:pPr>
              <a:lnSpc>
                <a:spcPct val="200000"/>
              </a:lnSpc>
            </a:pPr>
            <a:r>
              <a:rPr lang="en-GB" spc="200" dirty="0" err="1" smtClean="0"/>
              <a:t>Employee_ID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Employee_Name</a:t>
            </a:r>
            <a:r>
              <a:rPr lang="en-GB" spc="200" dirty="0" smtClean="0"/>
              <a:t>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(40), </a:t>
            </a:r>
          </a:p>
          <a:p>
            <a:pPr>
              <a:lnSpc>
                <a:spcPct val="200000"/>
              </a:lnSpc>
            </a:pPr>
            <a:r>
              <a:rPr lang="en-GB" spc="200" dirty="0" err="1" smtClean="0"/>
              <a:t>Designation_ID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Dept_No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Date_Of_Join</a:t>
            </a:r>
            <a:r>
              <a:rPr lang="en-GB" spc="200" dirty="0" smtClean="0"/>
              <a:t> date, </a:t>
            </a:r>
          </a:p>
          <a:p>
            <a:pPr>
              <a:lnSpc>
                <a:spcPct val="200000"/>
              </a:lnSpc>
            </a:pPr>
            <a:r>
              <a:rPr lang="en-GB" spc="200" dirty="0" smtClean="0"/>
              <a:t>primary key(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)); </a:t>
            </a:r>
            <a:endParaRPr lang="en-GB" spc="200" dirty="0"/>
          </a:p>
        </p:txBody>
      </p:sp>
      <p:sp>
        <p:nvSpPr>
          <p:cNvPr id="24" name="Rectangle 23"/>
          <p:cNvSpPr/>
          <p:nvPr/>
        </p:nvSpPr>
        <p:spPr>
          <a:xfrm>
            <a:off x="1285820" y="135729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It will do increment in the values automatically such as </a:t>
            </a:r>
            <a:r>
              <a:rPr lang="en-GB" spc="150" dirty="0" err="1" smtClean="0"/>
              <a:t>SI.No</a:t>
            </a:r>
            <a:r>
              <a:rPr lang="en-GB" spc="150" dirty="0" smtClean="0"/>
              <a:t>.</a:t>
            </a:r>
            <a:endParaRPr lang="en-GB" spc="1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DEFAULT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20002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4414" y="157161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It Sets a default value for a column if no value is specified</a:t>
            </a:r>
            <a:endParaRPr lang="en-GB" spc="150" dirty="0"/>
          </a:p>
        </p:txBody>
      </p:sp>
      <p:sp>
        <p:nvSpPr>
          <p:cNvPr id="16" name="Rectangle 15"/>
          <p:cNvSpPr/>
          <p:nvPr/>
        </p:nvSpPr>
        <p:spPr>
          <a:xfrm>
            <a:off x="500034" y="3571876"/>
            <a:ext cx="9144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 smtClean="0"/>
              <a:t>Create table </a:t>
            </a:r>
            <a:r>
              <a:rPr lang="en-GB" b="1" spc="200" dirty="0" err="1" smtClean="0"/>
              <a:t>Employee_details</a:t>
            </a:r>
            <a:r>
              <a:rPr lang="en-GB" spc="200" dirty="0" smtClean="0"/>
              <a:t>(</a:t>
            </a:r>
            <a:r>
              <a:rPr lang="en-GB" spc="200" dirty="0" err="1" smtClean="0"/>
              <a:t>SI.No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Employee_Name</a:t>
            </a:r>
            <a:r>
              <a:rPr lang="en-GB" spc="200" dirty="0" smtClean="0"/>
              <a:t>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(40), </a:t>
            </a:r>
            <a:r>
              <a:rPr lang="en-GB" spc="200" dirty="0" err="1" smtClean="0"/>
              <a:t>Designation_ID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Dept_No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Date_Of_Join</a:t>
            </a:r>
            <a:r>
              <a:rPr lang="en-GB" spc="200" dirty="0" smtClean="0"/>
              <a:t> date, Branch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(30) </a:t>
            </a:r>
            <a:r>
              <a:rPr lang="en-GB" b="1" spc="200" dirty="0" smtClean="0"/>
              <a:t>Default ‘Chennai’</a:t>
            </a:r>
            <a:r>
              <a:rPr lang="en-GB" spc="2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en-GB" spc="200" dirty="0" smtClean="0"/>
              <a:t>primary key(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)); </a:t>
            </a:r>
            <a:endParaRPr lang="en-GB" spc="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Primary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3143248"/>
            <a:ext cx="20002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3857628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 smtClean="0"/>
              <a:t>Create table </a:t>
            </a:r>
            <a:r>
              <a:rPr lang="en-GB" b="1" spc="200" dirty="0" err="1" smtClean="0"/>
              <a:t>Employee_details</a:t>
            </a:r>
            <a:r>
              <a:rPr lang="en-GB" spc="200" dirty="0" smtClean="0"/>
              <a:t>(</a:t>
            </a:r>
            <a:r>
              <a:rPr lang="en-GB" spc="200" dirty="0" err="1" smtClean="0"/>
              <a:t>SI.No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Employee_Name</a:t>
            </a:r>
            <a:r>
              <a:rPr lang="en-GB" spc="200" dirty="0" smtClean="0"/>
              <a:t>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(40), </a:t>
            </a:r>
            <a:r>
              <a:rPr lang="en-GB" spc="200" dirty="0" err="1" smtClean="0"/>
              <a:t>Designation_ID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Dept_No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Date_Of_Join</a:t>
            </a:r>
            <a:r>
              <a:rPr lang="en-GB" spc="200" dirty="0" smtClean="0"/>
              <a:t> date, Branch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(30) Default ‘Chennai’,</a:t>
            </a:r>
          </a:p>
          <a:p>
            <a:pPr>
              <a:lnSpc>
                <a:spcPct val="200000"/>
              </a:lnSpc>
            </a:pPr>
            <a:r>
              <a:rPr lang="en-GB" b="1" spc="200" dirty="0" smtClean="0"/>
              <a:t>primary key(</a:t>
            </a:r>
            <a:r>
              <a:rPr lang="en-GB" b="1" spc="200" dirty="0" err="1" smtClean="0"/>
              <a:t>Employee_ID</a:t>
            </a:r>
            <a:r>
              <a:rPr lang="en-GB" b="1" spc="200" dirty="0" smtClean="0"/>
              <a:t>)</a:t>
            </a:r>
            <a:r>
              <a:rPr lang="en-GB" spc="200" dirty="0" smtClean="0"/>
              <a:t>); </a:t>
            </a:r>
            <a:endParaRPr lang="en-GB" spc="200" dirty="0"/>
          </a:p>
        </p:txBody>
      </p:sp>
      <p:sp>
        <p:nvSpPr>
          <p:cNvPr id="17" name="Rectangle 16"/>
          <p:cNvSpPr/>
          <p:nvPr/>
        </p:nvSpPr>
        <p:spPr>
          <a:xfrm>
            <a:off x="857224" y="1285860"/>
            <a:ext cx="7572428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A combination of a </a:t>
            </a:r>
            <a:r>
              <a:rPr lang="en-GB" b="1" spc="150" dirty="0" smtClean="0"/>
              <a:t>Not Null</a:t>
            </a:r>
            <a:r>
              <a:rPr lang="en-GB" spc="150" dirty="0" smtClean="0"/>
              <a:t> and </a:t>
            </a:r>
            <a:r>
              <a:rPr lang="en-GB" b="1" spc="150" dirty="0" smtClean="0"/>
              <a:t>Unique</a:t>
            </a:r>
            <a:r>
              <a:rPr lang="en-GB" spc="150" dirty="0" smtClean="0"/>
              <a:t>. Uniquely identifies each row in a table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28662" y="214290"/>
            <a:ext cx="7286676" cy="785818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CONTENTS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42910" y="1785926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301312" y="635389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763553" y="1675520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30091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 smtClean="0"/>
              <a:t> SQL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SQL Servers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DBMS &amp; RDBMS system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 smtClean="0"/>
              <a:t> Databases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 smtClean="0"/>
              <a:t> Data Types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 smtClean="0"/>
              <a:t> Tables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Constraints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Alter and Update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 smtClean="0"/>
              <a:t> General Functions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 smtClean="0"/>
              <a:t> Calculate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Foreign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20002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3500438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 smtClean="0"/>
              <a:t>Create table </a:t>
            </a:r>
            <a:r>
              <a:rPr lang="en-GB" b="1" spc="200" dirty="0" err="1" smtClean="0"/>
              <a:t>Employee_details</a:t>
            </a:r>
            <a:r>
              <a:rPr lang="en-GB" spc="200" dirty="0" smtClean="0"/>
              <a:t>(</a:t>
            </a:r>
            <a:r>
              <a:rPr lang="en-GB" spc="200" dirty="0" err="1" smtClean="0"/>
              <a:t>SI.No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Employee_Name</a:t>
            </a:r>
            <a:r>
              <a:rPr lang="en-GB" spc="200" dirty="0" smtClean="0"/>
              <a:t>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(40), </a:t>
            </a:r>
            <a:r>
              <a:rPr lang="en-GB" spc="200" dirty="0" err="1" smtClean="0"/>
              <a:t>Designation_ID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Dept_No</a:t>
            </a:r>
            <a:r>
              <a:rPr lang="en-GB" spc="200" dirty="0" smtClean="0"/>
              <a:t> </a:t>
            </a:r>
            <a:r>
              <a:rPr lang="en-GB" spc="200" dirty="0" err="1" smtClean="0"/>
              <a:t>int</a:t>
            </a:r>
            <a:r>
              <a:rPr lang="en-GB" spc="200" dirty="0" smtClean="0"/>
              <a:t>, </a:t>
            </a:r>
            <a:r>
              <a:rPr lang="en-GB" spc="200" dirty="0" err="1" smtClean="0"/>
              <a:t>Date_Of_Join</a:t>
            </a:r>
            <a:r>
              <a:rPr lang="en-GB" spc="200" dirty="0" smtClean="0"/>
              <a:t> date, Branch </a:t>
            </a:r>
            <a:r>
              <a:rPr lang="en-GB" spc="200" dirty="0" err="1" smtClean="0"/>
              <a:t>varchar</a:t>
            </a:r>
            <a:r>
              <a:rPr lang="en-GB" spc="200" dirty="0" smtClean="0"/>
              <a:t>(30) Default ‘Chennai’,</a:t>
            </a:r>
          </a:p>
          <a:p>
            <a:pPr>
              <a:lnSpc>
                <a:spcPct val="200000"/>
              </a:lnSpc>
            </a:pPr>
            <a:r>
              <a:rPr lang="en-GB" spc="200" dirty="0" smtClean="0"/>
              <a:t>primary key(</a:t>
            </a:r>
            <a:r>
              <a:rPr lang="en-GB" spc="200" dirty="0" err="1" smtClean="0"/>
              <a:t>Employee_ID</a:t>
            </a:r>
            <a:r>
              <a:rPr lang="en-GB" spc="200" dirty="0" smtClean="0"/>
              <a:t>), </a:t>
            </a:r>
            <a:r>
              <a:rPr lang="en-GB" b="1" spc="200" dirty="0" smtClean="0"/>
              <a:t>Foreign Key(</a:t>
            </a:r>
            <a:r>
              <a:rPr lang="en-GB" b="1" spc="200" dirty="0" err="1" smtClean="0"/>
              <a:t>Dept_no</a:t>
            </a:r>
            <a:r>
              <a:rPr lang="en-GB" b="1" spc="200" dirty="0" smtClean="0"/>
              <a:t>) references</a:t>
            </a:r>
          </a:p>
          <a:p>
            <a:pPr>
              <a:lnSpc>
                <a:spcPct val="200000"/>
              </a:lnSpc>
            </a:pPr>
            <a:r>
              <a:rPr lang="en-GB" b="1" spc="200" dirty="0" err="1" smtClean="0"/>
              <a:t>Dept_details</a:t>
            </a:r>
            <a:r>
              <a:rPr lang="en-GB" b="1" spc="200" dirty="0" smtClean="0"/>
              <a:t>(</a:t>
            </a:r>
            <a:r>
              <a:rPr lang="en-GB" b="1" spc="200" dirty="0" err="1" smtClean="0"/>
              <a:t>Dept_no</a:t>
            </a:r>
            <a:r>
              <a:rPr lang="en-GB" b="1" spc="200" dirty="0" smtClean="0"/>
              <a:t>)</a:t>
            </a:r>
            <a:r>
              <a:rPr lang="en-GB" spc="200" dirty="0" smtClean="0"/>
              <a:t>); </a:t>
            </a:r>
            <a:endParaRPr lang="en-GB" spc="200" dirty="0"/>
          </a:p>
        </p:txBody>
      </p:sp>
      <p:sp>
        <p:nvSpPr>
          <p:cNvPr id="18" name="Rectangle 17"/>
          <p:cNvSpPr/>
          <p:nvPr/>
        </p:nvSpPr>
        <p:spPr>
          <a:xfrm>
            <a:off x="0" y="1357298"/>
            <a:ext cx="892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        A </a:t>
            </a:r>
            <a:r>
              <a:rPr lang="en-GB" b="1" spc="150" dirty="0" smtClean="0"/>
              <a:t>Foreign Key</a:t>
            </a:r>
            <a:r>
              <a:rPr lang="en-GB" spc="150" dirty="0" smtClean="0"/>
              <a:t> is a field in one table, that refers to the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       Primary Key</a:t>
            </a:r>
            <a:r>
              <a:rPr lang="en-GB" spc="150" dirty="0" smtClean="0"/>
              <a:t> in another table.</a:t>
            </a:r>
            <a:endParaRPr lang="en-GB" spc="1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Alter and Update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357298"/>
            <a:ext cx="2285984" cy="5000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150" dirty="0" smtClean="0">
                <a:solidFill>
                  <a:schemeClr val="tx1"/>
                </a:solidFill>
              </a:rPr>
              <a:t>ALTER</a:t>
            </a:r>
            <a:endParaRPr lang="en-GB" sz="1400" b="1" spc="1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2071678"/>
            <a:ext cx="761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    The </a:t>
            </a:r>
            <a:r>
              <a:rPr lang="en-GB" b="1" spc="150" dirty="0" smtClean="0"/>
              <a:t>Alter</a:t>
            </a:r>
            <a:r>
              <a:rPr lang="en-GB" spc="150" dirty="0" smtClean="0"/>
              <a:t> Table statement is used to add, delete or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Modify columns in an existing table</a:t>
            </a:r>
            <a:endParaRPr lang="en-GB" spc="150" dirty="0"/>
          </a:p>
        </p:txBody>
      </p:sp>
      <p:sp>
        <p:nvSpPr>
          <p:cNvPr id="21" name="TextBox 20"/>
          <p:cNvSpPr txBox="1"/>
          <p:nvPr/>
        </p:nvSpPr>
        <p:spPr>
          <a:xfrm>
            <a:off x="2143108" y="3286124"/>
            <a:ext cx="274305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Single Add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Multiple Add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Rename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Modify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Drop Column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Add Primary Key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Drop Primary Key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Single Add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852" y="1214422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 smtClean="0"/>
              <a:t>We can </a:t>
            </a:r>
            <a:r>
              <a:rPr lang="en-GB" b="1" spc="150" dirty="0" smtClean="0"/>
              <a:t>add a column</a:t>
            </a:r>
            <a:r>
              <a:rPr lang="en-GB" spc="150" dirty="0" smtClean="0"/>
              <a:t> in the created table by using </a:t>
            </a:r>
            <a:r>
              <a:rPr lang="en-GB" b="1" spc="150" dirty="0" smtClean="0"/>
              <a:t>alter</a:t>
            </a:r>
            <a:r>
              <a:rPr lang="en-GB" spc="150" dirty="0" smtClean="0"/>
              <a:t>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285749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add</a:t>
            </a:r>
            <a:r>
              <a:rPr lang="en-GB" spc="150" dirty="0" smtClean="0"/>
              <a:t> Gender </a:t>
            </a:r>
            <a:r>
              <a:rPr lang="en-GB" spc="150" dirty="0" err="1" smtClean="0"/>
              <a:t>varchar</a:t>
            </a:r>
            <a:r>
              <a:rPr lang="en-GB" spc="150" dirty="0" smtClean="0"/>
              <a:t>(15);</a:t>
            </a:r>
            <a:endParaRPr lang="en-GB" spc="150" dirty="0"/>
          </a:p>
        </p:txBody>
      </p:sp>
      <p:pic>
        <p:nvPicPr>
          <p:cNvPr id="1026" name="Picture 2" descr="C:\Users\user\Pictures\Screen recorder\Alter-Single a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929066"/>
            <a:ext cx="5711838" cy="2083717"/>
          </a:xfrm>
          <a:prstGeom prst="rect">
            <a:avLst/>
          </a:prstGeom>
          <a:noFill/>
          <a:effectLst>
            <a:outerShdw blurRad="3175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Multiple Add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786" y="928670"/>
            <a:ext cx="8358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We can </a:t>
            </a:r>
            <a:r>
              <a:rPr lang="en-GB" b="1" spc="150" dirty="0" smtClean="0"/>
              <a:t>add multiple column</a:t>
            </a:r>
            <a:r>
              <a:rPr lang="en-GB" spc="150" dirty="0" smtClean="0"/>
              <a:t> in the created table by using </a:t>
            </a:r>
            <a:r>
              <a:rPr lang="en-GB" b="1" spc="150" dirty="0" smtClean="0"/>
              <a:t>alter </a:t>
            </a:r>
            <a:r>
              <a:rPr lang="en-GB" spc="150" dirty="0" smtClean="0"/>
              <a:t>at the same time.</a:t>
            </a:r>
            <a:endParaRPr lang="en-GB" spc="150" dirty="0"/>
          </a:p>
        </p:txBody>
      </p:sp>
      <p:sp>
        <p:nvSpPr>
          <p:cNvPr id="25" name="Rectangle 24"/>
          <p:cNvSpPr/>
          <p:nvPr/>
        </p:nvSpPr>
        <p:spPr>
          <a:xfrm>
            <a:off x="428596" y="2643182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add</a:t>
            </a:r>
            <a:r>
              <a:rPr lang="en-GB" spc="150" dirty="0" smtClean="0"/>
              <a:t> </a:t>
            </a:r>
            <a:r>
              <a:rPr lang="en-GB" b="1" spc="150" dirty="0" smtClean="0"/>
              <a:t>Gender </a:t>
            </a:r>
            <a:r>
              <a:rPr lang="en-GB" b="1" spc="150" dirty="0" err="1" smtClean="0"/>
              <a:t>varchar</a:t>
            </a:r>
            <a:r>
              <a:rPr lang="en-GB" b="1" spc="150" dirty="0" smtClean="0"/>
              <a:t>(15)</a:t>
            </a:r>
            <a:r>
              <a:rPr lang="en-GB" spc="150" dirty="0" smtClean="0"/>
              <a:t>,</a:t>
            </a:r>
          </a:p>
          <a:p>
            <a:r>
              <a:rPr lang="en-GB" b="1" spc="150" dirty="0" smtClean="0"/>
              <a:t>add Age </a:t>
            </a:r>
            <a:r>
              <a:rPr lang="en-GB" b="1" spc="150" dirty="0" err="1" smtClean="0"/>
              <a:t>int</a:t>
            </a:r>
            <a:r>
              <a:rPr lang="en-GB" spc="150" dirty="0" smtClean="0"/>
              <a:t>;</a:t>
            </a:r>
            <a:endParaRPr lang="en-GB" spc="150" dirty="0"/>
          </a:p>
        </p:txBody>
      </p:sp>
      <p:pic>
        <p:nvPicPr>
          <p:cNvPr id="2051" name="Picture 3" descr="C:\Users\user\Pictures\Screen recorder\Alter-Multiple a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714752"/>
            <a:ext cx="5786478" cy="253705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Rename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214554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4414" y="1285860"/>
            <a:ext cx="83582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We can </a:t>
            </a:r>
            <a:r>
              <a:rPr lang="en-GB" b="1" spc="150" dirty="0" smtClean="0"/>
              <a:t>Rename</a:t>
            </a:r>
            <a:r>
              <a:rPr lang="en-GB" spc="150" dirty="0" smtClean="0"/>
              <a:t> to the table using </a:t>
            </a:r>
            <a:r>
              <a:rPr lang="en-GB" b="1" spc="150" dirty="0" smtClean="0"/>
              <a:t>Alter</a:t>
            </a:r>
            <a:r>
              <a:rPr lang="en-GB" spc="150" dirty="0" smtClean="0"/>
              <a:t>.</a:t>
            </a:r>
            <a:endParaRPr lang="en-GB" spc="150" dirty="0"/>
          </a:p>
        </p:txBody>
      </p:sp>
      <p:sp>
        <p:nvSpPr>
          <p:cNvPr id="25" name="Rectangle 24"/>
          <p:cNvSpPr/>
          <p:nvPr/>
        </p:nvSpPr>
        <p:spPr>
          <a:xfrm>
            <a:off x="857224" y="3214686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Rename</a:t>
            </a:r>
            <a:r>
              <a:rPr lang="en-GB" spc="150" dirty="0" smtClean="0"/>
              <a:t> to </a:t>
            </a:r>
            <a:r>
              <a:rPr lang="en-GB" spc="150" dirty="0" err="1" smtClean="0"/>
              <a:t>employee_det</a:t>
            </a:r>
            <a:r>
              <a:rPr lang="en-GB" spc="150" dirty="0" smtClean="0"/>
              <a:t>; </a:t>
            </a:r>
            <a:endParaRPr lang="en-GB" spc="150" dirty="0"/>
          </a:p>
        </p:txBody>
      </p:sp>
      <p:pic>
        <p:nvPicPr>
          <p:cNvPr id="3074" name="Picture 2" descr="C:\Users\user\Pictures\Screen recorder\Alter-rena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071942"/>
            <a:ext cx="6504002" cy="235221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Modify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786" y="928670"/>
            <a:ext cx="835821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We can </a:t>
            </a:r>
            <a:r>
              <a:rPr lang="en-GB" b="1" spc="150" dirty="0" smtClean="0"/>
              <a:t>Modify</a:t>
            </a:r>
            <a:r>
              <a:rPr lang="en-GB" spc="150" dirty="0" smtClean="0"/>
              <a:t> the created table by using </a:t>
            </a:r>
            <a:r>
              <a:rPr lang="en-GB" b="1" spc="150" dirty="0" smtClean="0"/>
              <a:t>alter</a:t>
            </a:r>
            <a:r>
              <a:rPr lang="en-GB" spc="150" dirty="0" smtClean="0"/>
              <a:t>.</a:t>
            </a:r>
            <a:endParaRPr lang="en-GB" spc="150" dirty="0"/>
          </a:p>
        </p:txBody>
      </p:sp>
      <p:sp>
        <p:nvSpPr>
          <p:cNvPr id="25" name="Rectangle 24"/>
          <p:cNvSpPr/>
          <p:nvPr/>
        </p:nvSpPr>
        <p:spPr>
          <a:xfrm>
            <a:off x="500034" y="307181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Modify </a:t>
            </a:r>
            <a:r>
              <a:rPr lang="en-GB" spc="150" dirty="0" err="1" smtClean="0"/>
              <a:t>Employee_ID</a:t>
            </a:r>
            <a:r>
              <a:rPr lang="en-GB" spc="150" dirty="0" smtClean="0"/>
              <a:t> </a:t>
            </a:r>
            <a:r>
              <a:rPr lang="en-GB" spc="150" dirty="0" err="1" smtClean="0"/>
              <a:t>varchar</a:t>
            </a:r>
            <a:r>
              <a:rPr lang="en-GB" spc="150" dirty="0" smtClean="0"/>
              <a:t>(20);</a:t>
            </a:r>
            <a:endParaRPr lang="en-GB" spc="150" dirty="0"/>
          </a:p>
        </p:txBody>
      </p:sp>
      <p:pic>
        <p:nvPicPr>
          <p:cNvPr id="4099" name="Picture 3" descr="C:\Users\user\Pictures\Screen recorder\Alter-modif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00504"/>
            <a:ext cx="5677606" cy="214155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Drop Column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472" y="1142984"/>
            <a:ext cx="835821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We can </a:t>
            </a:r>
            <a:r>
              <a:rPr lang="en-GB" b="1" spc="150" dirty="0" smtClean="0"/>
              <a:t>Drop </a:t>
            </a:r>
            <a:r>
              <a:rPr lang="en-GB" spc="150" dirty="0" smtClean="0"/>
              <a:t>a column from the created table by using </a:t>
            </a:r>
            <a:r>
              <a:rPr lang="en-GB" b="1" spc="150" dirty="0" smtClean="0"/>
              <a:t>alter</a:t>
            </a:r>
            <a:r>
              <a:rPr lang="en-GB" spc="150" dirty="0" smtClean="0"/>
              <a:t>.</a:t>
            </a:r>
            <a:endParaRPr lang="en-GB" spc="150" dirty="0"/>
          </a:p>
        </p:txBody>
      </p:sp>
      <p:sp>
        <p:nvSpPr>
          <p:cNvPr id="25" name="Rectangle 24"/>
          <p:cNvSpPr/>
          <p:nvPr/>
        </p:nvSpPr>
        <p:spPr>
          <a:xfrm>
            <a:off x="500034" y="307181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Drop </a:t>
            </a:r>
            <a:r>
              <a:rPr lang="en-GB" spc="150" dirty="0" smtClean="0"/>
              <a:t>Gender;</a:t>
            </a:r>
            <a:endParaRPr lang="en-GB" spc="150" dirty="0"/>
          </a:p>
        </p:txBody>
      </p:sp>
      <p:pic>
        <p:nvPicPr>
          <p:cNvPr id="5122" name="Picture 2" descr="C:\Users\user\Pictures\Screen recorder\Alter-d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857628"/>
            <a:ext cx="5938854" cy="213850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Add Primary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786" y="928670"/>
            <a:ext cx="835821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We can Add Primary Key in the created table by using </a:t>
            </a:r>
            <a:r>
              <a:rPr lang="en-GB" b="1" spc="150" dirty="0" smtClean="0"/>
              <a:t>alter</a:t>
            </a:r>
            <a:r>
              <a:rPr lang="en-GB" spc="150" dirty="0" smtClean="0"/>
              <a:t>.</a:t>
            </a:r>
            <a:endParaRPr lang="en-GB" spc="150" dirty="0"/>
          </a:p>
        </p:txBody>
      </p:sp>
      <p:sp>
        <p:nvSpPr>
          <p:cNvPr id="25" name="Rectangle 24"/>
          <p:cNvSpPr/>
          <p:nvPr/>
        </p:nvSpPr>
        <p:spPr>
          <a:xfrm>
            <a:off x="500034" y="2928934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Add Primary key(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)</a:t>
            </a:r>
            <a:r>
              <a:rPr lang="en-GB" spc="150" dirty="0" smtClean="0"/>
              <a:t>;</a:t>
            </a:r>
            <a:endParaRPr lang="en-GB" spc="150" dirty="0"/>
          </a:p>
        </p:txBody>
      </p:sp>
      <p:pic>
        <p:nvPicPr>
          <p:cNvPr id="6146" name="Picture 2" descr="C:\Users\user\Pictures\Screen recorder\Alter-add pri ke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86190"/>
            <a:ext cx="6550496" cy="239079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Drop Primary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786" y="1071546"/>
            <a:ext cx="83582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We can Drop Primary Key from the created table by using </a:t>
            </a:r>
            <a:r>
              <a:rPr lang="en-GB" b="1" spc="150" dirty="0" smtClean="0"/>
              <a:t>alter</a:t>
            </a:r>
            <a:r>
              <a:rPr lang="en-GB" spc="150" dirty="0" smtClean="0"/>
              <a:t>.</a:t>
            </a:r>
            <a:endParaRPr lang="en-GB" spc="150" dirty="0"/>
          </a:p>
        </p:txBody>
      </p:sp>
      <p:sp>
        <p:nvSpPr>
          <p:cNvPr id="25" name="Rectangle 24"/>
          <p:cNvSpPr/>
          <p:nvPr/>
        </p:nvSpPr>
        <p:spPr>
          <a:xfrm>
            <a:off x="500034" y="307181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 smtClean="0"/>
              <a:t>Alter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Drop primary key</a:t>
            </a:r>
            <a:r>
              <a:rPr lang="en-GB" spc="150" dirty="0" smtClean="0"/>
              <a:t>;</a:t>
            </a:r>
            <a:endParaRPr lang="en-GB" spc="150" dirty="0"/>
          </a:p>
        </p:txBody>
      </p:sp>
      <p:pic>
        <p:nvPicPr>
          <p:cNvPr id="7170" name="Picture 2" descr="C:\Users\user\Pictures\Screen recorder\Alter-Drop pri ke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857628"/>
            <a:ext cx="6932617" cy="247175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UPDATE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1285860"/>
            <a:ext cx="693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 smtClean="0"/>
              <a:t>We can </a:t>
            </a:r>
            <a:r>
              <a:rPr lang="en-GB" b="1" spc="150" dirty="0" smtClean="0"/>
              <a:t>Update</a:t>
            </a:r>
            <a:r>
              <a:rPr lang="en-GB" spc="150" dirty="0" smtClean="0"/>
              <a:t> the table data by using Update keyword</a:t>
            </a:r>
            <a:endParaRPr lang="en-GB" spc="150" dirty="0"/>
          </a:p>
        </p:txBody>
      </p:sp>
      <p:sp>
        <p:nvSpPr>
          <p:cNvPr id="21" name="TextBox 20"/>
          <p:cNvSpPr txBox="1"/>
          <p:nvPr/>
        </p:nvSpPr>
        <p:spPr>
          <a:xfrm>
            <a:off x="242204" y="3000372"/>
            <a:ext cx="89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Update</a:t>
            </a:r>
            <a:r>
              <a:rPr lang="en-GB" spc="150" dirty="0" smtClean="0"/>
              <a:t>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 </a:t>
            </a:r>
            <a:r>
              <a:rPr lang="en-GB" b="1" spc="150" dirty="0" smtClean="0"/>
              <a:t>set</a:t>
            </a:r>
            <a:r>
              <a:rPr lang="en-GB" spc="150" dirty="0" smtClean="0"/>
              <a:t> gender='Male' where </a:t>
            </a:r>
            <a:r>
              <a:rPr lang="en-GB" spc="150" dirty="0" err="1" smtClean="0"/>
              <a:t>employee_id</a:t>
            </a:r>
            <a:r>
              <a:rPr lang="en-GB" spc="150" dirty="0" smtClean="0"/>
              <a:t>=17002;</a:t>
            </a:r>
            <a:endParaRPr lang="en-GB" spc="150" dirty="0"/>
          </a:p>
        </p:txBody>
      </p:sp>
      <p:pic>
        <p:nvPicPr>
          <p:cNvPr id="8194" name="Picture 2" descr="C:\Users\user\Pictures\Screen recorder\upd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86256"/>
            <a:ext cx="6411045" cy="157005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500166" y="928670"/>
            <a:ext cx="2748381" cy="4992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 String </a:t>
            </a:r>
            <a:r>
              <a:rPr lang="en-GB" dirty="0" err="1" smtClean="0"/>
              <a:t>Funtions</a:t>
            </a:r>
            <a:r>
              <a:rPr lang="en-GB" dirty="0" smtClean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 Date Functions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Logical Functions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RDBMS System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 Join Queries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Case Statements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Procedures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Variables in Procedure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 Triggers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General Functions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28596" y="1428736"/>
            <a:ext cx="414248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Where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AND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IN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NOT IN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“&gt;” (Greater than)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“&lt;“ (Lesser than)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“&gt;=“ (Greater than or equal to)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“&lt;=“ (Lesser than or equal to)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“&lt;&gt;” (Not equal to)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“!” (Not)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3504" y="1357298"/>
            <a:ext cx="3415359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COUNT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DISTINCT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COUNT WITH DISTINCT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ORDER BY ASC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ORDER BY DESC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GROUP BY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LIMIT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DESC LIMIT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LIKE (_%)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NOT LIKE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BETWEEN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WHERE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000108"/>
            <a:ext cx="794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     The Where clause is used to filter records. It is used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To extract only those records that </a:t>
            </a:r>
            <a:r>
              <a:rPr lang="en-GB" spc="150" dirty="0" err="1" smtClean="0"/>
              <a:t>fulfill</a:t>
            </a:r>
            <a:r>
              <a:rPr lang="en-GB" spc="150" dirty="0" smtClean="0"/>
              <a:t> a specified condition.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2143116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=50;</a:t>
            </a:r>
            <a:endParaRPr lang="en-GB" b="1" spc="150" dirty="0"/>
          </a:p>
        </p:txBody>
      </p:sp>
      <p:pic>
        <p:nvPicPr>
          <p:cNvPr id="2050" name="Picture 2" descr="C:\Users\user\Pictures\Screen recorder\Whe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2"/>
            <a:ext cx="7251752" cy="296864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42844" y="2000240"/>
            <a:ext cx="1500198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573" y="1000108"/>
            <a:ext cx="900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    The OR operator are used to filter records based on more than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One condition and it displays a record if any of the conditions is TRUE.</a:t>
            </a:r>
            <a:endParaRPr lang="en-GB" spc="15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271462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=50 or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=60;</a:t>
            </a:r>
            <a:endParaRPr lang="en-GB" b="1" spc="150" dirty="0"/>
          </a:p>
        </p:txBody>
      </p:sp>
      <p:pic>
        <p:nvPicPr>
          <p:cNvPr id="3074" name="Picture 2" descr="C:\Users\user\Pictures\Screen recorder\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657653" cy="278608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AND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35732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928670"/>
            <a:ext cx="9072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OR operator are used to filter records based on more than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One condition and it displays a record if all the conditions are TRUE.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2643182"/>
            <a:ext cx="698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20" dirty="0" smtClean="0"/>
              <a:t>select * from </a:t>
            </a:r>
            <a:r>
              <a:rPr lang="en-GB" b="1" spc="120" dirty="0" err="1" smtClean="0"/>
              <a:t>employee_details</a:t>
            </a:r>
            <a:r>
              <a:rPr lang="en-GB" b="1" spc="120" dirty="0" smtClean="0"/>
              <a:t> where </a:t>
            </a:r>
            <a:r>
              <a:rPr lang="en-GB" b="1" spc="120" dirty="0" err="1" smtClean="0"/>
              <a:t>dept_no</a:t>
            </a:r>
            <a:r>
              <a:rPr lang="en-GB" b="1" spc="120" dirty="0" smtClean="0"/>
              <a:t>=50 and </a:t>
            </a:r>
          </a:p>
          <a:p>
            <a:r>
              <a:rPr lang="en-GB" b="1" spc="120" dirty="0" err="1" smtClean="0"/>
              <a:t>date_of_join</a:t>
            </a:r>
            <a:r>
              <a:rPr lang="en-GB" b="1" spc="120" dirty="0" smtClean="0"/>
              <a:t>&lt;'2022-06-01';</a:t>
            </a:r>
            <a:endParaRPr lang="en-GB" b="1" spc="120" dirty="0"/>
          </a:p>
        </p:txBody>
      </p:sp>
      <p:pic>
        <p:nvPicPr>
          <p:cNvPr id="4098" name="Picture 2" descr="C:\Users\user\Pictures\Screen recorder\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71942"/>
            <a:ext cx="7267361" cy="219710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WHERE, AND </a:t>
            </a:r>
            <a:r>
              <a:rPr lang="en-GB" sz="2400" b="1" dirty="0" err="1" smtClean="0">
                <a:solidFill>
                  <a:schemeClr val="bg1"/>
                </a:solidFill>
              </a:rPr>
              <a:t>and</a:t>
            </a:r>
            <a:r>
              <a:rPr lang="en-GB" sz="2400" b="1" dirty="0" smtClean="0">
                <a:solidFill>
                  <a:schemeClr val="bg1"/>
                </a:solidFill>
              </a:rPr>
              <a:t> OR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857364"/>
            <a:ext cx="171451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0166" y="2571744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</a:p>
          <a:p>
            <a:r>
              <a:rPr lang="en-GB" b="1" spc="150" dirty="0" smtClean="0"/>
              <a:t>(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=50 or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=60) and 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&lt;=17005;</a:t>
            </a:r>
            <a:endParaRPr lang="en-GB" b="1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166" y="1214422"/>
            <a:ext cx="67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 smtClean="0"/>
              <a:t>Combination of Where, AND </a:t>
            </a:r>
            <a:r>
              <a:rPr lang="en-GB" spc="150" dirty="0" err="1" smtClean="0"/>
              <a:t>and</a:t>
            </a:r>
            <a:r>
              <a:rPr lang="en-GB" spc="150" dirty="0" smtClean="0"/>
              <a:t> OR at the same time.</a:t>
            </a:r>
            <a:endParaRPr lang="en-GB" spc="150" dirty="0"/>
          </a:p>
        </p:txBody>
      </p:sp>
      <p:pic>
        <p:nvPicPr>
          <p:cNvPr id="5122" name="Picture 2" descr="C:\Users\user\Pictures\Screen recorder\Where or 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143380"/>
            <a:ext cx="6648466" cy="209248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0019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1142984"/>
            <a:ext cx="822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The IN operator allows to specify multiple values in a WHERE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Clause. It is a shorthand for multiple OR conditions.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2928934"/>
            <a:ext cx="755206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 in (50, 60);</a:t>
            </a:r>
            <a:endParaRPr lang="en-GB" b="1" spc="150" dirty="0"/>
          </a:p>
        </p:txBody>
      </p:sp>
      <p:pic>
        <p:nvPicPr>
          <p:cNvPr id="6146" name="Picture 2" descr="C:\Users\user\Pictures\Screen recorder\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00504"/>
            <a:ext cx="6640034" cy="231828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NOT 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000240"/>
            <a:ext cx="150016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3042" y="1214422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 smtClean="0"/>
              <a:t>The </a:t>
            </a:r>
            <a:r>
              <a:rPr lang="en-GB" b="1" spc="150" dirty="0" smtClean="0"/>
              <a:t>NOT IN </a:t>
            </a:r>
            <a:r>
              <a:rPr lang="en-GB" spc="150" dirty="0" smtClean="0"/>
              <a:t>provides the output as Contradiction of </a:t>
            </a:r>
            <a:r>
              <a:rPr lang="en-GB" b="1" spc="150" dirty="0" smtClean="0"/>
              <a:t>IN.</a:t>
            </a:r>
            <a:endParaRPr lang="en-GB" b="1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786058"/>
            <a:ext cx="805220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 not in (50, 60);</a:t>
            </a:r>
            <a:endParaRPr lang="en-GB" b="1" spc="150" dirty="0"/>
          </a:p>
        </p:txBody>
      </p:sp>
      <p:pic>
        <p:nvPicPr>
          <p:cNvPr id="7170" name="Picture 2" descr="C:\Users\user\Pictures\Screen recorder\Not 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857628"/>
            <a:ext cx="6602797" cy="235599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“&gt;” - Greater than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761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   </a:t>
            </a:r>
            <a:r>
              <a:rPr lang="en-GB" spc="150" dirty="0" smtClean="0"/>
              <a:t>The “</a:t>
            </a:r>
            <a:r>
              <a:rPr lang="en-GB" b="1" spc="150" dirty="0" smtClean="0"/>
              <a:t>&gt;</a:t>
            </a:r>
            <a:r>
              <a:rPr lang="en-GB" spc="150" dirty="0" smtClean="0"/>
              <a:t>” Greater than operator displays the output which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Satisfies </a:t>
            </a:r>
            <a:r>
              <a:rPr lang="en-GB" b="1" spc="150" dirty="0" smtClean="0"/>
              <a:t>strictly greater than </a:t>
            </a:r>
            <a:r>
              <a:rPr lang="en-GB" spc="150" dirty="0" smtClean="0"/>
              <a:t>the specified condition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000100" y="3143248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&gt;70;</a:t>
            </a:r>
            <a:endParaRPr lang="en-GB" b="1" spc="150" dirty="0"/>
          </a:p>
        </p:txBody>
      </p:sp>
      <p:pic>
        <p:nvPicPr>
          <p:cNvPr id="8195" name="Picture 3" descr="C:\Users\user\Pictures\Screen recorder\Greater th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71942"/>
            <a:ext cx="6572296" cy="235890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“&lt;” - Lesser than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7509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   </a:t>
            </a:r>
            <a:r>
              <a:rPr lang="en-GB" spc="150" dirty="0" smtClean="0"/>
              <a:t>The “</a:t>
            </a:r>
            <a:r>
              <a:rPr lang="en-GB" b="1" spc="150" dirty="0" smtClean="0"/>
              <a:t>&lt;</a:t>
            </a:r>
            <a:r>
              <a:rPr lang="en-GB" spc="150" dirty="0" smtClean="0"/>
              <a:t>” Lesser than operator displays the output which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Satisfies </a:t>
            </a:r>
            <a:r>
              <a:rPr lang="en-GB" b="1" spc="150" dirty="0" smtClean="0"/>
              <a:t>strictly lesser than </a:t>
            </a:r>
            <a:r>
              <a:rPr lang="en-GB" spc="150" dirty="0" smtClean="0"/>
              <a:t>the specified condition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3143248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&lt;60;</a:t>
            </a:r>
            <a:endParaRPr lang="en-GB" b="1" spc="150" dirty="0"/>
          </a:p>
        </p:txBody>
      </p:sp>
      <p:pic>
        <p:nvPicPr>
          <p:cNvPr id="9218" name="Picture 2" descr="C:\Users\user\Pictures\Screen recorder\Lesser th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71942"/>
            <a:ext cx="6143668" cy="241898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5429288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“&gt;=” - Greater than or equal to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8073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   </a:t>
            </a:r>
            <a:r>
              <a:rPr lang="en-GB" spc="150" dirty="0" smtClean="0"/>
              <a:t>The “</a:t>
            </a:r>
            <a:r>
              <a:rPr lang="en-GB" b="1" spc="150" dirty="0" smtClean="0"/>
              <a:t>&gt;=</a:t>
            </a:r>
            <a:r>
              <a:rPr lang="en-GB" spc="150" dirty="0" smtClean="0"/>
              <a:t>” Greater than or equal operator displays the output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which Satisfies</a:t>
            </a:r>
            <a:r>
              <a:rPr lang="en-GB" b="1" spc="150" dirty="0" smtClean="0"/>
              <a:t> greater than or equal to </a:t>
            </a:r>
            <a:r>
              <a:rPr lang="en-GB" spc="150" dirty="0" smtClean="0"/>
              <a:t>the specified condition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3214686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&gt;=70;</a:t>
            </a:r>
            <a:endParaRPr lang="en-GB" b="1" spc="150" dirty="0"/>
          </a:p>
        </p:txBody>
      </p:sp>
      <p:pic>
        <p:nvPicPr>
          <p:cNvPr id="10242" name="Picture 2" descr="C:\Users\user\Pictures\Screen recorder\Greater than or equal 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86256"/>
            <a:ext cx="5929354" cy="224575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SQL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57158" y="1357298"/>
            <a:ext cx="88729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   </a:t>
            </a:r>
            <a:r>
              <a:rPr lang="en-GB" b="1" spc="150" dirty="0" smtClean="0"/>
              <a:t>SQL</a:t>
            </a:r>
            <a:r>
              <a:rPr lang="en-GB" spc="150" dirty="0" smtClean="0"/>
              <a:t> stands for  </a:t>
            </a:r>
            <a:r>
              <a:rPr lang="en-GB" b="1" spc="150" dirty="0" smtClean="0"/>
              <a:t>S</a:t>
            </a:r>
            <a:r>
              <a:rPr lang="en-GB" spc="150" dirty="0" smtClean="0"/>
              <a:t>tructured </a:t>
            </a:r>
            <a:r>
              <a:rPr lang="en-GB" b="1" spc="150" dirty="0" smtClean="0"/>
              <a:t>Q</a:t>
            </a:r>
            <a:r>
              <a:rPr lang="en-GB" spc="150" dirty="0" smtClean="0"/>
              <a:t>uery </a:t>
            </a:r>
            <a:r>
              <a:rPr lang="en-GB" b="1" spc="150" dirty="0" smtClean="0"/>
              <a:t>L</a:t>
            </a:r>
            <a:r>
              <a:rPr lang="en-GB" spc="150" dirty="0" smtClean="0"/>
              <a:t>anguage is a programming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pc="150" dirty="0" smtClean="0"/>
              <a:t>     Language for storing, manipulating and retrieving data in databases.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158" y="2357430"/>
            <a:ext cx="86581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 </a:t>
            </a:r>
            <a:r>
              <a:rPr lang="en-GB" b="1" spc="150" dirty="0" smtClean="0"/>
              <a:t>SQL</a:t>
            </a:r>
            <a:r>
              <a:rPr lang="en-GB" spc="150" dirty="0" smtClean="0"/>
              <a:t> was invented in the 1970s based on the relational data model.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It Was initially known as the Structured English Query Language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</a:t>
            </a:r>
            <a:r>
              <a:rPr lang="en-GB" spc="150" dirty="0" smtClean="0"/>
              <a:t>   (</a:t>
            </a:r>
            <a:r>
              <a:rPr lang="en-GB" b="1" spc="150" dirty="0" smtClean="0"/>
              <a:t>SEQUEL</a:t>
            </a:r>
            <a:r>
              <a:rPr lang="en-GB" spc="150" dirty="0" smtClean="0"/>
              <a:t>)</a:t>
            </a:r>
            <a:endParaRPr lang="en-GB" spc="150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3786190"/>
            <a:ext cx="84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  </a:t>
            </a:r>
            <a:r>
              <a:rPr lang="en-GB" spc="150" dirty="0" smtClean="0"/>
              <a:t>SQL can do,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4143380"/>
            <a:ext cx="6375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 </a:t>
            </a:r>
            <a:r>
              <a:rPr lang="en-GB" b="1" spc="150" dirty="0" smtClean="0"/>
              <a:t>Execute</a:t>
            </a:r>
            <a:r>
              <a:rPr lang="en-GB" spc="150" dirty="0" smtClean="0"/>
              <a:t> queries against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 smtClean="0"/>
              <a:t> </a:t>
            </a:r>
            <a:r>
              <a:rPr lang="en-GB" b="1" spc="150" dirty="0" err="1" smtClean="0"/>
              <a:t>Retrive</a:t>
            </a:r>
            <a:r>
              <a:rPr lang="en-GB" b="1" spc="150" dirty="0" smtClean="0"/>
              <a:t> data </a:t>
            </a:r>
            <a:r>
              <a:rPr lang="en-GB" spc="150" dirty="0" smtClean="0"/>
              <a:t>from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 smtClean="0"/>
              <a:t> </a:t>
            </a:r>
            <a:r>
              <a:rPr lang="en-GB" b="1" spc="150" dirty="0" smtClean="0"/>
              <a:t>Create</a:t>
            </a:r>
            <a:r>
              <a:rPr lang="en-GB" spc="150" dirty="0" smtClean="0"/>
              <a:t> new databases and tables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 smtClean="0"/>
              <a:t> </a:t>
            </a:r>
            <a:r>
              <a:rPr lang="en-GB" b="1" spc="150" dirty="0" smtClean="0"/>
              <a:t>Insert, Update and Delete</a:t>
            </a:r>
            <a:r>
              <a:rPr lang="en-GB" spc="150" dirty="0" smtClean="0"/>
              <a:t> records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 smtClean="0"/>
              <a:t> Create </a:t>
            </a:r>
            <a:r>
              <a:rPr lang="en-GB" b="1" spc="150" dirty="0" smtClean="0"/>
              <a:t>stored procedures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 smtClean="0"/>
              <a:t> </a:t>
            </a:r>
            <a:r>
              <a:rPr lang="en-GB" b="1" spc="150" dirty="0" smtClean="0"/>
              <a:t>Set permissions</a:t>
            </a:r>
            <a:r>
              <a:rPr lang="en-GB" spc="150" dirty="0" smtClean="0"/>
              <a:t> on tables, procedures and views </a:t>
            </a:r>
            <a:endParaRPr lang="en-GB" dirty="0" smtClean="0"/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5429288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“&lt;=” - Lesser than or equal to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8073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   </a:t>
            </a:r>
            <a:r>
              <a:rPr lang="en-GB" spc="150" dirty="0" smtClean="0"/>
              <a:t>The “</a:t>
            </a:r>
            <a:r>
              <a:rPr lang="en-GB" b="1" spc="150" dirty="0" smtClean="0"/>
              <a:t>&lt;=</a:t>
            </a:r>
            <a:r>
              <a:rPr lang="en-GB" spc="150" dirty="0" smtClean="0"/>
              <a:t>” Lesser than or equal operator displays the output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which Satisfies</a:t>
            </a:r>
            <a:r>
              <a:rPr lang="en-GB" b="1" spc="150" dirty="0" smtClean="0"/>
              <a:t> lesser than or equal to </a:t>
            </a:r>
            <a:r>
              <a:rPr lang="en-GB" spc="150" dirty="0" smtClean="0"/>
              <a:t>the specified condition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000100" y="3214686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&lt;=60;</a:t>
            </a:r>
            <a:endParaRPr lang="en-GB" b="1" spc="150" dirty="0"/>
          </a:p>
        </p:txBody>
      </p:sp>
      <p:pic>
        <p:nvPicPr>
          <p:cNvPr id="11266" name="Picture 2" descr="C:\Users\user\Pictures\Screen recorder\Lesser than or equal 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286256"/>
            <a:ext cx="6215106" cy="213291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“&lt;&gt;” and “!”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000108"/>
            <a:ext cx="7263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</a:t>
            </a:r>
            <a:r>
              <a:rPr lang="en-GB" spc="150" dirty="0" smtClean="0"/>
              <a:t> </a:t>
            </a:r>
            <a:r>
              <a:rPr lang="en-GB" b="1" spc="150" dirty="0" smtClean="0"/>
              <a:t>“&lt;&gt;”</a:t>
            </a:r>
            <a:r>
              <a:rPr lang="en-GB" spc="150" dirty="0" smtClean="0"/>
              <a:t>- It represents </a:t>
            </a:r>
            <a:r>
              <a:rPr lang="en-GB" b="1" spc="150" dirty="0" smtClean="0"/>
              <a:t>Not equal to</a:t>
            </a:r>
            <a:r>
              <a:rPr lang="en-GB" spc="150" dirty="0" smtClean="0"/>
              <a:t> the Specified condition.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</a:t>
            </a:r>
            <a:r>
              <a:rPr lang="en-GB" b="1" spc="150" dirty="0" smtClean="0"/>
              <a:t>“!”</a:t>
            </a:r>
            <a:r>
              <a:rPr lang="en-GB" spc="150" dirty="0" smtClean="0"/>
              <a:t> – It represents </a:t>
            </a:r>
            <a:r>
              <a:rPr lang="en-GB" b="1" spc="150" dirty="0" smtClean="0"/>
              <a:t>Not equal to</a:t>
            </a:r>
            <a:r>
              <a:rPr lang="en-GB" spc="150" dirty="0" smtClean="0"/>
              <a:t> when combine with </a:t>
            </a:r>
            <a:r>
              <a:rPr lang="en-GB" b="1" spc="150" dirty="0" smtClean="0"/>
              <a:t>“=”</a:t>
            </a:r>
            <a:endParaRPr lang="en-GB" b="1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2786058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 &lt;&gt;50;</a:t>
            </a:r>
          </a:p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 !=50;</a:t>
            </a:r>
          </a:p>
        </p:txBody>
      </p:sp>
      <p:pic>
        <p:nvPicPr>
          <p:cNvPr id="12290" name="Picture 2" descr="C:\Users\user\Pictures\Screen recorder\Not equal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214818"/>
            <a:ext cx="6000792" cy="207300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COUNT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071546"/>
            <a:ext cx="840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</a:t>
            </a:r>
            <a:r>
              <a:rPr lang="en-GB" b="1" spc="150" dirty="0" smtClean="0"/>
              <a:t>COUNT</a:t>
            </a:r>
            <a:r>
              <a:rPr lang="en-GB" spc="150" dirty="0" smtClean="0"/>
              <a:t> function returns the number of rows that matches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a specified criterion.</a:t>
            </a:r>
            <a:endParaRPr lang="en-GB" spc="150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3214686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count(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)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3314" name="Picture 2" descr="C:\Users\user\Pictures\Screen recorder\Cou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214818"/>
            <a:ext cx="4000528" cy="1675897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DISTINCT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500306"/>
            <a:ext cx="150019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142984"/>
            <a:ext cx="847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The </a:t>
            </a:r>
            <a:r>
              <a:rPr lang="en-GB" b="1" spc="150" dirty="0" smtClean="0"/>
              <a:t>DISTINCT</a:t>
            </a:r>
            <a:r>
              <a:rPr lang="en-GB" spc="150" dirty="0" smtClean="0"/>
              <a:t> function returns the unique rows that satisfies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 specified condition.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3286124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distinct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4338" name="Picture 2" descr="C:\Users\user\Pictures\Screen recorder\Distin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500570"/>
            <a:ext cx="4429156" cy="200366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Count with Distinct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1142984"/>
            <a:ext cx="821537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combination of </a:t>
            </a:r>
            <a:r>
              <a:rPr lang="en-GB" b="1" spc="150" dirty="0" smtClean="0"/>
              <a:t>DISTINCT</a:t>
            </a:r>
            <a:r>
              <a:rPr lang="en-GB" spc="150" dirty="0" smtClean="0"/>
              <a:t> and </a:t>
            </a:r>
            <a:r>
              <a:rPr lang="en-GB" b="1" spc="150" dirty="0" smtClean="0"/>
              <a:t>COUNT </a:t>
            </a:r>
            <a:r>
              <a:rPr lang="en-GB" spc="150" dirty="0" smtClean="0"/>
              <a:t>function returns the number of unique rows that satisfies the specified condition.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3500438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count(distinct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)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5362" name="Picture 2" descr="C:\Users\user\Pictures\Screen recorder\Count with Distin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643446"/>
            <a:ext cx="4572032" cy="162561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Order by </a:t>
            </a:r>
            <a:r>
              <a:rPr lang="en-GB" sz="2400" b="1" dirty="0" err="1" smtClean="0">
                <a:solidFill>
                  <a:schemeClr val="bg1"/>
                </a:solidFill>
              </a:rPr>
              <a:t>Asc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8599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214422"/>
            <a:ext cx="8458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The </a:t>
            </a:r>
            <a:r>
              <a:rPr lang="en-GB" b="1" spc="150" dirty="0" smtClean="0"/>
              <a:t>ORDER BY ASC</a:t>
            </a:r>
            <a:r>
              <a:rPr lang="en-GB" spc="150" dirty="0" smtClean="0"/>
              <a:t> display the output in the </a:t>
            </a:r>
            <a:r>
              <a:rPr lang="en-GB" b="1" spc="150" dirty="0" smtClean="0"/>
              <a:t>ascending order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of satisfying the specified condition. 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3286124"/>
            <a:ext cx="769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order by 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 </a:t>
            </a:r>
            <a:r>
              <a:rPr lang="en-GB" b="1" spc="150" dirty="0" err="1" smtClean="0"/>
              <a:t>asc</a:t>
            </a:r>
            <a:r>
              <a:rPr lang="en-GB" b="1" spc="150" dirty="0" smtClean="0"/>
              <a:t>; </a:t>
            </a:r>
            <a:endParaRPr lang="en-GB" b="1" spc="150" dirty="0"/>
          </a:p>
        </p:txBody>
      </p:sp>
      <p:pic>
        <p:nvPicPr>
          <p:cNvPr id="16386" name="Picture 2" descr="C:\Users\user\Pictures\Screen recorder\Order by as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5649919" cy="189577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Order by </a:t>
            </a:r>
            <a:r>
              <a:rPr lang="en-GB" sz="2400" b="1" dirty="0" err="1" smtClean="0">
                <a:solidFill>
                  <a:schemeClr val="bg1"/>
                </a:solidFill>
              </a:rPr>
              <a:t>Desc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8599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514" y="1142984"/>
            <a:ext cx="8800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The </a:t>
            </a:r>
            <a:r>
              <a:rPr lang="en-GB" b="1" spc="150" dirty="0" smtClean="0"/>
              <a:t>ORDER BY DESC</a:t>
            </a:r>
            <a:r>
              <a:rPr lang="en-GB" spc="150" dirty="0" smtClean="0"/>
              <a:t> display the output in the </a:t>
            </a:r>
            <a:r>
              <a:rPr lang="en-GB" b="1" spc="150" dirty="0" smtClean="0"/>
              <a:t>descending order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of satisfying the specified condition. 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3143248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order by 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 </a:t>
            </a:r>
            <a:r>
              <a:rPr lang="en-GB" b="1" spc="150" dirty="0" err="1" smtClean="0"/>
              <a:t>desc</a:t>
            </a:r>
            <a:r>
              <a:rPr lang="en-GB" b="1" spc="150" dirty="0" smtClean="0"/>
              <a:t>; </a:t>
            </a:r>
            <a:endParaRPr lang="en-GB" b="1" spc="150" dirty="0"/>
          </a:p>
        </p:txBody>
      </p:sp>
      <p:pic>
        <p:nvPicPr>
          <p:cNvPr id="17410" name="Picture 2" descr="C:\Users\user\Pictures\Screen recorder\Order by des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286256"/>
            <a:ext cx="5857916" cy="2012067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GROUP BY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214422"/>
            <a:ext cx="8129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GROUP BY statement groups rows that have the same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values into summary rows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2928934"/>
            <a:ext cx="872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, count(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)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Group by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8434" name="Picture 2" descr="C:\Users\user\Pictures\Screen recorder\Group b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256"/>
            <a:ext cx="5337193" cy="210563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LIKE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14282" y="1214422"/>
            <a:ext cx="797109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</a:t>
            </a:r>
            <a:r>
              <a:rPr lang="en-GB" b="1" spc="150" dirty="0" smtClean="0"/>
              <a:t>LIKE </a:t>
            </a:r>
            <a:r>
              <a:rPr lang="en-GB" spc="150" dirty="0" smtClean="0"/>
              <a:t>operator is used in where clause to search for a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Specified pattern in a column.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There are two wildcards often used in conjunction with the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LIKE operator: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3714752"/>
            <a:ext cx="76152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b="1" spc="150" dirty="0" smtClean="0"/>
              <a:t>“%”</a:t>
            </a:r>
            <a:r>
              <a:rPr lang="en-GB" spc="150" dirty="0" smtClean="0"/>
              <a:t> - The percentage sign represents zero, one or multiple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characters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b="1" spc="150" dirty="0" smtClean="0"/>
              <a:t>“_”</a:t>
            </a:r>
            <a:r>
              <a:rPr lang="en-GB" spc="150" dirty="0" smtClean="0"/>
              <a:t> - The underscore sign represents one, single character</a:t>
            </a:r>
            <a:endParaRPr lang="en-GB" spc="150" dirty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572140"/>
            <a:ext cx="7810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percent sign and the underscore can also be used in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combination.</a:t>
            </a:r>
            <a:endParaRPr lang="en-GB" spc="15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142852"/>
            <a:ext cx="13906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571480"/>
            <a:ext cx="84305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 like 'G%';</a:t>
            </a:r>
            <a:endParaRPr lang="en-GB" b="1" spc="150" dirty="0"/>
          </a:p>
        </p:txBody>
      </p:sp>
      <p:pic>
        <p:nvPicPr>
          <p:cNvPr id="19458" name="Picture 2" descr="C:\Users\user\Pictures\Screen recorder\Lik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285860"/>
            <a:ext cx="4725992" cy="159633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sp>
        <p:nvSpPr>
          <p:cNvPr id="16" name="Rounded Rectangle 15"/>
          <p:cNvSpPr/>
          <p:nvPr/>
        </p:nvSpPr>
        <p:spPr>
          <a:xfrm>
            <a:off x="0" y="3143248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NOT LIKE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0" y="3857628"/>
            <a:ext cx="13906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1670" y="3643314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 not like 'G%';</a:t>
            </a:r>
            <a:endParaRPr lang="en-GB" b="1" spc="150" dirty="0"/>
          </a:p>
        </p:txBody>
      </p:sp>
      <p:pic>
        <p:nvPicPr>
          <p:cNvPr id="19459" name="Picture 3" descr="C:\Users\user\Pictures\Screen recorder\Not lik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857760"/>
            <a:ext cx="5173667" cy="175514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MySQL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85786" y="1071546"/>
            <a:ext cx="827123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MySQL</a:t>
            </a:r>
            <a:r>
              <a:rPr lang="en-GB" spc="150" dirty="0" smtClean="0"/>
              <a:t> is a </a:t>
            </a:r>
            <a:r>
              <a:rPr lang="en-GB" b="1" spc="150" dirty="0" smtClean="0"/>
              <a:t>R</a:t>
            </a:r>
            <a:r>
              <a:rPr lang="en-GB" spc="150" dirty="0" smtClean="0"/>
              <a:t>elational </a:t>
            </a:r>
            <a:r>
              <a:rPr lang="en-GB" b="1" spc="150" dirty="0" err="1" smtClean="0"/>
              <a:t>D</a:t>
            </a:r>
            <a:r>
              <a:rPr lang="en-GB" spc="150" dirty="0" err="1" smtClean="0"/>
              <a:t>ata</a:t>
            </a:r>
            <a:r>
              <a:rPr lang="en-GB" b="1" spc="150" dirty="0" err="1" smtClean="0"/>
              <a:t>B</a:t>
            </a:r>
            <a:r>
              <a:rPr lang="en-GB" spc="150" dirty="0" err="1" smtClean="0"/>
              <a:t>ase</a:t>
            </a:r>
            <a:r>
              <a:rPr lang="en-GB" spc="150" dirty="0" smtClean="0"/>
              <a:t> </a:t>
            </a:r>
            <a:r>
              <a:rPr lang="en-GB" b="1" spc="150" dirty="0" smtClean="0"/>
              <a:t>M</a:t>
            </a:r>
            <a:r>
              <a:rPr lang="en-GB" spc="150" dirty="0" smtClean="0"/>
              <a:t>anagement </a:t>
            </a:r>
            <a:r>
              <a:rPr lang="en-GB" b="1" spc="150" dirty="0" smtClean="0"/>
              <a:t>S</a:t>
            </a:r>
            <a:r>
              <a:rPr lang="en-GB" spc="150" dirty="0" smtClean="0"/>
              <a:t>ystem (RDBMS).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MySQL</a:t>
            </a:r>
            <a:r>
              <a:rPr lang="en-GB" spc="150" dirty="0" smtClean="0"/>
              <a:t> is ideal for both small and large application.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MySQL</a:t>
            </a:r>
            <a:r>
              <a:rPr lang="en-GB" spc="150" dirty="0" smtClean="0"/>
              <a:t> is very fast, reliable, scalable and easy to use.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3643314"/>
            <a:ext cx="3214678" cy="428628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MySQL</a:t>
            </a:r>
            <a:r>
              <a:rPr lang="en-GB" sz="2400" b="1" dirty="0" smtClean="0">
                <a:solidFill>
                  <a:schemeClr val="bg1"/>
                </a:solidFill>
              </a:rPr>
              <a:t>  Users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224" y="4357694"/>
            <a:ext cx="7794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spc="150" dirty="0" smtClean="0"/>
              <a:t>Huge websites like </a:t>
            </a:r>
            <a:r>
              <a:rPr lang="en-GB" spc="150" dirty="0" err="1" smtClean="0"/>
              <a:t>Facebook</a:t>
            </a:r>
            <a:r>
              <a:rPr lang="en-GB" spc="150" dirty="0" smtClean="0"/>
              <a:t>, Twitter, </a:t>
            </a:r>
            <a:r>
              <a:rPr lang="en-GB" spc="150" dirty="0" err="1" smtClean="0"/>
              <a:t>Airbnb</a:t>
            </a:r>
            <a:r>
              <a:rPr lang="en-GB" spc="150" dirty="0" smtClean="0"/>
              <a:t>, Booking.com,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</a:t>
            </a:r>
            <a:r>
              <a:rPr lang="en-GB" spc="150" dirty="0" err="1" smtClean="0"/>
              <a:t>Uber</a:t>
            </a:r>
            <a:r>
              <a:rPr lang="en-GB" spc="150" dirty="0" smtClean="0"/>
              <a:t>, </a:t>
            </a:r>
            <a:r>
              <a:rPr lang="en-GB" spc="150" dirty="0" err="1" smtClean="0"/>
              <a:t>GitHub</a:t>
            </a:r>
            <a:r>
              <a:rPr lang="en-GB" spc="150" dirty="0" smtClean="0"/>
              <a:t>, YouTube, etc.</a:t>
            </a:r>
          </a:p>
          <a:p>
            <a:pPr>
              <a:lnSpc>
                <a:spcPct val="150000"/>
              </a:lnSpc>
            </a:pP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 A very large number of web developers around the world.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BETWEEN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85749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214422"/>
            <a:ext cx="84305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BETWEEN operator selects values within a given range.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 values can be numbers, text, or dates. It includes the begin and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end values.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785918" y="3000372"/>
            <a:ext cx="668003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date_of_join</a:t>
            </a:r>
            <a:endParaRPr lang="en-GB" b="1" spc="150" dirty="0" smtClean="0"/>
          </a:p>
          <a:p>
            <a:pPr>
              <a:lnSpc>
                <a:spcPct val="150000"/>
              </a:lnSpc>
            </a:pPr>
            <a:r>
              <a:rPr lang="en-GB" b="1" spc="150" dirty="0" smtClean="0"/>
              <a:t>between '2022-05-01' and '2022-05-31';</a:t>
            </a:r>
            <a:endParaRPr lang="en-GB" b="1" spc="150" dirty="0"/>
          </a:p>
        </p:txBody>
      </p:sp>
      <p:pic>
        <p:nvPicPr>
          <p:cNvPr id="20482" name="Picture 2" descr="C:\Users\user\Pictures\Screen recorder\Betwe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429132"/>
            <a:ext cx="5643602" cy="1893577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Calculate Functions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85786" y="1500174"/>
            <a:ext cx="77251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The Calculate Functions are Mathematical operations such as: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2500298" y="2500306"/>
            <a:ext cx="16712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SUM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AVERAGE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COUNT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MIN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MAX</a:t>
            </a:r>
            <a:endParaRPr lang="en-GB" spc="15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SUM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8599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142984"/>
            <a:ext cx="789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SUM function returns the total sum of numeric values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under specified condition.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3000372"/>
            <a:ext cx="8052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Branch_id</a:t>
            </a:r>
            <a:r>
              <a:rPr lang="en-GB" b="1" spc="150" dirty="0" smtClean="0"/>
              <a:t>, sum(amount) as </a:t>
            </a:r>
            <a:r>
              <a:rPr lang="en-GB" b="1" spc="150" dirty="0" err="1" smtClean="0"/>
              <a:t>Branch_total_amount</a:t>
            </a:r>
            <a:r>
              <a:rPr lang="en-GB" b="1" spc="150" dirty="0" smtClean="0"/>
              <a:t> from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salary_details</a:t>
            </a:r>
            <a:r>
              <a:rPr lang="en-GB" b="1" spc="150" dirty="0" smtClean="0"/>
              <a:t> group by </a:t>
            </a:r>
            <a:r>
              <a:rPr lang="en-GB" b="1" spc="150" dirty="0" err="1" smtClean="0"/>
              <a:t>Branch_id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1506" name="Picture 2" descr="C:\Users\user\Pictures\Screen recorder\SU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429132"/>
            <a:ext cx="4071966" cy="190212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AVERAGE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34" y="1071546"/>
            <a:ext cx="807249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AVERAGE function returns the average of numeric values under specified condition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3000372"/>
            <a:ext cx="733187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Branch_id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avg</a:t>
            </a:r>
            <a:r>
              <a:rPr lang="en-GB" b="1" spc="150" dirty="0" smtClean="0"/>
              <a:t>(amount) as </a:t>
            </a:r>
            <a:r>
              <a:rPr lang="en-GB" b="1" spc="150" dirty="0" err="1" smtClean="0"/>
              <a:t>Branch_Average</a:t>
            </a:r>
            <a:r>
              <a:rPr lang="en-GB" b="1" spc="150" dirty="0" smtClean="0"/>
              <a:t> from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salary_details</a:t>
            </a:r>
            <a:r>
              <a:rPr lang="en-GB" b="1" spc="150" dirty="0" smtClean="0"/>
              <a:t> group by </a:t>
            </a:r>
            <a:r>
              <a:rPr lang="en-GB" b="1" spc="150" dirty="0" err="1" smtClean="0"/>
              <a:t>Branch_id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2531" name="Picture 3" descr="C:\Users\user\Pictures\Screen recorder\A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500570"/>
            <a:ext cx="4500594" cy="191896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720" y="1142984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MIN function returns the Minimum of numeric values under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214686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min(amount) as </a:t>
            </a:r>
            <a:r>
              <a:rPr lang="en-GB" b="1" spc="150" dirty="0" err="1" smtClean="0"/>
              <a:t>Minimum_salary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3554" name="Picture 2" descr="C:\Users\user\Pictures\Screen recorder\M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572008"/>
            <a:ext cx="3500462" cy="167473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MAX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720" y="1142984"/>
            <a:ext cx="885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MAX function returns the Maximum of numeric values under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214686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max(amount) as </a:t>
            </a:r>
            <a:r>
              <a:rPr lang="en-GB" b="1" spc="150" dirty="0" err="1" smtClean="0"/>
              <a:t>Maximum_salary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4578" name="Picture 2" descr="C:\Users\user\Pictures\Screen recorder\MA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357694"/>
            <a:ext cx="3857652" cy="164938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STRING Functions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926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STRING functions are used to perform various actions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deals with Strings. Let us see some of string functions that are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used most: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2285984" y="2500306"/>
            <a:ext cx="1919115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Lcase</a:t>
            </a: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Ucase</a:t>
            </a: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Left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Right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Concat</a:t>
            </a: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Trim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Mid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Char_length</a:t>
            </a:r>
            <a:endParaRPr lang="en-GB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Length</a:t>
            </a:r>
            <a:endParaRPr lang="en-GB" spc="15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LCASE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54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LCASE function is used to make all the characters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into Lowercase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2928934"/>
            <a:ext cx="6314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Lcase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5602" name="Picture 2" descr="C:\Users\user\Pictures\Screen recorder\L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429132"/>
            <a:ext cx="4643470" cy="199005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UCASE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579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UCASE function is used to make all the characters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into Uppercase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166" y="2928934"/>
            <a:ext cx="6314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Ucase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6626" name="Picture 2" descr="C:\Users\user\Pictures\Screen recorder\U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500570"/>
            <a:ext cx="4143404" cy="186639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LEFT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338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LEFT function is used to get the selected length of string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From the left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3000372"/>
            <a:ext cx="621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left(Employee_name,4)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7650" name="Picture 2" descr="C:\Users\user\Pictures\Screen recorder\Lef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429132"/>
            <a:ext cx="3857652" cy="192882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2" y="3547792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Servers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7158" y="1000108"/>
            <a:ext cx="858876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        </a:t>
            </a:r>
            <a:r>
              <a:rPr lang="en-GB" spc="150" dirty="0" smtClean="0"/>
              <a:t>Various servers available across the web. The most famous such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as Microsoft SQL, </a:t>
            </a:r>
            <a:r>
              <a:rPr lang="en-GB" spc="150" dirty="0" err="1" smtClean="0"/>
              <a:t>MySQL</a:t>
            </a:r>
            <a:r>
              <a:rPr lang="en-GB" spc="150" dirty="0" smtClean="0"/>
              <a:t>, </a:t>
            </a:r>
            <a:r>
              <a:rPr lang="en-GB" spc="150" dirty="0" err="1" smtClean="0"/>
              <a:t>PostgreSQL</a:t>
            </a:r>
            <a:r>
              <a:rPr lang="en-GB" spc="150" dirty="0" smtClean="0"/>
              <a:t>, Oracle, </a:t>
            </a:r>
            <a:r>
              <a:rPr lang="en-GB" spc="150" dirty="0" err="1" smtClean="0"/>
              <a:t>MongoDB</a:t>
            </a:r>
            <a:r>
              <a:rPr lang="en-GB" spc="15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no SQL, </a:t>
            </a:r>
            <a:r>
              <a:rPr lang="en-GB" spc="150" dirty="0" err="1" smtClean="0"/>
              <a:t>SQLite</a:t>
            </a:r>
            <a:r>
              <a:rPr lang="en-GB" spc="150" dirty="0" smtClean="0"/>
              <a:t> etc.</a:t>
            </a:r>
            <a:endParaRPr lang="en-GB" spc="150" dirty="0"/>
          </a:p>
        </p:txBody>
      </p:sp>
      <p:sp>
        <p:nvSpPr>
          <p:cNvPr id="15" name="Oval 14"/>
          <p:cNvSpPr/>
          <p:nvPr/>
        </p:nvSpPr>
        <p:spPr>
          <a:xfrm>
            <a:off x="3143240" y="3643314"/>
            <a:ext cx="2143140" cy="85725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Servers</a:t>
            </a:r>
            <a:endParaRPr lang="en-GB" b="1" dirty="0"/>
          </a:p>
        </p:txBody>
      </p:sp>
      <p:pic>
        <p:nvPicPr>
          <p:cNvPr id="1028" name="Picture 4" descr="C:\Users\user\Pictures\MSSQL-Tr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798764"/>
            <a:ext cx="2000264" cy="1130302"/>
          </a:xfrm>
          <a:prstGeom prst="rect">
            <a:avLst/>
          </a:prstGeom>
          <a:noFill/>
        </p:spPr>
      </p:pic>
      <p:pic>
        <p:nvPicPr>
          <p:cNvPr id="1030" name="Picture 6" descr="C:\Users\user\Pictures\Oracle-tra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928802"/>
            <a:ext cx="2493983" cy="1636712"/>
          </a:xfrm>
          <a:prstGeom prst="rect">
            <a:avLst/>
          </a:prstGeom>
          <a:noFill/>
        </p:spPr>
      </p:pic>
      <p:pic>
        <p:nvPicPr>
          <p:cNvPr id="1031" name="Picture 7" descr="C:\Users\user\Pictures\MySQL-Tra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071810"/>
            <a:ext cx="1643074" cy="1643074"/>
          </a:xfrm>
          <a:prstGeom prst="rect">
            <a:avLst/>
          </a:prstGeom>
          <a:noFill/>
        </p:spPr>
      </p:pic>
      <p:pic>
        <p:nvPicPr>
          <p:cNvPr id="1032" name="Picture 8" descr="C:\Users\user\Pictures\Postgre-Tra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5286388"/>
            <a:ext cx="2349502" cy="1317434"/>
          </a:xfrm>
          <a:prstGeom prst="rect">
            <a:avLst/>
          </a:prstGeom>
          <a:noFill/>
        </p:spPr>
      </p:pic>
      <p:pic>
        <p:nvPicPr>
          <p:cNvPr id="1033" name="Picture 9" descr="C:\Users\user\Pictures\MongoDB-Tran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5072074"/>
            <a:ext cx="2786082" cy="928694"/>
          </a:xfrm>
          <a:prstGeom prst="rect">
            <a:avLst/>
          </a:prstGeom>
          <a:noFill/>
        </p:spPr>
      </p:pic>
      <p:pic>
        <p:nvPicPr>
          <p:cNvPr id="1034" name="Picture 10" descr="C:\Users\user\Pictures\NoSQL-Tran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4572008"/>
            <a:ext cx="2840001" cy="968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RIGHT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51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RIGHT function is used to get the selected length of string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From the right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2928934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right(Employee_name,4)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8674" name="Picture 2" descr="C:\Users\user\Pictures\Screen recorder\Righ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4000528" cy="186858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CONCAT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21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CONCAT function is used to concatenate more than one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column into single column.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771469" y="2285992"/>
            <a:ext cx="73725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concat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) as </a:t>
            </a:r>
            <a:r>
              <a:rPr lang="en-GB" b="1" spc="150" dirty="0" err="1" smtClean="0"/>
              <a:t>Emp_ID_Name</a:t>
            </a:r>
            <a:endParaRPr lang="en-GB" b="1" spc="150" dirty="0" smtClean="0"/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9698" name="Picture 2" descr="C:\Users\user\Pictures\Screen recorder\Conc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357694"/>
            <a:ext cx="4251842" cy="195740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TRIM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00024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5757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TRIM function is used to remove the Extra spaces.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785918" y="185736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length(trim(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=17001;</a:t>
            </a:r>
            <a:endParaRPr lang="en-GB" b="1" spc="150" dirty="0"/>
          </a:p>
        </p:txBody>
      </p:sp>
      <p:pic>
        <p:nvPicPr>
          <p:cNvPr id="30722" name="Picture 2" descr="C:\Users\user\Pictures\Screen recorder\Before Tri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4248009" cy="142876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pic>
        <p:nvPicPr>
          <p:cNvPr id="30723" name="Picture 3" descr="C:\Users\user\Pictures\Screen recorder\After tri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4643446"/>
            <a:ext cx="4107685" cy="164307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4714876" y="3286124"/>
            <a:ext cx="2000264" cy="71438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Before Trim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flipH="1">
            <a:off x="2071670" y="5214950"/>
            <a:ext cx="1928794" cy="71438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After Trim</a:t>
            </a:r>
            <a:endParaRPr lang="en-GB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071546"/>
            <a:ext cx="852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MID function is used to get a piece of string by mentioning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 </a:t>
            </a:r>
            <a:r>
              <a:rPr lang="en-GB" spc="150" dirty="0" err="1" smtClean="0"/>
              <a:t>begining</a:t>
            </a:r>
            <a:r>
              <a:rPr lang="en-GB" spc="150" dirty="0" smtClean="0"/>
              <a:t> and ending.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643042" y="2714620"/>
            <a:ext cx="6494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mid(Employee_name,2,6)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31746" name="Picture 2" descr="C:\Users\user\Pictures\Screen recorder\M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286256"/>
            <a:ext cx="5051438" cy="210019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Length an </a:t>
            </a:r>
            <a:r>
              <a:rPr lang="en-GB" sz="2400" b="1" dirty="0" err="1" smtClean="0">
                <a:solidFill>
                  <a:schemeClr val="bg1"/>
                </a:solidFill>
              </a:rPr>
              <a:t>Char_Length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Both LENGTH and CHAR_LENGTH function is used to find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the length of a String.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2214554"/>
            <a:ext cx="6372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length(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sp>
        <p:nvSpPr>
          <p:cNvPr id="17" name="TextBox 16"/>
          <p:cNvSpPr txBox="1"/>
          <p:nvPr/>
        </p:nvSpPr>
        <p:spPr>
          <a:xfrm>
            <a:off x="1857356" y="3143248"/>
            <a:ext cx="7083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, </a:t>
            </a:r>
            <a:r>
              <a:rPr lang="en-GB" b="1" spc="150" dirty="0" err="1" smtClean="0"/>
              <a:t>char_length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Employee_name</a:t>
            </a:r>
            <a:r>
              <a:rPr lang="en-GB" b="1" spc="1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32770" name="Picture 2" descr="C:\Users\user\Pictures\Screen recorder\Length &amp; Char_lengt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500570"/>
            <a:ext cx="4143404" cy="216903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Date Function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714480" y="857232"/>
            <a:ext cx="2254848" cy="5511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Day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Month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Year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Now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Date Add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</a:t>
            </a:r>
            <a:r>
              <a:rPr lang="en-GB" spc="150" dirty="0" err="1" smtClean="0"/>
              <a:t>Datediff</a:t>
            </a:r>
            <a:endParaRPr lang="en-GB" spc="150" dirty="0" smtClean="0"/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Timestamp Diff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 smtClean="0"/>
              <a:t> Date Format</a:t>
            </a:r>
            <a:endParaRPr lang="en-GB" spc="15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Day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28" y="1214422"/>
            <a:ext cx="5780300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The </a:t>
            </a:r>
            <a:r>
              <a:rPr lang="en-GB" b="1" spc="150" dirty="0" smtClean="0"/>
              <a:t>DAY</a:t>
            </a:r>
            <a:r>
              <a:rPr lang="en-GB" spc="150" dirty="0" smtClean="0"/>
              <a:t> keyword is used to filter only on date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3286124"/>
            <a:ext cx="794961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Day(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)=12;</a:t>
            </a:r>
            <a:endParaRPr lang="en-GB" b="1" spc="150" dirty="0"/>
          </a:p>
        </p:txBody>
      </p:sp>
      <p:pic>
        <p:nvPicPr>
          <p:cNvPr id="1026" name="Picture 2" descr="C:\Users\user\Pictures\Screen recorder\Date-D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357694"/>
            <a:ext cx="6881472" cy="174626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Month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28" y="1214422"/>
            <a:ext cx="65069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The </a:t>
            </a:r>
            <a:r>
              <a:rPr lang="en-GB" b="1" spc="150" dirty="0" smtClean="0"/>
              <a:t>MONTH</a:t>
            </a:r>
            <a:r>
              <a:rPr lang="en-GB" spc="150" dirty="0" smtClean="0"/>
              <a:t> keyword is used to filter only on Month.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3214686"/>
            <a:ext cx="835356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Month(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)=05;</a:t>
            </a:r>
            <a:endParaRPr lang="en-GB" b="1" spc="150" dirty="0"/>
          </a:p>
        </p:txBody>
      </p:sp>
      <p:pic>
        <p:nvPicPr>
          <p:cNvPr id="2050" name="Picture 2" descr="C:\Users\user\Pictures\Screen recorder\Date-Mont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14818"/>
            <a:ext cx="6259616" cy="194311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Year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28" y="1214422"/>
            <a:ext cx="60712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The </a:t>
            </a:r>
            <a:r>
              <a:rPr lang="en-GB" b="1" spc="150" dirty="0" smtClean="0"/>
              <a:t>YEAR</a:t>
            </a:r>
            <a:r>
              <a:rPr lang="en-GB" spc="150" dirty="0" smtClean="0"/>
              <a:t> keyword is used to filter only on Year.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3214686"/>
            <a:ext cx="832381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Year(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)=2022;</a:t>
            </a:r>
            <a:endParaRPr lang="en-GB" b="1" spc="150" dirty="0"/>
          </a:p>
        </p:txBody>
      </p:sp>
      <p:pic>
        <p:nvPicPr>
          <p:cNvPr id="3074" name="Picture 2" descr="C:\Users\user\Pictures\Screen recorder\Date-Ye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357694"/>
            <a:ext cx="6532001" cy="189231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Date Add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643182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142984"/>
            <a:ext cx="817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</a:t>
            </a:r>
            <a:r>
              <a:rPr lang="en-GB" b="1" spc="150" dirty="0" smtClean="0"/>
              <a:t>DATE_ADD</a:t>
            </a:r>
            <a:r>
              <a:rPr lang="en-GB" spc="150" dirty="0" smtClean="0"/>
              <a:t> keyword is used to add the specified days,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Months or years.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2500306"/>
            <a:ext cx="703269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</a:t>
            </a:r>
            <a:r>
              <a:rPr lang="en-GB" b="1" spc="150" dirty="0" err="1" smtClean="0"/>
              <a:t>date_add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, interval 3 month) as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Add_3months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4098" name="Picture 2" descr="C:\Users\user\Pictures\Screen recorder\Date-DateA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143380"/>
            <a:ext cx="6860456" cy="235745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DBMS &amp; RDBMS System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0062" y="1571612"/>
            <a:ext cx="87639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DBMS  -   </a:t>
            </a:r>
            <a:r>
              <a:rPr lang="en-GB" b="1" spc="150" dirty="0" err="1" smtClean="0"/>
              <a:t>D</a:t>
            </a:r>
            <a:r>
              <a:rPr lang="en-GB" spc="150" dirty="0" err="1" smtClean="0"/>
              <a:t>ata</a:t>
            </a:r>
            <a:r>
              <a:rPr lang="en-GB" b="1" spc="150" dirty="0" err="1" smtClean="0"/>
              <a:t>B</a:t>
            </a:r>
            <a:r>
              <a:rPr lang="en-GB" spc="150" dirty="0" err="1" smtClean="0"/>
              <a:t>ase</a:t>
            </a:r>
            <a:r>
              <a:rPr lang="en-GB" spc="150" dirty="0" smtClean="0"/>
              <a:t> </a:t>
            </a:r>
            <a:r>
              <a:rPr lang="en-GB" b="1" spc="150" dirty="0" smtClean="0"/>
              <a:t>M</a:t>
            </a:r>
            <a:r>
              <a:rPr lang="en-GB" spc="150" dirty="0" smtClean="0"/>
              <a:t>anagement </a:t>
            </a:r>
            <a:r>
              <a:rPr lang="en-GB" b="1" spc="150" dirty="0" smtClean="0"/>
              <a:t>S</a:t>
            </a:r>
            <a:r>
              <a:rPr lang="en-GB" spc="150" dirty="0" smtClean="0"/>
              <a:t>ystem, is used to manage a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 database. It uses the file system to store data. DBMS are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 often used in small organisations to deal with a small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 amount of data handled by a single user.</a:t>
            </a:r>
          </a:p>
          <a:p>
            <a:pPr>
              <a:lnSpc>
                <a:spcPct val="150000"/>
              </a:lnSpc>
            </a:pPr>
            <a:endParaRPr lang="en-GB" spc="150" dirty="0" smtClean="0"/>
          </a:p>
          <a:p>
            <a:pPr>
              <a:lnSpc>
                <a:spcPct val="150000"/>
              </a:lnSpc>
            </a:pPr>
            <a:endParaRPr lang="en-GB" b="1" spc="150" dirty="0" smtClean="0"/>
          </a:p>
          <a:p>
            <a:pPr>
              <a:lnSpc>
                <a:spcPct val="150000"/>
              </a:lnSpc>
            </a:pPr>
            <a:r>
              <a:rPr lang="en-GB" b="1" spc="150" dirty="0" smtClean="0"/>
              <a:t>RDBMS-  R</a:t>
            </a:r>
            <a:r>
              <a:rPr lang="en-GB" spc="150" dirty="0" smtClean="0"/>
              <a:t>elational </a:t>
            </a:r>
            <a:r>
              <a:rPr lang="en-GB" b="1" spc="150" dirty="0" err="1" smtClean="0"/>
              <a:t>D</a:t>
            </a:r>
            <a:r>
              <a:rPr lang="en-GB" spc="150" dirty="0" err="1" smtClean="0"/>
              <a:t>ata</a:t>
            </a:r>
            <a:r>
              <a:rPr lang="en-GB" b="1" spc="150" dirty="0" err="1" smtClean="0"/>
              <a:t>B</a:t>
            </a:r>
            <a:r>
              <a:rPr lang="en-GB" spc="150" dirty="0" err="1" smtClean="0"/>
              <a:t>ase</a:t>
            </a:r>
            <a:r>
              <a:rPr lang="en-GB" spc="150" dirty="0" smtClean="0"/>
              <a:t> </a:t>
            </a:r>
            <a:r>
              <a:rPr lang="en-GB" b="1" spc="150" dirty="0" smtClean="0"/>
              <a:t>M</a:t>
            </a:r>
            <a:r>
              <a:rPr lang="en-GB" spc="150" dirty="0" smtClean="0"/>
              <a:t>anagement </a:t>
            </a:r>
            <a:r>
              <a:rPr lang="en-GB" b="1" spc="150" dirty="0" smtClean="0"/>
              <a:t>S</a:t>
            </a:r>
            <a:r>
              <a:rPr lang="en-GB" spc="150" dirty="0" smtClean="0"/>
              <a:t>ystem, is a type of DBMS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              </a:t>
            </a:r>
            <a:r>
              <a:rPr lang="en-GB" spc="150" dirty="0" smtClean="0"/>
              <a:t>that is based on the relational model of data.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              </a:t>
            </a:r>
            <a:r>
              <a:rPr lang="en-GB" spc="150" dirty="0" smtClean="0"/>
              <a:t>RDBMS are primarily designed to handle large amount of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               related data that can be handled by multiple users.</a:t>
            </a:r>
            <a:endParaRPr lang="en-GB" spc="15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Datediff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57174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142984"/>
            <a:ext cx="7680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</a:t>
            </a:r>
            <a:r>
              <a:rPr lang="en-GB" b="1" spc="150" dirty="0" smtClean="0"/>
              <a:t>DATEDIFF</a:t>
            </a:r>
            <a:r>
              <a:rPr lang="en-GB" spc="150" dirty="0" smtClean="0"/>
              <a:t> keyword is used to find the difference of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two dates.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08" y="2500306"/>
            <a:ext cx="5795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</a:t>
            </a:r>
            <a:r>
              <a:rPr lang="en-GB" b="1" spc="150" dirty="0" err="1" smtClean="0"/>
              <a:t>datediff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Curdate</a:t>
            </a:r>
            <a:r>
              <a:rPr lang="en-GB" b="1" spc="150" dirty="0" smtClean="0"/>
              <a:t>(),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) as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</a:t>
            </a:r>
            <a:r>
              <a:rPr lang="en-GB" b="1" spc="150" dirty="0" err="1" smtClean="0"/>
              <a:t>Emp_Experience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5122" name="Picture 2" descr="C:\Users\user\Pictures\Screen recorder\Date-Datedif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14818"/>
            <a:ext cx="7510879" cy="218600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Timestampdiff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1142984"/>
            <a:ext cx="8276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</a:t>
            </a:r>
            <a:r>
              <a:rPr lang="en-GB" b="1" spc="150" dirty="0" smtClean="0"/>
              <a:t>TIMESTAMPDIFF</a:t>
            </a:r>
            <a:r>
              <a:rPr lang="en-GB" spc="150" dirty="0" smtClean="0"/>
              <a:t> keyword is used to find the difference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of two dates in the </a:t>
            </a:r>
            <a:r>
              <a:rPr lang="en-GB" spc="150" dirty="0" err="1" smtClean="0"/>
              <a:t>reuied</a:t>
            </a:r>
            <a:r>
              <a:rPr lang="en-GB" spc="150" dirty="0" smtClean="0"/>
              <a:t> terms such as days, months or years.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785918" y="257174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</a:t>
            </a:r>
            <a:r>
              <a:rPr lang="en-GB" b="1" spc="150" dirty="0" err="1" smtClean="0"/>
              <a:t>timestampdiff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month,Date_of_join,Curdate</a:t>
            </a:r>
            <a:r>
              <a:rPr lang="en-GB" b="1" spc="150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as </a:t>
            </a:r>
            <a:r>
              <a:rPr lang="en-GB" b="1" spc="150" dirty="0" err="1" smtClean="0"/>
              <a:t>Emp_Exp_in_months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6146" name="Picture 2" descr="C:\Users\user\Pictures\Screen recorder\Date-Timestampdif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71942"/>
            <a:ext cx="7643866" cy="211156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Date Format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82" y="1071546"/>
            <a:ext cx="8719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</a:t>
            </a:r>
            <a:r>
              <a:rPr lang="en-GB" b="1" spc="150" dirty="0" smtClean="0"/>
              <a:t>DATE_FORMAT</a:t>
            </a:r>
            <a:r>
              <a:rPr lang="en-GB" spc="150" dirty="0" smtClean="0"/>
              <a:t> keyword is used to convert the date to the 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required format such as weekdays(</a:t>
            </a:r>
            <a:r>
              <a:rPr lang="en-GB" b="1" spc="150" dirty="0" smtClean="0"/>
              <a:t>'%a')</a:t>
            </a:r>
            <a:r>
              <a:rPr lang="en-GB" spc="150" dirty="0" smtClean="0"/>
              <a:t>, months(</a:t>
            </a:r>
            <a:r>
              <a:rPr lang="en-GB" b="1" spc="150" dirty="0" smtClean="0"/>
              <a:t>'%a')</a:t>
            </a:r>
            <a:r>
              <a:rPr lang="en-GB" spc="150" dirty="0" smtClean="0"/>
              <a:t>, etc. 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928794" y="2571744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</a:t>
            </a:r>
            <a:r>
              <a:rPr lang="en-GB" b="1" spc="150" dirty="0" err="1" smtClean="0"/>
              <a:t>date_format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Date_of_join</a:t>
            </a:r>
            <a:r>
              <a:rPr lang="en-GB" b="1" spc="150" dirty="0" smtClean="0"/>
              <a:t>, '%a') as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Hired_Weekday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7170" name="Picture 2" descr="C:\Users\user\Pictures\Screen recorder\Date-DateForm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286256"/>
            <a:ext cx="6995191" cy="207170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Logical </a:t>
            </a:r>
            <a:r>
              <a:rPr lang="en-GB" sz="2400" b="1" dirty="0" err="1" smtClean="0">
                <a:solidFill>
                  <a:schemeClr val="bg1"/>
                </a:solidFill>
              </a:rPr>
              <a:t>Funtions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4143380"/>
            <a:ext cx="214310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IF Statement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1071546"/>
            <a:ext cx="1963999" cy="2222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IF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IF with AND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IF with OR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Nested IF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4714884"/>
            <a:ext cx="7652736" cy="111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The IF keyword returns a value if a condition is TRUE, or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another value if the condition is FALSE.</a:t>
            </a:r>
            <a:endParaRPr lang="en-GB" spc="15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42860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1500174"/>
            <a:ext cx="778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if(amount&gt;=30000, 'Good salary', 'Average salary')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as </a:t>
            </a:r>
            <a:r>
              <a:rPr lang="en-GB" b="1" spc="150" dirty="0" err="1" smtClean="0"/>
              <a:t>Salary_Category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8194" name="Picture 2" descr="C:\Users\user\Pictures\Screen recorder\IF stat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286124"/>
            <a:ext cx="6515982" cy="182881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IF with AND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214422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2071678"/>
            <a:ext cx="8156848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if((month(</a:t>
            </a:r>
            <a:r>
              <a:rPr lang="en-GB" b="1" spc="150" dirty="0" err="1" smtClean="0"/>
              <a:t>salary_date</a:t>
            </a:r>
            <a:r>
              <a:rPr lang="en-GB" b="1" spc="150" dirty="0" smtClean="0"/>
              <a:t>)&lt;07) and amount&gt;=30000,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'Experienced with Good salary', 'Fresher with Average salary')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as </a:t>
            </a:r>
            <a:r>
              <a:rPr lang="en-GB" b="1" spc="150" dirty="0" err="1" smtClean="0"/>
              <a:t>EMP_Description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9218" name="Picture 2" descr="C:\Users\user\Pictures\Screen recorder\IF with 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256"/>
            <a:ext cx="7220261" cy="192882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IF with OR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357298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2285992"/>
            <a:ext cx="8415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if((amount&lt;25000) or (amount=25000), 'Average salary',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'Good salary') as </a:t>
            </a:r>
            <a:r>
              <a:rPr lang="en-GB" b="1" spc="150" dirty="0" err="1" smtClean="0"/>
              <a:t>Salary_Category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0242" name="Picture 2" descr="C:\Users\user\Pictures\Screen recorder\IF with 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143380"/>
            <a:ext cx="7176968" cy="207170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Nestef</a:t>
            </a:r>
            <a:r>
              <a:rPr lang="en-GB" sz="2400" b="1" dirty="0" smtClean="0">
                <a:solidFill>
                  <a:schemeClr val="bg1"/>
                </a:solidFill>
              </a:rPr>
              <a:t> IF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14298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1928802"/>
            <a:ext cx="85181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*, if(amount&gt;=30000, 'High salary', if(amount&gt;=25000,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'Good salary', if(amount&gt;=20000, 'Average salary', 'Low salary')))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as </a:t>
            </a:r>
            <a:r>
              <a:rPr lang="en-GB" b="1" spc="150" dirty="0" err="1" smtClean="0"/>
              <a:t>Salary_category</a:t>
            </a:r>
            <a:r>
              <a:rPr lang="en-GB" b="1" spc="150" dirty="0" smtClean="0"/>
              <a:t>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1266" name="Picture 2" descr="C:\Users\user\Pictures\Screen recorder\IF-Nested I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00504"/>
            <a:ext cx="7185513" cy="210345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mtClean="0">
                <a:solidFill>
                  <a:schemeClr val="bg1"/>
                </a:solidFill>
              </a:rPr>
              <a:t>RDBMS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57158" y="1357298"/>
            <a:ext cx="8387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   A </a:t>
            </a:r>
            <a:r>
              <a:rPr lang="en-GB" b="1" spc="150" dirty="0" smtClean="0"/>
              <a:t>Relational database</a:t>
            </a:r>
            <a:r>
              <a:rPr lang="en-GB" spc="150" dirty="0" smtClean="0"/>
              <a:t> defines database relationships in the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form of tables. The tables are related to each other – based on data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common to each</a:t>
            </a:r>
            <a:endParaRPr lang="en-GB" spc="150" dirty="0"/>
          </a:p>
        </p:txBody>
      </p:sp>
      <p:sp>
        <p:nvSpPr>
          <p:cNvPr id="17" name="Rectangle 16"/>
          <p:cNvSpPr/>
          <p:nvPr/>
        </p:nvSpPr>
        <p:spPr>
          <a:xfrm>
            <a:off x="428596" y="3643314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  We can connect two or more tables using </a:t>
            </a:r>
            <a:r>
              <a:rPr lang="en-GB" b="1" spc="150" dirty="0" smtClean="0"/>
              <a:t>Foreign Key</a:t>
            </a:r>
            <a:r>
              <a:rPr lang="en-GB" spc="150" dirty="0" smtClean="0"/>
              <a:t> which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is the common field to each other. Foreign Key of one table is the Primary Key of another table.</a:t>
            </a:r>
            <a:endParaRPr lang="en-GB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1357298"/>
            <a:ext cx="1357290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Table 1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2000240"/>
            <a:ext cx="821891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Create table </a:t>
            </a:r>
            <a:r>
              <a:rPr lang="en-GB" spc="150" dirty="0" err="1" smtClean="0"/>
              <a:t>Employee_details</a:t>
            </a:r>
            <a:r>
              <a:rPr lang="en-GB" spc="150" dirty="0" smtClean="0"/>
              <a:t>(</a:t>
            </a:r>
            <a:r>
              <a:rPr lang="en-GB" spc="150" dirty="0" err="1" smtClean="0"/>
              <a:t>Employee_ID</a:t>
            </a:r>
            <a:r>
              <a:rPr lang="en-GB" spc="150" dirty="0" smtClean="0"/>
              <a:t> </a:t>
            </a:r>
            <a:r>
              <a:rPr lang="en-GB" spc="150" dirty="0" err="1" smtClean="0"/>
              <a:t>int</a:t>
            </a:r>
            <a:r>
              <a:rPr lang="en-GB" spc="150" dirty="0" smtClean="0"/>
              <a:t>, </a:t>
            </a:r>
            <a:r>
              <a:rPr lang="en-GB" spc="150" dirty="0" err="1" smtClean="0"/>
              <a:t>Employee_Name</a:t>
            </a:r>
            <a:endParaRPr lang="en-GB" spc="150" dirty="0" smtClean="0"/>
          </a:p>
          <a:p>
            <a:pPr>
              <a:lnSpc>
                <a:spcPct val="150000"/>
              </a:lnSpc>
            </a:pPr>
            <a:r>
              <a:rPr lang="en-GB" spc="150" dirty="0" err="1" smtClean="0"/>
              <a:t>varchar</a:t>
            </a:r>
            <a:r>
              <a:rPr lang="en-GB" spc="150" dirty="0" smtClean="0"/>
              <a:t>(100), </a:t>
            </a:r>
            <a:r>
              <a:rPr lang="en-GB" spc="150" dirty="0" err="1" smtClean="0"/>
              <a:t>Designation_ID</a:t>
            </a:r>
            <a:r>
              <a:rPr lang="en-GB" spc="150" dirty="0" smtClean="0"/>
              <a:t> </a:t>
            </a:r>
            <a:r>
              <a:rPr lang="en-GB" spc="150" dirty="0" err="1" smtClean="0"/>
              <a:t>int</a:t>
            </a:r>
            <a:r>
              <a:rPr lang="en-GB" spc="150" dirty="0" smtClean="0"/>
              <a:t>, </a:t>
            </a:r>
            <a:r>
              <a:rPr lang="en-GB" spc="150" dirty="0" err="1" smtClean="0"/>
              <a:t>Dept_No</a:t>
            </a:r>
            <a:r>
              <a:rPr lang="en-GB" spc="150" dirty="0" smtClean="0"/>
              <a:t> </a:t>
            </a:r>
            <a:r>
              <a:rPr lang="en-GB" spc="150" dirty="0" err="1" smtClean="0"/>
              <a:t>int</a:t>
            </a:r>
            <a:r>
              <a:rPr lang="en-GB" spc="150" dirty="0" smtClean="0"/>
              <a:t>, </a:t>
            </a:r>
            <a:r>
              <a:rPr lang="en-GB" spc="150" dirty="0" err="1" smtClean="0"/>
              <a:t>Date_Of_Join</a:t>
            </a:r>
            <a:r>
              <a:rPr lang="en-GB" spc="150" dirty="0" smtClean="0"/>
              <a:t> date,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primary key(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)</a:t>
            </a:r>
            <a:r>
              <a:rPr lang="en-GB" spc="150" dirty="0" smtClean="0"/>
              <a:t>);</a:t>
            </a:r>
            <a:endParaRPr lang="en-GB" spc="15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4429132"/>
            <a:ext cx="9241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Create table </a:t>
            </a:r>
            <a:r>
              <a:rPr lang="en-GB" spc="150" dirty="0" err="1" smtClean="0"/>
              <a:t>Salary_details</a:t>
            </a:r>
            <a:r>
              <a:rPr lang="en-GB" spc="150" dirty="0" smtClean="0"/>
              <a:t>(</a:t>
            </a:r>
            <a:r>
              <a:rPr lang="en-GB" spc="150" dirty="0" err="1" smtClean="0"/>
              <a:t>Salary_ID</a:t>
            </a:r>
            <a:r>
              <a:rPr lang="en-GB" spc="150" dirty="0" smtClean="0"/>
              <a:t> </a:t>
            </a:r>
            <a:r>
              <a:rPr lang="en-GB" spc="150" dirty="0" err="1" smtClean="0"/>
              <a:t>int</a:t>
            </a:r>
            <a:r>
              <a:rPr lang="en-GB" spc="150" dirty="0" smtClean="0"/>
              <a:t>, </a:t>
            </a:r>
            <a:r>
              <a:rPr lang="en-GB" spc="150" dirty="0" err="1" smtClean="0"/>
              <a:t>Employee_ID</a:t>
            </a:r>
            <a:r>
              <a:rPr lang="en-GB" spc="150" dirty="0" smtClean="0"/>
              <a:t> </a:t>
            </a:r>
            <a:r>
              <a:rPr lang="en-GB" spc="150" dirty="0" err="1" smtClean="0"/>
              <a:t>int</a:t>
            </a:r>
            <a:r>
              <a:rPr lang="en-GB" spc="15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GB" spc="150" dirty="0" err="1" smtClean="0"/>
              <a:t>Salary_date</a:t>
            </a:r>
            <a:r>
              <a:rPr lang="en-GB" spc="150" dirty="0" smtClean="0"/>
              <a:t> date, </a:t>
            </a:r>
            <a:r>
              <a:rPr lang="en-GB" spc="150" dirty="0" err="1" smtClean="0"/>
              <a:t>Branch_ID</a:t>
            </a:r>
            <a:r>
              <a:rPr lang="en-GB" spc="150" dirty="0" smtClean="0"/>
              <a:t> </a:t>
            </a:r>
            <a:r>
              <a:rPr lang="en-GB" spc="150" dirty="0" err="1" smtClean="0"/>
              <a:t>int</a:t>
            </a:r>
            <a:r>
              <a:rPr lang="en-GB" spc="150" dirty="0" smtClean="0"/>
              <a:t>, Amount </a:t>
            </a:r>
            <a:r>
              <a:rPr lang="en-GB" spc="150" dirty="0" err="1" smtClean="0"/>
              <a:t>int</a:t>
            </a:r>
            <a:r>
              <a:rPr lang="en-GB" spc="150" dirty="0" smtClean="0"/>
              <a:t>, primary key(</a:t>
            </a:r>
            <a:r>
              <a:rPr lang="en-GB" spc="150" dirty="0" err="1" smtClean="0"/>
              <a:t>Salary_ID</a:t>
            </a:r>
            <a:r>
              <a:rPr lang="en-GB" spc="15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foreign key(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) References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(</a:t>
            </a:r>
            <a:r>
              <a:rPr lang="en-GB" b="1" spc="150" dirty="0" err="1" smtClean="0"/>
              <a:t>Employee_ID</a:t>
            </a:r>
            <a:r>
              <a:rPr lang="en-GB" b="1" spc="150" dirty="0" smtClean="0"/>
              <a:t>)</a:t>
            </a:r>
            <a:r>
              <a:rPr lang="en-GB" spc="150" dirty="0" smtClean="0"/>
              <a:t>);</a:t>
            </a:r>
            <a:endParaRPr lang="en-GB" spc="150" dirty="0"/>
          </a:p>
        </p:txBody>
      </p:sp>
      <p:sp>
        <p:nvSpPr>
          <p:cNvPr id="16" name="Rounded Rectangle 15"/>
          <p:cNvSpPr/>
          <p:nvPr/>
        </p:nvSpPr>
        <p:spPr>
          <a:xfrm>
            <a:off x="642910" y="214290"/>
            <a:ext cx="550072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Query for Connecting tables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0" y="3643314"/>
            <a:ext cx="1357290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Table 2</a:t>
            </a:r>
            <a:endParaRPr lang="en-GB" b="1" spc="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8215338" y="35716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7835388" y="160408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6143668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Difference between DBMS &amp; RDBMS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472" y="1071546"/>
          <a:ext cx="7715304" cy="520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DBMS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RDBMS</a:t>
                      </a:r>
                      <a:endParaRPr lang="en-GB" sz="2400" dirty="0"/>
                    </a:p>
                  </a:txBody>
                  <a:tcPr/>
                </a:tc>
              </a:tr>
              <a:tr h="47054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Data is stored as file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There is no relationship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between data in DBMS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DBMS deals with small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quantity of data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DBMS supports single user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at a time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</a:t>
                      </a:r>
                      <a:r>
                        <a:rPr lang="en-GB" spc="130" baseline="0" dirty="0" err="1" smtClean="0"/>
                        <a:t>E.g</a:t>
                      </a:r>
                      <a:r>
                        <a:rPr lang="en-GB" spc="130" baseline="0" dirty="0" smtClean="0"/>
                        <a:t>: File system,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 </a:t>
                      </a:r>
                      <a:r>
                        <a:rPr lang="en-GB" spc="130" dirty="0" smtClean="0"/>
                        <a:t>Data</a:t>
                      </a:r>
                      <a:r>
                        <a:rPr lang="en-GB" spc="130" baseline="0" dirty="0" smtClean="0"/>
                        <a:t> is stored as tables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Data is present in multiple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tables which can be related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to each other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RDBMS deals with large     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quantity of data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RDBMS supports multiple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 smtClean="0"/>
                        <a:t>   users at a time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 smtClean="0"/>
                        <a:t> </a:t>
                      </a:r>
                      <a:r>
                        <a:rPr lang="en-GB" spc="130" baseline="0" dirty="0" err="1" smtClean="0"/>
                        <a:t>E.g</a:t>
                      </a:r>
                      <a:r>
                        <a:rPr lang="en-GB" spc="130" baseline="0" dirty="0" smtClean="0"/>
                        <a:t>: Oracle, SQL server</a:t>
                      </a:r>
                      <a:endParaRPr lang="en-GB" spc="13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Join Queries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39346" y="1214422"/>
            <a:ext cx="8169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The </a:t>
            </a:r>
            <a:r>
              <a:rPr lang="en-GB" b="1" spc="150" dirty="0" smtClean="0"/>
              <a:t>JOIN</a:t>
            </a:r>
            <a:r>
              <a:rPr lang="en-GB" spc="150" dirty="0" smtClean="0"/>
              <a:t> clause is used to combine rows from two or more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Tables, based on a related column between them.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480" y="3429000"/>
            <a:ext cx="3686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INNER Join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LEFT Join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RIGHT Join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FULL OUTER Join(UNION)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CROSS Join</a:t>
            </a:r>
            <a:endParaRPr lang="en-GB" spc="150" dirty="0"/>
          </a:p>
        </p:txBody>
      </p:sp>
      <p:sp>
        <p:nvSpPr>
          <p:cNvPr id="18" name="Rounded Rectangle 17"/>
          <p:cNvSpPr/>
          <p:nvPr/>
        </p:nvSpPr>
        <p:spPr>
          <a:xfrm>
            <a:off x="0" y="2714620"/>
            <a:ext cx="25717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Types of JOIN</a:t>
            </a:r>
            <a:endParaRPr lang="en-GB" b="1" spc="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INNER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214422"/>
            <a:ext cx="8195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The </a:t>
            </a:r>
            <a:r>
              <a:rPr lang="en-GB" b="1" spc="150" dirty="0" smtClean="0"/>
              <a:t>INNER JOIN</a:t>
            </a:r>
            <a:r>
              <a:rPr lang="en-GB" spc="150" dirty="0" smtClean="0"/>
              <a:t> keyword selects records that have matching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values in both tables.</a:t>
            </a:r>
            <a:endParaRPr lang="en-GB" spc="150" dirty="0"/>
          </a:p>
        </p:txBody>
      </p:sp>
      <p:pic>
        <p:nvPicPr>
          <p:cNvPr id="1026" name="Picture 2" descr="C:\Users\user\Pictures\mysql-inner-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643182"/>
            <a:ext cx="5697537" cy="340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857232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643050"/>
            <a:ext cx="8116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inner join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on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Employee_details.Employee_id</a:t>
            </a:r>
            <a:r>
              <a:rPr lang="en-GB" b="1" spc="150" dirty="0" smtClean="0"/>
              <a:t> = </a:t>
            </a:r>
            <a:r>
              <a:rPr lang="en-GB" b="1" spc="150" dirty="0" err="1" smtClean="0"/>
              <a:t>Salary_details.Employee_id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2050" name="Picture 2" descr="C:\Users\user\Pictures\Screen recorder\Inner 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7646990" cy="221457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LEFT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071546"/>
            <a:ext cx="817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The </a:t>
            </a:r>
            <a:r>
              <a:rPr lang="en-GB" b="1" spc="150" dirty="0" smtClean="0"/>
              <a:t>LEFT JOIN</a:t>
            </a:r>
            <a:r>
              <a:rPr lang="en-GB" spc="150" dirty="0" smtClean="0"/>
              <a:t> keyword returns all record from the left table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(table 1) and the matching records (if any) from the right table.</a:t>
            </a:r>
            <a:endParaRPr lang="en-GB" spc="150" dirty="0"/>
          </a:p>
        </p:txBody>
      </p:sp>
      <p:pic>
        <p:nvPicPr>
          <p:cNvPr id="3074" name="Picture 2" descr="C:\Users\user\Pictures\mysql-left-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86058"/>
            <a:ext cx="5486400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71435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714488"/>
            <a:ext cx="819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Left join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on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 </a:t>
            </a:r>
            <a:r>
              <a:rPr lang="en-GB" b="1" spc="150" dirty="0" err="1" smtClean="0"/>
              <a:t>Employee_details.Employee_id</a:t>
            </a:r>
            <a:r>
              <a:rPr lang="en-GB" b="1" spc="150" dirty="0" smtClean="0"/>
              <a:t> = </a:t>
            </a:r>
            <a:r>
              <a:rPr lang="en-GB" b="1" spc="150" dirty="0" err="1" smtClean="0"/>
              <a:t>Salary_details.Employee_id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5122" name="Picture 2" descr="C:\Users\user\Pictures\Screen recorder\Left 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14752"/>
            <a:ext cx="7399338" cy="171451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RIGHT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0" y="114298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   The </a:t>
            </a:r>
            <a:r>
              <a:rPr lang="en-GB" b="1" spc="150" dirty="0" smtClean="0"/>
              <a:t>RIGHT JOIN</a:t>
            </a:r>
            <a:r>
              <a:rPr lang="en-GB" spc="150" dirty="0" smtClean="0"/>
              <a:t> keyword returns all the records from the right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table (table2) and the matching records (if any) from the left table (table1)</a:t>
            </a:r>
            <a:endParaRPr lang="en-GB" spc="150" dirty="0"/>
          </a:p>
        </p:txBody>
      </p:sp>
      <p:pic>
        <p:nvPicPr>
          <p:cNvPr id="6146" name="Picture 2" descr="C:\Users\user\Pictures\mysql-right-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14620"/>
            <a:ext cx="5476875" cy="321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57148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1714488"/>
            <a:ext cx="814197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right join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on 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Employee_details.Employee_id</a:t>
            </a:r>
            <a:r>
              <a:rPr lang="en-GB" b="1" spc="150" dirty="0" smtClean="0"/>
              <a:t> = </a:t>
            </a:r>
            <a:r>
              <a:rPr lang="en-GB" b="1" spc="150" dirty="0" err="1" smtClean="0"/>
              <a:t>Salary_Details.Employee_id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7170" name="Picture 2" descr="C:\Users\user\Pictures\Screen recorder\Right 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772165" cy="200026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564360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FULL OUTER JOIN (UNION)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000108"/>
            <a:ext cx="824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The </a:t>
            </a:r>
            <a:r>
              <a:rPr lang="en-GB" b="1" spc="150" dirty="0" smtClean="0"/>
              <a:t>UNION</a:t>
            </a:r>
            <a:r>
              <a:rPr lang="en-GB" spc="150" dirty="0" smtClean="0"/>
              <a:t> operator is used to combine the result set of two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Or more SELECT statements.</a:t>
            </a:r>
            <a:endParaRPr lang="en-GB" spc="150" dirty="0"/>
          </a:p>
        </p:txBody>
      </p:sp>
      <p:pic>
        <p:nvPicPr>
          <p:cNvPr id="4098" name="Picture 2" descr="C:\Users\user\Pictures\img_full_outer_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714884"/>
            <a:ext cx="2857520" cy="19544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71538" y="2071678"/>
            <a:ext cx="7057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spc="150" dirty="0" smtClean="0"/>
              <a:t> Every SELECT statement within UNION must have the same</a:t>
            </a:r>
          </a:p>
          <a:p>
            <a:pPr>
              <a:lnSpc>
                <a:spcPct val="150000"/>
              </a:lnSpc>
            </a:pPr>
            <a:r>
              <a:rPr lang="en-GB" sz="1600" spc="150" dirty="0" smtClean="0"/>
              <a:t>    number of columns</a:t>
            </a:r>
          </a:p>
          <a:p>
            <a:pPr>
              <a:lnSpc>
                <a:spcPct val="150000"/>
              </a:lnSpc>
            </a:pPr>
            <a:endParaRPr lang="en-GB" sz="1600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spc="150" dirty="0" smtClean="0"/>
              <a:t>The columns must also have similar data types</a:t>
            </a:r>
          </a:p>
          <a:p>
            <a:pPr>
              <a:lnSpc>
                <a:spcPct val="150000"/>
              </a:lnSpc>
            </a:pPr>
            <a:endParaRPr lang="en-GB" sz="1600" spc="15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spc="150" dirty="0" smtClean="0"/>
              <a:t> The columns in every SELECT statement must also be in the</a:t>
            </a:r>
          </a:p>
          <a:p>
            <a:pPr>
              <a:lnSpc>
                <a:spcPct val="150000"/>
              </a:lnSpc>
            </a:pPr>
            <a:r>
              <a:rPr lang="en-GB" sz="1600" spc="150" dirty="0" smtClean="0"/>
              <a:t>    same order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1600" spc="15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285728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1214422"/>
            <a:ext cx="82153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Left join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on </a:t>
            </a:r>
          </a:p>
          <a:p>
            <a:pPr>
              <a:lnSpc>
                <a:spcPct val="150000"/>
              </a:lnSpc>
            </a:pPr>
            <a:r>
              <a:rPr lang="en-GB" b="1" spc="150" dirty="0" err="1" smtClean="0"/>
              <a:t>Employee_details.Employee_id</a:t>
            </a:r>
            <a:r>
              <a:rPr lang="en-GB" b="1" spc="150" dirty="0" smtClean="0"/>
              <a:t> = </a:t>
            </a:r>
            <a:r>
              <a:rPr lang="en-GB" b="1" spc="150" dirty="0" err="1" smtClean="0"/>
              <a:t>Salary_Details.Employee_id</a:t>
            </a:r>
            <a:endParaRPr lang="en-GB" b="1" spc="150" dirty="0" smtClean="0"/>
          </a:p>
          <a:p>
            <a:pPr>
              <a:lnSpc>
                <a:spcPct val="150000"/>
              </a:lnSpc>
            </a:pPr>
            <a:r>
              <a:rPr lang="en-GB" b="1" spc="150" dirty="0" smtClean="0"/>
              <a:t>Union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Right join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on </a:t>
            </a:r>
            <a:r>
              <a:rPr lang="en-GB" b="1" spc="150" dirty="0" err="1" smtClean="0"/>
              <a:t>Employee_details.Employee_id</a:t>
            </a:r>
            <a:r>
              <a:rPr lang="en-GB" b="1" spc="150" dirty="0" smtClean="0"/>
              <a:t> = </a:t>
            </a:r>
            <a:r>
              <a:rPr lang="en-GB" b="1" spc="150" dirty="0" err="1" smtClean="0"/>
              <a:t>Salary_details.Employee_id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8194" name="Picture 2" descr="C:\Users\user\Pictures\Screen recorder\Un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14818"/>
            <a:ext cx="7572428" cy="184674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CROSS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71472" y="1428736"/>
            <a:ext cx="838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 smtClean="0"/>
              <a:t>            The </a:t>
            </a:r>
            <a:r>
              <a:rPr lang="en-GB" b="1" spc="150" dirty="0" smtClean="0"/>
              <a:t>CROSS JOIN</a:t>
            </a:r>
            <a:r>
              <a:rPr lang="en-GB" spc="150" dirty="0" smtClean="0"/>
              <a:t> keyword returns all the records from both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The tables (table1 and table2).</a:t>
            </a:r>
            <a:endParaRPr lang="en-GB" spc="150" dirty="0"/>
          </a:p>
        </p:txBody>
      </p:sp>
      <p:pic>
        <p:nvPicPr>
          <p:cNvPr id="9218" name="Picture 2" descr="C:\Users\user\Pictures\mysql-cross-join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214686"/>
            <a:ext cx="5072098" cy="3043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Databases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00034" y="1071546"/>
            <a:ext cx="7599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Database are used to store data such as tables, values,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Procedures, etc. We can manipulate the data from database.</a:t>
            </a:r>
            <a:endParaRPr lang="en-GB" spc="150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2285992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 smtClean="0">
                <a:solidFill>
                  <a:schemeClr val="tx1"/>
                </a:solidFill>
              </a:rPr>
              <a:t>To create database</a:t>
            </a:r>
            <a:endParaRPr lang="en-GB" b="1" spc="13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38" y="2928934"/>
            <a:ext cx="539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 smtClean="0"/>
              <a:t>QUERY:  </a:t>
            </a:r>
            <a:r>
              <a:rPr lang="en-GB" sz="1600" spc="130" dirty="0" smtClean="0"/>
              <a:t>Create database </a:t>
            </a:r>
            <a:r>
              <a:rPr lang="en-GB" sz="1600" spc="130" dirty="0" err="1" smtClean="0"/>
              <a:t>Employment_process</a:t>
            </a:r>
            <a:r>
              <a:rPr lang="en-GB" sz="1600" spc="130" dirty="0" smtClean="0"/>
              <a:t>;</a:t>
            </a:r>
            <a:endParaRPr lang="en-GB" sz="1600" spc="130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3500438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 smtClean="0">
                <a:solidFill>
                  <a:schemeClr val="tx1"/>
                </a:solidFill>
              </a:rPr>
              <a:t>To Use database</a:t>
            </a:r>
            <a:endParaRPr lang="en-GB" b="1" spc="13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1538" y="4143380"/>
            <a:ext cx="4041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 smtClean="0"/>
              <a:t>QUERY:  </a:t>
            </a:r>
            <a:r>
              <a:rPr lang="en-GB" sz="1600" spc="130" dirty="0" smtClean="0"/>
              <a:t>Use </a:t>
            </a:r>
            <a:r>
              <a:rPr lang="en-GB" sz="1600" spc="130" dirty="0" err="1" smtClean="0"/>
              <a:t>Employment_process</a:t>
            </a:r>
            <a:r>
              <a:rPr lang="en-GB" sz="1600" spc="130" dirty="0" smtClean="0"/>
              <a:t>;</a:t>
            </a:r>
            <a:endParaRPr lang="en-GB" sz="1600" spc="130" dirty="0"/>
          </a:p>
        </p:txBody>
      </p:sp>
      <p:sp>
        <p:nvSpPr>
          <p:cNvPr id="20" name="Rounded Rectangle 19"/>
          <p:cNvSpPr/>
          <p:nvPr/>
        </p:nvSpPr>
        <p:spPr>
          <a:xfrm>
            <a:off x="0" y="4643446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 smtClean="0">
                <a:solidFill>
                  <a:schemeClr val="tx1"/>
                </a:solidFill>
              </a:rPr>
              <a:t>To View database</a:t>
            </a:r>
            <a:endParaRPr lang="en-GB" b="1" spc="13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538" y="5286388"/>
            <a:ext cx="302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 smtClean="0"/>
              <a:t>QUERY:  </a:t>
            </a:r>
            <a:r>
              <a:rPr lang="en-GB" sz="1600" spc="130" dirty="0" smtClean="0"/>
              <a:t>Show databases;</a:t>
            </a:r>
            <a:endParaRPr lang="en-GB" sz="1600" spc="130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5786454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 smtClean="0">
                <a:solidFill>
                  <a:schemeClr val="tx1"/>
                </a:solidFill>
              </a:rPr>
              <a:t>To Drop database</a:t>
            </a:r>
            <a:endParaRPr lang="en-GB" b="1" spc="13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100" y="6357958"/>
            <a:ext cx="518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 smtClean="0"/>
              <a:t>QUERY:  </a:t>
            </a:r>
            <a:r>
              <a:rPr lang="en-GB" sz="1600" spc="130" dirty="0" smtClean="0"/>
              <a:t>Drop database </a:t>
            </a:r>
            <a:r>
              <a:rPr lang="en-GB" sz="1600" spc="130" dirty="0" err="1" smtClean="0"/>
              <a:t>Employment_process</a:t>
            </a:r>
            <a:r>
              <a:rPr lang="en-GB" sz="1600" spc="130" dirty="0" smtClean="0"/>
              <a:t>;</a:t>
            </a:r>
            <a:endParaRPr lang="en-GB" sz="1600" spc="13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92867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472" y="1643050"/>
            <a:ext cx="83582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Cross join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0242" name="Picture 2" descr="C:\Users\user\Pictures\Screen recorder\Cross jo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8345745" cy="228601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Case Statement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57158" y="1357298"/>
            <a:ext cx="85042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The </a:t>
            </a:r>
            <a:r>
              <a:rPr lang="en-GB" b="1" spc="150" dirty="0" smtClean="0"/>
              <a:t>CASE</a:t>
            </a:r>
            <a:r>
              <a:rPr lang="en-GB" spc="150" dirty="0" smtClean="0"/>
              <a:t> statement goes through conditions and returns a value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    When the first condition met(like an If-then-else statement).</a:t>
            </a:r>
          </a:p>
          <a:p>
            <a:pPr>
              <a:lnSpc>
                <a:spcPct val="200000"/>
              </a:lnSpc>
            </a:pPr>
            <a:endParaRPr lang="en-GB" spc="15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Once a Condition is true, it will stop reading and return the result.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GB" spc="15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If no conditions are true, it returns the value in ELSE clause.</a:t>
            </a:r>
          </a:p>
          <a:p>
            <a:pPr>
              <a:lnSpc>
                <a:spcPct val="200000"/>
              </a:lnSpc>
            </a:pPr>
            <a:endParaRPr lang="en-GB" spc="15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If there is no ELSE part and no condition are true, it returns NULL.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21429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428604"/>
            <a:ext cx="66511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Select *, Case</a:t>
            </a:r>
          </a:p>
          <a:p>
            <a:r>
              <a:rPr lang="en-GB" b="1" spc="150" dirty="0" smtClean="0"/>
              <a:t>when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=3001 then 'Manager'</a:t>
            </a:r>
          </a:p>
          <a:p>
            <a:r>
              <a:rPr lang="en-GB" b="1" spc="150" dirty="0" smtClean="0"/>
              <a:t>when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=3003 then 'Senior Manager'</a:t>
            </a:r>
          </a:p>
          <a:p>
            <a:r>
              <a:rPr lang="en-GB" b="1" spc="150" dirty="0" smtClean="0"/>
              <a:t>when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=3004 then 'HR'</a:t>
            </a:r>
          </a:p>
          <a:p>
            <a:r>
              <a:rPr lang="en-GB" b="1" spc="150" dirty="0" smtClean="0"/>
              <a:t>when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=3005 then 'General Manager'</a:t>
            </a:r>
          </a:p>
          <a:p>
            <a:r>
              <a:rPr lang="en-GB" b="1" spc="150" dirty="0" smtClean="0"/>
              <a:t>when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=3006 then 'Team Lead'</a:t>
            </a:r>
          </a:p>
          <a:p>
            <a:r>
              <a:rPr lang="en-GB" b="1" spc="150" dirty="0" smtClean="0"/>
              <a:t>when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=3007 then 'Senior HR'</a:t>
            </a:r>
          </a:p>
          <a:p>
            <a:r>
              <a:rPr lang="en-GB" b="1" spc="150" dirty="0" smtClean="0"/>
              <a:t>Else 'Junior Associate'</a:t>
            </a:r>
          </a:p>
          <a:p>
            <a:r>
              <a:rPr lang="en-GB" b="1" spc="150" dirty="0" smtClean="0"/>
              <a:t>End as </a:t>
            </a:r>
            <a:r>
              <a:rPr lang="en-GB" b="1" spc="150" dirty="0" err="1" smtClean="0"/>
              <a:t>Job_Role</a:t>
            </a:r>
            <a:endParaRPr lang="en-GB" b="1" spc="150" dirty="0" smtClean="0"/>
          </a:p>
          <a:p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1266" name="Picture 2" descr="C:\Users\user\Pictures\Screen recorder\Case stat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86190"/>
            <a:ext cx="7397082" cy="257176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Procedures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142984"/>
            <a:ext cx="81923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A </a:t>
            </a:r>
            <a:r>
              <a:rPr lang="en-GB" b="1" spc="150" dirty="0" smtClean="0"/>
              <a:t>stored Procedure</a:t>
            </a:r>
            <a:r>
              <a:rPr lang="en-GB" spc="150" dirty="0" smtClean="0"/>
              <a:t> is a prepared SQL code that we can save,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   So the code can be reused over and over again</a:t>
            </a:r>
          </a:p>
          <a:p>
            <a:pPr>
              <a:lnSpc>
                <a:spcPct val="200000"/>
              </a:lnSpc>
            </a:pPr>
            <a:endParaRPr lang="en-GB" spc="15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So if we have an SQL query that we write over and over again,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   Save it as a stored Procedure and then just call it to execute it</a:t>
            </a:r>
          </a:p>
          <a:p>
            <a:pPr>
              <a:lnSpc>
                <a:spcPct val="200000"/>
              </a:lnSpc>
            </a:pPr>
            <a:endParaRPr lang="en-GB" spc="15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 smtClean="0"/>
              <a:t> We can store more than one output in a single stored Procedure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   and executed all the output simultaneously by calling the</a:t>
            </a:r>
          </a:p>
          <a:p>
            <a:pPr>
              <a:lnSpc>
                <a:spcPct val="200000"/>
              </a:lnSpc>
            </a:pPr>
            <a:r>
              <a:rPr lang="en-GB" spc="150" dirty="0" smtClean="0"/>
              <a:t>   stored Procedure.</a:t>
            </a:r>
            <a:endParaRPr lang="en-GB" spc="15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121442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662" y="2071678"/>
            <a:ext cx="68830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delimiter //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create procedure </a:t>
            </a:r>
            <a:r>
              <a:rPr lang="en-GB" b="1" spc="150" dirty="0" err="1" smtClean="0"/>
              <a:t>Stored_data</a:t>
            </a:r>
            <a:r>
              <a:rPr lang="en-GB" b="1" spc="15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Begin</a:t>
            </a:r>
          </a:p>
          <a:p>
            <a:pPr>
              <a:lnSpc>
                <a:spcPct val="150000"/>
              </a:lnSpc>
            </a:pPr>
            <a:endParaRPr lang="en-GB" b="1" spc="150" dirty="0" smtClean="0"/>
          </a:p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Dept_no</a:t>
            </a:r>
            <a:r>
              <a:rPr lang="en-GB" b="1" spc="150" dirty="0" smtClean="0"/>
              <a:t>=80;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where Amount &gt;=30000;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Select * from </a:t>
            </a:r>
            <a:r>
              <a:rPr lang="en-GB" b="1" spc="150" dirty="0" err="1" smtClean="0"/>
              <a:t>Salary_details</a:t>
            </a:r>
            <a:r>
              <a:rPr lang="en-GB" b="1" spc="150" dirty="0" smtClean="0"/>
              <a:t> where </a:t>
            </a:r>
            <a:r>
              <a:rPr lang="en-GB" b="1" spc="150" dirty="0" err="1" smtClean="0"/>
              <a:t>Branch_id</a:t>
            </a:r>
            <a:r>
              <a:rPr lang="en-GB" b="1" spc="150" dirty="0" smtClean="0"/>
              <a:t>=242;</a:t>
            </a:r>
          </a:p>
          <a:p>
            <a:pPr>
              <a:lnSpc>
                <a:spcPct val="150000"/>
              </a:lnSpc>
            </a:pPr>
            <a:endParaRPr lang="en-GB" b="1" spc="150" dirty="0" smtClean="0"/>
          </a:p>
          <a:p>
            <a:pPr>
              <a:lnSpc>
                <a:spcPct val="150000"/>
              </a:lnSpc>
            </a:pPr>
            <a:r>
              <a:rPr lang="en-GB" b="1" spc="150" dirty="0" smtClean="0"/>
              <a:t>end //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delimiter ;</a:t>
            </a:r>
            <a:endParaRPr lang="en-GB" b="1" spc="150" dirty="0"/>
          </a:p>
        </p:txBody>
      </p:sp>
      <p:sp>
        <p:nvSpPr>
          <p:cNvPr id="15" name="Rounded Rectangle 14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To Create Procedures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To Execute Procedure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071546"/>
            <a:ext cx="150016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107154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Call </a:t>
            </a:r>
            <a:r>
              <a:rPr lang="en-GB" b="1" spc="150" dirty="0" err="1" smtClean="0"/>
              <a:t>Stored_data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2290" name="Picture 2" descr="C:\Users\user\Pictures\Screen recorder\Procedure-OP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57364"/>
            <a:ext cx="5141720" cy="135732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pic>
        <p:nvPicPr>
          <p:cNvPr id="12291" name="Picture 3" descr="C:\Users\user\Pictures\Screen recorder\Procedure-OP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1" y="3357562"/>
            <a:ext cx="4929221" cy="150651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pic>
        <p:nvPicPr>
          <p:cNvPr id="12292" name="Picture 4" descr="C:\Users\user\Pictures\Screen recorder\Procedure-OP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43512"/>
            <a:ext cx="4714908" cy="148291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sp>
        <p:nvSpPr>
          <p:cNvPr id="18" name="Left Arrow 17"/>
          <p:cNvSpPr/>
          <p:nvPr/>
        </p:nvSpPr>
        <p:spPr>
          <a:xfrm flipH="1">
            <a:off x="2071670" y="3643314"/>
            <a:ext cx="1643074" cy="85725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5357818" y="5572140"/>
            <a:ext cx="1714512" cy="85725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5715008" y="2000240"/>
            <a:ext cx="1714512" cy="85725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VARIABLES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0019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071546"/>
            <a:ext cx="845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     </a:t>
            </a:r>
            <a:r>
              <a:rPr lang="en-GB" b="1" spc="150" dirty="0" smtClean="0"/>
              <a:t>Variables</a:t>
            </a:r>
            <a:r>
              <a:rPr lang="en-GB" spc="150" dirty="0" smtClean="0"/>
              <a:t> are created in Procedure to store a value which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may be output of specified condition inside the Procedure. 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643042" y="2214554"/>
            <a:ext cx="76674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delimiter //</a:t>
            </a:r>
          </a:p>
          <a:p>
            <a:r>
              <a:rPr lang="en-GB" b="1" spc="150" dirty="0" smtClean="0"/>
              <a:t>create procedure </a:t>
            </a:r>
            <a:r>
              <a:rPr lang="en-GB" b="1" spc="150" dirty="0" err="1" smtClean="0"/>
              <a:t>store_variable</a:t>
            </a:r>
            <a:r>
              <a:rPr lang="en-GB" b="1" spc="150" dirty="0" smtClean="0"/>
              <a:t>()</a:t>
            </a:r>
          </a:p>
          <a:p>
            <a:r>
              <a:rPr lang="en-GB" b="1" spc="150" dirty="0" smtClean="0"/>
              <a:t>Begin</a:t>
            </a:r>
          </a:p>
          <a:p>
            <a:r>
              <a:rPr lang="en-GB" b="1" spc="150" dirty="0" smtClean="0"/>
              <a:t>declare </a:t>
            </a:r>
            <a:r>
              <a:rPr lang="en-GB" b="1" spc="150" dirty="0" err="1" smtClean="0"/>
              <a:t>DesignID_Count</a:t>
            </a:r>
            <a:r>
              <a:rPr lang="en-GB" b="1" spc="150" dirty="0" smtClean="0"/>
              <a:t> </a:t>
            </a:r>
            <a:r>
              <a:rPr lang="en-GB" b="1" spc="150" dirty="0" err="1" smtClean="0"/>
              <a:t>int</a:t>
            </a:r>
            <a:r>
              <a:rPr lang="en-GB" b="1" spc="150" dirty="0" smtClean="0"/>
              <a:t>;</a:t>
            </a:r>
          </a:p>
          <a:p>
            <a:r>
              <a:rPr lang="en-GB" b="1" spc="150" dirty="0" smtClean="0"/>
              <a:t>select count(distinct </a:t>
            </a:r>
            <a:r>
              <a:rPr lang="en-GB" b="1" spc="150" dirty="0" err="1" smtClean="0"/>
              <a:t>Designation_id</a:t>
            </a:r>
            <a:r>
              <a:rPr lang="en-GB" b="1" spc="150" dirty="0" smtClean="0"/>
              <a:t>) into </a:t>
            </a:r>
            <a:r>
              <a:rPr lang="en-GB" b="1" spc="150" dirty="0" err="1" smtClean="0"/>
              <a:t>DesignID_Count</a:t>
            </a:r>
            <a:endParaRPr lang="en-GB" b="1" spc="150" dirty="0" smtClean="0"/>
          </a:p>
          <a:p>
            <a:r>
              <a:rPr lang="en-GB" b="1" spc="150" dirty="0" smtClean="0"/>
              <a:t>from </a:t>
            </a:r>
            <a:r>
              <a:rPr lang="en-GB" b="1" spc="150" dirty="0" err="1" smtClean="0"/>
              <a:t>Employee_details</a:t>
            </a:r>
            <a:r>
              <a:rPr lang="en-GB" b="1" spc="150" dirty="0" smtClean="0"/>
              <a:t>;</a:t>
            </a:r>
          </a:p>
          <a:p>
            <a:r>
              <a:rPr lang="en-GB" b="1" spc="150" dirty="0" smtClean="0"/>
              <a:t>select </a:t>
            </a:r>
            <a:r>
              <a:rPr lang="en-GB" b="1" spc="150" dirty="0" err="1" smtClean="0"/>
              <a:t>DesignID_Count</a:t>
            </a:r>
            <a:r>
              <a:rPr lang="en-GB" b="1" spc="150" dirty="0" smtClean="0"/>
              <a:t>;</a:t>
            </a:r>
          </a:p>
          <a:p>
            <a:r>
              <a:rPr lang="en-GB" b="1" spc="150" dirty="0" smtClean="0"/>
              <a:t>end //</a:t>
            </a:r>
          </a:p>
          <a:p>
            <a:r>
              <a:rPr lang="en-GB" b="1" spc="150" dirty="0" smtClean="0"/>
              <a:t>delimiter ;</a:t>
            </a:r>
          </a:p>
          <a:p>
            <a:r>
              <a:rPr lang="en-GB" b="1" spc="150" dirty="0" smtClean="0"/>
              <a:t>Call </a:t>
            </a:r>
            <a:r>
              <a:rPr lang="en-GB" b="1" spc="150" dirty="0" err="1" smtClean="0"/>
              <a:t>Store_variable</a:t>
            </a:r>
            <a:r>
              <a:rPr lang="en-GB" b="1" spc="150" dirty="0" smtClean="0"/>
              <a:t>;</a:t>
            </a:r>
            <a:endParaRPr lang="en-GB" b="1" spc="150" dirty="0"/>
          </a:p>
        </p:txBody>
      </p:sp>
      <p:pic>
        <p:nvPicPr>
          <p:cNvPr id="13314" name="Picture 2" descr="C:\Users\user\Pictures\Screen recorder\Vari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929198"/>
            <a:ext cx="3700616" cy="164307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TRIGGER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Types of Trigger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1071546"/>
            <a:ext cx="862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A database </a:t>
            </a:r>
            <a:r>
              <a:rPr lang="en-GB" b="1" spc="150" dirty="0" smtClean="0"/>
              <a:t>TRIGGER</a:t>
            </a:r>
            <a:r>
              <a:rPr lang="en-GB" spc="150" dirty="0" smtClean="0"/>
              <a:t> is a stored program which is automatically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Fixed or executed when some events occurs.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000372"/>
            <a:ext cx="3342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Row Level Trigger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Statement Level Trigger</a:t>
            </a:r>
            <a:endParaRPr lang="en-GB" spc="150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4214818"/>
            <a:ext cx="278608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Trigger Timings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2976" y="4929198"/>
            <a:ext cx="218842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Before Insert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Before Update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Before Delete</a:t>
            </a:r>
            <a:endParaRPr lang="en-GB" spc="150" dirty="0"/>
          </a:p>
        </p:txBody>
      </p:sp>
      <p:sp>
        <p:nvSpPr>
          <p:cNvPr id="20" name="TextBox 19"/>
          <p:cNvSpPr txBox="1"/>
          <p:nvPr/>
        </p:nvSpPr>
        <p:spPr>
          <a:xfrm>
            <a:off x="4000496" y="4929198"/>
            <a:ext cx="19640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After Insert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After Update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 smtClean="0"/>
              <a:t> After Delete</a:t>
            </a:r>
            <a:endParaRPr lang="en-GB" spc="15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Row Level Trigger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Query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1000108"/>
            <a:ext cx="783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 smtClean="0"/>
              <a:t>            An event is triggered at Row level for each row Update,</a:t>
            </a:r>
          </a:p>
          <a:p>
            <a:pPr>
              <a:lnSpc>
                <a:spcPct val="150000"/>
              </a:lnSpc>
            </a:pPr>
            <a:r>
              <a:rPr lang="en-GB" spc="150" dirty="0" smtClean="0"/>
              <a:t>Insert or Delete</a:t>
            </a:r>
            <a:endParaRPr lang="en-GB" spc="150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2928934"/>
            <a:ext cx="8045792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 smtClean="0"/>
              <a:t>delimiter //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Create trigger </a:t>
            </a:r>
            <a:r>
              <a:rPr lang="en-GB" b="1" spc="150" dirty="0" err="1" smtClean="0"/>
              <a:t>check_age</a:t>
            </a:r>
            <a:r>
              <a:rPr lang="en-GB" b="1" spc="150" dirty="0" smtClean="0"/>
              <a:t> before insert on </a:t>
            </a:r>
            <a:r>
              <a:rPr lang="en-GB" b="1" spc="150" dirty="0" err="1" smtClean="0"/>
              <a:t>Employee_info</a:t>
            </a:r>
            <a:r>
              <a:rPr lang="en-GB" b="1" spc="150" dirty="0" smtClean="0"/>
              <a:t> for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each row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Begin 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If </a:t>
            </a:r>
            <a:r>
              <a:rPr lang="en-GB" b="1" spc="150" dirty="0" err="1" smtClean="0"/>
              <a:t>new.age</a:t>
            </a:r>
            <a:r>
              <a:rPr lang="en-GB" b="1" spc="150" dirty="0" smtClean="0"/>
              <a:t>&lt;=0 then set </a:t>
            </a:r>
            <a:r>
              <a:rPr lang="en-GB" b="1" spc="150" dirty="0" err="1" smtClean="0"/>
              <a:t>new.age</a:t>
            </a:r>
            <a:r>
              <a:rPr lang="en-GB" b="1" spc="150" dirty="0" smtClean="0"/>
              <a:t>=0;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End if;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End //</a:t>
            </a:r>
          </a:p>
          <a:p>
            <a:pPr>
              <a:lnSpc>
                <a:spcPct val="150000"/>
              </a:lnSpc>
            </a:pPr>
            <a:r>
              <a:rPr lang="en-GB" b="1" spc="150" dirty="0" smtClean="0"/>
              <a:t>delimiter ;</a:t>
            </a:r>
            <a:endParaRPr lang="en-GB" b="1" spc="15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214290"/>
            <a:ext cx="292892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 smtClean="0">
                <a:solidFill>
                  <a:schemeClr val="tx1"/>
                </a:solidFill>
              </a:rPr>
              <a:t>Inserting values</a:t>
            </a:r>
            <a:endParaRPr lang="en-GB" b="1" spc="1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928670"/>
            <a:ext cx="5923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 smtClean="0"/>
              <a:t>Insert into </a:t>
            </a:r>
            <a:r>
              <a:rPr lang="en-GB" spc="150" dirty="0" err="1" smtClean="0"/>
              <a:t>Employee_info</a:t>
            </a:r>
            <a:r>
              <a:rPr lang="en-GB" spc="150" dirty="0" smtClean="0"/>
              <a:t> values</a:t>
            </a:r>
          </a:p>
          <a:p>
            <a:r>
              <a:rPr lang="en-GB" spc="150" dirty="0" smtClean="0"/>
              <a:t>(17001, '</a:t>
            </a:r>
            <a:r>
              <a:rPr lang="en-GB" spc="150" dirty="0" err="1" smtClean="0"/>
              <a:t>Geetha</a:t>
            </a:r>
            <a:r>
              <a:rPr lang="en-GB" spc="150" dirty="0" smtClean="0"/>
              <a:t>', 3001, 50, '2022-05-10', 24),</a:t>
            </a:r>
          </a:p>
          <a:p>
            <a:r>
              <a:rPr lang="en-GB" spc="150" dirty="0" smtClean="0"/>
              <a:t>(17002, 'Guru', 3002, 50, '2022-05-12', </a:t>
            </a:r>
            <a:r>
              <a:rPr lang="en-GB" b="1" spc="150" dirty="0" smtClean="0"/>
              <a:t>-31</a:t>
            </a:r>
            <a:r>
              <a:rPr lang="en-GB" spc="150" dirty="0" smtClean="0"/>
              <a:t>),</a:t>
            </a:r>
          </a:p>
          <a:p>
            <a:r>
              <a:rPr lang="en-GB" spc="150" dirty="0" smtClean="0"/>
              <a:t>(17003, '</a:t>
            </a:r>
            <a:r>
              <a:rPr lang="en-GB" spc="150" dirty="0" err="1" smtClean="0"/>
              <a:t>Gokul</a:t>
            </a:r>
            <a:r>
              <a:rPr lang="en-GB" spc="150" dirty="0" smtClean="0"/>
              <a:t>', 3003, 50, '2022-05-15', </a:t>
            </a:r>
            <a:r>
              <a:rPr lang="en-GB" b="1" spc="150" dirty="0" smtClean="0"/>
              <a:t>0</a:t>
            </a:r>
            <a:r>
              <a:rPr lang="en-GB" spc="150" dirty="0" smtClean="0"/>
              <a:t>),</a:t>
            </a:r>
          </a:p>
          <a:p>
            <a:r>
              <a:rPr lang="en-GB" spc="150" dirty="0" smtClean="0"/>
              <a:t>(17004, 'Mani', 3004, 60, '2022-05-20', </a:t>
            </a:r>
            <a:r>
              <a:rPr lang="en-GB" b="1" spc="150" dirty="0" smtClean="0"/>
              <a:t>-28</a:t>
            </a:r>
            <a:r>
              <a:rPr lang="en-GB" spc="150" dirty="0" smtClean="0"/>
              <a:t>),</a:t>
            </a:r>
          </a:p>
          <a:p>
            <a:r>
              <a:rPr lang="en-GB" spc="150" dirty="0" smtClean="0"/>
              <a:t>(17005, '</a:t>
            </a:r>
            <a:r>
              <a:rPr lang="en-GB" spc="150" dirty="0" err="1" smtClean="0"/>
              <a:t>Moorthy</a:t>
            </a:r>
            <a:r>
              <a:rPr lang="en-GB" spc="150" dirty="0" smtClean="0"/>
              <a:t>', 3005, 50, '2022-05-23', 30),</a:t>
            </a:r>
          </a:p>
          <a:p>
            <a:r>
              <a:rPr lang="en-GB" spc="150" dirty="0" smtClean="0"/>
              <a:t>(17006, '</a:t>
            </a:r>
            <a:r>
              <a:rPr lang="en-GB" spc="150" dirty="0" err="1" smtClean="0"/>
              <a:t>Amutha</a:t>
            </a:r>
            <a:r>
              <a:rPr lang="en-GB" spc="150" dirty="0" smtClean="0"/>
              <a:t>', 3006, 50, '2022-06-05', 22);</a:t>
            </a:r>
            <a:endParaRPr lang="en-GB" spc="150" dirty="0"/>
          </a:p>
        </p:txBody>
      </p:sp>
      <p:pic>
        <p:nvPicPr>
          <p:cNvPr id="1026" name="Picture 2" descr="C:\Users\user\Pictures\Screen recorder\Row level Trigg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14752"/>
            <a:ext cx="7358114" cy="250032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Flying Space Whale PowerPoint Templates</Template>
  <TotalTime>2064</TotalTime>
  <Words>3996</Words>
  <Application>Microsoft Office PowerPoint</Application>
  <PresentationFormat>On-screen Show (4:3)</PresentationFormat>
  <Paragraphs>699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102</vt:i4>
      </vt:variant>
    </vt:vector>
  </HeadingPairs>
  <TitlesOfParts>
    <vt:vector size="105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183</cp:revision>
  <dcterms:created xsi:type="dcterms:W3CDTF">2024-02-29T06:42:05Z</dcterms:created>
  <dcterms:modified xsi:type="dcterms:W3CDTF">2024-03-05T18:54:57Z</dcterms:modified>
</cp:coreProperties>
</file>